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85" r:id="rId15"/>
    <p:sldId id="286" r:id="rId16"/>
    <p:sldId id="287" r:id="rId17"/>
    <p:sldId id="288" r:id="rId18"/>
    <p:sldId id="268" r:id="rId19"/>
    <p:sldId id="269" r:id="rId20"/>
    <p:sldId id="270" r:id="rId21"/>
    <p:sldId id="272" r:id="rId22"/>
    <p:sldId id="273" r:id="rId23"/>
    <p:sldId id="274" r:id="rId24"/>
    <p:sldId id="275" r:id="rId25"/>
    <p:sldId id="303" r:id="rId26"/>
    <p:sldId id="276" r:id="rId27"/>
    <p:sldId id="277" r:id="rId28"/>
    <p:sldId id="278" r:id="rId29"/>
    <p:sldId id="279" r:id="rId30"/>
    <p:sldId id="284" r:id="rId31"/>
    <p:sldId id="289" r:id="rId32"/>
    <p:sldId id="290" r:id="rId33"/>
    <p:sldId id="291" r:id="rId34"/>
    <p:sldId id="292" r:id="rId35"/>
    <p:sldId id="293" r:id="rId36"/>
    <p:sldId id="294" r:id="rId37"/>
    <p:sldId id="295" r:id="rId38"/>
    <p:sldId id="304" r:id="rId39"/>
    <p:sldId id="302" r:id="rId40"/>
    <p:sldId id="299" r:id="rId41"/>
    <p:sldId id="305"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94" d="100"/>
          <a:sy n="94" d="100"/>
        </p:scale>
        <p:origin x="11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3398B6-3681-445C-9E82-136150CAC255}"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876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57769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3587785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7072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1097430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3398B6-3681-445C-9E82-136150CAC255}"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58739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3398B6-3681-445C-9E82-136150CAC255}"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63691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398B6-3681-445C-9E82-136150CAC255}"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3078460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398B6-3681-445C-9E82-136150CAC255}"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175192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398B6-3681-445C-9E82-136150CAC255}"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115060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398B6-3681-445C-9E82-136150CAC255}"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416926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91394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398B6-3681-445C-9E82-136150CAC255}"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56414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398B6-3681-445C-9E82-136150CAC255}"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361701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398B6-3681-445C-9E82-136150CAC255}" type="datetimeFigureOut">
              <a:rPr lang="en-IN" smtClean="0"/>
              <a:t>10-01-2025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67032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286910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398B6-3681-445C-9E82-136150CAC255}"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645A5-36D5-4835-A108-A76B1C9634EF}" type="slidenum">
              <a:rPr lang="en-IN" smtClean="0"/>
              <a:t>‹#›</a:t>
            </a:fld>
            <a:endParaRPr lang="en-IN"/>
          </a:p>
        </p:txBody>
      </p:sp>
    </p:spTree>
    <p:extLst>
      <p:ext uri="{BB962C8B-B14F-4D97-AF65-F5344CB8AC3E}">
        <p14:creationId xmlns:p14="http://schemas.microsoft.com/office/powerpoint/2010/main" val="133189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398B6-3681-445C-9E82-136150CAC255}" type="datetimeFigureOut">
              <a:rPr lang="en-IN" smtClean="0"/>
              <a:t>10-01-2025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D645A5-36D5-4835-A108-A76B1C9634EF}" type="slidenum">
              <a:rPr lang="en-IN" smtClean="0"/>
              <a:t>‹#›</a:t>
            </a:fld>
            <a:endParaRPr lang="en-IN"/>
          </a:p>
        </p:txBody>
      </p:sp>
    </p:spTree>
    <p:extLst>
      <p:ext uri="{BB962C8B-B14F-4D97-AF65-F5344CB8AC3E}">
        <p14:creationId xmlns:p14="http://schemas.microsoft.com/office/powerpoint/2010/main" val="37890114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DBC520-EBA0-7D9A-4A98-7B561A789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051" y="1784152"/>
            <a:ext cx="7415893" cy="4171440"/>
          </a:xfrm>
          <a:prstGeom prst="rect">
            <a:avLst/>
          </a:prstGeom>
        </p:spPr>
      </p:pic>
      <p:sp>
        <p:nvSpPr>
          <p:cNvPr id="2" name="TextBox 1">
            <a:extLst>
              <a:ext uri="{FF2B5EF4-FFF2-40B4-BE49-F238E27FC236}">
                <a16:creationId xmlns:a16="http://schemas.microsoft.com/office/drawing/2014/main" id="{FC6FD68D-6D8D-A684-CF39-E44D45F6B488}"/>
              </a:ext>
            </a:extLst>
          </p:cNvPr>
          <p:cNvSpPr txBox="1"/>
          <p:nvPr/>
        </p:nvSpPr>
        <p:spPr>
          <a:xfrm>
            <a:off x="1589311" y="277587"/>
            <a:ext cx="9013371" cy="1446550"/>
          </a:xfrm>
          <a:prstGeom prst="rect">
            <a:avLst/>
          </a:prstGeom>
          <a:noFill/>
        </p:spPr>
        <p:txBody>
          <a:bodyPr wrap="square" rtlCol="0">
            <a:spAutoFit/>
          </a:bodyPr>
          <a:lstStyle/>
          <a:p>
            <a:pPr algn="ctr"/>
            <a:r>
              <a:rPr lang="en-US" sz="8800" dirty="0">
                <a:solidFill>
                  <a:srgbClr val="FF0000"/>
                </a:solidFill>
              </a:rPr>
              <a:t>CARNAUTICS</a:t>
            </a:r>
            <a:r>
              <a:rPr lang="en-US" dirty="0"/>
              <a:t> </a:t>
            </a:r>
            <a:endParaRPr lang="en-IN" dirty="0"/>
          </a:p>
        </p:txBody>
      </p:sp>
    </p:spTree>
    <p:extLst>
      <p:ext uri="{BB962C8B-B14F-4D97-AF65-F5344CB8AC3E}">
        <p14:creationId xmlns:p14="http://schemas.microsoft.com/office/powerpoint/2010/main" val="30373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4E890-6655-2AE8-E9F1-DE7AF42BE75F}"/>
              </a:ext>
            </a:extLst>
          </p:cNvPr>
          <p:cNvSpPr>
            <a:spLocks noGrp="1"/>
          </p:cNvSpPr>
          <p:nvPr>
            <p:ph idx="1"/>
          </p:nvPr>
        </p:nvSpPr>
        <p:spPr>
          <a:xfrm>
            <a:off x="919119" y="386080"/>
            <a:ext cx="10353762" cy="59131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Total Part Amounts for Each Year:</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Total Part Amounts for 2022:</a:t>
            </a:r>
          </a:p>
          <a:p>
            <a:r>
              <a:rPr lang="en-IN" dirty="0">
                <a:latin typeface="Calibri" panose="020F0502020204030204" pitchFamily="34" charset="0"/>
                <a:ea typeface="Calibri" panose="020F0502020204030204" pitchFamily="34" charset="0"/>
                <a:cs typeface="Calibri" panose="020F0502020204030204" pitchFamily="34" charset="0"/>
              </a:rPr>
              <a:t>2578395.48+2174729.77+2708181.13+2802572.95+2385629.49+1973104.55+2290746.58+2287079.87+2348352.8+2412427.13+2695266.84+2524962.6= </a:t>
            </a:r>
            <a:r>
              <a:rPr lang="en-IN" b="1" dirty="0">
                <a:latin typeface="Calibri" panose="020F0502020204030204" pitchFamily="34" charset="0"/>
                <a:ea typeface="Calibri" panose="020F0502020204030204" pitchFamily="34" charset="0"/>
                <a:cs typeface="Calibri" panose="020F0502020204030204" pitchFamily="34" charset="0"/>
              </a:rPr>
              <a:t>28,401,318.40</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Total Part Amounts for 2023</a:t>
            </a:r>
            <a:r>
              <a:rPr lang="en-US" dirty="0">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3301102.53+2572701.04+2610872.44+2275586.5+2399140.39+2001271.06+2740589.26+2630592.57+2553480.6+2327678.01+2739242.56+2110066.44= </a:t>
            </a:r>
            <a:r>
              <a:rPr lang="en-IN" b="1" dirty="0">
                <a:latin typeface="Calibri" panose="020F0502020204030204" pitchFamily="34" charset="0"/>
                <a:ea typeface="Calibri" panose="020F0502020204030204" pitchFamily="34" charset="0"/>
                <a:cs typeface="Calibri" panose="020F0502020204030204" pitchFamily="34" charset="0"/>
              </a:rPr>
              <a:t>32,171,363.40</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2023</a:t>
            </a:r>
            <a:r>
              <a:rPr lang="en-US" dirty="0">
                <a:latin typeface="Calibri" panose="020F0502020204030204" pitchFamily="34" charset="0"/>
                <a:ea typeface="Calibri" panose="020F0502020204030204" pitchFamily="34" charset="0"/>
                <a:cs typeface="Calibri" panose="020F0502020204030204" pitchFamily="34" charset="0"/>
              </a:rPr>
              <a:t> saw a </a:t>
            </a:r>
            <a:r>
              <a:rPr lang="en-US" b="1" dirty="0">
                <a:latin typeface="Calibri" panose="020F0502020204030204" pitchFamily="34" charset="0"/>
                <a:ea typeface="Calibri" panose="020F0502020204030204" pitchFamily="34" charset="0"/>
                <a:cs typeface="Calibri" panose="020F0502020204030204" pitchFamily="34" charset="0"/>
              </a:rPr>
              <a:t>significant increase</a:t>
            </a:r>
            <a:r>
              <a:rPr lang="en-US" dirty="0">
                <a:latin typeface="Calibri" panose="020F0502020204030204" pitchFamily="34" charset="0"/>
                <a:ea typeface="Calibri" panose="020F0502020204030204" pitchFamily="34" charset="0"/>
                <a:cs typeface="Calibri" panose="020F0502020204030204" pitchFamily="34" charset="0"/>
              </a:rPr>
              <a:t> in part amounts, with a total of </a:t>
            </a:r>
            <a:r>
              <a:rPr lang="en-US" b="1" dirty="0">
                <a:latin typeface="Calibri" panose="020F0502020204030204" pitchFamily="34" charset="0"/>
                <a:ea typeface="Calibri" panose="020F0502020204030204" pitchFamily="34" charset="0"/>
                <a:cs typeface="Calibri" panose="020F0502020204030204" pitchFamily="34" charset="0"/>
              </a:rPr>
              <a:t>₹32,171,363.40</a:t>
            </a:r>
            <a:r>
              <a:rPr lang="en-US" dirty="0">
                <a:latin typeface="Calibri" panose="020F0502020204030204" pitchFamily="34" charset="0"/>
                <a:ea typeface="Calibri" panose="020F0502020204030204" pitchFamily="34" charset="0"/>
                <a:cs typeface="Calibri" panose="020F0502020204030204" pitchFamily="34" charset="0"/>
              </a:rPr>
              <a:t>, compared to </a:t>
            </a:r>
            <a:r>
              <a:rPr lang="en-US" b="1" dirty="0">
                <a:latin typeface="Calibri" panose="020F0502020204030204" pitchFamily="34" charset="0"/>
                <a:ea typeface="Calibri" panose="020F0502020204030204" pitchFamily="34" charset="0"/>
                <a:cs typeface="Calibri" panose="020F0502020204030204" pitchFamily="34" charset="0"/>
              </a:rPr>
              <a:t>₹28,401,318.40</a:t>
            </a:r>
            <a:r>
              <a:rPr lang="en-US" dirty="0">
                <a:latin typeface="Calibri" panose="020F0502020204030204" pitchFamily="34" charset="0"/>
                <a:ea typeface="Calibri" panose="020F0502020204030204" pitchFamily="34" charset="0"/>
                <a:cs typeface="Calibri" panose="020F0502020204030204" pitchFamily="34" charset="0"/>
              </a:rPr>
              <a:t> in </a:t>
            </a:r>
            <a:r>
              <a:rPr lang="en-US" b="1" dirty="0">
                <a:latin typeface="Calibri" panose="020F0502020204030204" pitchFamily="34" charset="0"/>
                <a:ea typeface="Calibri" panose="020F0502020204030204" pitchFamily="34" charset="0"/>
                <a:cs typeface="Calibri" panose="020F0502020204030204" pitchFamily="34" charset="0"/>
              </a:rPr>
              <a:t>2022</a:t>
            </a:r>
            <a:r>
              <a:rPr lang="en-US" dirty="0">
                <a:latin typeface="Calibri" panose="020F0502020204030204" pitchFamily="34" charset="0"/>
                <a:ea typeface="Calibri" panose="020F0502020204030204" pitchFamily="34" charset="0"/>
                <a:cs typeface="Calibri" panose="020F0502020204030204" pitchFamily="34" charset="0"/>
              </a:rPr>
              <a:t>, a difference of </a:t>
            </a:r>
            <a:r>
              <a:rPr lang="en-US" b="1" dirty="0">
                <a:latin typeface="Calibri" panose="020F0502020204030204" pitchFamily="34" charset="0"/>
                <a:ea typeface="Calibri" panose="020F0502020204030204" pitchFamily="34" charset="0"/>
                <a:cs typeface="Calibri" panose="020F0502020204030204" pitchFamily="34" charset="0"/>
              </a:rPr>
              <a:t>₹3,770,044.99</a:t>
            </a:r>
            <a:r>
              <a:rPr lang="en-US" dirty="0">
                <a:latin typeface="Calibri" panose="020F0502020204030204" pitchFamily="34" charset="0"/>
                <a:ea typeface="Calibri" panose="020F0502020204030204" pitchFamily="34" charset="0"/>
                <a:cs typeface="Calibri" panose="020F0502020204030204" pitchFamily="34" charset="0"/>
              </a:rPr>
              <a:t>. This suggests increased parts usage in </a:t>
            </a:r>
            <a:r>
              <a:rPr lang="en-US" b="1" dirty="0">
                <a:latin typeface="Calibri" panose="020F0502020204030204" pitchFamily="34" charset="0"/>
                <a:ea typeface="Calibri" panose="020F0502020204030204" pitchFamily="34" charset="0"/>
                <a:cs typeface="Calibri" panose="020F0502020204030204" pitchFamily="34" charset="0"/>
              </a:rPr>
              <a:t>2023</a:t>
            </a:r>
            <a:r>
              <a:rPr lang="en-US" dirty="0">
                <a:latin typeface="Calibri" panose="020F0502020204030204" pitchFamily="34" charset="0"/>
                <a:ea typeface="Calibri" panose="020F0502020204030204" pitchFamily="34" charset="0"/>
                <a:cs typeface="Calibri" panose="020F0502020204030204" pitchFamily="34" charset="0"/>
              </a:rPr>
              <a:t>, possibly due to higher model counts, more repairs, or upgrades.</a:t>
            </a:r>
          </a:p>
        </p:txBody>
      </p:sp>
    </p:spTree>
    <p:extLst>
      <p:ext uri="{BB962C8B-B14F-4D97-AF65-F5344CB8AC3E}">
        <p14:creationId xmlns:p14="http://schemas.microsoft.com/office/powerpoint/2010/main" val="180043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8B42E-F44C-619E-21C2-648ABE86A496}"/>
              </a:ext>
            </a:extLst>
          </p:cNvPr>
          <p:cNvSpPr>
            <a:spLocks noGrp="1"/>
          </p:cNvSpPr>
          <p:nvPr>
            <p:ph idx="1"/>
          </p:nvPr>
        </p:nvSpPr>
        <p:spPr>
          <a:xfrm>
            <a:off x="919119" y="668421"/>
            <a:ext cx="10353762" cy="743820"/>
          </a:xfrm>
        </p:spPr>
        <p:txBody>
          <a:bodyPr>
            <a:normAutofit/>
          </a:bodyPr>
          <a:lstStyle/>
          <a:p>
            <a:pPr marL="36900" indent="0" algn="ctr">
              <a:buNone/>
            </a:pPr>
            <a:r>
              <a:rPr lang="en-US" sz="2800" b="1" dirty="0">
                <a:solidFill>
                  <a:schemeClr val="tx1"/>
                </a:solidFill>
              </a:rPr>
              <a:t>Part Amount Per Model for Each Month</a:t>
            </a:r>
            <a:r>
              <a:rPr lang="en-US" sz="2800" dirty="0">
                <a:solidFill>
                  <a:schemeClr val="tx1"/>
                </a:solidFill>
              </a:rPr>
              <a:t>:</a:t>
            </a:r>
          </a:p>
        </p:txBody>
      </p:sp>
      <p:sp>
        <p:nvSpPr>
          <p:cNvPr id="4" name="TextBox 3">
            <a:extLst>
              <a:ext uri="{FF2B5EF4-FFF2-40B4-BE49-F238E27FC236}">
                <a16:creationId xmlns:a16="http://schemas.microsoft.com/office/drawing/2014/main" id="{9C1FBBF5-FC4B-052A-F962-4EC199393C0C}"/>
              </a:ext>
            </a:extLst>
          </p:cNvPr>
          <p:cNvSpPr txBox="1"/>
          <p:nvPr/>
        </p:nvSpPr>
        <p:spPr>
          <a:xfrm>
            <a:off x="1255223" y="1516695"/>
            <a:ext cx="2393604" cy="4247317"/>
          </a:xfrm>
          <a:prstGeom prst="rect">
            <a:avLst/>
          </a:prstGeom>
          <a:noFill/>
        </p:spPr>
        <p:txBody>
          <a:bodyPr wrap="none" rtlCol="0">
            <a:spAutoFit/>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2022</a:t>
            </a:r>
            <a:r>
              <a:rPr lang="en-IN" dirty="0">
                <a:latin typeface="Calibri" panose="020F0502020204030204" pitchFamily="34" charset="0"/>
                <a:ea typeface="Calibri" panose="020F0502020204030204" pitchFamily="34" charset="0"/>
                <a:cs typeface="Calibri" panose="020F0502020204030204" pitchFamily="34" charset="0"/>
              </a:rPr>
              <a:t>:</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January</a:t>
            </a:r>
            <a:r>
              <a:rPr lang="en-IN" dirty="0">
                <a:latin typeface="Calibri" panose="020F0502020204030204" pitchFamily="34" charset="0"/>
                <a:ea typeface="Calibri" panose="020F0502020204030204" pitchFamily="34" charset="0"/>
                <a:cs typeface="Calibri" panose="020F0502020204030204" pitchFamily="34" charset="0"/>
              </a:rPr>
              <a:t>: ₹5,104.17</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February</a:t>
            </a:r>
            <a:r>
              <a:rPr lang="en-IN" dirty="0">
                <a:latin typeface="Calibri" panose="020F0502020204030204" pitchFamily="34" charset="0"/>
                <a:ea typeface="Calibri" panose="020F0502020204030204" pitchFamily="34" charset="0"/>
                <a:cs typeface="Calibri" panose="020F0502020204030204" pitchFamily="34" charset="0"/>
              </a:rPr>
              <a:t>: ₹4,726.02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March</a:t>
            </a:r>
            <a:r>
              <a:rPr lang="en-IN" dirty="0">
                <a:latin typeface="Calibri" panose="020F0502020204030204" pitchFamily="34" charset="0"/>
                <a:ea typeface="Calibri" panose="020F0502020204030204" pitchFamily="34" charset="0"/>
                <a:cs typeface="Calibri" panose="020F0502020204030204" pitchFamily="34" charset="0"/>
              </a:rPr>
              <a:t>: ₹5,269.49</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April</a:t>
            </a:r>
            <a:r>
              <a:rPr lang="en-IN" dirty="0">
                <a:latin typeface="Calibri" panose="020F0502020204030204" pitchFamily="34" charset="0"/>
                <a:ea typeface="Calibri" panose="020F0502020204030204" pitchFamily="34" charset="0"/>
                <a:cs typeface="Calibri" panose="020F0502020204030204" pitchFamily="34" charset="0"/>
              </a:rPr>
              <a:t>: ₹5,512.78</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May</a:t>
            </a:r>
            <a:r>
              <a:rPr lang="en-IN" dirty="0">
                <a:latin typeface="Calibri" panose="020F0502020204030204" pitchFamily="34" charset="0"/>
                <a:ea typeface="Calibri" panose="020F0502020204030204" pitchFamily="34" charset="0"/>
                <a:cs typeface="Calibri" panose="020F0502020204030204" pitchFamily="34" charset="0"/>
              </a:rPr>
              <a:t>: ₹4,858.46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June</a:t>
            </a:r>
            <a:r>
              <a:rPr lang="en-IN" dirty="0">
                <a:latin typeface="Calibri" panose="020F0502020204030204" pitchFamily="34" charset="0"/>
                <a:ea typeface="Calibri" panose="020F0502020204030204" pitchFamily="34" charset="0"/>
                <a:cs typeface="Calibri" panose="020F0502020204030204" pitchFamily="34" charset="0"/>
              </a:rPr>
              <a:t>: ₹3,463.25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July</a:t>
            </a:r>
            <a:r>
              <a:rPr lang="en-IN" dirty="0">
                <a:latin typeface="Calibri" panose="020F0502020204030204" pitchFamily="34" charset="0"/>
                <a:ea typeface="Calibri" panose="020F0502020204030204" pitchFamily="34" charset="0"/>
                <a:cs typeface="Calibri" panose="020F0502020204030204" pitchFamily="34" charset="0"/>
              </a:rPr>
              <a:t>: ₹4,167.72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August</a:t>
            </a:r>
            <a:r>
              <a:rPr lang="en-IN" dirty="0">
                <a:latin typeface="Calibri" panose="020F0502020204030204" pitchFamily="34" charset="0"/>
                <a:ea typeface="Calibri" panose="020F0502020204030204" pitchFamily="34" charset="0"/>
                <a:cs typeface="Calibri" panose="020F0502020204030204" pitchFamily="34" charset="0"/>
              </a:rPr>
              <a:t>: ₹3,950.76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September</a:t>
            </a:r>
            <a:r>
              <a:rPr lang="en-IN" dirty="0">
                <a:latin typeface="Calibri" panose="020F0502020204030204" pitchFamily="34" charset="0"/>
                <a:ea typeface="Calibri" panose="020F0502020204030204" pitchFamily="34" charset="0"/>
                <a:cs typeface="Calibri" panose="020F0502020204030204" pitchFamily="34" charset="0"/>
              </a:rPr>
              <a:t>: ₹4,035.52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October</a:t>
            </a:r>
            <a:r>
              <a:rPr lang="en-IN" dirty="0">
                <a:latin typeface="Calibri" panose="020F0502020204030204" pitchFamily="34" charset="0"/>
                <a:ea typeface="Calibri" panose="020F0502020204030204" pitchFamily="34" charset="0"/>
                <a:cs typeface="Calibri" panose="020F0502020204030204" pitchFamily="34" charset="0"/>
              </a:rPr>
              <a:t>: ₹4,200.42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November</a:t>
            </a:r>
            <a:r>
              <a:rPr lang="en-IN" dirty="0">
                <a:latin typeface="Calibri" panose="020F0502020204030204" pitchFamily="34" charset="0"/>
                <a:ea typeface="Calibri" panose="020F0502020204030204" pitchFamily="34" charset="0"/>
                <a:cs typeface="Calibri" panose="020F0502020204030204" pitchFamily="34" charset="0"/>
              </a:rPr>
              <a:t>: ₹4,841.79</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December</a:t>
            </a:r>
            <a:r>
              <a:rPr lang="en-IN" dirty="0">
                <a:latin typeface="Calibri" panose="020F0502020204030204" pitchFamily="34" charset="0"/>
                <a:ea typeface="Calibri" panose="020F0502020204030204" pitchFamily="34" charset="0"/>
                <a:cs typeface="Calibri" panose="020F0502020204030204" pitchFamily="34" charset="0"/>
              </a:rPr>
              <a:t>: ₹4,328.81</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3056BE2-8CCF-CD5D-D277-781D89A1BCE4}"/>
              </a:ext>
            </a:extLst>
          </p:cNvPr>
          <p:cNvSpPr txBox="1"/>
          <p:nvPr/>
        </p:nvSpPr>
        <p:spPr>
          <a:xfrm>
            <a:off x="8543175" y="1516694"/>
            <a:ext cx="2393604" cy="4247317"/>
          </a:xfrm>
          <a:prstGeom prst="rect">
            <a:avLst/>
          </a:prstGeom>
          <a:noFill/>
        </p:spPr>
        <p:txBody>
          <a:bodyPr wrap="none" rtlCol="0">
            <a:spAutoFit/>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2023</a:t>
            </a:r>
            <a:r>
              <a:rPr lang="en-IN" dirty="0">
                <a:latin typeface="Calibri" panose="020F0502020204030204" pitchFamily="34" charset="0"/>
                <a:ea typeface="Calibri" panose="020F0502020204030204" pitchFamily="34" charset="0"/>
                <a:cs typeface="Calibri" panose="020F0502020204030204" pitchFamily="34" charset="0"/>
              </a:rPr>
              <a:t>:</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January</a:t>
            </a:r>
            <a:r>
              <a:rPr lang="en-IN" dirty="0">
                <a:latin typeface="Calibri" panose="020F0502020204030204" pitchFamily="34" charset="0"/>
                <a:ea typeface="Calibri" panose="020F0502020204030204" pitchFamily="34" charset="0"/>
                <a:cs typeface="Calibri" panose="020F0502020204030204" pitchFamily="34" charset="0"/>
              </a:rPr>
              <a:t>: ₹6,097.65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February</a:t>
            </a:r>
            <a:r>
              <a:rPr lang="en-IN" dirty="0">
                <a:latin typeface="Calibri" panose="020F0502020204030204" pitchFamily="34" charset="0"/>
                <a:ea typeface="Calibri" panose="020F0502020204030204" pitchFamily="34" charset="0"/>
                <a:cs typeface="Calibri" panose="020F0502020204030204" pitchFamily="34" charset="0"/>
              </a:rPr>
              <a:t>: ₹5,206.95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March</a:t>
            </a:r>
            <a:r>
              <a:rPr lang="en-IN" dirty="0">
                <a:latin typeface="Calibri" panose="020F0502020204030204" pitchFamily="34" charset="0"/>
                <a:ea typeface="Calibri" panose="020F0502020204030204" pitchFamily="34" charset="0"/>
                <a:cs typeface="Calibri" panose="020F0502020204030204" pitchFamily="34" charset="0"/>
              </a:rPr>
              <a:t>: ₹4,992.45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April</a:t>
            </a:r>
            <a:r>
              <a:rPr lang="en-IN" dirty="0">
                <a:latin typeface="Calibri" panose="020F0502020204030204" pitchFamily="34" charset="0"/>
                <a:ea typeface="Calibri" panose="020F0502020204030204" pitchFamily="34" charset="0"/>
                <a:cs typeface="Calibri" panose="020F0502020204030204" pitchFamily="34" charset="0"/>
              </a:rPr>
              <a:t>: ₹4,517.17</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May</a:t>
            </a:r>
            <a:r>
              <a:rPr lang="en-IN" dirty="0">
                <a:latin typeface="Calibri" panose="020F0502020204030204" pitchFamily="34" charset="0"/>
                <a:ea typeface="Calibri" panose="020F0502020204030204" pitchFamily="34" charset="0"/>
                <a:cs typeface="Calibri" panose="020F0502020204030204" pitchFamily="34" charset="0"/>
              </a:rPr>
              <a:t>: ₹4,489.56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June</a:t>
            </a:r>
            <a:r>
              <a:rPr lang="en-IN" dirty="0">
                <a:latin typeface="Calibri" panose="020F0502020204030204" pitchFamily="34" charset="0"/>
                <a:ea typeface="Calibri" panose="020F0502020204030204" pitchFamily="34" charset="0"/>
                <a:cs typeface="Calibri" panose="020F0502020204030204" pitchFamily="34" charset="0"/>
              </a:rPr>
              <a:t>: ₹3,618.47</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July</a:t>
            </a:r>
            <a:r>
              <a:rPr lang="en-IN" dirty="0">
                <a:latin typeface="Calibri" panose="020F0502020204030204" pitchFamily="34" charset="0"/>
                <a:ea typeface="Calibri" panose="020F0502020204030204" pitchFamily="34" charset="0"/>
                <a:cs typeface="Calibri" panose="020F0502020204030204" pitchFamily="34" charset="0"/>
              </a:rPr>
              <a:t>: ₹4,853.73</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August</a:t>
            </a:r>
            <a:r>
              <a:rPr lang="en-IN" dirty="0">
                <a:latin typeface="Calibri" panose="020F0502020204030204" pitchFamily="34" charset="0"/>
                <a:ea typeface="Calibri" panose="020F0502020204030204" pitchFamily="34" charset="0"/>
                <a:cs typeface="Calibri" panose="020F0502020204030204" pitchFamily="34" charset="0"/>
              </a:rPr>
              <a:t>: ₹4,875.83</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September</a:t>
            </a:r>
            <a:r>
              <a:rPr lang="en-IN" dirty="0">
                <a:latin typeface="Calibri" panose="020F0502020204030204" pitchFamily="34" charset="0"/>
                <a:ea typeface="Calibri" panose="020F0502020204030204" pitchFamily="34" charset="0"/>
                <a:cs typeface="Calibri" panose="020F0502020204030204" pitchFamily="34" charset="0"/>
              </a:rPr>
              <a:t>: ₹5,161.36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October</a:t>
            </a:r>
            <a:r>
              <a:rPr lang="en-IN" dirty="0">
                <a:latin typeface="Calibri" panose="020F0502020204030204" pitchFamily="34" charset="0"/>
                <a:ea typeface="Calibri" panose="020F0502020204030204" pitchFamily="34" charset="0"/>
                <a:cs typeface="Calibri" panose="020F0502020204030204" pitchFamily="34" charset="0"/>
              </a:rPr>
              <a:t>: ₹3,924.62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November</a:t>
            </a:r>
            <a:r>
              <a:rPr lang="en-IN" dirty="0">
                <a:latin typeface="Calibri" panose="020F0502020204030204" pitchFamily="34" charset="0"/>
                <a:ea typeface="Calibri" panose="020F0502020204030204" pitchFamily="34" charset="0"/>
                <a:cs typeface="Calibri" panose="020F0502020204030204" pitchFamily="34" charset="0"/>
              </a:rPr>
              <a:t>: ₹4,946.99</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December</a:t>
            </a:r>
            <a:r>
              <a:rPr lang="en-IN" dirty="0">
                <a:latin typeface="Calibri" panose="020F0502020204030204" pitchFamily="34" charset="0"/>
                <a:ea typeface="Calibri" panose="020F0502020204030204" pitchFamily="34" charset="0"/>
                <a:cs typeface="Calibri" panose="020F0502020204030204" pitchFamily="34" charset="0"/>
              </a:rPr>
              <a:t>: ₹3,814.57</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798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10B6B-02F1-D664-4311-4EB9B1E77769}"/>
              </a:ext>
            </a:extLst>
          </p:cNvPr>
          <p:cNvSpPr>
            <a:spLocks noGrp="1"/>
          </p:cNvSpPr>
          <p:nvPr>
            <p:ph idx="1"/>
          </p:nvPr>
        </p:nvSpPr>
        <p:spPr>
          <a:xfrm>
            <a:off x="740698" y="816032"/>
            <a:ext cx="10710604" cy="5225935"/>
          </a:xfrm>
        </p:spPr>
        <p:txBody>
          <a:bodyPr>
            <a:normAutofit fontScale="40000" lnSpcReduction="20000"/>
          </a:bodyPr>
          <a:lstStyle/>
          <a:p>
            <a:pPr marL="36900" indent="0">
              <a:buNone/>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Insights on Part Amount Efficiency:</a:t>
            </a:r>
          </a:p>
          <a:p>
            <a:pPr>
              <a:buFont typeface="Arial" panose="020B0604020202020204" pitchFamily="34" charset="0"/>
              <a:buChar char="•"/>
            </a:pP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the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part amount per model</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is consistently higher than 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indicating that either the models required more expensive parts, or more parts were used for repairs and servicing.</a:t>
            </a:r>
          </a:p>
          <a:p>
            <a:pPr>
              <a:buFont typeface="Arial" panose="020B0604020202020204" pitchFamily="34" charset="0"/>
              <a:buChar char="•"/>
            </a:pP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most expensive month</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in terms of part amount per model 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is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January (₹6,097.65)</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which is a significant increase compared to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 January (₹5,104.17)</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showed more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consistency</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in part amount per model, especially in the first half of the year, while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saw higher fluctuations, especially 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January</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August</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6900" indent="0">
              <a:buNone/>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Month-over-Month Comparison: Part Amount and Model Count:</a:t>
            </a:r>
          </a:p>
          <a:p>
            <a:pPr marL="36900" indent="0">
              <a:buNone/>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Peak Months (Part Amount):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The highest part amount occurred 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April</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with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₹2,802,572.95</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The highest part amount occurred in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January</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with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₹3,301,102.53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which is higher than any month in 2022.</a:t>
            </a:r>
          </a:p>
          <a:p>
            <a:pPr marL="36900" indent="0">
              <a:buNone/>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Peak Months (Model Count):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December</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had the highest model count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583 models</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October</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saw the highest model count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593 models</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showing a slight increase in the number of models worked on compared to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6900" indent="0">
              <a:buNone/>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Low-Point Months:</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June</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had the lowest part amount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₹1,973,104.55</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and part amount per model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₹3,463.25</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December</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recorded the lowest part amount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₹2,110,066.44</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 and part amount per model at </a:t>
            </a:r>
            <a:r>
              <a:rPr lang="en-US" sz="3700" b="1" dirty="0">
                <a:solidFill>
                  <a:schemeClr val="tx1"/>
                </a:solidFill>
                <a:latin typeface="Calibri" panose="020F0502020204030204" pitchFamily="34" charset="0"/>
                <a:ea typeface="Calibri" panose="020F0502020204030204" pitchFamily="34" charset="0"/>
                <a:cs typeface="Calibri" panose="020F0502020204030204" pitchFamily="34" charset="0"/>
              </a:rPr>
              <a:t>₹3,814.57</a:t>
            </a:r>
            <a:r>
              <a:rPr lang="en-US" sz="37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2778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FD9E3-C554-0C25-A96F-769C9734E00D}"/>
              </a:ext>
            </a:extLst>
          </p:cNvPr>
          <p:cNvSpPr>
            <a:spLocks noGrp="1"/>
          </p:cNvSpPr>
          <p:nvPr>
            <p:ph idx="1"/>
          </p:nvPr>
        </p:nvSpPr>
        <p:spPr>
          <a:xfrm>
            <a:off x="919119" y="1399624"/>
            <a:ext cx="10353762" cy="4058751"/>
          </a:xfrm>
        </p:spPr>
        <p:txBody>
          <a:bodyPr>
            <a:normAutofit fontScale="92500" lnSpcReduction="20000"/>
          </a:bodyPr>
          <a:lstStyle/>
          <a:p>
            <a:pPr marL="3690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90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Year-over-Year (2022 vs. 2023) Comparison:</a:t>
            </a:r>
          </a:p>
          <a:p>
            <a:pPr marL="3690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Total Part Amounts:</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shows a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significant increase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part amounts, with a total of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₹32,171,363.40</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compared to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₹28,401,318.40</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representing a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13.3% increase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year-over-year.</a:t>
            </a:r>
          </a:p>
          <a:p>
            <a:pPr marL="3690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Part Amount Per Model:</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consistently had a higher part amount per model across most months, indicating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higher costs for parts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more extensive repairs/parts usage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2023.</a:t>
            </a:r>
          </a:p>
          <a:p>
            <a:pPr marL="3690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Count: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There was an increase in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counts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for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some months (e.g.,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October 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593 models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vs.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December 2022</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583 models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suggesting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business growth</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higher service demand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2023 compared to 2022.</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47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5285-EF6C-25F6-B8D4-B4C3ECB1BB2F}"/>
              </a:ext>
            </a:extLst>
          </p:cNvPr>
          <p:cNvSpPr>
            <a:spLocks noGrp="1"/>
          </p:cNvSpPr>
          <p:nvPr>
            <p:ph type="title"/>
          </p:nvPr>
        </p:nvSpPr>
        <p:spPr/>
        <p:txBody>
          <a:bodyPr/>
          <a:lstStyle/>
          <a:p>
            <a:r>
              <a:rPr lang="en-US" dirty="0"/>
              <a:t>Advisors Total Revenue To </a:t>
            </a:r>
            <a:r>
              <a:rPr lang="en-US" dirty="0" err="1"/>
              <a:t>Organisation</a:t>
            </a:r>
            <a:endParaRPr lang="en-IN" dirty="0"/>
          </a:p>
        </p:txBody>
      </p:sp>
      <p:graphicFrame>
        <p:nvGraphicFramePr>
          <p:cNvPr id="4" name="Content Placeholder 3">
            <a:extLst>
              <a:ext uri="{FF2B5EF4-FFF2-40B4-BE49-F238E27FC236}">
                <a16:creationId xmlns:a16="http://schemas.microsoft.com/office/drawing/2014/main" id="{96ECE942-E803-E1E3-BD7A-9B0B82F06C74}"/>
              </a:ext>
            </a:extLst>
          </p:cNvPr>
          <p:cNvGraphicFramePr>
            <a:graphicFrameLocks noGrp="1"/>
          </p:cNvGraphicFramePr>
          <p:nvPr>
            <p:ph idx="1"/>
            <p:extLst>
              <p:ext uri="{D42A27DB-BD31-4B8C-83A1-F6EECF244321}">
                <p14:modId xmlns:p14="http://schemas.microsoft.com/office/powerpoint/2010/main" val="2740564877"/>
              </p:ext>
            </p:extLst>
          </p:nvPr>
        </p:nvGraphicFramePr>
        <p:xfrm>
          <a:off x="913795" y="1726412"/>
          <a:ext cx="3162300" cy="2560320"/>
        </p:xfrm>
        <a:graphic>
          <a:graphicData uri="http://schemas.openxmlformats.org/drawingml/2006/table">
            <a:tbl>
              <a:tblPr/>
              <a:tblGrid>
                <a:gridCol w="1511300">
                  <a:extLst>
                    <a:ext uri="{9D8B030D-6E8A-4147-A177-3AD203B41FA5}">
                      <a16:colId xmlns:a16="http://schemas.microsoft.com/office/drawing/2014/main" val="2884526823"/>
                    </a:ext>
                  </a:extLst>
                </a:gridCol>
                <a:gridCol w="1206500">
                  <a:extLst>
                    <a:ext uri="{9D8B030D-6E8A-4147-A177-3AD203B41FA5}">
                      <a16:colId xmlns:a16="http://schemas.microsoft.com/office/drawing/2014/main" val="57349612"/>
                    </a:ext>
                  </a:extLst>
                </a:gridCol>
                <a:gridCol w="444500">
                  <a:extLst>
                    <a:ext uri="{9D8B030D-6E8A-4147-A177-3AD203B41FA5}">
                      <a16:colId xmlns:a16="http://schemas.microsoft.com/office/drawing/2014/main" val="455058401"/>
                    </a:ext>
                  </a:extLst>
                </a:gridCol>
              </a:tblGrid>
              <a:tr h="182880">
                <a:tc>
                  <a:txBody>
                    <a:bodyPr/>
                    <a:lstStyle/>
                    <a:p>
                      <a:pPr algn="l" fontAlgn="b"/>
                      <a:r>
                        <a:rPr lang="en-IN" sz="1100" b="1" i="0" u="none" strike="noStrike">
                          <a:solidFill>
                            <a:srgbClr val="FFFFFF"/>
                          </a:solidFill>
                          <a:effectLst/>
                          <a:latin typeface="Calibri" panose="020F0502020204030204" pitchFamily="34" charset="0"/>
                        </a:rPr>
                        <a:t>Service Advisor</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Sum of Total Amt</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Year</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130692876"/>
                  </a:ext>
                </a:extLst>
              </a:tr>
              <a:tr h="182880">
                <a:tc>
                  <a:txBody>
                    <a:bodyPr/>
                    <a:lstStyle/>
                    <a:p>
                      <a:pPr algn="l" fontAlgn="b"/>
                      <a:r>
                        <a:rPr lang="en-IN" sz="1100" b="0" i="0" u="none" strike="noStrike">
                          <a:solidFill>
                            <a:srgbClr val="FFFFFF"/>
                          </a:solidFill>
                          <a:effectLst/>
                          <a:latin typeface="Calibri" panose="020F0502020204030204" pitchFamily="34" charset="0"/>
                        </a:rPr>
                        <a:t>ABHISEK PANDEY</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51,87,961.37</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3973161531"/>
                  </a:ext>
                </a:extLst>
              </a:tr>
              <a:tr h="182880">
                <a:tc>
                  <a:txBody>
                    <a:bodyPr/>
                    <a:lstStyle/>
                    <a:p>
                      <a:pPr algn="l" fontAlgn="b"/>
                      <a:r>
                        <a:rPr lang="en-IN" sz="1100" b="0" i="0" u="none" strike="noStrike">
                          <a:solidFill>
                            <a:srgbClr val="FFFFFF"/>
                          </a:solidFill>
                          <a:effectLst/>
                          <a:latin typeface="Calibri" panose="020F0502020204030204" pitchFamily="34" charset="0"/>
                        </a:rPr>
                        <a:t>M. ANSARI</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1,24,78,867.25</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2248925344"/>
                  </a:ext>
                </a:extLst>
              </a:tr>
              <a:tr h="182880">
                <a:tc>
                  <a:txBody>
                    <a:bodyPr/>
                    <a:lstStyle/>
                    <a:p>
                      <a:pPr algn="l" fontAlgn="b"/>
                      <a:r>
                        <a:rPr lang="en-IN" sz="1100" b="0" i="0" u="none" strike="noStrike">
                          <a:solidFill>
                            <a:srgbClr val="FFFFFF"/>
                          </a:solidFill>
                          <a:effectLst/>
                          <a:latin typeface="Calibri" panose="020F0502020204030204" pitchFamily="34" charset="0"/>
                        </a:rPr>
                        <a:t>MAHADEV SUNA</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64,67,998.72</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2527634774"/>
                  </a:ext>
                </a:extLst>
              </a:tr>
              <a:tr h="182880">
                <a:tc>
                  <a:txBody>
                    <a:bodyPr/>
                    <a:lstStyle/>
                    <a:p>
                      <a:pPr algn="l" fontAlgn="b"/>
                      <a:r>
                        <a:rPr lang="en-IN" sz="1100" b="0" i="0" u="none" strike="noStrike">
                          <a:solidFill>
                            <a:srgbClr val="FFFFFF"/>
                          </a:solidFill>
                          <a:effectLst/>
                          <a:latin typeface="Calibri" panose="020F0502020204030204" pitchFamily="34" charset="0"/>
                        </a:rPr>
                        <a:t>PRANAYA KUMAR MAJHI</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1,36,45,685.37</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024770342"/>
                  </a:ext>
                </a:extLst>
              </a:tr>
              <a:tr h="182880">
                <a:tc>
                  <a:txBody>
                    <a:bodyPr/>
                    <a:lstStyle/>
                    <a:p>
                      <a:pPr algn="l" fontAlgn="b"/>
                      <a:r>
                        <a:rPr lang="en-IN" sz="1100" b="0" i="0" u="none" strike="noStrike">
                          <a:solidFill>
                            <a:srgbClr val="FFFFFF"/>
                          </a:solidFill>
                          <a:effectLst/>
                          <a:latin typeface="Calibri" panose="020F0502020204030204" pitchFamily="34" charset="0"/>
                        </a:rPr>
                        <a:t>SAPAN KU CHAKRABARTY</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1,63,04,659.74</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3047073418"/>
                  </a:ext>
                </a:extLst>
              </a:tr>
              <a:tr h="182880">
                <a:tc>
                  <a:txBody>
                    <a:bodyPr/>
                    <a:lstStyle/>
                    <a:p>
                      <a:pPr algn="l" fontAlgn="b"/>
                      <a:r>
                        <a:rPr lang="en-IN" sz="1100" b="0" i="0" u="none" strike="noStrike">
                          <a:solidFill>
                            <a:srgbClr val="FFFFFF"/>
                          </a:solidFill>
                          <a:effectLst/>
                          <a:latin typeface="Calibri" panose="020F0502020204030204" pitchFamily="34" charset="0"/>
                        </a:rPr>
                        <a:t>SAROJ RAJ PARIDA</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55,74,102.82</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85566291"/>
                  </a:ext>
                </a:extLst>
              </a:tr>
              <a:tr h="182880">
                <a:tc>
                  <a:txBody>
                    <a:bodyPr/>
                    <a:lstStyle/>
                    <a:p>
                      <a:pPr algn="l" fontAlgn="b"/>
                      <a:r>
                        <a:rPr lang="en-IN" sz="1100" b="0" i="0" u="none" strike="noStrike">
                          <a:solidFill>
                            <a:srgbClr val="FFFFFF"/>
                          </a:solidFill>
                          <a:effectLst/>
                          <a:latin typeface="Calibri" panose="020F0502020204030204" pitchFamily="34" charset="0"/>
                        </a:rPr>
                        <a:t>SHUBHAM MOHANTY</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25,75,713.65</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2022</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2395830817"/>
                  </a:ext>
                </a:extLst>
              </a:tr>
              <a:tr h="182880">
                <a:tc>
                  <a:txBody>
                    <a:bodyPr/>
                    <a:lstStyle/>
                    <a:p>
                      <a:pPr algn="l" fontAlgn="b"/>
                      <a:r>
                        <a:rPr lang="en-IN" sz="1100" b="0" i="0" u="none" strike="noStrike">
                          <a:solidFill>
                            <a:srgbClr val="FFFFFF"/>
                          </a:solidFill>
                          <a:effectLst/>
                          <a:latin typeface="Calibri" panose="020F0502020204030204" pitchFamily="34" charset="0"/>
                        </a:rPr>
                        <a:t>M. ANSARI</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1,34,23,732.10</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2286298776"/>
                  </a:ext>
                </a:extLst>
              </a:tr>
              <a:tr h="182880">
                <a:tc>
                  <a:txBody>
                    <a:bodyPr/>
                    <a:lstStyle/>
                    <a:p>
                      <a:pPr algn="l" fontAlgn="b"/>
                      <a:r>
                        <a:rPr lang="en-IN" sz="1100" b="0" i="0" u="none" strike="noStrike">
                          <a:solidFill>
                            <a:srgbClr val="FFFFFF"/>
                          </a:solidFill>
                          <a:effectLst/>
                          <a:latin typeface="Calibri" panose="020F0502020204030204" pitchFamily="34" charset="0"/>
                        </a:rPr>
                        <a:t>MAHADEV SUNA</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72,77,973.88</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571792112"/>
                  </a:ext>
                </a:extLst>
              </a:tr>
              <a:tr h="182880">
                <a:tc>
                  <a:txBody>
                    <a:bodyPr/>
                    <a:lstStyle/>
                    <a:p>
                      <a:pPr algn="l" fontAlgn="b"/>
                      <a:r>
                        <a:rPr lang="en-IN" sz="1100" b="0" i="0" u="none" strike="noStrike">
                          <a:solidFill>
                            <a:srgbClr val="FFFFFF"/>
                          </a:solidFill>
                          <a:effectLst/>
                          <a:latin typeface="Calibri" panose="020F0502020204030204" pitchFamily="34" charset="0"/>
                        </a:rPr>
                        <a:t>PRANAYA KUMAR MAJHI</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1,28,00,293.06</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2778723238"/>
                  </a:ext>
                </a:extLst>
              </a:tr>
              <a:tr h="182880">
                <a:tc>
                  <a:txBody>
                    <a:bodyPr/>
                    <a:lstStyle/>
                    <a:p>
                      <a:pPr algn="l" fontAlgn="b"/>
                      <a:r>
                        <a:rPr lang="en-IN" sz="1100" b="0" i="0" u="none" strike="noStrike">
                          <a:solidFill>
                            <a:srgbClr val="FFFFFF"/>
                          </a:solidFill>
                          <a:effectLst/>
                          <a:latin typeface="Calibri" panose="020F0502020204030204" pitchFamily="34" charset="0"/>
                        </a:rPr>
                        <a:t>SAPAN KU CHAKRABARTY</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1,70,42,389.20</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3060743498"/>
                  </a:ext>
                </a:extLst>
              </a:tr>
              <a:tr h="182880">
                <a:tc>
                  <a:txBody>
                    <a:bodyPr/>
                    <a:lstStyle/>
                    <a:p>
                      <a:pPr algn="l" fontAlgn="b"/>
                      <a:r>
                        <a:rPr lang="en-IN" sz="1100" b="0" i="0" u="none" strike="noStrike">
                          <a:solidFill>
                            <a:srgbClr val="FFFFFF"/>
                          </a:solidFill>
                          <a:effectLst/>
                          <a:latin typeface="Calibri" panose="020F0502020204030204" pitchFamily="34" charset="0"/>
                        </a:rPr>
                        <a:t>SAROJ RAJ PARIDA</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 73,08,169.89</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9611574"/>
                  </a:ext>
                </a:extLst>
              </a:tr>
              <a:tr h="182880">
                <a:tc>
                  <a:txBody>
                    <a:bodyPr/>
                    <a:lstStyle/>
                    <a:p>
                      <a:pPr algn="l" fontAlgn="b"/>
                      <a:r>
                        <a:rPr lang="en-IN" sz="1100" b="0" i="0" u="none" strike="noStrike">
                          <a:solidFill>
                            <a:srgbClr val="FFFFFF"/>
                          </a:solidFill>
                          <a:effectLst/>
                          <a:latin typeface="Calibri" panose="020F0502020204030204" pitchFamily="34" charset="0"/>
                        </a:rPr>
                        <a:t>SHUBHAM MOHANTY</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a:solidFill>
                            <a:srgbClr val="FFFFFF"/>
                          </a:solidFill>
                          <a:effectLst/>
                          <a:latin typeface="Calibri" panose="020F0502020204030204" pitchFamily="34" charset="0"/>
                        </a:rPr>
                        <a:t>₹ 61,41,401.60</a:t>
                      </a:r>
                    </a:p>
                  </a:txBody>
                  <a:tcPr marL="7620" marR="7620" marT="7620" marB="0" anchor="b">
                    <a:lnL>
                      <a:noFill/>
                    </a:lnL>
                    <a:lnR>
                      <a:noFill/>
                    </a:lnR>
                    <a:lnT>
                      <a:noFill/>
                    </a:lnT>
                    <a:lnB>
                      <a:noFill/>
                    </a:lnB>
                    <a:solidFill>
                      <a:srgbClr val="305496"/>
                    </a:solidFill>
                  </a:tcPr>
                </a:tc>
                <a:tc>
                  <a:txBody>
                    <a:bodyPr/>
                    <a:lstStyle/>
                    <a:p>
                      <a:pPr algn="r" fontAlgn="b"/>
                      <a:r>
                        <a:rPr lang="en-IN" sz="1100" b="0" i="0" u="none" strike="noStrike" dirty="0">
                          <a:solidFill>
                            <a:srgbClr val="FFFFFF"/>
                          </a:solidFill>
                          <a:effectLst/>
                          <a:latin typeface="Calibri" panose="020F0502020204030204" pitchFamily="34" charset="0"/>
                        </a:rPr>
                        <a:t>2023</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1477978375"/>
                  </a:ext>
                </a:extLst>
              </a:tr>
            </a:tbl>
          </a:graphicData>
        </a:graphic>
      </p:graphicFrame>
      <p:pic>
        <p:nvPicPr>
          <p:cNvPr id="6" name="Picture 5">
            <a:extLst>
              <a:ext uri="{FF2B5EF4-FFF2-40B4-BE49-F238E27FC236}">
                <a16:creationId xmlns:a16="http://schemas.microsoft.com/office/drawing/2014/main" id="{6979CC07-2EDF-C5CC-ECDD-5F2DCF42A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095" y="1726412"/>
            <a:ext cx="7191462" cy="2560320"/>
          </a:xfrm>
          <a:prstGeom prst="rect">
            <a:avLst/>
          </a:prstGeom>
        </p:spPr>
      </p:pic>
      <p:sp>
        <p:nvSpPr>
          <p:cNvPr id="7" name="TextBox 6">
            <a:extLst>
              <a:ext uri="{FF2B5EF4-FFF2-40B4-BE49-F238E27FC236}">
                <a16:creationId xmlns:a16="http://schemas.microsoft.com/office/drawing/2014/main" id="{E6AFAA4F-ED70-11EF-1D47-9C87D4557A51}"/>
              </a:ext>
            </a:extLst>
          </p:cNvPr>
          <p:cNvSpPr txBox="1"/>
          <p:nvPr/>
        </p:nvSpPr>
        <p:spPr>
          <a:xfrm>
            <a:off x="819457" y="4790114"/>
            <a:ext cx="10542438" cy="369332"/>
          </a:xfrm>
          <a:prstGeom prst="rect">
            <a:avLst/>
          </a:prstGeom>
          <a:noFill/>
        </p:spPr>
        <p:txBody>
          <a:bodyPr wrap="none" rtlCol="0">
            <a:spAutoFit/>
          </a:bodyPr>
          <a:lstStyle/>
          <a:p>
            <a:r>
              <a:rPr lang="en-US" dirty="0"/>
              <a:t>The data provided shows the </a:t>
            </a:r>
            <a:r>
              <a:rPr lang="en-US" b="1" dirty="0"/>
              <a:t>total amount</a:t>
            </a:r>
            <a:r>
              <a:rPr lang="en-US" dirty="0"/>
              <a:t> generated by each </a:t>
            </a:r>
            <a:r>
              <a:rPr lang="en-US" b="1" dirty="0"/>
              <a:t>Service Advisor</a:t>
            </a:r>
            <a:r>
              <a:rPr lang="en-US" dirty="0"/>
              <a:t> for the years </a:t>
            </a:r>
            <a:r>
              <a:rPr lang="en-US" b="1" dirty="0"/>
              <a:t>2022</a:t>
            </a:r>
            <a:r>
              <a:rPr lang="en-US" dirty="0"/>
              <a:t> and </a:t>
            </a:r>
            <a:r>
              <a:rPr lang="en-US" b="1" dirty="0"/>
              <a:t>2023</a:t>
            </a:r>
            <a:endParaRPr lang="en-IN" dirty="0"/>
          </a:p>
        </p:txBody>
      </p:sp>
    </p:spTree>
    <p:extLst>
      <p:ext uri="{BB962C8B-B14F-4D97-AF65-F5344CB8AC3E}">
        <p14:creationId xmlns:p14="http://schemas.microsoft.com/office/powerpoint/2010/main" val="107598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A1AF3-FE10-A09F-A63B-A362A24A3842}"/>
              </a:ext>
            </a:extLst>
          </p:cNvPr>
          <p:cNvSpPr>
            <a:spLocks noGrp="1"/>
          </p:cNvSpPr>
          <p:nvPr>
            <p:ph idx="1"/>
          </p:nvPr>
        </p:nvSpPr>
        <p:spPr>
          <a:xfrm>
            <a:off x="913795" y="1732449"/>
            <a:ext cx="4975277" cy="4058751"/>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2022 Performance:</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Sapan Ku Chakrabarty</a:t>
            </a:r>
            <a:r>
              <a:rPr lang="en-IN" dirty="0">
                <a:latin typeface="Calibri" panose="020F0502020204030204" pitchFamily="34" charset="0"/>
                <a:ea typeface="Calibri" panose="020F0502020204030204" pitchFamily="34" charset="0"/>
                <a:cs typeface="Calibri" panose="020F0502020204030204" pitchFamily="34" charset="0"/>
              </a:rPr>
              <a:t>: ₹1,63,04,659.74</a:t>
            </a:r>
          </a:p>
          <a:p>
            <a:pPr>
              <a:buFont typeface="Arial" panose="020B0604020202020204" pitchFamily="34" charset="0"/>
              <a:buChar char="•"/>
            </a:pPr>
            <a:r>
              <a:rPr lang="en-IN" b="1" dirty="0" err="1">
                <a:latin typeface="Calibri" panose="020F0502020204030204" pitchFamily="34" charset="0"/>
                <a:ea typeface="Calibri" panose="020F0502020204030204" pitchFamily="34" charset="0"/>
                <a:cs typeface="Calibri" panose="020F0502020204030204" pitchFamily="34" charset="0"/>
              </a:rPr>
              <a:t>Pranaya</a:t>
            </a:r>
            <a:r>
              <a:rPr lang="en-IN" b="1" dirty="0">
                <a:latin typeface="Calibri" panose="020F0502020204030204" pitchFamily="34" charset="0"/>
                <a:ea typeface="Calibri" panose="020F0502020204030204" pitchFamily="34" charset="0"/>
                <a:cs typeface="Calibri" panose="020F0502020204030204" pitchFamily="34" charset="0"/>
              </a:rPr>
              <a:t> Kumar Majhi</a:t>
            </a:r>
            <a:r>
              <a:rPr lang="en-IN" dirty="0">
                <a:latin typeface="Calibri" panose="020F0502020204030204" pitchFamily="34" charset="0"/>
                <a:ea typeface="Calibri" panose="020F0502020204030204" pitchFamily="34" charset="0"/>
                <a:cs typeface="Calibri" panose="020F0502020204030204" pitchFamily="34" charset="0"/>
              </a:rPr>
              <a:t>: ₹1,36,45,685.37</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 Ansari</a:t>
            </a:r>
            <a:r>
              <a:rPr lang="en-IN" dirty="0">
                <a:latin typeface="Calibri" panose="020F0502020204030204" pitchFamily="34" charset="0"/>
                <a:ea typeface="Calibri" panose="020F0502020204030204" pitchFamily="34" charset="0"/>
                <a:cs typeface="Calibri" panose="020F0502020204030204" pitchFamily="34" charset="0"/>
              </a:rPr>
              <a:t>: ₹1,24,78,867.25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Mahadev Suna</a:t>
            </a:r>
            <a:r>
              <a:rPr lang="en-IN" dirty="0">
                <a:latin typeface="Calibri" panose="020F0502020204030204" pitchFamily="34" charset="0"/>
                <a:ea typeface="Calibri" panose="020F0502020204030204" pitchFamily="34" charset="0"/>
                <a:cs typeface="Calibri" panose="020F0502020204030204" pitchFamily="34" charset="0"/>
              </a:rPr>
              <a:t>: ₹64,67,998.72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Saroj Raj </a:t>
            </a:r>
            <a:r>
              <a:rPr lang="en-IN" b="1" dirty="0" err="1">
                <a:latin typeface="Calibri" panose="020F0502020204030204" pitchFamily="34" charset="0"/>
                <a:ea typeface="Calibri" panose="020F0502020204030204" pitchFamily="34" charset="0"/>
                <a:cs typeface="Calibri" panose="020F0502020204030204" pitchFamily="34" charset="0"/>
              </a:rPr>
              <a:t>Parida</a:t>
            </a:r>
            <a:r>
              <a:rPr lang="en-IN" dirty="0">
                <a:latin typeface="Calibri" panose="020F0502020204030204" pitchFamily="34" charset="0"/>
                <a:ea typeface="Calibri" panose="020F0502020204030204" pitchFamily="34" charset="0"/>
                <a:cs typeface="Calibri" panose="020F0502020204030204" pitchFamily="34" charset="0"/>
              </a:rPr>
              <a:t>: ₹55,74,102.82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Shubham Mohanty</a:t>
            </a:r>
            <a:r>
              <a:rPr lang="en-IN" dirty="0">
                <a:latin typeface="Calibri" panose="020F0502020204030204" pitchFamily="34" charset="0"/>
                <a:ea typeface="Calibri" panose="020F0502020204030204" pitchFamily="34" charset="0"/>
                <a:cs typeface="Calibri" panose="020F0502020204030204" pitchFamily="34" charset="0"/>
              </a:rPr>
              <a:t>: ₹25,75,713.65</a:t>
            </a:r>
          </a:p>
          <a:p>
            <a:pPr>
              <a:buFont typeface="Arial" panose="020B0604020202020204" pitchFamily="34" charset="0"/>
              <a:buChar char="•"/>
            </a:pPr>
            <a:r>
              <a:rPr lang="en-IN" b="1" dirty="0" err="1">
                <a:latin typeface="Calibri" panose="020F0502020204030204" pitchFamily="34" charset="0"/>
                <a:ea typeface="Calibri" panose="020F0502020204030204" pitchFamily="34" charset="0"/>
                <a:cs typeface="Calibri" panose="020F0502020204030204" pitchFamily="34" charset="0"/>
              </a:rPr>
              <a:t>Abhisek</a:t>
            </a:r>
            <a:r>
              <a:rPr lang="en-IN" b="1" dirty="0">
                <a:latin typeface="Calibri" panose="020F0502020204030204" pitchFamily="34" charset="0"/>
                <a:ea typeface="Calibri" panose="020F0502020204030204" pitchFamily="34" charset="0"/>
                <a:cs typeface="Calibri" panose="020F0502020204030204" pitchFamily="34" charset="0"/>
              </a:rPr>
              <a:t> Pandey</a:t>
            </a:r>
            <a:r>
              <a:rPr lang="en-IN" dirty="0">
                <a:latin typeface="Calibri" panose="020F0502020204030204" pitchFamily="34" charset="0"/>
                <a:ea typeface="Calibri" panose="020F0502020204030204" pitchFamily="34" charset="0"/>
                <a:cs typeface="Calibri" panose="020F0502020204030204" pitchFamily="34" charset="0"/>
              </a:rPr>
              <a:t>: ₹51,87,961.37</a:t>
            </a:r>
          </a:p>
        </p:txBody>
      </p:sp>
      <p:sp>
        <p:nvSpPr>
          <p:cNvPr id="4" name="TextBox 3">
            <a:extLst>
              <a:ext uri="{FF2B5EF4-FFF2-40B4-BE49-F238E27FC236}">
                <a16:creationId xmlns:a16="http://schemas.microsoft.com/office/drawing/2014/main" id="{55DB307C-DF9C-4B05-6B51-5D2664732AB7}"/>
              </a:ext>
            </a:extLst>
          </p:cNvPr>
          <p:cNvSpPr txBox="1"/>
          <p:nvPr/>
        </p:nvSpPr>
        <p:spPr>
          <a:xfrm>
            <a:off x="6691339" y="1624147"/>
            <a:ext cx="4003468" cy="3615733"/>
          </a:xfrm>
          <a:prstGeom prst="rect">
            <a:avLst/>
          </a:prstGeom>
          <a:noFill/>
        </p:spPr>
        <p:txBody>
          <a:bodyPr wrap="none" rtlCol="0">
            <a:spAutoFit/>
          </a:bodyPr>
          <a:lstStyle/>
          <a:p>
            <a:pPr>
              <a:lnSpc>
                <a:spcPct val="200000"/>
              </a:lnSpc>
            </a:pPr>
            <a:r>
              <a:rPr lang="en-IN" b="1" dirty="0">
                <a:latin typeface="Calibri" panose="020F0502020204030204" pitchFamily="34" charset="0"/>
                <a:ea typeface="Calibri" panose="020F0502020204030204" pitchFamily="34" charset="0"/>
                <a:cs typeface="Calibri" panose="020F0502020204030204" pitchFamily="34" charset="0"/>
              </a:rPr>
              <a:t>2023 Performance:</a:t>
            </a:r>
          </a:p>
          <a:p>
            <a:pPr>
              <a:lnSpc>
                <a:spcPct val="20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Sapan Ku Chakrabarty</a:t>
            </a:r>
            <a:r>
              <a:rPr lang="en-IN" dirty="0">
                <a:latin typeface="Calibri" panose="020F0502020204030204" pitchFamily="34" charset="0"/>
                <a:ea typeface="Calibri" panose="020F0502020204030204" pitchFamily="34" charset="0"/>
                <a:cs typeface="Calibri" panose="020F0502020204030204" pitchFamily="34" charset="0"/>
              </a:rPr>
              <a:t>: ₹1,70,42,389.20</a:t>
            </a:r>
          </a:p>
          <a:p>
            <a:pPr>
              <a:buFont typeface="Arial" panose="020B0604020202020204" pitchFamily="34" charset="0"/>
              <a:buChar char="•"/>
            </a:pPr>
            <a:r>
              <a:rPr lang="en-IN" b="1" dirty="0" err="1">
                <a:latin typeface="Calibri" panose="020F0502020204030204" pitchFamily="34" charset="0"/>
                <a:ea typeface="Calibri" panose="020F0502020204030204" pitchFamily="34" charset="0"/>
                <a:cs typeface="Calibri" panose="020F0502020204030204" pitchFamily="34" charset="0"/>
              </a:rPr>
              <a:t>Pranaya</a:t>
            </a:r>
            <a:r>
              <a:rPr lang="en-IN" b="1" dirty="0">
                <a:latin typeface="Calibri" panose="020F0502020204030204" pitchFamily="34" charset="0"/>
                <a:ea typeface="Calibri" panose="020F0502020204030204" pitchFamily="34" charset="0"/>
                <a:cs typeface="Calibri" panose="020F0502020204030204" pitchFamily="34" charset="0"/>
              </a:rPr>
              <a:t> Kumar Majhi</a:t>
            </a:r>
            <a:r>
              <a:rPr lang="en-IN" dirty="0">
                <a:latin typeface="Calibri" panose="020F0502020204030204" pitchFamily="34" charset="0"/>
                <a:ea typeface="Calibri" panose="020F0502020204030204" pitchFamily="34" charset="0"/>
                <a:cs typeface="Calibri" panose="020F0502020204030204" pitchFamily="34" charset="0"/>
              </a:rPr>
              <a:t>: ₹1,28,00,293.06</a:t>
            </a:r>
          </a:p>
          <a:p>
            <a:pPr>
              <a:lnSpc>
                <a:spcPct val="20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 Ansari</a:t>
            </a:r>
            <a:r>
              <a:rPr lang="en-IN" dirty="0">
                <a:latin typeface="Calibri" panose="020F0502020204030204" pitchFamily="34" charset="0"/>
                <a:ea typeface="Calibri" panose="020F0502020204030204" pitchFamily="34" charset="0"/>
                <a:cs typeface="Calibri" panose="020F0502020204030204" pitchFamily="34" charset="0"/>
              </a:rPr>
              <a:t>: ₹1,34,23,732.10</a:t>
            </a:r>
          </a:p>
          <a:p>
            <a:pPr>
              <a:lnSpc>
                <a:spcPct val="20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Mahadev Suna</a:t>
            </a:r>
            <a:r>
              <a:rPr lang="en-IN" dirty="0">
                <a:latin typeface="Calibri" panose="020F0502020204030204" pitchFamily="34" charset="0"/>
                <a:ea typeface="Calibri" panose="020F0502020204030204" pitchFamily="34" charset="0"/>
                <a:cs typeface="Calibri" panose="020F0502020204030204" pitchFamily="34" charset="0"/>
              </a:rPr>
              <a:t>: ₹72,77,973.88</a:t>
            </a:r>
          </a:p>
          <a:p>
            <a:pPr>
              <a:lnSpc>
                <a:spcPct val="20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Saroj Raj </a:t>
            </a:r>
            <a:r>
              <a:rPr lang="en-IN" b="1" dirty="0" err="1">
                <a:latin typeface="Calibri" panose="020F0502020204030204" pitchFamily="34" charset="0"/>
                <a:ea typeface="Calibri" panose="020F0502020204030204" pitchFamily="34" charset="0"/>
                <a:cs typeface="Calibri" panose="020F0502020204030204" pitchFamily="34" charset="0"/>
              </a:rPr>
              <a:t>Parida</a:t>
            </a:r>
            <a:r>
              <a:rPr lang="en-IN" dirty="0">
                <a:latin typeface="Calibri" panose="020F0502020204030204" pitchFamily="34" charset="0"/>
                <a:ea typeface="Calibri" panose="020F0502020204030204" pitchFamily="34" charset="0"/>
                <a:cs typeface="Calibri" panose="020F0502020204030204" pitchFamily="34" charset="0"/>
              </a:rPr>
              <a:t>: ₹73,08,169.89</a:t>
            </a:r>
          </a:p>
          <a:p>
            <a:pPr>
              <a:lnSpc>
                <a:spcPct val="20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Shubham Mohanty</a:t>
            </a:r>
            <a:r>
              <a:rPr lang="en-IN" dirty="0">
                <a:latin typeface="Calibri" panose="020F0502020204030204" pitchFamily="34" charset="0"/>
                <a:ea typeface="Calibri" panose="020F0502020204030204" pitchFamily="34" charset="0"/>
                <a:cs typeface="Calibri" panose="020F0502020204030204" pitchFamily="34" charset="0"/>
              </a:rPr>
              <a:t>: ₹61,41,401.60</a:t>
            </a:r>
          </a:p>
        </p:txBody>
      </p:sp>
    </p:spTree>
    <p:extLst>
      <p:ext uri="{BB962C8B-B14F-4D97-AF65-F5344CB8AC3E}">
        <p14:creationId xmlns:p14="http://schemas.microsoft.com/office/powerpoint/2010/main" val="11983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C492DCC-5B75-89F0-EBA7-B37D8589C393}"/>
              </a:ext>
            </a:extLst>
          </p:cNvPr>
          <p:cNvSpPr>
            <a:spLocks noChangeArrowheads="1"/>
          </p:cNvSpPr>
          <p:nvPr/>
        </p:nvSpPr>
        <p:spPr bwMode="auto">
          <a:xfrm>
            <a:off x="931178" y="430760"/>
            <a:ext cx="10091956"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Year-on-Year Growth/Decline: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Let's calculate the growth or decline for each advisor from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2022 to 2023</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Growth Calculation:</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Growth/Decline=(2023 Total Amount −2022 Total Amount​) ×100</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2022 Total Amount</a:t>
            </a:r>
          </a:p>
        </p:txBody>
      </p:sp>
      <p:graphicFrame>
        <p:nvGraphicFramePr>
          <p:cNvPr id="6" name="Table 5">
            <a:extLst>
              <a:ext uri="{FF2B5EF4-FFF2-40B4-BE49-F238E27FC236}">
                <a16:creationId xmlns:a16="http://schemas.microsoft.com/office/drawing/2014/main" id="{187588AD-5F2B-69BE-BA26-CF956A6CBA53}"/>
              </a:ext>
            </a:extLst>
          </p:cNvPr>
          <p:cNvGraphicFramePr>
            <a:graphicFrameLocks noGrp="1"/>
          </p:cNvGraphicFramePr>
          <p:nvPr>
            <p:extLst>
              <p:ext uri="{D42A27DB-BD31-4B8C-83A1-F6EECF244321}">
                <p14:modId xmlns:p14="http://schemas.microsoft.com/office/powerpoint/2010/main" val="1262204023"/>
              </p:ext>
            </p:extLst>
          </p:nvPr>
        </p:nvGraphicFramePr>
        <p:xfrm>
          <a:off x="1714101" y="2075527"/>
          <a:ext cx="8526109" cy="2966720"/>
        </p:xfrm>
        <a:graphic>
          <a:graphicData uri="http://schemas.openxmlformats.org/drawingml/2006/table">
            <a:tbl>
              <a:tblPr firstRow="1" bandRow="1">
                <a:tableStyleId>{5C22544A-7EE6-4342-B048-85BDC9FD1C3A}</a:tableStyleId>
              </a:tblPr>
              <a:tblGrid>
                <a:gridCol w="2524252">
                  <a:extLst>
                    <a:ext uri="{9D8B030D-6E8A-4147-A177-3AD203B41FA5}">
                      <a16:colId xmlns:a16="http://schemas.microsoft.com/office/drawing/2014/main" val="2478264751"/>
                    </a:ext>
                  </a:extLst>
                </a:gridCol>
                <a:gridCol w="1797050">
                  <a:extLst>
                    <a:ext uri="{9D8B030D-6E8A-4147-A177-3AD203B41FA5}">
                      <a16:colId xmlns:a16="http://schemas.microsoft.com/office/drawing/2014/main" val="3333522097"/>
                    </a:ext>
                  </a:extLst>
                </a:gridCol>
                <a:gridCol w="1797050">
                  <a:extLst>
                    <a:ext uri="{9D8B030D-6E8A-4147-A177-3AD203B41FA5}">
                      <a16:colId xmlns:a16="http://schemas.microsoft.com/office/drawing/2014/main" val="178988770"/>
                    </a:ext>
                  </a:extLst>
                </a:gridCol>
                <a:gridCol w="2407757">
                  <a:extLst>
                    <a:ext uri="{9D8B030D-6E8A-4147-A177-3AD203B41FA5}">
                      <a16:colId xmlns:a16="http://schemas.microsoft.com/office/drawing/2014/main" val="4087974215"/>
                    </a:ext>
                  </a:extLst>
                </a:gridCol>
              </a:tblGrid>
              <a:tr h="370840">
                <a:tc>
                  <a:txBody>
                    <a:bodyPr/>
                    <a:lstStyle/>
                    <a:p>
                      <a:r>
                        <a:rPr lang="en-IN" b="1" dirty="0"/>
                        <a:t>Service Advisor</a:t>
                      </a:r>
                      <a:endParaRPr lang="en-IN" dirty="0"/>
                    </a:p>
                  </a:txBody>
                  <a:tcPr anchor="ctr"/>
                </a:tc>
                <a:tc>
                  <a:txBody>
                    <a:bodyPr/>
                    <a:lstStyle/>
                    <a:p>
                      <a:r>
                        <a:rPr lang="en-IN" b="1"/>
                        <a:t>2022 Total Amt</a:t>
                      </a:r>
                      <a:endParaRPr lang="en-IN"/>
                    </a:p>
                  </a:txBody>
                  <a:tcPr anchor="ctr"/>
                </a:tc>
                <a:tc>
                  <a:txBody>
                    <a:bodyPr/>
                    <a:lstStyle/>
                    <a:p>
                      <a:r>
                        <a:rPr lang="en-IN" b="1"/>
                        <a:t>2023 Total Amt</a:t>
                      </a:r>
                      <a:endParaRPr lang="en-IN"/>
                    </a:p>
                  </a:txBody>
                  <a:tcPr anchor="ctr"/>
                </a:tc>
                <a:tc>
                  <a:txBody>
                    <a:bodyPr/>
                    <a:lstStyle/>
                    <a:p>
                      <a:r>
                        <a:rPr lang="en-IN" b="1"/>
                        <a:t>Growth/Decline (%)</a:t>
                      </a:r>
                      <a:endParaRPr lang="en-IN"/>
                    </a:p>
                  </a:txBody>
                  <a:tcPr anchor="ctr"/>
                </a:tc>
                <a:extLst>
                  <a:ext uri="{0D108BD9-81ED-4DB2-BD59-A6C34878D82A}">
                    <a16:rowId xmlns:a16="http://schemas.microsoft.com/office/drawing/2014/main" val="1450642309"/>
                  </a:ext>
                </a:extLst>
              </a:tr>
              <a:tr h="370840">
                <a:tc>
                  <a:txBody>
                    <a:bodyPr/>
                    <a:lstStyle/>
                    <a:p>
                      <a:r>
                        <a:rPr lang="en-IN" b="1" dirty="0"/>
                        <a:t>Sapan Ku Chakrabarty</a:t>
                      </a:r>
                      <a:endParaRPr lang="en-IN" dirty="0"/>
                    </a:p>
                  </a:txBody>
                  <a:tcPr anchor="ctr"/>
                </a:tc>
                <a:tc>
                  <a:txBody>
                    <a:bodyPr/>
                    <a:lstStyle/>
                    <a:p>
                      <a:r>
                        <a:rPr lang="en-IN"/>
                        <a:t>₹1,63,04,659.74</a:t>
                      </a:r>
                    </a:p>
                  </a:txBody>
                  <a:tcPr anchor="ctr"/>
                </a:tc>
                <a:tc>
                  <a:txBody>
                    <a:bodyPr/>
                    <a:lstStyle/>
                    <a:p>
                      <a:r>
                        <a:rPr lang="en-IN"/>
                        <a:t>₹1,70,42,389.20</a:t>
                      </a:r>
                    </a:p>
                  </a:txBody>
                  <a:tcPr anchor="ctr"/>
                </a:tc>
                <a:tc>
                  <a:txBody>
                    <a:bodyPr/>
                    <a:lstStyle/>
                    <a:p>
                      <a:r>
                        <a:rPr lang="en-IN"/>
                        <a:t>+4.55%</a:t>
                      </a:r>
                    </a:p>
                  </a:txBody>
                  <a:tcPr anchor="ctr"/>
                </a:tc>
                <a:extLst>
                  <a:ext uri="{0D108BD9-81ED-4DB2-BD59-A6C34878D82A}">
                    <a16:rowId xmlns:a16="http://schemas.microsoft.com/office/drawing/2014/main" val="3758938143"/>
                  </a:ext>
                </a:extLst>
              </a:tr>
              <a:tr h="370840">
                <a:tc>
                  <a:txBody>
                    <a:bodyPr/>
                    <a:lstStyle/>
                    <a:p>
                      <a:r>
                        <a:rPr lang="en-IN" b="1"/>
                        <a:t>Pranaya Kumar Majhi</a:t>
                      </a:r>
                      <a:endParaRPr lang="en-IN"/>
                    </a:p>
                  </a:txBody>
                  <a:tcPr anchor="ctr"/>
                </a:tc>
                <a:tc>
                  <a:txBody>
                    <a:bodyPr/>
                    <a:lstStyle/>
                    <a:p>
                      <a:r>
                        <a:rPr lang="en-IN"/>
                        <a:t>₹1,36,45,685.37</a:t>
                      </a:r>
                    </a:p>
                  </a:txBody>
                  <a:tcPr anchor="ctr"/>
                </a:tc>
                <a:tc>
                  <a:txBody>
                    <a:bodyPr/>
                    <a:lstStyle/>
                    <a:p>
                      <a:r>
                        <a:rPr lang="en-IN"/>
                        <a:t>₹1,28,00,293.06</a:t>
                      </a:r>
                    </a:p>
                  </a:txBody>
                  <a:tcPr anchor="ctr"/>
                </a:tc>
                <a:tc>
                  <a:txBody>
                    <a:bodyPr/>
                    <a:lstStyle/>
                    <a:p>
                      <a:r>
                        <a:rPr lang="en-IN" dirty="0"/>
                        <a:t>-6.22%</a:t>
                      </a:r>
                    </a:p>
                  </a:txBody>
                  <a:tcPr anchor="ctr"/>
                </a:tc>
                <a:extLst>
                  <a:ext uri="{0D108BD9-81ED-4DB2-BD59-A6C34878D82A}">
                    <a16:rowId xmlns:a16="http://schemas.microsoft.com/office/drawing/2014/main" val="2194071994"/>
                  </a:ext>
                </a:extLst>
              </a:tr>
              <a:tr h="370840">
                <a:tc>
                  <a:txBody>
                    <a:bodyPr/>
                    <a:lstStyle/>
                    <a:p>
                      <a:r>
                        <a:rPr lang="en-IN" b="1"/>
                        <a:t>M. Ansari</a:t>
                      </a:r>
                      <a:endParaRPr lang="en-IN"/>
                    </a:p>
                  </a:txBody>
                  <a:tcPr anchor="ctr"/>
                </a:tc>
                <a:tc>
                  <a:txBody>
                    <a:bodyPr/>
                    <a:lstStyle/>
                    <a:p>
                      <a:r>
                        <a:rPr lang="en-IN"/>
                        <a:t>₹1,24,78,867.25</a:t>
                      </a:r>
                    </a:p>
                  </a:txBody>
                  <a:tcPr anchor="ctr"/>
                </a:tc>
                <a:tc>
                  <a:txBody>
                    <a:bodyPr/>
                    <a:lstStyle/>
                    <a:p>
                      <a:r>
                        <a:rPr lang="en-IN"/>
                        <a:t>₹1,34,23,732.10</a:t>
                      </a:r>
                    </a:p>
                  </a:txBody>
                  <a:tcPr anchor="ctr"/>
                </a:tc>
                <a:tc>
                  <a:txBody>
                    <a:bodyPr/>
                    <a:lstStyle/>
                    <a:p>
                      <a:r>
                        <a:rPr lang="en-IN"/>
                        <a:t>+7.61%</a:t>
                      </a:r>
                    </a:p>
                  </a:txBody>
                  <a:tcPr anchor="ctr"/>
                </a:tc>
                <a:extLst>
                  <a:ext uri="{0D108BD9-81ED-4DB2-BD59-A6C34878D82A}">
                    <a16:rowId xmlns:a16="http://schemas.microsoft.com/office/drawing/2014/main" val="2796823019"/>
                  </a:ext>
                </a:extLst>
              </a:tr>
              <a:tr h="370840">
                <a:tc>
                  <a:txBody>
                    <a:bodyPr/>
                    <a:lstStyle/>
                    <a:p>
                      <a:r>
                        <a:rPr lang="en-IN" b="1"/>
                        <a:t>Mahadev Suna</a:t>
                      </a:r>
                      <a:endParaRPr lang="en-IN"/>
                    </a:p>
                  </a:txBody>
                  <a:tcPr anchor="ctr"/>
                </a:tc>
                <a:tc>
                  <a:txBody>
                    <a:bodyPr/>
                    <a:lstStyle/>
                    <a:p>
                      <a:r>
                        <a:rPr lang="en-IN"/>
                        <a:t>₹64,67,998.72</a:t>
                      </a:r>
                    </a:p>
                  </a:txBody>
                  <a:tcPr anchor="ctr"/>
                </a:tc>
                <a:tc>
                  <a:txBody>
                    <a:bodyPr/>
                    <a:lstStyle/>
                    <a:p>
                      <a:r>
                        <a:rPr lang="en-IN"/>
                        <a:t>₹72,77,973.88</a:t>
                      </a:r>
                    </a:p>
                  </a:txBody>
                  <a:tcPr anchor="ctr"/>
                </a:tc>
                <a:tc>
                  <a:txBody>
                    <a:bodyPr/>
                    <a:lstStyle/>
                    <a:p>
                      <a:r>
                        <a:rPr lang="en-IN"/>
                        <a:t>+12.48%</a:t>
                      </a:r>
                    </a:p>
                  </a:txBody>
                  <a:tcPr anchor="ctr"/>
                </a:tc>
                <a:extLst>
                  <a:ext uri="{0D108BD9-81ED-4DB2-BD59-A6C34878D82A}">
                    <a16:rowId xmlns:a16="http://schemas.microsoft.com/office/drawing/2014/main" val="2737057758"/>
                  </a:ext>
                </a:extLst>
              </a:tr>
              <a:tr h="370840">
                <a:tc>
                  <a:txBody>
                    <a:bodyPr/>
                    <a:lstStyle/>
                    <a:p>
                      <a:r>
                        <a:rPr lang="en-IN" b="1"/>
                        <a:t>Saroj Raj Parida</a:t>
                      </a:r>
                      <a:endParaRPr lang="en-IN"/>
                    </a:p>
                  </a:txBody>
                  <a:tcPr anchor="ctr"/>
                </a:tc>
                <a:tc>
                  <a:txBody>
                    <a:bodyPr/>
                    <a:lstStyle/>
                    <a:p>
                      <a:r>
                        <a:rPr lang="en-IN"/>
                        <a:t>₹55,74,102.82</a:t>
                      </a:r>
                    </a:p>
                  </a:txBody>
                  <a:tcPr anchor="ctr"/>
                </a:tc>
                <a:tc>
                  <a:txBody>
                    <a:bodyPr/>
                    <a:lstStyle/>
                    <a:p>
                      <a:r>
                        <a:rPr lang="en-IN"/>
                        <a:t>₹73,08,169.89</a:t>
                      </a:r>
                    </a:p>
                  </a:txBody>
                  <a:tcPr anchor="ctr"/>
                </a:tc>
                <a:tc>
                  <a:txBody>
                    <a:bodyPr/>
                    <a:lstStyle/>
                    <a:p>
                      <a:r>
                        <a:rPr lang="en-IN"/>
                        <a:t>+31.16%</a:t>
                      </a:r>
                    </a:p>
                  </a:txBody>
                  <a:tcPr anchor="ctr"/>
                </a:tc>
                <a:extLst>
                  <a:ext uri="{0D108BD9-81ED-4DB2-BD59-A6C34878D82A}">
                    <a16:rowId xmlns:a16="http://schemas.microsoft.com/office/drawing/2014/main" val="2230793519"/>
                  </a:ext>
                </a:extLst>
              </a:tr>
              <a:tr h="370840">
                <a:tc>
                  <a:txBody>
                    <a:bodyPr/>
                    <a:lstStyle/>
                    <a:p>
                      <a:r>
                        <a:rPr lang="en-IN" b="1"/>
                        <a:t>Shubham Mohanty</a:t>
                      </a:r>
                      <a:endParaRPr lang="en-IN"/>
                    </a:p>
                  </a:txBody>
                  <a:tcPr anchor="ctr"/>
                </a:tc>
                <a:tc>
                  <a:txBody>
                    <a:bodyPr/>
                    <a:lstStyle/>
                    <a:p>
                      <a:r>
                        <a:rPr lang="en-IN"/>
                        <a:t>₹25,75,713.65</a:t>
                      </a:r>
                    </a:p>
                  </a:txBody>
                  <a:tcPr anchor="ctr"/>
                </a:tc>
                <a:tc>
                  <a:txBody>
                    <a:bodyPr/>
                    <a:lstStyle/>
                    <a:p>
                      <a:r>
                        <a:rPr lang="en-IN"/>
                        <a:t>₹61,41,401.60</a:t>
                      </a:r>
                    </a:p>
                  </a:txBody>
                  <a:tcPr anchor="ctr"/>
                </a:tc>
                <a:tc>
                  <a:txBody>
                    <a:bodyPr/>
                    <a:lstStyle/>
                    <a:p>
                      <a:r>
                        <a:rPr lang="en-IN"/>
                        <a:t>+138.88%</a:t>
                      </a:r>
                    </a:p>
                  </a:txBody>
                  <a:tcPr anchor="ctr"/>
                </a:tc>
                <a:extLst>
                  <a:ext uri="{0D108BD9-81ED-4DB2-BD59-A6C34878D82A}">
                    <a16:rowId xmlns:a16="http://schemas.microsoft.com/office/drawing/2014/main" val="3634809914"/>
                  </a:ext>
                </a:extLst>
              </a:tr>
              <a:tr h="370840">
                <a:tc>
                  <a:txBody>
                    <a:bodyPr/>
                    <a:lstStyle/>
                    <a:p>
                      <a:r>
                        <a:rPr lang="en-IN" b="1"/>
                        <a:t>Abhisek Pandey</a:t>
                      </a:r>
                      <a:endParaRPr lang="en-IN"/>
                    </a:p>
                  </a:txBody>
                  <a:tcPr anchor="ctr"/>
                </a:tc>
                <a:tc>
                  <a:txBody>
                    <a:bodyPr/>
                    <a:lstStyle/>
                    <a:p>
                      <a:r>
                        <a:rPr lang="en-IN"/>
                        <a:t>₹51,87,961.37</a:t>
                      </a:r>
                    </a:p>
                  </a:txBody>
                  <a:tcPr anchor="ctr"/>
                </a:tc>
                <a:tc>
                  <a:txBody>
                    <a:bodyPr/>
                    <a:lstStyle/>
                    <a:p>
                      <a:r>
                        <a:rPr lang="en-IN"/>
                        <a:t>N/A</a:t>
                      </a:r>
                    </a:p>
                  </a:txBody>
                  <a:tcPr anchor="ctr"/>
                </a:tc>
                <a:tc>
                  <a:txBody>
                    <a:bodyPr/>
                    <a:lstStyle/>
                    <a:p>
                      <a:r>
                        <a:rPr lang="en-IN" dirty="0"/>
                        <a:t>N/A</a:t>
                      </a:r>
                    </a:p>
                  </a:txBody>
                  <a:tcPr anchor="ctr"/>
                </a:tc>
                <a:extLst>
                  <a:ext uri="{0D108BD9-81ED-4DB2-BD59-A6C34878D82A}">
                    <a16:rowId xmlns:a16="http://schemas.microsoft.com/office/drawing/2014/main" val="1298430181"/>
                  </a:ext>
                </a:extLst>
              </a:tr>
            </a:tbl>
          </a:graphicData>
        </a:graphic>
      </p:graphicFrame>
      <p:cxnSp>
        <p:nvCxnSpPr>
          <p:cNvPr id="10" name="Straight Connector 9">
            <a:extLst>
              <a:ext uri="{FF2B5EF4-FFF2-40B4-BE49-F238E27FC236}">
                <a16:creationId xmlns:a16="http://schemas.microsoft.com/office/drawing/2014/main" id="{EA1F9FB3-9CB0-6A47-61F2-6AB644C933E0}"/>
              </a:ext>
            </a:extLst>
          </p:cNvPr>
          <p:cNvCxnSpPr>
            <a:cxnSpLocks/>
          </p:cNvCxnSpPr>
          <p:nvPr/>
        </p:nvCxnSpPr>
        <p:spPr>
          <a:xfrm>
            <a:off x="2810312" y="1459682"/>
            <a:ext cx="394282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3008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2CF6A-E53F-8A12-1C1F-7F016C95AB7A}"/>
              </a:ext>
            </a:extLst>
          </p:cNvPr>
          <p:cNvSpPr>
            <a:spLocks noGrp="1"/>
          </p:cNvSpPr>
          <p:nvPr>
            <p:ph idx="1"/>
          </p:nvPr>
        </p:nvSpPr>
        <p:spPr/>
        <p:txBody>
          <a:bodyPr>
            <a:normAutofit fontScale="92500" lnSpcReduction="10000"/>
          </a:bodyPr>
          <a:lstStyle/>
          <a:p>
            <a:pPr marL="36900" indent="0">
              <a:buNone/>
            </a:pPr>
            <a:r>
              <a:rPr lang="en-US" b="1" dirty="0">
                <a:latin typeface="Calibri" panose="020F0502020204030204" pitchFamily="34" charset="0"/>
                <a:ea typeface="Calibri" panose="020F0502020204030204" pitchFamily="34" charset="0"/>
                <a:cs typeface="Calibri" panose="020F0502020204030204" pitchFamily="34" charset="0"/>
              </a:rPr>
              <a:t>Top Performers: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Sapan Ku Chakrabarty</a:t>
            </a:r>
            <a:r>
              <a:rPr lang="en-US" dirty="0">
                <a:latin typeface="Calibri" panose="020F0502020204030204" pitchFamily="34" charset="0"/>
                <a:ea typeface="Calibri" panose="020F0502020204030204" pitchFamily="34" charset="0"/>
                <a:cs typeface="Calibri" panose="020F0502020204030204" pitchFamily="34" charset="0"/>
              </a:rPr>
              <a:t>: Shows a solid growth of </a:t>
            </a:r>
            <a:r>
              <a:rPr lang="en-US" b="1" dirty="0">
                <a:latin typeface="Calibri" panose="020F0502020204030204" pitchFamily="34" charset="0"/>
                <a:ea typeface="Calibri" panose="020F0502020204030204" pitchFamily="34" charset="0"/>
                <a:cs typeface="Calibri" panose="020F0502020204030204" pitchFamily="34" charset="0"/>
              </a:rPr>
              <a:t>+4.55%</a:t>
            </a:r>
            <a:r>
              <a:rPr lang="en-US" dirty="0">
                <a:latin typeface="Calibri" panose="020F0502020204030204" pitchFamily="34" charset="0"/>
                <a:ea typeface="Calibri" panose="020F0502020204030204" pitchFamily="34" charset="0"/>
                <a:cs typeface="Calibri" panose="020F0502020204030204" pitchFamily="34" charset="0"/>
              </a:rPr>
              <a:t> from 2022 to 2023, maintaining its position as the top performer in both years.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 Ansari</a:t>
            </a:r>
            <a:r>
              <a:rPr lang="en-US" dirty="0">
                <a:latin typeface="Calibri" panose="020F0502020204030204" pitchFamily="34" charset="0"/>
                <a:ea typeface="Calibri" panose="020F0502020204030204" pitchFamily="34" charset="0"/>
                <a:cs typeface="Calibri" panose="020F0502020204030204" pitchFamily="34" charset="0"/>
              </a:rPr>
              <a:t>: Sees an increase of </a:t>
            </a:r>
            <a:r>
              <a:rPr lang="en-US" b="1" dirty="0">
                <a:latin typeface="Calibri" panose="020F0502020204030204" pitchFamily="34" charset="0"/>
                <a:ea typeface="Calibri" panose="020F0502020204030204" pitchFamily="34" charset="0"/>
                <a:cs typeface="Calibri" panose="020F0502020204030204" pitchFamily="34" charset="0"/>
              </a:rPr>
              <a:t>+7.61%</a:t>
            </a:r>
            <a:r>
              <a:rPr lang="en-US" dirty="0">
                <a:latin typeface="Calibri" panose="020F0502020204030204" pitchFamily="34" charset="0"/>
                <a:ea typeface="Calibri" panose="020F0502020204030204" pitchFamily="34" charset="0"/>
                <a:cs typeface="Calibri" panose="020F0502020204030204" pitchFamily="34" charset="0"/>
              </a:rPr>
              <a:t>, showcasing consistent and steady growth, making them a reliable performer.</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Mahadev Suna</a:t>
            </a:r>
            <a:r>
              <a:rPr lang="en-US" dirty="0">
                <a:latin typeface="Calibri" panose="020F0502020204030204" pitchFamily="34" charset="0"/>
                <a:ea typeface="Calibri" panose="020F0502020204030204" pitchFamily="34" charset="0"/>
                <a:cs typeface="Calibri" panose="020F0502020204030204" pitchFamily="34" charset="0"/>
              </a:rPr>
              <a:t>: Has a solid growth of </a:t>
            </a:r>
            <a:r>
              <a:rPr lang="en-US" b="1" dirty="0">
                <a:latin typeface="Calibri" panose="020F0502020204030204" pitchFamily="34" charset="0"/>
                <a:ea typeface="Calibri" panose="020F0502020204030204" pitchFamily="34" charset="0"/>
                <a:cs typeface="Calibri" panose="020F0502020204030204" pitchFamily="34" charset="0"/>
              </a:rPr>
              <a:t>+12.48%</a:t>
            </a:r>
            <a:r>
              <a:rPr lang="en-US" dirty="0">
                <a:latin typeface="Calibri" panose="020F0502020204030204" pitchFamily="34" charset="0"/>
                <a:ea typeface="Calibri" panose="020F0502020204030204" pitchFamily="34" charset="0"/>
                <a:cs typeface="Calibri" panose="020F0502020204030204" pitchFamily="34" charset="0"/>
              </a:rPr>
              <a:t>, indicating an upward trend and a positive performance improvement in 2023.</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Saroj Raj </a:t>
            </a:r>
            <a:r>
              <a:rPr lang="en-US" b="1" dirty="0" err="1">
                <a:latin typeface="Calibri" panose="020F0502020204030204" pitchFamily="34" charset="0"/>
                <a:ea typeface="Calibri" panose="020F0502020204030204" pitchFamily="34" charset="0"/>
                <a:cs typeface="Calibri" panose="020F0502020204030204" pitchFamily="34" charset="0"/>
              </a:rPr>
              <a:t>Parida</a:t>
            </a:r>
            <a:r>
              <a:rPr lang="en-US" dirty="0">
                <a:latin typeface="Calibri" panose="020F0502020204030204" pitchFamily="34" charset="0"/>
                <a:ea typeface="Calibri" panose="020F0502020204030204" pitchFamily="34" charset="0"/>
                <a:cs typeface="Calibri" panose="020F0502020204030204" pitchFamily="34" charset="0"/>
              </a:rPr>
              <a:t>: Shows a strong growth of </a:t>
            </a:r>
            <a:r>
              <a:rPr lang="en-US" b="1" dirty="0">
                <a:latin typeface="Calibri" panose="020F0502020204030204" pitchFamily="34" charset="0"/>
                <a:ea typeface="Calibri" panose="020F0502020204030204" pitchFamily="34" charset="0"/>
                <a:cs typeface="Calibri" panose="020F0502020204030204" pitchFamily="34" charset="0"/>
              </a:rPr>
              <a:t>+31.16%</a:t>
            </a:r>
            <a:r>
              <a:rPr lang="en-US" dirty="0">
                <a:latin typeface="Calibri" panose="020F0502020204030204" pitchFamily="34" charset="0"/>
                <a:ea typeface="Calibri" panose="020F0502020204030204" pitchFamily="34" charset="0"/>
                <a:cs typeface="Calibri" panose="020F0502020204030204" pitchFamily="34" charset="0"/>
              </a:rPr>
              <a:t>, a significant improvement in 2023. This suggests a notable increase in service sales or performance.</a:t>
            </a:r>
          </a:p>
          <a:p>
            <a:r>
              <a:rPr lang="en-US" b="1" dirty="0" err="1">
                <a:latin typeface="Calibri" panose="020F0502020204030204" pitchFamily="34" charset="0"/>
                <a:ea typeface="Calibri" panose="020F0502020204030204" pitchFamily="34" charset="0"/>
                <a:cs typeface="Calibri" panose="020F0502020204030204" pitchFamily="34" charset="0"/>
              </a:rPr>
              <a:t>Pranaya</a:t>
            </a:r>
            <a:r>
              <a:rPr lang="en-US" b="1" dirty="0">
                <a:latin typeface="Calibri" panose="020F0502020204030204" pitchFamily="34" charset="0"/>
                <a:ea typeface="Calibri" panose="020F0502020204030204" pitchFamily="34" charset="0"/>
                <a:cs typeface="Calibri" panose="020F0502020204030204" pitchFamily="34" charset="0"/>
              </a:rPr>
              <a:t> Kumar Majhi</a:t>
            </a:r>
            <a:r>
              <a:rPr lang="en-US" dirty="0">
                <a:latin typeface="Calibri" panose="020F0502020204030204" pitchFamily="34" charset="0"/>
                <a:ea typeface="Calibri" panose="020F0502020204030204" pitchFamily="34" charset="0"/>
                <a:cs typeface="Calibri" panose="020F0502020204030204" pitchFamily="34" charset="0"/>
              </a:rPr>
              <a:t>: Experienced a </a:t>
            </a:r>
            <a:r>
              <a:rPr lang="en-US" b="1" dirty="0">
                <a:latin typeface="Calibri" panose="020F0502020204030204" pitchFamily="34" charset="0"/>
                <a:ea typeface="Calibri" panose="020F0502020204030204" pitchFamily="34" charset="0"/>
                <a:cs typeface="Calibri" panose="020F0502020204030204" pitchFamily="34" charset="0"/>
              </a:rPr>
              <a:t>-6.22%</a:t>
            </a:r>
            <a:r>
              <a:rPr lang="en-US" dirty="0">
                <a:latin typeface="Calibri" panose="020F0502020204030204" pitchFamily="34" charset="0"/>
                <a:ea typeface="Calibri" panose="020F0502020204030204" pitchFamily="34" charset="0"/>
                <a:cs typeface="Calibri" panose="020F0502020204030204" pitchFamily="34" charset="0"/>
              </a:rPr>
              <a:t> decline in performance from 2022 to 2023. This could indicate reduced activity, fewer high-value services, or potential operational issues in 2023. Understanding the reasons for this decline could help mitigate future performance drops.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988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E1A5-E0E1-AEB3-019F-C9146A8BD33E}"/>
              </a:ext>
            </a:extLst>
          </p:cNvPr>
          <p:cNvSpPr>
            <a:spLocks noGrp="1"/>
          </p:cNvSpPr>
          <p:nvPr>
            <p:ph type="title"/>
          </p:nvPr>
        </p:nvSpPr>
        <p:spPr>
          <a:xfrm>
            <a:off x="5916671" y="609600"/>
            <a:ext cx="5359656" cy="970450"/>
          </a:xfrm>
        </p:spPr>
        <p:txBody>
          <a:bodyPr>
            <a:normAutofit fontScale="90000"/>
          </a:bodyPr>
          <a:lstStyle/>
          <a:p>
            <a:r>
              <a:rPr lang="en-US" dirty="0"/>
              <a:t>Model Count To Year According To Advisors</a:t>
            </a:r>
            <a:endParaRPr lang="en-IN" dirty="0"/>
          </a:p>
        </p:txBody>
      </p:sp>
      <p:graphicFrame>
        <p:nvGraphicFramePr>
          <p:cNvPr id="10" name="Content Placeholder 9">
            <a:extLst>
              <a:ext uri="{FF2B5EF4-FFF2-40B4-BE49-F238E27FC236}">
                <a16:creationId xmlns:a16="http://schemas.microsoft.com/office/drawing/2014/main" id="{0EBD10C0-B836-B3B7-31F7-B614105F081D}"/>
              </a:ext>
            </a:extLst>
          </p:cNvPr>
          <p:cNvGraphicFramePr>
            <a:graphicFrameLocks noGrp="1"/>
          </p:cNvGraphicFramePr>
          <p:nvPr>
            <p:ph idx="1"/>
            <p:extLst>
              <p:ext uri="{D42A27DB-BD31-4B8C-83A1-F6EECF244321}">
                <p14:modId xmlns:p14="http://schemas.microsoft.com/office/powerpoint/2010/main" val="3293805633"/>
              </p:ext>
            </p:extLst>
          </p:nvPr>
        </p:nvGraphicFramePr>
        <p:xfrm>
          <a:off x="456595" y="609600"/>
          <a:ext cx="4994106" cy="4792356"/>
        </p:xfrm>
        <a:graphic>
          <a:graphicData uri="http://schemas.openxmlformats.org/drawingml/2006/table">
            <a:tbl>
              <a:tblPr/>
              <a:tblGrid>
                <a:gridCol w="201952">
                  <a:extLst>
                    <a:ext uri="{9D8B030D-6E8A-4147-A177-3AD203B41FA5}">
                      <a16:colId xmlns:a16="http://schemas.microsoft.com/office/drawing/2014/main" val="2186684253"/>
                    </a:ext>
                  </a:extLst>
                </a:gridCol>
                <a:gridCol w="201952">
                  <a:extLst>
                    <a:ext uri="{9D8B030D-6E8A-4147-A177-3AD203B41FA5}">
                      <a16:colId xmlns:a16="http://schemas.microsoft.com/office/drawing/2014/main" val="2642404948"/>
                    </a:ext>
                  </a:extLst>
                </a:gridCol>
                <a:gridCol w="366038">
                  <a:extLst>
                    <a:ext uri="{9D8B030D-6E8A-4147-A177-3AD203B41FA5}">
                      <a16:colId xmlns:a16="http://schemas.microsoft.com/office/drawing/2014/main" val="3421879655"/>
                    </a:ext>
                  </a:extLst>
                </a:gridCol>
                <a:gridCol w="500673">
                  <a:extLst>
                    <a:ext uri="{9D8B030D-6E8A-4147-A177-3AD203B41FA5}">
                      <a16:colId xmlns:a16="http://schemas.microsoft.com/office/drawing/2014/main" val="3565321725"/>
                    </a:ext>
                  </a:extLst>
                </a:gridCol>
                <a:gridCol w="172501">
                  <a:extLst>
                    <a:ext uri="{9D8B030D-6E8A-4147-A177-3AD203B41FA5}">
                      <a16:colId xmlns:a16="http://schemas.microsoft.com/office/drawing/2014/main" val="1701946084"/>
                    </a:ext>
                  </a:extLst>
                </a:gridCol>
                <a:gridCol w="218781">
                  <a:extLst>
                    <a:ext uri="{9D8B030D-6E8A-4147-A177-3AD203B41FA5}">
                      <a16:colId xmlns:a16="http://schemas.microsoft.com/office/drawing/2014/main" val="279473704"/>
                    </a:ext>
                  </a:extLst>
                </a:gridCol>
                <a:gridCol w="387075">
                  <a:extLst>
                    <a:ext uri="{9D8B030D-6E8A-4147-A177-3AD203B41FA5}">
                      <a16:colId xmlns:a16="http://schemas.microsoft.com/office/drawing/2014/main" val="701989138"/>
                    </a:ext>
                  </a:extLst>
                </a:gridCol>
                <a:gridCol w="500673">
                  <a:extLst>
                    <a:ext uri="{9D8B030D-6E8A-4147-A177-3AD203B41FA5}">
                      <a16:colId xmlns:a16="http://schemas.microsoft.com/office/drawing/2014/main" val="4138503036"/>
                    </a:ext>
                  </a:extLst>
                </a:gridCol>
                <a:gridCol w="201952">
                  <a:extLst>
                    <a:ext uri="{9D8B030D-6E8A-4147-A177-3AD203B41FA5}">
                      <a16:colId xmlns:a16="http://schemas.microsoft.com/office/drawing/2014/main" val="4166547880"/>
                    </a:ext>
                  </a:extLst>
                </a:gridCol>
                <a:gridCol w="218781">
                  <a:extLst>
                    <a:ext uri="{9D8B030D-6E8A-4147-A177-3AD203B41FA5}">
                      <a16:colId xmlns:a16="http://schemas.microsoft.com/office/drawing/2014/main" val="1854985527"/>
                    </a:ext>
                  </a:extLst>
                </a:gridCol>
                <a:gridCol w="387075">
                  <a:extLst>
                    <a:ext uri="{9D8B030D-6E8A-4147-A177-3AD203B41FA5}">
                      <a16:colId xmlns:a16="http://schemas.microsoft.com/office/drawing/2014/main" val="1708414673"/>
                    </a:ext>
                  </a:extLst>
                </a:gridCol>
                <a:gridCol w="378660">
                  <a:extLst>
                    <a:ext uri="{9D8B030D-6E8A-4147-A177-3AD203B41FA5}">
                      <a16:colId xmlns:a16="http://schemas.microsoft.com/office/drawing/2014/main" val="1495538870"/>
                    </a:ext>
                  </a:extLst>
                </a:gridCol>
                <a:gridCol w="201952">
                  <a:extLst>
                    <a:ext uri="{9D8B030D-6E8A-4147-A177-3AD203B41FA5}">
                      <a16:colId xmlns:a16="http://schemas.microsoft.com/office/drawing/2014/main" val="1306856990"/>
                    </a:ext>
                  </a:extLst>
                </a:gridCol>
                <a:gridCol w="244025">
                  <a:extLst>
                    <a:ext uri="{9D8B030D-6E8A-4147-A177-3AD203B41FA5}">
                      <a16:colId xmlns:a16="http://schemas.microsoft.com/office/drawing/2014/main" val="354627576"/>
                    </a:ext>
                  </a:extLst>
                </a:gridCol>
                <a:gridCol w="412319">
                  <a:extLst>
                    <a:ext uri="{9D8B030D-6E8A-4147-A177-3AD203B41FA5}">
                      <a16:colId xmlns:a16="http://schemas.microsoft.com/office/drawing/2014/main" val="3033259767"/>
                    </a:ext>
                  </a:extLst>
                </a:gridCol>
                <a:gridCol w="399697">
                  <a:extLst>
                    <a:ext uri="{9D8B030D-6E8A-4147-A177-3AD203B41FA5}">
                      <a16:colId xmlns:a16="http://schemas.microsoft.com/office/drawing/2014/main" val="659969258"/>
                    </a:ext>
                  </a:extLst>
                </a:gridCol>
              </a:tblGrid>
              <a:tr h="60586">
                <a:tc>
                  <a:txBody>
                    <a:bodyPr/>
                    <a:lstStyle/>
                    <a:p>
                      <a:pPr algn="l" fontAlgn="b"/>
                      <a:r>
                        <a:rPr lang="en-IN" sz="400" b="1" i="0" u="none" strike="noStrike">
                          <a:solidFill>
                            <a:srgbClr val="FFFFFF"/>
                          </a:solidFill>
                          <a:effectLst/>
                          <a:latin typeface="Calibri" panose="020F0502020204030204" pitchFamily="34" charset="0"/>
                        </a:rPr>
                        <a:t>Year</a:t>
                      </a:r>
                    </a:p>
                  </a:txBody>
                  <a:tcPr marL="2524" marR="2524" marT="2524"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Month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Count of Model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Service Advisor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Year2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Month3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Count of Model4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Service Advisor5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Year6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Month7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Count of Model8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Service Advisor9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Year10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Month11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Count of Model12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400" b="1" i="0" u="none" strike="noStrike">
                          <a:solidFill>
                            <a:srgbClr val="FFFFFF"/>
                          </a:solidFill>
                          <a:effectLst/>
                          <a:latin typeface="Calibri" panose="020F0502020204030204" pitchFamily="34" charset="0"/>
                        </a:rPr>
                        <a:t>Service Advisor13</a:t>
                      </a:r>
                    </a:p>
                  </a:txBody>
                  <a:tcPr marL="2524" marR="2524" marT="2524"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595646554"/>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118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10431830"/>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153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4083548253"/>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81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158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67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983866973"/>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136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149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133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90345683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48636694"/>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89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64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69430637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699370930"/>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July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356435855"/>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66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7536388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January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190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086984020"/>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774744559"/>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78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4032017583"/>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36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569302057"/>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August</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88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922564393"/>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115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59612138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96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February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89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310968824"/>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744049419"/>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35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665518751"/>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38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38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101070826"/>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708250316"/>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September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69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131629012"/>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96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March</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560181509"/>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85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649440027"/>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73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167192302"/>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04982271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134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97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2579572"/>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100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113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141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635999069"/>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October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April</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117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66599725"/>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129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39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277270045"/>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80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520869397"/>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82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57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173755557"/>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50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39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72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167770923"/>
                  </a:ext>
                </a:extLst>
              </a:tr>
              <a:tr h="60586">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72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95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028967050"/>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218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96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99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131</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534681238"/>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168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November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164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118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36</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76383417"/>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60</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ABHISEK PANDEY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45</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634640146"/>
                  </a:ext>
                </a:extLst>
              </a:tr>
              <a:tr h="113598">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144</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M. ANSARI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42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PRANAYA KUMAR MAJHI</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400" b="0" i="0" u="none" strike="noStrike">
                          <a:solidFill>
                            <a:srgbClr val="000000"/>
                          </a:solidFill>
                          <a:effectLst/>
                          <a:latin typeface="Calibri" panose="020F0502020204030204" pitchFamily="34" charset="0"/>
                        </a:rPr>
                        <a:t>139</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400" b="0" i="0" u="none" strike="noStrike">
                          <a:solidFill>
                            <a:srgbClr val="000000"/>
                          </a:solidFill>
                          <a:effectLst/>
                          <a:latin typeface="Calibri" panose="020F0502020204030204" pitchFamily="34" charset="0"/>
                        </a:rPr>
                        <a:t>SAROJ RAJ PARIDA</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548653504"/>
                  </a:ext>
                </a:extLst>
              </a:tr>
              <a:tr h="113598">
                <a:tc>
                  <a:txBody>
                    <a:bodyPr/>
                    <a:lstStyle/>
                    <a:p>
                      <a:pPr algn="l" fontAlgn="b"/>
                      <a:endParaRPr lang="en-IN" sz="400" b="0" i="0" u="none" strike="noStrike">
                        <a:solidFill>
                          <a:srgbClr val="000000"/>
                        </a:solidFill>
                        <a:effectLst/>
                        <a:latin typeface="Calibri" panose="020F0502020204030204" pitchFamily="34" charset="0"/>
                      </a:endParaRPr>
                    </a:p>
                  </a:txBody>
                  <a:tcPr marL="2524" marR="2524" marT="252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endParaRPr lang="en-IN" sz="400" b="0" i="0" u="none" strike="noStrike">
                        <a:solidFill>
                          <a:srgbClr val="000000"/>
                        </a:solidFill>
                        <a:effectLst/>
                        <a:latin typeface="Calibri" panose="020F0502020204030204" pitchFamily="34" charset="0"/>
                      </a:endParaRP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endParaRPr lang="en-IN" sz="400" b="0" i="0" u="none" strike="noStrike">
                        <a:solidFill>
                          <a:srgbClr val="000000"/>
                        </a:solidFill>
                        <a:effectLst/>
                        <a:latin typeface="Calibri" panose="020F0502020204030204" pitchFamily="34" charset="0"/>
                      </a:endParaRP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endParaRPr lang="en-IN" sz="400" b="0" i="0" u="none" strike="noStrike">
                        <a:solidFill>
                          <a:srgbClr val="000000"/>
                        </a:solidFill>
                        <a:effectLst/>
                        <a:latin typeface="Calibri" panose="020F0502020204030204" pitchFamily="34" charset="0"/>
                      </a:endParaRP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2022</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128</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MAHADEV SUNA</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June</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47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SAPAN KU CHAKRABARTY</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2023</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a:solidFill>
                            <a:srgbClr val="000000"/>
                          </a:solidFill>
                          <a:effectLst/>
                          <a:latin typeface="Calibri" panose="020F0502020204030204" pitchFamily="34" charset="0"/>
                        </a:rPr>
                        <a:t>December</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400" b="0" i="0" u="none" strike="noStrike">
                          <a:solidFill>
                            <a:srgbClr val="000000"/>
                          </a:solidFill>
                          <a:effectLst/>
                          <a:latin typeface="Calibri" panose="020F0502020204030204" pitchFamily="34" charset="0"/>
                        </a:rPr>
                        <a:t>107</a:t>
                      </a:r>
                    </a:p>
                  </a:txBody>
                  <a:tcPr marL="2524" marR="2524" marT="252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400" b="0" i="0" u="none" strike="noStrike" dirty="0">
                          <a:solidFill>
                            <a:srgbClr val="000000"/>
                          </a:solidFill>
                          <a:effectLst/>
                          <a:latin typeface="Calibri" panose="020F0502020204030204" pitchFamily="34" charset="0"/>
                        </a:rPr>
                        <a:t>SHUBHAM MOHANTY</a:t>
                      </a:r>
                    </a:p>
                  </a:txBody>
                  <a:tcPr marL="2524" marR="2524" marT="252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4169532100"/>
                  </a:ext>
                </a:extLst>
              </a:tr>
            </a:tbl>
          </a:graphicData>
        </a:graphic>
      </p:graphicFrame>
      <p:pic>
        <p:nvPicPr>
          <p:cNvPr id="12" name="Picture 11">
            <a:extLst>
              <a:ext uri="{FF2B5EF4-FFF2-40B4-BE49-F238E27FC236}">
                <a16:creationId xmlns:a16="http://schemas.microsoft.com/office/drawing/2014/main" id="{FC66694F-1C28-A958-9DBD-8BC6BDAE5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95" y="5401956"/>
            <a:ext cx="10920153" cy="1212433"/>
          </a:xfrm>
          <a:prstGeom prst="rect">
            <a:avLst/>
          </a:prstGeom>
        </p:spPr>
      </p:pic>
      <p:sp>
        <p:nvSpPr>
          <p:cNvPr id="13" name="TextBox 12">
            <a:extLst>
              <a:ext uri="{FF2B5EF4-FFF2-40B4-BE49-F238E27FC236}">
                <a16:creationId xmlns:a16="http://schemas.microsoft.com/office/drawing/2014/main" id="{03F1921F-780F-FC6B-588E-431467A238C9}"/>
              </a:ext>
            </a:extLst>
          </p:cNvPr>
          <p:cNvSpPr txBox="1"/>
          <p:nvPr/>
        </p:nvSpPr>
        <p:spPr>
          <a:xfrm>
            <a:off x="6047565" y="3802380"/>
            <a:ext cx="5097868" cy="923330"/>
          </a:xfrm>
          <a:prstGeom prst="rect">
            <a:avLst/>
          </a:prstGeom>
          <a:noFill/>
        </p:spPr>
        <p:txBody>
          <a:bodyPr wrap="square" rtlCol="0">
            <a:spAutoFit/>
          </a:bodyPr>
          <a:lstStyle/>
          <a:p>
            <a:r>
              <a:rPr lang="en-US" dirty="0"/>
              <a:t>This data contains the </a:t>
            </a:r>
            <a:r>
              <a:rPr lang="en-US" b="1" dirty="0"/>
              <a:t>monthly count of models</a:t>
            </a:r>
            <a:r>
              <a:rPr lang="en-US" dirty="0"/>
              <a:t> serviced by </a:t>
            </a:r>
            <a:r>
              <a:rPr lang="en-US" b="1" dirty="0"/>
              <a:t>each service advisor</a:t>
            </a:r>
            <a:r>
              <a:rPr lang="en-US" dirty="0"/>
              <a:t> for </a:t>
            </a:r>
            <a:r>
              <a:rPr lang="en-US" b="1" dirty="0"/>
              <a:t>2022</a:t>
            </a:r>
            <a:r>
              <a:rPr lang="en-US" dirty="0"/>
              <a:t> and </a:t>
            </a:r>
            <a:r>
              <a:rPr lang="en-US" b="1" dirty="0"/>
              <a:t>2023</a:t>
            </a:r>
            <a:endParaRPr lang="en-IN" dirty="0"/>
          </a:p>
        </p:txBody>
      </p:sp>
    </p:spTree>
    <p:extLst>
      <p:ext uri="{BB962C8B-B14F-4D97-AF65-F5344CB8AC3E}">
        <p14:creationId xmlns:p14="http://schemas.microsoft.com/office/powerpoint/2010/main" val="180874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09CF2-CF7E-8722-CEBE-4220DCA6D8AF}"/>
              </a:ext>
            </a:extLst>
          </p:cNvPr>
          <p:cNvSpPr>
            <a:spLocks noGrp="1"/>
          </p:cNvSpPr>
          <p:nvPr>
            <p:ph idx="1"/>
          </p:nvPr>
        </p:nvSpPr>
        <p:spPr>
          <a:xfrm>
            <a:off x="913795" y="883921"/>
            <a:ext cx="10353762" cy="4907280"/>
          </a:xfrm>
        </p:spPr>
        <p:txBody>
          <a:bodyPr>
            <a:normAutofit fontScale="850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Total Count of Models (for 2022 and 2023)</a:t>
            </a:r>
          </a:p>
          <a:p>
            <a:r>
              <a:rPr lang="en-US" b="1" dirty="0">
                <a:latin typeface="Calibri" panose="020F0502020204030204" pitchFamily="34" charset="0"/>
                <a:ea typeface="Calibri" panose="020F0502020204030204" pitchFamily="34" charset="0"/>
                <a:cs typeface="Calibri" panose="020F0502020204030204" pitchFamily="34" charset="0"/>
              </a:rPr>
              <a:t>Total Models Serviced in 2022:</a:t>
            </a:r>
          </a:p>
          <a:p>
            <a:r>
              <a:rPr lang="en-US" dirty="0">
                <a:latin typeface="Calibri" panose="020F0502020204030204" pitchFamily="34" charset="0"/>
                <a:ea typeface="Calibri" panose="020F0502020204030204" pitchFamily="34" charset="0"/>
                <a:cs typeface="Calibri" panose="020F0502020204030204" pitchFamily="34" charset="0"/>
              </a:rPr>
              <a:t>We calculate the total number of models serviced in </a:t>
            </a:r>
            <a:r>
              <a:rPr lang="en-US" b="1" dirty="0">
                <a:latin typeface="Calibri" panose="020F0502020204030204" pitchFamily="34" charset="0"/>
                <a:ea typeface="Calibri" panose="020F0502020204030204" pitchFamily="34" charset="0"/>
                <a:cs typeface="Calibri" panose="020F0502020204030204" pitchFamily="34" charset="0"/>
              </a:rPr>
              <a:t>2022</a:t>
            </a:r>
            <a:r>
              <a:rPr lang="en-US" dirty="0">
                <a:latin typeface="Calibri" panose="020F0502020204030204" pitchFamily="34" charset="0"/>
                <a:ea typeface="Calibri" panose="020F0502020204030204" pitchFamily="34" charset="0"/>
                <a:cs typeface="Calibri" panose="020F0502020204030204" pitchFamily="34" charset="0"/>
              </a:rPr>
              <a:t> by summing the monthly counts.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Total models serviced in 2022</a:t>
            </a:r>
            <a:r>
              <a:rPr lang="en-US"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133+101+81+45+56+89+124+100+66+47+43+78+118+94+96+53+50+101+94+96+85+45+55+134+133+112+147+46+50+3+72+218+168+60+47+5+153+158+136+44+53+6+2+127+115+46+58+102+96+126+100+35+38+118+69+117+43+101+59+41+100+114+4+108+82+50+48+96+164+2+144+128+44+49+67+149= </a:t>
            </a:r>
            <a:r>
              <a:rPr lang="en-IN" sz="2600" b="1" dirty="0">
                <a:latin typeface="Calibri" panose="020F0502020204030204" pitchFamily="34" charset="0"/>
                <a:ea typeface="Calibri" panose="020F0502020204030204" pitchFamily="34" charset="0"/>
                <a:cs typeface="Calibri" panose="020F0502020204030204" pitchFamily="34" charset="0"/>
              </a:rPr>
              <a:t>5967</a:t>
            </a:r>
            <a:endParaRPr lang="en-IN" dirty="0">
              <a:latin typeface="Calibri" panose="020F0502020204030204" pitchFamily="34" charset="0"/>
              <a:ea typeface="Calibri" panose="020F0502020204030204" pitchFamily="34" charset="0"/>
              <a:cs typeface="Calibri" panose="020F0502020204030204" pitchFamily="34" charset="0"/>
            </a:endParaRPr>
          </a:p>
          <a:p>
            <a:pPr marL="369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Total Models Serviced in 2023</a:t>
            </a:r>
            <a:r>
              <a:rPr lang="en-US"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128+111+41+59+13+190+98+113+36+43+115+89+95+106+38+48+107+129+106+73+40+47+113+125+129+80+57+39+130+99+118+103+42+47+118+125+124+133+51+64+90+102+130+125+43+49+105+88+100+129+27+45+93+100+137+147+48+42+122+97+141+117+39+50+135+72+95+131+36+45+139+107= </a:t>
            </a:r>
            <a:r>
              <a:rPr lang="en-IN" sz="2600" b="1" dirty="0">
                <a:latin typeface="Calibri" panose="020F0502020204030204" pitchFamily="34" charset="0"/>
                <a:ea typeface="Calibri" panose="020F0502020204030204" pitchFamily="34" charset="0"/>
                <a:cs typeface="Calibri" panose="020F0502020204030204" pitchFamily="34" charset="0"/>
              </a:rPr>
              <a:t>5803</a:t>
            </a:r>
          </a:p>
          <a:p>
            <a:endParaRPr lang="en-IN" sz="2600"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In </a:t>
            </a:r>
            <a:r>
              <a:rPr lang="en-US" b="1" dirty="0">
                <a:latin typeface="Calibri" panose="020F0502020204030204" pitchFamily="34" charset="0"/>
                <a:ea typeface="Calibri" panose="020F0502020204030204" pitchFamily="34" charset="0"/>
                <a:cs typeface="Calibri" panose="020F0502020204030204" pitchFamily="34" charset="0"/>
              </a:rPr>
              <a:t>2023</a:t>
            </a:r>
            <a:r>
              <a:rPr lang="en-US" dirty="0">
                <a:latin typeface="Calibri" panose="020F0502020204030204" pitchFamily="34" charset="0"/>
                <a:ea typeface="Calibri" panose="020F0502020204030204" pitchFamily="34" charset="0"/>
                <a:cs typeface="Calibri" panose="020F0502020204030204" pitchFamily="34" charset="0"/>
              </a:rPr>
              <a:t>, the total number of models serviced (</a:t>
            </a:r>
            <a:r>
              <a:rPr lang="en-US" b="1" dirty="0">
                <a:latin typeface="Calibri" panose="020F0502020204030204" pitchFamily="34" charset="0"/>
                <a:ea typeface="Calibri" panose="020F0502020204030204" pitchFamily="34" charset="0"/>
                <a:cs typeface="Calibri" panose="020F0502020204030204" pitchFamily="34" charset="0"/>
              </a:rPr>
              <a:t>5803</a:t>
            </a:r>
            <a:r>
              <a:rPr lang="en-US" dirty="0">
                <a:latin typeface="Calibri" panose="020F0502020204030204" pitchFamily="34" charset="0"/>
                <a:ea typeface="Calibri" panose="020F0502020204030204" pitchFamily="34" charset="0"/>
                <a:cs typeface="Calibri" panose="020F0502020204030204" pitchFamily="34" charset="0"/>
              </a:rPr>
              <a:t>) is slightly </a:t>
            </a:r>
            <a:r>
              <a:rPr lang="en-US" b="1" dirty="0">
                <a:latin typeface="Calibri" panose="020F0502020204030204" pitchFamily="34" charset="0"/>
                <a:ea typeface="Calibri" panose="020F0502020204030204" pitchFamily="34" charset="0"/>
                <a:cs typeface="Calibri" panose="020F0502020204030204" pitchFamily="34" charset="0"/>
              </a:rPr>
              <a:t>lower</a:t>
            </a:r>
            <a:r>
              <a:rPr lang="en-US" dirty="0">
                <a:latin typeface="Calibri" panose="020F0502020204030204" pitchFamily="34" charset="0"/>
                <a:ea typeface="Calibri" panose="020F0502020204030204" pitchFamily="34" charset="0"/>
                <a:cs typeface="Calibri" panose="020F0502020204030204" pitchFamily="34" charset="0"/>
              </a:rPr>
              <a:t> than in </a:t>
            </a:r>
            <a:r>
              <a:rPr lang="en-US" b="1" dirty="0">
                <a:latin typeface="Calibri" panose="020F0502020204030204" pitchFamily="34" charset="0"/>
                <a:ea typeface="Calibri" panose="020F0502020204030204" pitchFamily="34" charset="0"/>
                <a:cs typeface="Calibri" panose="020F0502020204030204" pitchFamily="34" charset="0"/>
              </a:rPr>
              <a:t>2022</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5967</a:t>
            </a:r>
            <a:r>
              <a:rPr lang="en-US" dirty="0">
                <a:latin typeface="Calibri" panose="020F0502020204030204" pitchFamily="34" charset="0"/>
                <a:ea typeface="Calibri" panose="020F0502020204030204" pitchFamily="34" charset="0"/>
                <a:cs typeface="Calibri" panose="020F0502020204030204" pitchFamily="34" charset="0"/>
              </a:rPr>
              <a:t>), showing a </a:t>
            </a:r>
            <a:r>
              <a:rPr lang="en-US" b="1" dirty="0">
                <a:latin typeface="Calibri" panose="020F0502020204030204" pitchFamily="34" charset="0"/>
                <a:ea typeface="Calibri" panose="020F0502020204030204" pitchFamily="34" charset="0"/>
                <a:cs typeface="Calibri" panose="020F0502020204030204" pitchFamily="34" charset="0"/>
              </a:rPr>
              <a:t>drop of 2.8%</a:t>
            </a:r>
            <a:r>
              <a:rPr lang="en-US" dirty="0">
                <a:latin typeface="Calibri" panose="020F0502020204030204" pitchFamily="34" charset="0"/>
                <a:ea typeface="Calibri" panose="020F0502020204030204" pitchFamily="34" charset="0"/>
                <a:cs typeface="Calibri" panose="020F0502020204030204" pitchFamily="34" charset="0"/>
              </a:rPr>
              <a:t>. This might suggest reduced service demand in 2023, although this is not a drastic change. This may be due to a variety of factors like fewer vehicles coming for servicing or changing customer behavior.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33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2220D-4F77-ED96-2EC3-3D64ED671FA0}"/>
              </a:ext>
            </a:extLst>
          </p:cNvPr>
          <p:cNvSpPr>
            <a:spLocks noGrp="1"/>
          </p:cNvSpPr>
          <p:nvPr>
            <p:ph idx="1"/>
          </p:nvPr>
        </p:nvSpPr>
        <p:spPr>
          <a:xfrm>
            <a:off x="762793" y="4257536"/>
            <a:ext cx="10353762" cy="1488924"/>
          </a:xfrm>
        </p:spPr>
        <p:txBody>
          <a:bodyPr>
            <a:noAutofit/>
          </a:bodyPr>
          <a:lstStyle/>
          <a:p>
            <a:r>
              <a:rPr lang="en-US" b="1" dirty="0"/>
              <a:t>Title </a:t>
            </a:r>
            <a:r>
              <a:rPr lang="en-US" dirty="0"/>
              <a:t>: Business Analysis on 2022 &amp; 2023 and </a:t>
            </a:r>
            <a:r>
              <a:rPr lang="en-US" i="1" dirty="0"/>
              <a:t>2024 Service Advisor and Technician Revenue Forecast</a:t>
            </a:r>
            <a:endParaRPr lang="en-US" dirty="0"/>
          </a:p>
          <a:p>
            <a:r>
              <a:rPr lang="en-US" b="1" dirty="0"/>
              <a:t>Subtitle</a:t>
            </a:r>
            <a:r>
              <a:rPr lang="en-US" dirty="0"/>
              <a:t>: </a:t>
            </a:r>
            <a:r>
              <a:rPr lang="en-US" i="1" dirty="0"/>
              <a:t>Monthly Predictions Based on 2022 &amp; 2023</a:t>
            </a:r>
            <a:endParaRPr lang="en-US" dirty="0"/>
          </a:p>
          <a:p>
            <a:r>
              <a:rPr lang="en-US" b="1" dirty="0"/>
              <a:t>Presented by</a:t>
            </a:r>
            <a:r>
              <a:rPr lang="en-US" dirty="0"/>
              <a:t>: </a:t>
            </a:r>
            <a:r>
              <a:rPr lang="en-US" b="1" i="1" dirty="0"/>
              <a:t>Shubham Mohanty</a:t>
            </a:r>
            <a:endParaRPr lang="en-US" b="1" dirty="0"/>
          </a:p>
          <a:p>
            <a:endParaRPr lang="en-IN" dirty="0"/>
          </a:p>
        </p:txBody>
      </p:sp>
      <p:pic>
        <p:nvPicPr>
          <p:cNvPr id="5" name="Picture 4">
            <a:extLst>
              <a:ext uri="{FF2B5EF4-FFF2-40B4-BE49-F238E27FC236}">
                <a16:creationId xmlns:a16="http://schemas.microsoft.com/office/drawing/2014/main" id="{86077D85-8EF4-981D-4480-B6DBC37EE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5" y="562064"/>
            <a:ext cx="12070129" cy="3158454"/>
          </a:xfrm>
          <a:prstGeom prst="rect">
            <a:avLst/>
          </a:prstGeom>
        </p:spPr>
      </p:pic>
    </p:spTree>
    <p:extLst>
      <p:ext uri="{BB962C8B-B14F-4D97-AF65-F5344CB8AC3E}">
        <p14:creationId xmlns:p14="http://schemas.microsoft.com/office/powerpoint/2010/main" val="424996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62197-21A6-0651-E470-8B7C5040DD0C}"/>
              </a:ext>
            </a:extLst>
          </p:cNvPr>
          <p:cNvSpPr>
            <a:spLocks noGrp="1"/>
          </p:cNvSpPr>
          <p:nvPr>
            <p:ph idx="1"/>
          </p:nvPr>
        </p:nvSpPr>
        <p:spPr>
          <a:xfrm>
            <a:off x="913795" y="914401"/>
            <a:ext cx="10353762" cy="4876800"/>
          </a:xfrm>
        </p:spPr>
        <p:txBody>
          <a:bodyPr>
            <a:normAutofit lnSpcReduction="10000"/>
          </a:bodyPr>
          <a:lstStyle/>
          <a:p>
            <a:r>
              <a:rPr lang="en-US" b="1" dirty="0">
                <a:latin typeface="Calibri" panose="020F0502020204030204" pitchFamily="34" charset="0"/>
                <a:ea typeface="Calibri" panose="020F0502020204030204" pitchFamily="34" charset="0"/>
                <a:cs typeface="Calibri" panose="020F0502020204030204" pitchFamily="34" charset="0"/>
              </a:rPr>
              <a:t>Top Performing Service Advisors (2022 vs 2023)</a:t>
            </a:r>
          </a:p>
          <a:p>
            <a:r>
              <a:rPr lang="en-US" dirty="0">
                <a:latin typeface="Calibri" panose="020F0502020204030204" pitchFamily="34" charset="0"/>
                <a:ea typeface="Calibri" panose="020F0502020204030204" pitchFamily="34" charset="0"/>
                <a:cs typeface="Calibri" panose="020F0502020204030204" pitchFamily="34" charset="0"/>
              </a:rPr>
              <a:t>Let’s examine the performance of key service advisors for both years.</a:t>
            </a:r>
          </a:p>
          <a:p>
            <a:r>
              <a:rPr lang="en-US" b="1" dirty="0">
                <a:latin typeface="Calibri" panose="020F0502020204030204" pitchFamily="34" charset="0"/>
                <a:ea typeface="Calibri" panose="020F0502020204030204" pitchFamily="34" charset="0"/>
                <a:cs typeface="Calibri" panose="020F0502020204030204" pitchFamily="34" charset="0"/>
              </a:rPr>
              <a:t>Top Service Advisors in 2022:</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Shubham Mohanty</a:t>
            </a:r>
            <a:r>
              <a:rPr lang="en-US" dirty="0">
                <a:latin typeface="Calibri" panose="020F0502020204030204" pitchFamily="34" charset="0"/>
                <a:ea typeface="Calibri" panose="020F0502020204030204" pitchFamily="34" charset="0"/>
                <a:cs typeface="Calibri" panose="020F0502020204030204" pitchFamily="34" charset="0"/>
              </a:rPr>
              <a:t>: 149 models in December (highest), followed by several other months with high numbers (e.g., </a:t>
            </a:r>
            <a:r>
              <a:rPr lang="en-US" b="1" dirty="0">
                <a:latin typeface="Calibri" panose="020F0502020204030204" pitchFamily="34" charset="0"/>
                <a:ea typeface="Calibri" panose="020F0502020204030204" pitchFamily="34" charset="0"/>
                <a:cs typeface="Calibri" panose="020F0502020204030204" pitchFamily="34" charset="0"/>
              </a:rPr>
              <a:t>January</a:t>
            </a:r>
            <a:r>
              <a:rPr lang="en-US" dirty="0">
                <a:latin typeface="Calibri" panose="020F0502020204030204" pitchFamily="34" charset="0"/>
                <a:ea typeface="Calibri" panose="020F0502020204030204" pitchFamily="34" charset="0"/>
                <a:cs typeface="Calibri" panose="020F0502020204030204" pitchFamily="34" charset="0"/>
              </a:rPr>
              <a:t> with 190 models).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Saroj Raj </a:t>
            </a:r>
            <a:r>
              <a:rPr lang="en-US" b="1" dirty="0" err="1">
                <a:latin typeface="Calibri" panose="020F0502020204030204" pitchFamily="34" charset="0"/>
                <a:ea typeface="Calibri" panose="020F0502020204030204" pitchFamily="34" charset="0"/>
                <a:cs typeface="Calibri" panose="020F0502020204030204" pitchFamily="34" charset="0"/>
              </a:rPr>
              <a:t>Parida</a:t>
            </a:r>
            <a:r>
              <a:rPr lang="en-US" dirty="0">
                <a:latin typeface="Calibri" panose="020F0502020204030204" pitchFamily="34" charset="0"/>
                <a:ea typeface="Calibri" panose="020F0502020204030204" pitchFamily="34" charset="0"/>
                <a:cs typeface="Calibri" panose="020F0502020204030204" pitchFamily="34" charset="0"/>
              </a:rPr>
              <a:t>: Also performed very well, servicing around </a:t>
            </a:r>
            <a:r>
              <a:rPr lang="en-US" b="1" dirty="0">
                <a:latin typeface="Calibri" panose="020F0502020204030204" pitchFamily="34" charset="0"/>
                <a:ea typeface="Calibri" panose="020F0502020204030204" pitchFamily="34" charset="0"/>
                <a:cs typeface="Calibri" panose="020F0502020204030204" pitchFamily="34" charset="0"/>
              </a:rPr>
              <a:t>100-150 models</a:t>
            </a:r>
            <a:r>
              <a:rPr lang="en-US" dirty="0">
                <a:latin typeface="Calibri" panose="020F0502020204030204" pitchFamily="34" charset="0"/>
                <a:ea typeface="Calibri" panose="020F0502020204030204" pitchFamily="34" charset="0"/>
                <a:cs typeface="Calibri" panose="020F0502020204030204" pitchFamily="34" charset="0"/>
              </a:rPr>
              <a:t> per month across various months.</a:t>
            </a:r>
          </a:p>
          <a:p>
            <a:r>
              <a:rPr lang="en-US" b="1" dirty="0">
                <a:latin typeface="Calibri" panose="020F0502020204030204" pitchFamily="34" charset="0"/>
                <a:ea typeface="Calibri" panose="020F0502020204030204" pitchFamily="34" charset="0"/>
                <a:cs typeface="Calibri" panose="020F0502020204030204" pitchFamily="34" charset="0"/>
              </a:rPr>
              <a:t>Top Service Advisors in 2023:</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 Ansari</a:t>
            </a:r>
            <a:r>
              <a:rPr lang="en-US" dirty="0">
                <a:latin typeface="Calibri" panose="020F0502020204030204" pitchFamily="34" charset="0"/>
                <a:ea typeface="Calibri" panose="020F0502020204030204" pitchFamily="34" charset="0"/>
                <a:cs typeface="Calibri" panose="020F0502020204030204" pitchFamily="34" charset="0"/>
              </a:rPr>
              <a:t>: He consistently serviced a high number of models, regularly over </a:t>
            </a:r>
            <a:r>
              <a:rPr lang="en-US" b="1" dirty="0">
                <a:latin typeface="Calibri" panose="020F0502020204030204" pitchFamily="34" charset="0"/>
                <a:ea typeface="Calibri" panose="020F0502020204030204" pitchFamily="34" charset="0"/>
                <a:cs typeface="Calibri" panose="020F0502020204030204" pitchFamily="34" charset="0"/>
              </a:rPr>
              <a:t>100 models per month</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Mahadev Suna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Anothaer</a:t>
            </a:r>
            <a:r>
              <a:rPr lang="en-US" dirty="0">
                <a:latin typeface="Calibri" panose="020F0502020204030204" pitchFamily="34" charset="0"/>
                <a:ea typeface="Calibri" panose="020F0502020204030204" pitchFamily="34" charset="0"/>
                <a:cs typeface="Calibri" panose="020F0502020204030204" pitchFamily="34" charset="0"/>
              </a:rPr>
              <a:t> high performer, servicing over </a:t>
            </a:r>
            <a:r>
              <a:rPr lang="en-US" b="1" dirty="0">
                <a:latin typeface="Calibri" panose="020F0502020204030204" pitchFamily="34" charset="0"/>
                <a:ea typeface="Calibri" panose="020F0502020204030204" pitchFamily="34" charset="0"/>
                <a:cs typeface="Calibri" panose="020F0502020204030204" pitchFamily="34" charset="0"/>
              </a:rPr>
              <a:t>100 models</a:t>
            </a:r>
            <a:r>
              <a:rPr lang="en-US" dirty="0">
                <a:latin typeface="Calibri" panose="020F0502020204030204" pitchFamily="34" charset="0"/>
                <a:ea typeface="Calibri" panose="020F0502020204030204" pitchFamily="34" charset="0"/>
                <a:cs typeface="Calibri" panose="020F0502020204030204" pitchFamily="34" charset="0"/>
              </a:rPr>
              <a:t> per month.</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Shubham Mohanty</a:t>
            </a:r>
            <a:r>
              <a:rPr lang="en-US" dirty="0">
                <a:latin typeface="Calibri" panose="020F0502020204030204" pitchFamily="34" charset="0"/>
                <a:ea typeface="Calibri" panose="020F0502020204030204" pitchFamily="34" charset="0"/>
                <a:cs typeface="Calibri" panose="020F0502020204030204" pitchFamily="34" charset="0"/>
              </a:rPr>
              <a:t>: Continues to service a large number of models, with </a:t>
            </a:r>
            <a:r>
              <a:rPr lang="en-US" b="1" dirty="0">
                <a:latin typeface="Calibri" panose="020F0502020204030204" pitchFamily="34" charset="0"/>
                <a:ea typeface="Calibri" panose="020F0502020204030204" pitchFamily="34" charset="0"/>
                <a:cs typeface="Calibri" panose="020F0502020204030204" pitchFamily="34" charset="0"/>
              </a:rPr>
              <a:t>January</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December</a:t>
            </a:r>
            <a:r>
              <a:rPr lang="en-US" dirty="0">
                <a:latin typeface="Calibri" panose="020F0502020204030204" pitchFamily="34" charset="0"/>
                <a:ea typeface="Calibri" panose="020F0502020204030204" pitchFamily="34" charset="0"/>
                <a:cs typeface="Calibri" panose="020F0502020204030204" pitchFamily="34" charset="0"/>
              </a:rPr>
              <a:t> being peak months.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88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4ED38-E2D3-8AAD-C413-02E93CF79882}"/>
              </a:ext>
            </a:extLst>
          </p:cNvPr>
          <p:cNvSpPr>
            <a:spLocks noGrp="1"/>
          </p:cNvSpPr>
          <p:nvPr>
            <p:ph idx="1"/>
          </p:nvPr>
        </p:nvSpPr>
        <p:spPr>
          <a:xfrm>
            <a:off x="1271935" y="376089"/>
            <a:ext cx="10353762" cy="5758011"/>
          </a:xfrm>
        </p:spPr>
        <p:txBody>
          <a:bodyPr>
            <a:normAutofit fontScale="92500" lnSpcReduction="20000"/>
          </a:bodyPr>
          <a:lstStyle/>
          <a:p>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Insight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June 2022</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was the peak month for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M. Ansari</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with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218 models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whereas in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his performance dropped to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118 models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Similarly, other top performers in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June 2023</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also serviced fewer models than in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June 2022</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Month-over-Month Performance Trends:</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Key Peaks and Dips:</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2022 Peak</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June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had a peak with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218 models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serviced by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 Ansari</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 Peak</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January 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had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190 models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serviced by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Shubham Mohanty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followed by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December 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139 models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serviced by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Saroj Raj </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Parida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Month-over-Month Decline:</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There was a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general decline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 performance in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compared to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especially in months like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June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July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where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June 2022</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had the highest performance overall, and the same months in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showed lower performance, suggesting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reduced demand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or a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change in service dynamics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Actionable Insights for 2024:</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Increase efficiency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Ensure that high-performing advisors are maximized during peak service months (e.g.,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January, June, December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Monitor service demand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Given the slight decline in models serviced in 2023, it’s crucial to actively monitor the service flow and possibly offer incentives to increase service appointments.</a:t>
            </a:r>
          </a:p>
          <a:p>
            <a:pPr>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961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C4A5-01DE-C3C7-7F5E-B2F3F7867186}"/>
              </a:ext>
            </a:extLst>
          </p:cNvPr>
          <p:cNvSpPr>
            <a:spLocks noGrp="1"/>
          </p:cNvSpPr>
          <p:nvPr>
            <p:ph type="title"/>
          </p:nvPr>
        </p:nvSpPr>
        <p:spPr/>
        <p:txBody>
          <a:bodyPr>
            <a:normAutofit fontScale="90000"/>
          </a:bodyPr>
          <a:lstStyle/>
          <a:p>
            <a:r>
              <a:rPr lang="en-US" dirty="0"/>
              <a:t>Total Amt Calculation by Advisors W.R.T Model</a:t>
            </a:r>
            <a:endParaRPr lang="en-IN" dirty="0"/>
          </a:p>
        </p:txBody>
      </p:sp>
      <p:graphicFrame>
        <p:nvGraphicFramePr>
          <p:cNvPr id="5" name="Content Placeholder 4">
            <a:extLst>
              <a:ext uri="{FF2B5EF4-FFF2-40B4-BE49-F238E27FC236}">
                <a16:creationId xmlns:a16="http://schemas.microsoft.com/office/drawing/2014/main" id="{DB5A6724-6C80-00EB-2B05-F43BB6318B08}"/>
              </a:ext>
            </a:extLst>
          </p:cNvPr>
          <p:cNvGraphicFramePr>
            <a:graphicFrameLocks noGrp="1"/>
          </p:cNvGraphicFramePr>
          <p:nvPr>
            <p:ph idx="1"/>
            <p:extLst>
              <p:ext uri="{D42A27DB-BD31-4B8C-83A1-F6EECF244321}">
                <p14:modId xmlns:p14="http://schemas.microsoft.com/office/powerpoint/2010/main" val="1373153250"/>
              </p:ext>
            </p:extLst>
          </p:nvPr>
        </p:nvGraphicFramePr>
        <p:xfrm>
          <a:off x="2131782" y="1580050"/>
          <a:ext cx="7934239" cy="5277948"/>
        </p:xfrm>
        <a:graphic>
          <a:graphicData uri="http://schemas.openxmlformats.org/drawingml/2006/table">
            <a:tbl>
              <a:tblPr/>
              <a:tblGrid>
                <a:gridCol w="867011">
                  <a:extLst>
                    <a:ext uri="{9D8B030D-6E8A-4147-A177-3AD203B41FA5}">
                      <a16:colId xmlns:a16="http://schemas.microsoft.com/office/drawing/2014/main" val="3388014779"/>
                    </a:ext>
                  </a:extLst>
                </a:gridCol>
                <a:gridCol w="750438">
                  <a:extLst>
                    <a:ext uri="{9D8B030D-6E8A-4147-A177-3AD203B41FA5}">
                      <a16:colId xmlns:a16="http://schemas.microsoft.com/office/drawing/2014/main" val="3554728968"/>
                    </a:ext>
                  </a:extLst>
                </a:gridCol>
                <a:gridCol w="750438">
                  <a:extLst>
                    <a:ext uri="{9D8B030D-6E8A-4147-A177-3AD203B41FA5}">
                      <a16:colId xmlns:a16="http://schemas.microsoft.com/office/drawing/2014/main" val="4185759447"/>
                    </a:ext>
                  </a:extLst>
                </a:gridCol>
                <a:gridCol w="867011">
                  <a:extLst>
                    <a:ext uri="{9D8B030D-6E8A-4147-A177-3AD203B41FA5}">
                      <a16:colId xmlns:a16="http://schemas.microsoft.com/office/drawing/2014/main" val="2215238890"/>
                    </a:ext>
                  </a:extLst>
                </a:gridCol>
                <a:gridCol w="750438">
                  <a:extLst>
                    <a:ext uri="{9D8B030D-6E8A-4147-A177-3AD203B41FA5}">
                      <a16:colId xmlns:a16="http://schemas.microsoft.com/office/drawing/2014/main" val="2409160831"/>
                    </a:ext>
                  </a:extLst>
                </a:gridCol>
                <a:gridCol w="728579">
                  <a:extLst>
                    <a:ext uri="{9D8B030D-6E8A-4147-A177-3AD203B41FA5}">
                      <a16:colId xmlns:a16="http://schemas.microsoft.com/office/drawing/2014/main" val="2348517289"/>
                    </a:ext>
                  </a:extLst>
                </a:gridCol>
                <a:gridCol w="867011">
                  <a:extLst>
                    <a:ext uri="{9D8B030D-6E8A-4147-A177-3AD203B41FA5}">
                      <a16:colId xmlns:a16="http://schemas.microsoft.com/office/drawing/2014/main" val="1852372830"/>
                    </a:ext>
                  </a:extLst>
                </a:gridCol>
                <a:gridCol w="757723">
                  <a:extLst>
                    <a:ext uri="{9D8B030D-6E8A-4147-A177-3AD203B41FA5}">
                      <a16:colId xmlns:a16="http://schemas.microsoft.com/office/drawing/2014/main" val="1865257"/>
                    </a:ext>
                  </a:extLst>
                </a:gridCol>
                <a:gridCol w="728579">
                  <a:extLst>
                    <a:ext uri="{9D8B030D-6E8A-4147-A177-3AD203B41FA5}">
                      <a16:colId xmlns:a16="http://schemas.microsoft.com/office/drawing/2014/main" val="3000477254"/>
                    </a:ext>
                  </a:extLst>
                </a:gridCol>
                <a:gridCol w="867011">
                  <a:extLst>
                    <a:ext uri="{9D8B030D-6E8A-4147-A177-3AD203B41FA5}">
                      <a16:colId xmlns:a16="http://schemas.microsoft.com/office/drawing/2014/main" val="2024540417"/>
                    </a:ext>
                  </a:extLst>
                </a:gridCol>
              </a:tblGrid>
              <a:tr h="114738">
                <a:tc>
                  <a:txBody>
                    <a:bodyPr/>
                    <a:lstStyle/>
                    <a:p>
                      <a:pPr algn="l" fontAlgn="b"/>
                      <a:r>
                        <a:rPr lang="en-IN" sz="500" b="1" i="0" u="none" strike="noStrike">
                          <a:solidFill>
                            <a:srgbClr val="FFFFFF"/>
                          </a:solidFill>
                          <a:effectLst/>
                          <a:latin typeface="Calibri" panose="020F0502020204030204" pitchFamily="34" charset="0"/>
                        </a:rPr>
                        <a:t>Service Advisor</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Model2</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IN" sz="500" b="1" i="0" u="none" strike="noStrike">
                          <a:solidFill>
                            <a:srgbClr val="FFFFFF"/>
                          </a:solidFill>
                          <a:effectLst/>
                          <a:latin typeface="Calibri" panose="020F0502020204030204" pitchFamily="34" charset="0"/>
                        </a:rPr>
                        <a:t>Sum of Total Amt3</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Service Advisor4</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Model5</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IN" sz="500" b="1" i="0" u="none" strike="noStrike">
                          <a:solidFill>
                            <a:srgbClr val="FFFFFF"/>
                          </a:solidFill>
                          <a:effectLst/>
                          <a:latin typeface="Calibri" panose="020F0502020204030204" pitchFamily="34" charset="0"/>
                        </a:rPr>
                        <a:t>Sum of Total Amt6</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Service Advisor7</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Model8</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IN" sz="500" b="1" i="0" u="none" strike="noStrike">
                          <a:solidFill>
                            <a:srgbClr val="FFFFFF"/>
                          </a:solidFill>
                          <a:effectLst/>
                          <a:latin typeface="Calibri" panose="020F0502020204030204" pitchFamily="34" charset="0"/>
                        </a:rPr>
                        <a:t>Sum of Total Amt9</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500" b="1" i="0" u="none" strike="noStrike">
                          <a:solidFill>
                            <a:srgbClr val="FFFFFF"/>
                          </a:solidFill>
                          <a:effectLst/>
                          <a:latin typeface="Calibri" panose="020F0502020204030204" pitchFamily="34" charset="0"/>
                        </a:rPr>
                        <a:t>Service Advisor10</a:t>
                      </a:r>
                    </a:p>
                  </a:txBody>
                  <a:tcPr marL="3677" marR="3677" marT="3677"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798991"/>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i10</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769629.63</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276592.16</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42193.39</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w="12700" cap="flat" cmpd="sng" algn="ctr">
                      <a:solidFill>
                        <a:srgbClr val="FFFFFF"/>
                      </a:solidFill>
                      <a:prstDash val="solid"/>
                      <a:round/>
                      <a:headEnd type="none" w="med" len="med"/>
                      <a:tailEnd type="none" w="med" len="med"/>
                    </a:lnT>
                    <a:lnB>
                      <a:noFill/>
                    </a:lnB>
                    <a:solidFill>
                      <a:srgbClr val="2F75B5"/>
                    </a:solidFill>
                  </a:tcPr>
                </a:tc>
                <a:extLst>
                  <a:ext uri="{0D108BD9-81ED-4DB2-BD59-A6C34878D82A}">
                    <a16:rowId xmlns:a16="http://schemas.microsoft.com/office/drawing/2014/main" val="1636343640"/>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Turbo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761745.58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US" sz="500" b="0" i="0" u="none" strike="noStrike">
                          <a:solidFill>
                            <a:srgbClr val="FFFFFF"/>
                          </a:solidFill>
                          <a:effectLst/>
                          <a:latin typeface="Calibri" panose="020F0502020204030204" pitchFamily="34" charset="0"/>
                        </a:rPr>
                        <a:t>Grand i10 NIOS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276233.76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41870.74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1078779821"/>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756107.58</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261060.07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41580.42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933286580"/>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i10</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751278.32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260225.79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40431.64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096371705"/>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US" sz="500" b="0" i="0" u="none" strike="noStrike">
                          <a:solidFill>
                            <a:srgbClr val="FFFFFF"/>
                          </a:solidFill>
                          <a:effectLst/>
                          <a:latin typeface="Calibri" panose="020F0502020204030204" pitchFamily="34" charset="0"/>
                        </a:rPr>
                        <a:t>Grand i10 NIOS (1.2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737320.78</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251716.96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40169.36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719559737"/>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i10</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719230.89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251680.63</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39037.59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1832372766"/>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Verna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710451.23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249577.28</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36427.89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178063781"/>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696713.12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248790.77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35803.66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818120438"/>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VERNA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695388.62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245484.45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SANTA FE (CMi)</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31779.2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105614054"/>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SANTA FE (CMi)</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672146.47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217297.97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31771.83</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114181634"/>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635193.86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I 20 (1.4D)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208609.87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30913.14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1566416958"/>
                  </a:ext>
                </a:extLst>
              </a:tr>
              <a:tr h="114738">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US" sz="500" b="0" i="0" u="none" strike="noStrike">
                          <a:solidFill>
                            <a:srgbClr val="FFFFFF"/>
                          </a:solidFill>
                          <a:effectLst/>
                          <a:latin typeface="Calibri" panose="020F0502020204030204" pitchFamily="34" charset="0"/>
                        </a:rPr>
                        <a:t>Grand i10 NIOS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611012.24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200000.59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30279.37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512869111"/>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i10</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601032.7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Venue Turbo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190688.65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Tucson (TLi)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27700.5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3667092715"/>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560452.73</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189449.51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27575.31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329007117"/>
                  </a:ext>
                </a:extLst>
              </a:tr>
              <a:tr h="114738">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557027.96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185529.16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26987.89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974995536"/>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518401.36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172330.48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26755.1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058471092"/>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Verna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511920.75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160794.64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25965.9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801627904"/>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477990.52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154076.37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23916.89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456967371"/>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469479.16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152817.12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23553.94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1064613634"/>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GRAND i10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468727.29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VERNA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148368.35</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19755.21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616307690"/>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458829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147721.59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19228.83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4010338653"/>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Turbo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453665.35</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Verna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147498.32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16990.11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451881062"/>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CRETA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450976.1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I 20 (1.4D)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139696.19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Getz</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16792.01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4213010544"/>
                  </a:ext>
                </a:extLst>
              </a:tr>
              <a:tr h="114738">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Verna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416613.11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139453.76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15544.65</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281136750"/>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408644.69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136593.44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14091.3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38460118"/>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VERNA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407468.63</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I 20 (1.4D)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135042.45</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12861.69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238577855"/>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Venue Turbo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400732.2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I 20 (1.4D)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121393.81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ACCENT</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10935.91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3828432476"/>
                  </a:ext>
                </a:extLst>
              </a:tr>
              <a:tr h="114738">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391480.4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116627.91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9795.44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177365990"/>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VERNA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387148.32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115884.22</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9333.55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1367478242"/>
                  </a:ext>
                </a:extLst>
              </a:tr>
              <a:tr h="114738">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386950.46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98551.21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8524.61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467108245"/>
                  </a:ext>
                </a:extLst>
              </a:tr>
              <a:tr h="114738">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SANTRO</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367456.8</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97761.83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6310.07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323374615"/>
                  </a:ext>
                </a:extLst>
              </a:tr>
              <a:tr h="114738">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366260.81</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97286.07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6111.22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564097456"/>
                  </a:ext>
                </a:extLst>
              </a:tr>
              <a:tr h="114738">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Venue (1.2)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347454.93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94409.83</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5988.97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4120603537"/>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Verna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345863.32</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91949.94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Alcazar (1.5 TGDi-P)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5892.09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775647006"/>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340683.05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91607.46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Getz</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5639.29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3512361936"/>
                  </a:ext>
                </a:extLst>
              </a:tr>
              <a:tr h="114738">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336516.86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I 20 (1.4D)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82102.26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Alcazar (1.5 TGDi-P)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3854.47</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696792786"/>
                  </a:ext>
                </a:extLst>
              </a:tr>
              <a:tr h="114738">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VERNA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333548.24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81121.16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Alcazar (1.5 TGDi-P)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3152.96</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609850923"/>
                  </a:ext>
                </a:extLst>
              </a:tr>
              <a:tr h="114738">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SANTRO (1.1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325104.68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78806.14</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Getz</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1394.26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800143292"/>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311672.11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SAPAN KU CHAKRABARTY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71238.91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889.47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308885373"/>
                  </a:ext>
                </a:extLst>
              </a:tr>
              <a:tr h="114738">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(1.2) P</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305365.48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Xcent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68966.08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Getz</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590</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3480740716"/>
                  </a:ext>
                </a:extLst>
              </a:tr>
              <a:tr h="114738">
                <a:tc>
                  <a:txBody>
                    <a:bodyPr/>
                    <a:lstStyle/>
                    <a:p>
                      <a:pPr algn="l" fontAlgn="b"/>
                      <a:r>
                        <a:rPr lang="en-IN" sz="500" b="0" i="0" u="none" strike="noStrike">
                          <a:solidFill>
                            <a:srgbClr val="FFFFFF"/>
                          </a:solidFill>
                          <a:effectLst/>
                          <a:latin typeface="Calibri" panose="020F0502020204030204" pitchFamily="34" charset="0"/>
                        </a:rPr>
                        <a:t>ABHISEK PANDEY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EON</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299846.59</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60558.24</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Elantra (P)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238.15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735505413"/>
                  </a:ext>
                </a:extLst>
              </a:tr>
              <a:tr h="114738">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Venue (1.4/1.5)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297914.85</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PRANAYA KUMAR MAJHI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59459.26</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SANTA FE (CMi)</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189.39</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2991621483"/>
                  </a:ext>
                </a:extLst>
              </a:tr>
              <a:tr h="114738">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GRAND i10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290416.35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SANTA FE (CMi)</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58460.7</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Alcazar (1.5 TGDi-P)</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140</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746945837"/>
                  </a:ext>
                </a:extLst>
              </a:tr>
              <a:tr h="114738">
                <a:tc>
                  <a:txBody>
                    <a:bodyPr/>
                    <a:lstStyle/>
                    <a:p>
                      <a:pPr algn="l" fontAlgn="b"/>
                      <a:r>
                        <a:rPr lang="en-IN" sz="500" b="0" i="0" u="none" strike="noStrike">
                          <a:solidFill>
                            <a:srgbClr val="FFFFFF"/>
                          </a:solidFill>
                          <a:effectLst/>
                          <a:latin typeface="Calibri" panose="020F0502020204030204" pitchFamily="34" charset="0"/>
                        </a:rPr>
                        <a:t>MAHADEV SUNA</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Tucson (TLi)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281674.48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53435.23</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M. ANSARI</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New i20 (1.5 D)</a:t>
                      </a:r>
                    </a:p>
                  </a:txBody>
                  <a:tcPr marL="3677" marR="3677" marT="3677" marB="0" anchor="b">
                    <a:lnL>
                      <a:noFill/>
                    </a:lnL>
                    <a:lnR>
                      <a:noFill/>
                    </a:lnR>
                    <a:lnT>
                      <a:noFill/>
                    </a:lnT>
                    <a:lnB>
                      <a:noFill/>
                    </a:lnB>
                    <a:solidFill>
                      <a:srgbClr val="5B9BD5"/>
                    </a:solidFill>
                  </a:tcPr>
                </a:tc>
                <a:tc>
                  <a:txBody>
                    <a:bodyPr/>
                    <a:lstStyle/>
                    <a:p>
                      <a:pPr algn="ctr" fontAlgn="b"/>
                      <a:r>
                        <a:rPr lang="en-IN" sz="500" b="0" i="0" u="none" strike="noStrike">
                          <a:solidFill>
                            <a:srgbClr val="FFFFFF"/>
                          </a:solidFill>
                          <a:effectLst/>
                          <a:latin typeface="Calibri" panose="020F0502020204030204" pitchFamily="34" charset="0"/>
                        </a:rPr>
                        <a:t>39.98</a:t>
                      </a:r>
                    </a:p>
                  </a:txBody>
                  <a:tcPr marL="3677" marR="3677" marT="3677" marB="0" anchor="b">
                    <a:lnL>
                      <a:noFill/>
                    </a:lnL>
                    <a:lnR>
                      <a:noFill/>
                    </a:lnR>
                    <a:lnT>
                      <a:noFill/>
                    </a:lnT>
                    <a:lnB>
                      <a:noFill/>
                    </a:lnB>
                    <a:solidFill>
                      <a:srgbClr val="5B9BD5"/>
                    </a:solidFill>
                  </a:tcPr>
                </a:tc>
                <a:tc>
                  <a:txBody>
                    <a:bodyPr/>
                    <a:lstStyle/>
                    <a:p>
                      <a:pPr algn="l" fontAlgn="b"/>
                      <a:r>
                        <a:rPr lang="en-IN" sz="500" b="0" i="0" u="none" strike="noStrike">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5B9BD5"/>
                    </a:solidFill>
                  </a:tcPr>
                </a:tc>
                <a:extLst>
                  <a:ext uri="{0D108BD9-81ED-4DB2-BD59-A6C34878D82A}">
                    <a16:rowId xmlns:a16="http://schemas.microsoft.com/office/drawing/2014/main" val="841055334"/>
                  </a:ext>
                </a:extLst>
              </a:tr>
              <a:tr h="114738">
                <a:tc>
                  <a:txBody>
                    <a:bodyPr/>
                    <a:lstStyle/>
                    <a:p>
                      <a:pPr algn="l" fontAlgn="b"/>
                      <a:endParaRPr lang="en-IN" sz="500" b="0" i="0" u="none" strike="noStrike">
                        <a:solidFill>
                          <a:srgbClr val="FFFFFF"/>
                        </a:solidFill>
                        <a:effectLst/>
                        <a:latin typeface="Calibri" panose="020F0502020204030204" pitchFamily="34" charset="0"/>
                      </a:endParaRPr>
                    </a:p>
                  </a:txBody>
                  <a:tcPr marL="3677" marR="3677" marT="3677" marB="0" anchor="b">
                    <a:lnL>
                      <a:noFill/>
                    </a:lnL>
                    <a:lnR>
                      <a:noFill/>
                    </a:lnR>
                    <a:lnT>
                      <a:noFill/>
                    </a:lnT>
                    <a:lnB>
                      <a:noFill/>
                    </a:lnB>
                    <a:solidFill>
                      <a:srgbClr val="2F75B5"/>
                    </a:solidFill>
                  </a:tcPr>
                </a:tc>
                <a:tc>
                  <a:txBody>
                    <a:bodyPr/>
                    <a:lstStyle/>
                    <a:p>
                      <a:pPr algn="l" fontAlgn="b"/>
                      <a:endParaRPr lang="en-IN" sz="500" b="0" i="0" u="none" strike="noStrike">
                        <a:solidFill>
                          <a:srgbClr val="FFFFFF"/>
                        </a:solidFill>
                        <a:effectLst/>
                        <a:latin typeface="Calibri" panose="020F0502020204030204" pitchFamily="34" charset="0"/>
                      </a:endParaRPr>
                    </a:p>
                  </a:txBody>
                  <a:tcPr marL="3677" marR="3677" marT="3677" marB="0" anchor="b">
                    <a:lnL>
                      <a:noFill/>
                    </a:lnL>
                    <a:lnR>
                      <a:noFill/>
                    </a:lnR>
                    <a:lnT>
                      <a:noFill/>
                    </a:lnT>
                    <a:lnB>
                      <a:noFill/>
                    </a:lnB>
                    <a:solidFill>
                      <a:srgbClr val="2F75B5"/>
                    </a:solidFill>
                  </a:tcPr>
                </a:tc>
                <a:tc>
                  <a:txBody>
                    <a:bodyPr/>
                    <a:lstStyle/>
                    <a:p>
                      <a:pPr algn="ctr" fontAlgn="b"/>
                      <a:endParaRPr lang="en-IN" sz="500" b="0" i="0" u="none" strike="noStrike">
                        <a:solidFill>
                          <a:srgbClr val="FFFFFF"/>
                        </a:solidFill>
                        <a:effectLst/>
                        <a:latin typeface="Calibri" panose="020F0502020204030204" pitchFamily="34" charset="0"/>
                      </a:endParaRPr>
                    </a:p>
                  </a:txBody>
                  <a:tcPr marL="3677" marR="3677" marT="3677" marB="0" anchor="b">
                    <a:lnL>
                      <a:noFill/>
                    </a:lnL>
                    <a:lnR>
                      <a:noFill/>
                    </a:lnR>
                    <a:lnT>
                      <a:noFill/>
                    </a:lnT>
                    <a:lnB>
                      <a:noFill/>
                    </a:lnB>
                    <a:solidFill>
                      <a:srgbClr val="2F75B5"/>
                    </a:solidFill>
                  </a:tcPr>
                </a:tc>
                <a:tc>
                  <a:txBody>
                    <a:bodyPr/>
                    <a:lstStyle/>
                    <a:p>
                      <a:pPr algn="l" fontAlgn="b"/>
                      <a:endParaRPr lang="en-IN" sz="500" b="0" i="0" u="none" strike="noStrike">
                        <a:solidFill>
                          <a:srgbClr val="FFFFFF"/>
                        </a:solidFill>
                        <a:effectLst/>
                        <a:latin typeface="Calibri" panose="020F0502020204030204" pitchFamily="34" charset="0"/>
                      </a:endParaRP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ACCENT</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47990.55</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a:solidFill>
                            <a:srgbClr val="FFFFFF"/>
                          </a:solidFill>
                          <a:effectLst/>
                          <a:latin typeface="Calibri" panose="020F0502020204030204" pitchFamily="34" charset="0"/>
                        </a:rPr>
                        <a:t>SAROJ RAJ PARIDA</a:t>
                      </a:r>
                    </a:p>
                  </a:txBody>
                  <a:tcPr marL="3677" marR="3677" marT="3677" marB="0" anchor="b">
                    <a:lnL>
                      <a:noFill/>
                    </a:lnL>
                    <a:lnR>
                      <a:noFill/>
                    </a:lnR>
                    <a:lnT>
                      <a:noFill/>
                    </a:lnT>
                    <a:lnB>
                      <a:noFill/>
                    </a:lnB>
                    <a:solidFill>
                      <a:srgbClr val="2F75B5"/>
                    </a:solidFill>
                  </a:tcPr>
                </a:tc>
                <a:tc>
                  <a:txBody>
                    <a:bodyPr/>
                    <a:lstStyle/>
                    <a:p>
                      <a:pPr algn="l" fontAlgn="b"/>
                      <a:r>
                        <a:rPr lang="en-US" sz="500" b="0" i="0" u="none" strike="noStrike">
                          <a:solidFill>
                            <a:srgbClr val="FFFFFF"/>
                          </a:solidFill>
                          <a:effectLst/>
                          <a:latin typeface="Calibri" panose="020F0502020204030204" pitchFamily="34" charset="0"/>
                        </a:rPr>
                        <a:t>Grand i10 NIOS (1.2 D)</a:t>
                      </a:r>
                    </a:p>
                  </a:txBody>
                  <a:tcPr marL="3677" marR="3677" marT="3677" marB="0" anchor="b">
                    <a:lnL>
                      <a:noFill/>
                    </a:lnL>
                    <a:lnR>
                      <a:noFill/>
                    </a:lnR>
                    <a:lnT>
                      <a:noFill/>
                    </a:lnT>
                    <a:lnB>
                      <a:noFill/>
                    </a:lnB>
                    <a:solidFill>
                      <a:srgbClr val="2F75B5"/>
                    </a:solidFill>
                  </a:tcPr>
                </a:tc>
                <a:tc>
                  <a:txBody>
                    <a:bodyPr/>
                    <a:lstStyle/>
                    <a:p>
                      <a:pPr algn="ctr" fontAlgn="b"/>
                      <a:r>
                        <a:rPr lang="en-IN" sz="500" b="0" i="0" u="none" strike="noStrike">
                          <a:solidFill>
                            <a:srgbClr val="FFFFFF"/>
                          </a:solidFill>
                          <a:effectLst/>
                          <a:latin typeface="Calibri" panose="020F0502020204030204" pitchFamily="34" charset="0"/>
                        </a:rPr>
                        <a:t>21</a:t>
                      </a:r>
                    </a:p>
                  </a:txBody>
                  <a:tcPr marL="3677" marR="3677" marT="3677" marB="0" anchor="b">
                    <a:lnL>
                      <a:noFill/>
                    </a:lnL>
                    <a:lnR>
                      <a:noFill/>
                    </a:lnR>
                    <a:lnT>
                      <a:noFill/>
                    </a:lnT>
                    <a:lnB>
                      <a:noFill/>
                    </a:lnB>
                    <a:solidFill>
                      <a:srgbClr val="2F75B5"/>
                    </a:solidFill>
                  </a:tcPr>
                </a:tc>
                <a:tc>
                  <a:txBody>
                    <a:bodyPr/>
                    <a:lstStyle/>
                    <a:p>
                      <a:pPr algn="l" fontAlgn="b"/>
                      <a:r>
                        <a:rPr lang="en-IN" sz="500" b="0" i="0" u="none" strike="noStrike" dirty="0">
                          <a:solidFill>
                            <a:srgbClr val="FFFFFF"/>
                          </a:solidFill>
                          <a:effectLst/>
                          <a:latin typeface="Calibri" panose="020F0502020204030204" pitchFamily="34" charset="0"/>
                        </a:rPr>
                        <a:t>SHUBHAM MOHANTY</a:t>
                      </a:r>
                    </a:p>
                  </a:txBody>
                  <a:tcPr marL="3677" marR="3677" marT="3677" marB="0" anchor="b">
                    <a:lnL>
                      <a:noFill/>
                    </a:lnL>
                    <a:lnR>
                      <a:noFill/>
                    </a:lnR>
                    <a:lnT>
                      <a:noFill/>
                    </a:lnT>
                    <a:lnB>
                      <a:noFill/>
                    </a:lnB>
                    <a:solidFill>
                      <a:srgbClr val="2F75B5"/>
                    </a:solidFill>
                  </a:tcPr>
                </a:tc>
                <a:extLst>
                  <a:ext uri="{0D108BD9-81ED-4DB2-BD59-A6C34878D82A}">
                    <a16:rowId xmlns:a16="http://schemas.microsoft.com/office/drawing/2014/main" val="2623937065"/>
                  </a:ext>
                </a:extLst>
              </a:tr>
            </a:tbl>
          </a:graphicData>
        </a:graphic>
      </p:graphicFrame>
    </p:spTree>
    <p:extLst>
      <p:ext uri="{BB962C8B-B14F-4D97-AF65-F5344CB8AC3E}">
        <p14:creationId xmlns:p14="http://schemas.microsoft.com/office/powerpoint/2010/main" val="82746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390885-CF36-5EB1-C6BF-E23C603AAD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20" y="630953"/>
            <a:ext cx="4986019" cy="5596093"/>
          </a:xfrm>
        </p:spPr>
      </p:pic>
      <p:sp>
        <p:nvSpPr>
          <p:cNvPr id="6" name="TextBox 5">
            <a:extLst>
              <a:ext uri="{FF2B5EF4-FFF2-40B4-BE49-F238E27FC236}">
                <a16:creationId xmlns:a16="http://schemas.microsoft.com/office/drawing/2014/main" id="{EFDD36E5-F131-9A47-718F-5E91A312FAAC}"/>
              </a:ext>
            </a:extLst>
          </p:cNvPr>
          <p:cNvSpPr txBox="1"/>
          <p:nvPr/>
        </p:nvSpPr>
        <p:spPr>
          <a:xfrm>
            <a:off x="5918200" y="305067"/>
            <a:ext cx="5707380" cy="6247864"/>
          </a:xfrm>
          <a:prstGeom prst="rect">
            <a:avLst/>
          </a:prstGeom>
          <a:noFill/>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Total Amount Analysis: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Highest Total Amounts: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Model:</a:t>
            </a:r>
            <a:r>
              <a:rPr lang="en-US" sz="1600" dirty="0">
                <a:latin typeface="Calibri" panose="020F0502020204030204" pitchFamily="34" charset="0"/>
                <a:ea typeface="Calibri" panose="020F0502020204030204" pitchFamily="34" charset="0"/>
                <a:cs typeface="Calibri" panose="020F0502020204030204" pitchFamily="34" charset="0"/>
              </a:rPr>
              <a:t> "I 20 (1.2P)" had the highest total amounts (5344413.72, 4939918.11, 4886899.37), showing strong sales performance.</a:t>
            </a:r>
          </a:p>
          <a:p>
            <a:pPr marL="742950" lvl="1"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CRETA (D)</a:t>
            </a:r>
            <a:r>
              <a:rPr lang="en-US" sz="1600" dirty="0">
                <a:latin typeface="Calibri" panose="020F0502020204030204" pitchFamily="34" charset="0"/>
                <a:ea typeface="Calibri" panose="020F0502020204030204" pitchFamily="34" charset="0"/>
                <a:cs typeface="Calibri" panose="020F0502020204030204" pitchFamily="34" charset="0"/>
              </a:rPr>
              <a:t> also performed well with several entries, totaling up to 5306071.20, 5173804.09, 3289445.46, 2333704.46.</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Lowest Total Amounts: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Vehicles such as </a:t>
            </a:r>
            <a:r>
              <a:rPr lang="en-US" sz="1600" b="1" dirty="0">
                <a:latin typeface="Calibri" panose="020F0502020204030204" pitchFamily="34" charset="0"/>
                <a:ea typeface="Calibri" panose="020F0502020204030204" pitchFamily="34" charset="0"/>
                <a:cs typeface="Calibri" panose="020F0502020204030204" pitchFamily="34" charset="0"/>
              </a:rPr>
              <a:t>Getz</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SANTA FE (</a:t>
            </a:r>
            <a:r>
              <a:rPr lang="en-US" sz="1600" b="1" dirty="0" err="1">
                <a:latin typeface="Calibri" panose="020F0502020204030204" pitchFamily="34" charset="0"/>
                <a:ea typeface="Calibri" panose="020F0502020204030204" pitchFamily="34" charset="0"/>
                <a:cs typeface="Calibri" panose="020F0502020204030204" pitchFamily="34" charset="0"/>
              </a:rPr>
              <a:t>CMi</a:t>
            </a:r>
            <a:r>
              <a:rPr lang="en-US" sz="1600" b="1" dirty="0">
                <a:latin typeface="Calibri" panose="020F0502020204030204" pitchFamily="34" charset="0"/>
                <a:ea typeface="Calibri" panose="020F0502020204030204" pitchFamily="34" charset="0"/>
                <a:cs typeface="Calibri" panose="020F0502020204030204" pitchFamily="34" charset="0"/>
              </a:rPr>
              <a:t>)</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Elantra</a:t>
            </a:r>
            <a:r>
              <a:rPr lang="en-US" sz="1600" dirty="0">
                <a:latin typeface="Calibri" panose="020F0502020204030204" pitchFamily="34" charset="0"/>
                <a:ea typeface="Calibri" panose="020F0502020204030204" pitchFamily="34" charset="0"/>
                <a:cs typeface="Calibri" panose="020F0502020204030204" pitchFamily="34" charset="0"/>
              </a:rPr>
              <a:t> had significantly lower totals, with amounts like </a:t>
            </a:r>
            <a:r>
              <a:rPr lang="en-US" sz="1600" b="1" dirty="0">
                <a:latin typeface="Calibri" panose="020F0502020204030204" pitchFamily="34" charset="0"/>
                <a:ea typeface="Calibri" panose="020F0502020204030204" pitchFamily="34" charset="0"/>
                <a:cs typeface="Calibri" panose="020F0502020204030204" pitchFamily="34" charset="0"/>
              </a:rPr>
              <a:t>189.39</a:t>
            </a:r>
            <a:r>
              <a:rPr lang="en-US" sz="1600" dirty="0">
                <a:latin typeface="Calibri" panose="020F0502020204030204" pitchFamily="34" charset="0"/>
                <a:ea typeface="Calibri" panose="020F0502020204030204" pitchFamily="34" charset="0"/>
                <a:cs typeface="Calibri" panose="020F0502020204030204" pitchFamily="34" charset="0"/>
              </a:rPr>
              <a:t> for SANTA FE (</a:t>
            </a:r>
            <a:r>
              <a:rPr lang="en-US" sz="1600" dirty="0" err="1">
                <a:latin typeface="Calibri" panose="020F0502020204030204" pitchFamily="34" charset="0"/>
                <a:ea typeface="Calibri" panose="020F0502020204030204" pitchFamily="34" charset="0"/>
                <a:cs typeface="Calibri" panose="020F0502020204030204" pitchFamily="34" charset="0"/>
              </a:rPr>
              <a:t>CMi</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39.98</a:t>
            </a:r>
            <a:r>
              <a:rPr lang="en-US" sz="1600" dirty="0">
                <a:latin typeface="Calibri" panose="020F0502020204030204" pitchFamily="34" charset="0"/>
                <a:ea typeface="Calibri" panose="020F0502020204030204" pitchFamily="34" charset="0"/>
                <a:cs typeface="Calibri" panose="020F0502020204030204" pitchFamily="34" charset="0"/>
              </a:rPr>
              <a:t> for New i20 (1.5 D).</a:t>
            </a:r>
          </a:p>
          <a:p>
            <a:r>
              <a:rPr lang="en-US" sz="1600" b="1" dirty="0">
                <a:latin typeface="Calibri" panose="020F0502020204030204" pitchFamily="34" charset="0"/>
                <a:ea typeface="Calibri" panose="020F0502020204030204" pitchFamily="34" charset="0"/>
                <a:cs typeface="Calibri" panose="020F0502020204030204" pitchFamily="34" charset="0"/>
              </a:rPr>
              <a:t>Service Advisor Performance:</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Top Advisors by Total Sales: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 Ansari</a:t>
            </a:r>
            <a:r>
              <a:rPr lang="en-US" sz="1600" dirty="0">
                <a:latin typeface="Calibri" panose="020F0502020204030204" pitchFamily="34" charset="0"/>
                <a:ea typeface="Calibri" panose="020F0502020204030204" pitchFamily="34" charset="0"/>
                <a:cs typeface="Calibri" panose="020F0502020204030204" pitchFamily="34" charset="0"/>
              </a:rPr>
              <a:t> is the top-performing advisor with several high-value amounts across different models, including </a:t>
            </a:r>
            <a:r>
              <a:rPr lang="en-US" sz="1600" b="1" dirty="0">
                <a:latin typeface="Calibri" panose="020F0502020204030204" pitchFamily="34" charset="0"/>
                <a:ea typeface="Calibri" panose="020F0502020204030204" pitchFamily="34" charset="0"/>
                <a:cs typeface="Calibri" panose="020F0502020204030204" pitchFamily="34" charset="0"/>
              </a:rPr>
              <a:t>I 20 (1.2P)</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CRETA (D)</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Sapan Ku Chakrabarty</a:t>
            </a:r>
            <a:r>
              <a:rPr lang="en-US" sz="1600" dirty="0">
                <a:latin typeface="Calibri" panose="020F0502020204030204" pitchFamily="34" charset="0"/>
                <a:ea typeface="Calibri" panose="020F0502020204030204" pitchFamily="34" charset="0"/>
                <a:cs typeface="Calibri" panose="020F0502020204030204" pitchFamily="34" charset="0"/>
              </a:rPr>
              <a:t> also performed strongly with consistent sales across multiple vehicle models like </a:t>
            </a:r>
            <a:r>
              <a:rPr lang="en-US" sz="1600" b="1" dirty="0">
                <a:latin typeface="Calibri" panose="020F0502020204030204" pitchFamily="34" charset="0"/>
                <a:ea typeface="Calibri" panose="020F0502020204030204" pitchFamily="34" charset="0"/>
                <a:cs typeface="Calibri" panose="020F0502020204030204" pitchFamily="34" charset="0"/>
              </a:rPr>
              <a:t>CRETA (D)</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Verna (P)</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Venue Turbo (P)</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Lowest Performance by Advisor:</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Advisors like </a:t>
            </a:r>
            <a:r>
              <a:rPr lang="en-US" sz="1600" b="1" dirty="0" err="1">
                <a:latin typeface="Calibri" panose="020F0502020204030204" pitchFamily="34" charset="0"/>
                <a:ea typeface="Calibri" panose="020F0502020204030204" pitchFamily="34" charset="0"/>
                <a:cs typeface="Calibri" panose="020F0502020204030204" pitchFamily="34" charset="0"/>
              </a:rPr>
              <a:t>Abhisek</a:t>
            </a:r>
            <a:r>
              <a:rPr lang="en-US" sz="1600" b="1" dirty="0">
                <a:latin typeface="Calibri" panose="020F0502020204030204" pitchFamily="34" charset="0"/>
                <a:ea typeface="Calibri" panose="020F0502020204030204" pitchFamily="34" charset="0"/>
                <a:cs typeface="Calibri" panose="020F0502020204030204" pitchFamily="34" charset="0"/>
              </a:rPr>
              <a:t> Pandey</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Shubham Mohanty</a:t>
            </a:r>
            <a:r>
              <a:rPr lang="en-US" sz="1600" dirty="0">
                <a:latin typeface="Calibri" panose="020F0502020204030204" pitchFamily="34" charset="0"/>
                <a:ea typeface="Calibri" panose="020F0502020204030204" pitchFamily="34" charset="0"/>
                <a:cs typeface="Calibri" panose="020F0502020204030204" pitchFamily="34" charset="0"/>
              </a:rPr>
              <a:t> appear in lower-value sales frequently, with amounts such as </a:t>
            </a:r>
            <a:r>
              <a:rPr lang="en-US" sz="1600" b="1" dirty="0">
                <a:latin typeface="Calibri" panose="020F0502020204030204" pitchFamily="34" charset="0"/>
                <a:ea typeface="Calibri" panose="020F0502020204030204" pitchFamily="34" charset="0"/>
                <a:cs typeface="Calibri" panose="020F0502020204030204" pitchFamily="34" charset="0"/>
              </a:rPr>
              <a:t>21</a:t>
            </a:r>
            <a:r>
              <a:rPr lang="en-US" sz="1600" dirty="0">
                <a:latin typeface="Calibri" panose="020F0502020204030204" pitchFamily="34" charset="0"/>
                <a:ea typeface="Calibri" panose="020F0502020204030204" pitchFamily="34" charset="0"/>
                <a:cs typeface="Calibri" panose="020F0502020204030204" pitchFamily="34" charset="0"/>
              </a:rPr>
              <a:t> for </a:t>
            </a:r>
            <a:r>
              <a:rPr lang="en-US" sz="1600" b="1" dirty="0">
                <a:latin typeface="Calibri" panose="020F0502020204030204" pitchFamily="34" charset="0"/>
                <a:ea typeface="Calibri" panose="020F0502020204030204" pitchFamily="34" charset="0"/>
                <a:cs typeface="Calibri" panose="020F0502020204030204" pitchFamily="34" charset="0"/>
              </a:rPr>
              <a:t>Grand i10 NIOS (1.2 D)</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39.98</a:t>
            </a:r>
            <a:r>
              <a:rPr lang="en-US" sz="1600" dirty="0">
                <a:latin typeface="Calibri" panose="020F0502020204030204" pitchFamily="34" charset="0"/>
                <a:ea typeface="Calibri" panose="020F0502020204030204" pitchFamily="34" charset="0"/>
                <a:cs typeface="Calibri" panose="020F0502020204030204" pitchFamily="34" charset="0"/>
              </a:rPr>
              <a:t> for </a:t>
            </a:r>
            <a:r>
              <a:rPr lang="en-US" sz="1600" b="1" dirty="0">
                <a:latin typeface="Calibri" panose="020F0502020204030204" pitchFamily="34" charset="0"/>
                <a:ea typeface="Calibri" panose="020F0502020204030204" pitchFamily="34" charset="0"/>
                <a:cs typeface="Calibri" panose="020F0502020204030204" pitchFamily="34" charset="0"/>
              </a:rPr>
              <a:t>New i20 (1.5 D)</a:t>
            </a:r>
            <a:r>
              <a:rPr lang="en-US" sz="16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538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938E9-E3C0-3608-D837-36F8A34728D6}"/>
              </a:ext>
            </a:extLst>
          </p:cNvPr>
          <p:cNvSpPr>
            <a:spLocks noGrp="1"/>
          </p:cNvSpPr>
          <p:nvPr>
            <p:ph idx="1"/>
          </p:nvPr>
        </p:nvSpPr>
        <p:spPr>
          <a:xfrm>
            <a:off x="919119" y="1397000"/>
            <a:ext cx="10353762" cy="4064000"/>
          </a:xfrm>
        </p:spPr>
        <p:txBody>
          <a:bodyPr>
            <a:no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Model Comparison by Total Sales: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High Performers (Total Amounts Over 5M):</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Models such as </a:t>
            </a:r>
            <a:r>
              <a:rPr lang="en-US" sz="1400" b="1" dirty="0">
                <a:latin typeface="Calibri" panose="020F0502020204030204" pitchFamily="34" charset="0"/>
                <a:ea typeface="Calibri" panose="020F0502020204030204" pitchFamily="34" charset="0"/>
                <a:cs typeface="Calibri" panose="020F0502020204030204" pitchFamily="34" charset="0"/>
              </a:rPr>
              <a:t>I 20 (1.2P)</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CRETA (D)</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Grand i10 NIOS (1.2 P)</a:t>
            </a:r>
            <a:r>
              <a:rPr lang="en-US" sz="1400" dirty="0">
                <a:latin typeface="Calibri" panose="020F0502020204030204" pitchFamily="34" charset="0"/>
                <a:ea typeface="Calibri" panose="020F0502020204030204" pitchFamily="34" charset="0"/>
                <a:cs typeface="Calibri" panose="020F0502020204030204" pitchFamily="34" charset="0"/>
              </a:rPr>
              <a:t> consistently performed well in terms of total sales amounts, showing their strong market presence.</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Moderate Performers: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Models like </a:t>
            </a:r>
            <a:r>
              <a:rPr lang="en-US" sz="1400" b="1" dirty="0">
                <a:latin typeface="Calibri" panose="020F0502020204030204" pitchFamily="34" charset="0"/>
                <a:ea typeface="Calibri" panose="020F0502020204030204" pitchFamily="34" charset="0"/>
                <a:cs typeface="Calibri" panose="020F0502020204030204" pitchFamily="34" charset="0"/>
              </a:rPr>
              <a:t>Grand i10 (P)</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CRETA (P)</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Verna (P)</a:t>
            </a:r>
            <a:r>
              <a:rPr lang="en-US" sz="1400" dirty="0">
                <a:latin typeface="Calibri" panose="020F0502020204030204" pitchFamily="34" charset="0"/>
                <a:ea typeface="Calibri" panose="020F0502020204030204" pitchFamily="34" charset="0"/>
                <a:cs typeface="Calibri" panose="020F0502020204030204" pitchFamily="34" charset="0"/>
              </a:rPr>
              <a:t> consistently appear in the middle range of the total sales amounts.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Low Performers: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Models like </a:t>
            </a:r>
            <a:r>
              <a:rPr lang="en-US" sz="1400" b="1" dirty="0">
                <a:latin typeface="Calibri" panose="020F0502020204030204" pitchFamily="34" charset="0"/>
                <a:ea typeface="Calibri" panose="020F0502020204030204" pitchFamily="34" charset="0"/>
                <a:cs typeface="Calibri" panose="020F0502020204030204" pitchFamily="34" charset="0"/>
              </a:rPr>
              <a:t>Getz</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SANTRO</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Elantra</a:t>
            </a:r>
            <a:r>
              <a:rPr lang="en-US" sz="1400" dirty="0">
                <a:latin typeface="Calibri" panose="020F0502020204030204" pitchFamily="34" charset="0"/>
                <a:ea typeface="Calibri" panose="020F0502020204030204" pitchFamily="34" charset="0"/>
                <a:cs typeface="Calibri" panose="020F0502020204030204" pitchFamily="34" charset="0"/>
              </a:rPr>
              <a:t> are less frequently sold, with low total amounts indicating weaker performance.</a:t>
            </a:r>
          </a:p>
          <a:p>
            <a:r>
              <a:rPr lang="en-US" sz="1400" b="1" dirty="0">
                <a:latin typeface="Calibri" panose="020F0502020204030204" pitchFamily="34" charset="0"/>
                <a:ea typeface="Calibri" panose="020F0502020204030204" pitchFamily="34" charset="0"/>
                <a:cs typeface="Calibri" panose="020F0502020204030204" pitchFamily="34" charset="0"/>
              </a:rPr>
              <a:t>Advisor Performance Trends: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 Ansari</a:t>
            </a:r>
            <a:r>
              <a:rPr lang="en-US" sz="1400" dirty="0">
                <a:latin typeface="Calibri" panose="020F0502020204030204" pitchFamily="34" charset="0"/>
                <a:ea typeface="Calibri" panose="020F0502020204030204" pitchFamily="34" charset="0"/>
                <a:cs typeface="Calibri" panose="020F0502020204030204" pitchFamily="34" charset="0"/>
              </a:rPr>
              <a:t> shows a broad range of sales across different vehicles, leading in several high-value transactions.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Sapan Ku Chakrabarty</a:t>
            </a:r>
            <a:r>
              <a:rPr lang="en-US" sz="1400" dirty="0">
                <a:latin typeface="Calibri" panose="020F0502020204030204" pitchFamily="34" charset="0"/>
                <a:ea typeface="Calibri" panose="020F0502020204030204" pitchFamily="34" charset="0"/>
                <a:cs typeface="Calibri" panose="020F0502020204030204" pitchFamily="34" charset="0"/>
              </a:rPr>
              <a:t> has a specific focus on </a:t>
            </a:r>
            <a:r>
              <a:rPr lang="en-US" sz="1400" b="1" dirty="0">
                <a:latin typeface="Calibri" panose="020F0502020204030204" pitchFamily="34" charset="0"/>
                <a:ea typeface="Calibri" panose="020F0502020204030204" pitchFamily="34" charset="0"/>
                <a:cs typeface="Calibri" panose="020F0502020204030204" pitchFamily="34" charset="0"/>
              </a:rPr>
              <a:t>CRETA</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Verna</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Venue Turbo</a:t>
            </a:r>
            <a:r>
              <a:rPr lang="en-US" sz="1400" dirty="0">
                <a:latin typeface="Calibri" panose="020F0502020204030204" pitchFamily="34" charset="0"/>
                <a:ea typeface="Calibri" panose="020F0502020204030204" pitchFamily="34" charset="0"/>
                <a:cs typeface="Calibri" panose="020F0502020204030204" pitchFamily="34" charset="0"/>
              </a:rPr>
              <a:t>, indicating specialization.</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Shubham Mohanty</a:t>
            </a:r>
            <a:r>
              <a:rPr lang="en-US" sz="1400" dirty="0">
                <a:latin typeface="Calibri" panose="020F0502020204030204" pitchFamily="34" charset="0"/>
                <a:ea typeface="Calibri" panose="020F0502020204030204" pitchFamily="34" charset="0"/>
                <a:cs typeface="Calibri" panose="020F0502020204030204" pitchFamily="34" charset="0"/>
              </a:rPr>
              <a:t> appears to be engaged in lower-value sales but has multiple instances across different models, showing a broader involvement but perhaps lower overall value.</a:t>
            </a:r>
          </a:p>
          <a:p>
            <a:pPr>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178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A58CD-38DD-8B96-24E4-3078CAB608A7}"/>
              </a:ext>
            </a:extLst>
          </p:cNvPr>
          <p:cNvSpPr>
            <a:spLocks noGrp="1"/>
          </p:cNvSpPr>
          <p:nvPr>
            <p:ph idx="1"/>
          </p:nvPr>
        </p:nvSpPr>
        <p:spPr/>
        <p:txBody>
          <a:bodyPr>
            <a:norm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High and Low Revenue Distribution:</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Top 10 High-Value Sales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Dominated by </a:t>
            </a:r>
            <a:r>
              <a:rPr lang="en-US" sz="1400" b="1" dirty="0">
                <a:latin typeface="Calibri" panose="020F0502020204030204" pitchFamily="34" charset="0"/>
                <a:ea typeface="Calibri" panose="020F0502020204030204" pitchFamily="34" charset="0"/>
                <a:cs typeface="Calibri" panose="020F0502020204030204" pitchFamily="34" charset="0"/>
              </a:rPr>
              <a:t>I 20 (1.2P)</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CRETA (D)</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CRETA (P)</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Grand i10 NIOS (1.2 P)</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Verna (P)</a:t>
            </a:r>
            <a:r>
              <a:rPr lang="en-US" sz="14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Bottom 10 Low-Value Sales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Models such as </a:t>
            </a:r>
            <a:r>
              <a:rPr lang="en-US" sz="1400" b="1" dirty="0">
                <a:latin typeface="Calibri" panose="020F0502020204030204" pitchFamily="34" charset="0"/>
                <a:ea typeface="Calibri" panose="020F0502020204030204" pitchFamily="34" charset="0"/>
                <a:cs typeface="Calibri" panose="020F0502020204030204" pitchFamily="34" charset="0"/>
              </a:rPr>
              <a:t>Getz</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Alcazar</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SANTRO</a:t>
            </a:r>
            <a:r>
              <a:rPr lang="en-US" sz="1400" dirty="0">
                <a:latin typeface="Calibri" panose="020F0502020204030204" pitchFamily="34" charset="0"/>
                <a:ea typeface="Calibri" panose="020F0502020204030204" pitchFamily="34" charset="0"/>
                <a:cs typeface="Calibri" panose="020F0502020204030204" pitchFamily="34" charset="0"/>
              </a:rPr>
              <a:t> appear frequently with sales in the range of </a:t>
            </a:r>
            <a:r>
              <a:rPr lang="en-US" sz="1400" b="1" dirty="0">
                <a:latin typeface="Calibri" panose="020F0502020204030204" pitchFamily="34" charset="0"/>
                <a:ea typeface="Calibri" panose="020F0502020204030204" pitchFamily="34" charset="0"/>
                <a:cs typeface="Calibri" panose="020F0502020204030204" pitchFamily="34" charset="0"/>
              </a:rPr>
              <a:t>189.39</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39.98</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b="1" dirty="0">
                <a:latin typeface="Calibri" panose="020F0502020204030204" pitchFamily="34" charset="0"/>
                <a:ea typeface="Calibri" panose="020F0502020204030204" pitchFamily="34" charset="0"/>
                <a:cs typeface="Calibri" panose="020F0502020204030204" pitchFamily="34" charset="0"/>
              </a:rPr>
              <a:t>Key Takeaways: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CRETA and I 20 models</a:t>
            </a:r>
            <a:r>
              <a:rPr lang="en-US" sz="1400" dirty="0">
                <a:latin typeface="Calibri" panose="020F0502020204030204" pitchFamily="34" charset="0"/>
                <a:ea typeface="Calibri" panose="020F0502020204030204" pitchFamily="34" charset="0"/>
                <a:cs typeface="Calibri" panose="020F0502020204030204" pitchFamily="34" charset="0"/>
              </a:rPr>
              <a:t> are the most popular and highest-grossing vehicles.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M. Ansari</a:t>
            </a:r>
            <a:r>
              <a:rPr lang="en-US" sz="1400" dirty="0">
                <a:latin typeface="Calibri" panose="020F0502020204030204" pitchFamily="34" charset="0"/>
                <a:ea typeface="Calibri" panose="020F0502020204030204" pitchFamily="34" charset="0"/>
                <a:cs typeface="Calibri" panose="020F0502020204030204" pitchFamily="34" charset="0"/>
              </a:rPr>
              <a:t> is the top-performing service advisor, handling several high-value vehicles.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Advisor Performance</a:t>
            </a:r>
            <a:r>
              <a:rPr lang="en-US" sz="1400" dirty="0">
                <a:latin typeface="Calibri" panose="020F0502020204030204" pitchFamily="34" charset="0"/>
                <a:ea typeface="Calibri" panose="020F0502020204030204" pitchFamily="34" charset="0"/>
                <a:cs typeface="Calibri" panose="020F0502020204030204" pitchFamily="34" charset="0"/>
              </a:rPr>
              <a:t>: There’s a noticeable disparity between the top and lower-performing advisors, suggesting varying expertise and sales tactics.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Market Trends</a:t>
            </a:r>
            <a:r>
              <a:rPr lang="en-US" sz="1400" dirty="0">
                <a:latin typeface="Calibri" panose="020F0502020204030204" pitchFamily="34" charset="0"/>
                <a:ea typeface="Calibri" panose="020F0502020204030204" pitchFamily="34" charset="0"/>
                <a:cs typeface="Calibri" panose="020F0502020204030204" pitchFamily="34" charset="0"/>
              </a:rPr>
              <a:t>: Higher-end models, especially </a:t>
            </a:r>
            <a:r>
              <a:rPr lang="en-US" sz="1400" b="1" dirty="0">
                <a:latin typeface="Calibri" panose="020F0502020204030204" pitchFamily="34" charset="0"/>
                <a:ea typeface="Calibri" panose="020F0502020204030204" pitchFamily="34" charset="0"/>
                <a:cs typeface="Calibri" panose="020F0502020204030204" pitchFamily="34" charset="0"/>
              </a:rPr>
              <a:t>CRETA</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I 20</a:t>
            </a:r>
            <a:r>
              <a:rPr lang="en-US" sz="1400" dirty="0">
                <a:latin typeface="Calibri" panose="020F0502020204030204" pitchFamily="34" charset="0"/>
                <a:ea typeface="Calibri" panose="020F0502020204030204" pitchFamily="34" charset="0"/>
                <a:cs typeface="Calibri" panose="020F0502020204030204" pitchFamily="34" charset="0"/>
              </a:rPr>
              <a:t>, are in high demand, while models like </a:t>
            </a:r>
            <a:r>
              <a:rPr lang="en-US" sz="1400" b="1" dirty="0">
                <a:latin typeface="Calibri" panose="020F0502020204030204" pitchFamily="34" charset="0"/>
                <a:ea typeface="Calibri" panose="020F0502020204030204" pitchFamily="34" charset="0"/>
                <a:cs typeface="Calibri" panose="020F0502020204030204" pitchFamily="34" charset="0"/>
              </a:rPr>
              <a:t>SANTRO</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Getz</a:t>
            </a:r>
            <a:r>
              <a:rPr lang="en-US" sz="1400" dirty="0">
                <a:latin typeface="Calibri" panose="020F0502020204030204" pitchFamily="34" charset="0"/>
                <a:ea typeface="Calibri" panose="020F0502020204030204" pitchFamily="34" charset="0"/>
                <a:cs typeface="Calibri" panose="020F0502020204030204" pitchFamily="34" charset="0"/>
              </a:rPr>
              <a:t> are experiencing weaker sales.</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3260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5CCD-CDF5-09EF-8827-FC9A3F7F3431}"/>
              </a:ext>
            </a:extLst>
          </p:cNvPr>
          <p:cNvSpPr>
            <a:spLocks noGrp="1"/>
          </p:cNvSpPr>
          <p:nvPr>
            <p:ph type="title"/>
          </p:nvPr>
        </p:nvSpPr>
        <p:spPr/>
        <p:txBody>
          <a:bodyPr/>
          <a:lstStyle/>
          <a:p>
            <a:r>
              <a:rPr lang="en-US" dirty="0"/>
              <a:t>Count of Load by Work Type W.R.T Year</a:t>
            </a:r>
            <a:endParaRPr lang="en-IN" dirty="0"/>
          </a:p>
        </p:txBody>
      </p:sp>
      <p:pic>
        <p:nvPicPr>
          <p:cNvPr id="6" name="Picture 5">
            <a:extLst>
              <a:ext uri="{FF2B5EF4-FFF2-40B4-BE49-F238E27FC236}">
                <a16:creationId xmlns:a16="http://schemas.microsoft.com/office/drawing/2014/main" id="{D44116B1-E1E9-F233-0F35-2B16126E1987}"/>
              </a:ext>
            </a:extLst>
          </p:cNvPr>
          <p:cNvPicPr>
            <a:picLocks noChangeAspect="1"/>
          </p:cNvPicPr>
          <p:nvPr/>
        </p:nvPicPr>
        <p:blipFill>
          <a:blip r:embed="rId2">
            <a:extLst>
              <a:ext uri="{28A0092B-C50C-407E-A947-70E740481C1C}">
                <a14:useLocalDpi xmlns:a14="http://schemas.microsoft.com/office/drawing/2010/main" val="0"/>
              </a:ext>
            </a:extLst>
          </a:blip>
          <a:srcRect l="982"/>
          <a:stretch/>
        </p:blipFill>
        <p:spPr>
          <a:xfrm>
            <a:off x="913795" y="2098210"/>
            <a:ext cx="4161125" cy="3714596"/>
          </a:xfrm>
          <a:prstGeom prst="rect">
            <a:avLst/>
          </a:prstGeom>
        </p:spPr>
      </p:pic>
      <p:graphicFrame>
        <p:nvGraphicFramePr>
          <p:cNvPr id="10" name="Content Placeholder 9">
            <a:extLst>
              <a:ext uri="{FF2B5EF4-FFF2-40B4-BE49-F238E27FC236}">
                <a16:creationId xmlns:a16="http://schemas.microsoft.com/office/drawing/2014/main" id="{1949562C-DF1C-17DC-F089-1C8C0CA67DAA}"/>
              </a:ext>
            </a:extLst>
          </p:cNvPr>
          <p:cNvGraphicFramePr>
            <a:graphicFrameLocks noGrp="1"/>
          </p:cNvGraphicFramePr>
          <p:nvPr>
            <p:ph idx="1"/>
            <p:extLst>
              <p:ext uri="{D42A27DB-BD31-4B8C-83A1-F6EECF244321}">
                <p14:modId xmlns:p14="http://schemas.microsoft.com/office/powerpoint/2010/main" val="558432667"/>
              </p:ext>
            </p:extLst>
          </p:nvPr>
        </p:nvGraphicFramePr>
        <p:xfrm>
          <a:off x="6694864" y="3212923"/>
          <a:ext cx="3044188" cy="1485169"/>
        </p:xfrm>
        <a:graphic>
          <a:graphicData uri="http://schemas.openxmlformats.org/drawingml/2006/table">
            <a:tbl>
              <a:tblPr/>
              <a:tblGrid>
                <a:gridCol w="1241908">
                  <a:extLst>
                    <a:ext uri="{9D8B030D-6E8A-4147-A177-3AD203B41FA5}">
                      <a16:colId xmlns:a16="http://schemas.microsoft.com/office/drawing/2014/main" val="1581963084"/>
                    </a:ext>
                  </a:extLst>
                </a:gridCol>
                <a:gridCol w="896026">
                  <a:extLst>
                    <a:ext uri="{9D8B030D-6E8A-4147-A177-3AD203B41FA5}">
                      <a16:colId xmlns:a16="http://schemas.microsoft.com/office/drawing/2014/main" val="1587699210"/>
                    </a:ext>
                  </a:extLst>
                </a:gridCol>
                <a:gridCol w="906254">
                  <a:extLst>
                    <a:ext uri="{9D8B030D-6E8A-4147-A177-3AD203B41FA5}">
                      <a16:colId xmlns:a16="http://schemas.microsoft.com/office/drawing/2014/main" val="1351718646"/>
                    </a:ext>
                  </a:extLst>
                </a:gridCol>
              </a:tblGrid>
              <a:tr h="212167">
                <a:tc>
                  <a:txBody>
                    <a:bodyPr/>
                    <a:lstStyle/>
                    <a:p>
                      <a:pPr algn="l" fontAlgn="b"/>
                      <a:r>
                        <a:rPr lang="en-IN" sz="1100" b="1" i="0" u="none" strike="noStrike">
                          <a:solidFill>
                            <a:srgbClr val="FFFFFF"/>
                          </a:solidFill>
                          <a:effectLst/>
                          <a:latin typeface="Calibri" panose="020F0502020204030204" pitchFamily="34" charset="0"/>
                        </a:rPr>
                        <a:t>Work Type</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Year 2022</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100" b="1" i="0" u="none" strike="noStrike">
                          <a:solidFill>
                            <a:srgbClr val="FFFFFF"/>
                          </a:solidFill>
                          <a:effectLst/>
                          <a:latin typeface="Calibri" panose="020F0502020204030204" pitchFamily="34" charset="0"/>
                        </a:rPr>
                        <a:t>Year 2023</a:t>
                      </a:r>
                    </a:p>
                  </a:txBody>
                  <a:tcPr marL="7620" marR="7620" marT="762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03487548"/>
                  </a:ext>
                </a:extLst>
              </a:tr>
              <a:tr h="212167">
                <a:tc>
                  <a:txBody>
                    <a:bodyPr/>
                    <a:lstStyle/>
                    <a:p>
                      <a:pPr algn="l" fontAlgn="b"/>
                      <a:r>
                        <a:rPr lang="en-IN" sz="1100" b="0" i="0" u="none" strike="noStrike">
                          <a:solidFill>
                            <a:srgbClr val="FFFFFF"/>
                          </a:solidFill>
                          <a:effectLst/>
                          <a:latin typeface="Calibri" panose="020F0502020204030204" pitchFamily="34" charset="0"/>
                        </a:rPr>
                        <a:t>Accidental Repair</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ctr" fontAlgn="b"/>
                      <a:r>
                        <a:rPr lang="en-IN" sz="1100" b="0" i="0" u="none" strike="noStrike">
                          <a:solidFill>
                            <a:srgbClr val="FFFFFF"/>
                          </a:solidFill>
                          <a:effectLst/>
                          <a:latin typeface="Calibri" panose="020F0502020204030204" pitchFamily="34" charset="0"/>
                        </a:rPr>
                        <a:t>1069</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ctr" fontAlgn="b"/>
                      <a:r>
                        <a:rPr lang="en-IN" sz="1100" b="0" i="0" u="none" strike="noStrike">
                          <a:solidFill>
                            <a:srgbClr val="FFFFFF"/>
                          </a:solidFill>
                          <a:effectLst/>
                          <a:latin typeface="Calibri" panose="020F0502020204030204" pitchFamily="34" charset="0"/>
                        </a:rPr>
                        <a:t>999</a:t>
                      </a:r>
                    </a:p>
                  </a:txBody>
                  <a:tcPr marL="7620" marR="7620" marT="762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4238049356"/>
                  </a:ext>
                </a:extLst>
              </a:tr>
              <a:tr h="212167">
                <a:tc>
                  <a:txBody>
                    <a:bodyPr/>
                    <a:lstStyle/>
                    <a:p>
                      <a:pPr algn="l" fontAlgn="b"/>
                      <a:r>
                        <a:rPr lang="en-IN" sz="1100" b="0" i="0" u="none" strike="noStrike">
                          <a:solidFill>
                            <a:srgbClr val="FFFFFF"/>
                          </a:solidFill>
                          <a:effectLst/>
                          <a:latin typeface="Calibri" panose="020F0502020204030204" pitchFamily="34" charset="0"/>
                        </a:rPr>
                        <a:t>Free Service</a:t>
                      </a:r>
                    </a:p>
                  </a:txBody>
                  <a:tcPr marL="7620" marR="7620" marT="7620" marB="0" anchor="b">
                    <a:lnL>
                      <a:noFill/>
                    </a:lnL>
                    <a:lnR>
                      <a:noFill/>
                    </a:lnR>
                    <a:lnT>
                      <a:noFill/>
                    </a:lnT>
                    <a:lnB>
                      <a:noFill/>
                    </a:lnB>
                    <a:solidFill>
                      <a:srgbClr val="4472C4"/>
                    </a:solidFill>
                  </a:tcPr>
                </a:tc>
                <a:tc>
                  <a:txBody>
                    <a:bodyPr/>
                    <a:lstStyle/>
                    <a:p>
                      <a:pPr algn="ctr" fontAlgn="b"/>
                      <a:r>
                        <a:rPr lang="en-IN" sz="1100" b="0" i="0" u="none" strike="noStrike" dirty="0">
                          <a:solidFill>
                            <a:srgbClr val="FFFFFF"/>
                          </a:solidFill>
                          <a:effectLst/>
                          <a:latin typeface="Calibri" panose="020F0502020204030204" pitchFamily="34" charset="0"/>
                        </a:rPr>
                        <a:t>1496</a:t>
                      </a:r>
                    </a:p>
                  </a:txBody>
                  <a:tcPr marL="7620" marR="7620" marT="7620" marB="0" anchor="b">
                    <a:lnL>
                      <a:noFill/>
                    </a:lnL>
                    <a:lnR>
                      <a:noFill/>
                    </a:lnR>
                    <a:lnT>
                      <a:noFill/>
                    </a:lnT>
                    <a:lnB>
                      <a:noFill/>
                    </a:lnB>
                    <a:solidFill>
                      <a:srgbClr val="4472C4"/>
                    </a:solidFill>
                  </a:tcPr>
                </a:tc>
                <a:tc>
                  <a:txBody>
                    <a:bodyPr/>
                    <a:lstStyle/>
                    <a:p>
                      <a:pPr algn="ctr" fontAlgn="b"/>
                      <a:r>
                        <a:rPr lang="en-IN" sz="1100" b="0" i="0" u="none" strike="noStrike">
                          <a:solidFill>
                            <a:srgbClr val="FFFFFF"/>
                          </a:solidFill>
                          <a:effectLst/>
                          <a:latin typeface="Calibri" panose="020F0502020204030204" pitchFamily="34" charset="0"/>
                        </a:rPr>
                        <a:t>1428</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972097127"/>
                  </a:ext>
                </a:extLst>
              </a:tr>
              <a:tr h="212167">
                <a:tc>
                  <a:txBody>
                    <a:bodyPr/>
                    <a:lstStyle/>
                    <a:p>
                      <a:pPr algn="l" fontAlgn="b"/>
                      <a:r>
                        <a:rPr lang="en-IN" sz="1100" b="0" i="0" u="none" strike="noStrike" dirty="0">
                          <a:solidFill>
                            <a:srgbClr val="FFFFFF"/>
                          </a:solidFill>
                          <a:effectLst/>
                          <a:latin typeface="Calibri" panose="020F0502020204030204" pitchFamily="34" charset="0"/>
                        </a:rPr>
                        <a:t>Outreach Camp</a:t>
                      </a:r>
                    </a:p>
                  </a:txBody>
                  <a:tcPr marL="7620" marR="7620" marT="7620" marB="0" anchor="b">
                    <a:lnL>
                      <a:noFill/>
                    </a:lnL>
                    <a:lnR>
                      <a:noFill/>
                    </a:lnR>
                    <a:lnT>
                      <a:noFill/>
                    </a:lnT>
                    <a:lnB>
                      <a:noFill/>
                    </a:lnB>
                    <a:solidFill>
                      <a:srgbClr val="305496"/>
                    </a:solidFill>
                  </a:tcPr>
                </a:tc>
                <a:tc>
                  <a:txBody>
                    <a:bodyPr/>
                    <a:lstStyle/>
                    <a:p>
                      <a:pPr algn="ctr" fontAlgn="b"/>
                      <a:r>
                        <a:rPr lang="en-IN" sz="1100" b="0" i="0" u="none" strike="noStrike">
                          <a:solidFill>
                            <a:srgbClr val="FFFFFF"/>
                          </a:solidFill>
                          <a:effectLst/>
                          <a:latin typeface="Calibri" panose="020F0502020204030204" pitchFamily="34" charset="0"/>
                        </a:rPr>
                        <a:t>22</a:t>
                      </a:r>
                    </a:p>
                  </a:txBody>
                  <a:tcPr marL="7620" marR="7620" marT="7620" marB="0" anchor="b">
                    <a:lnL>
                      <a:noFill/>
                    </a:lnL>
                    <a:lnR>
                      <a:noFill/>
                    </a:lnR>
                    <a:lnT>
                      <a:noFill/>
                    </a:lnT>
                    <a:lnB>
                      <a:noFill/>
                    </a:lnB>
                    <a:solidFill>
                      <a:srgbClr val="305496"/>
                    </a:solidFill>
                  </a:tcPr>
                </a:tc>
                <a:tc>
                  <a:txBody>
                    <a:bodyPr/>
                    <a:lstStyle/>
                    <a:p>
                      <a:pPr algn="l" fontAlgn="b"/>
                      <a:r>
                        <a:rPr lang="en-IN" sz="1100" b="0" i="0" u="none" strike="noStrike">
                          <a:solidFill>
                            <a:srgbClr val="FFFFFF"/>
                          </a:solidFill>
                          <a:effectLst/>
                          <a:latin typeface="Calibri" panose="020F0502020204030204" pitchFamily="34" charset="0"/>
                        </a:rPr>
                        <a:t>NA</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2821058312"/>
                  </a:ext>
                </a:extLst>
              </a:tr>
              <a:tr h="212167">
                <a:tc>
                  <a:txBody>
                    <a:bodyPr/>
                    <a:lstStyle/>
                    <a:p>
                      <a:pPr algn="l" fontAlgn="b"/>
                      <a:r>
                        <a:rPr lang="en-IN" sz="1100" b="0" i="0" u="none" strike="noStrike">
                          <a:solidFill>
                            <a:srgbClr val="FFFFFF"/>
                          </a:solidFill>
                          <a:effectLst/>
                          <a:latin typeface="Calibri" panose="020F0502020204030204" pitchFamily="34" charset="0"/>
                        </a:rPr>
                        <a:t>Paid Service</a:t>
                      </a:r>
                    </a:p>
                  </a:txBody>
                  <a:tcPr marL="7620" marR="7620" marT="7620" marB="0" anchor="b">
                    <a:lnL>
                      <a:noFill/>
                    </a:lnL>
                    <a:lnR>
                      <a:noFill/>
                    </a:lnR>
                    <a:lnT>
                      <a:noFill/>
                    </a:lnT>
                    <a:lnB>
                      <a:noFill/>
                    </a:lnB>
                    <a:solidFill>
                      <a:srgbClr val="4472C4"/>
                    </a:solidFill>
                  </a:tcPr>
                </a:tc>
                <a:tc>
                  <a:txBody>
                    <a:bodyPr/>
                    <a:lstStyle/>
                    <a:p>
                      <a:pPr algn="ctr" fontAlgn="b"/>
                      <a:r>
                        <a:rPr lang="en-IN" sz="1100" b="0" i="0" u="none" strike="noStrike">
                          <a:solidFill>
                            <a:srgbClr val="FFFFFF"/>
                          </a:solidFill>
                          <a:effectLst/>
                          <a:latin typeface="Calibri" panose="020F0502020204030204" pitchFamily="34" charset="0"/>
                        </a:rPr>
                        <a:t>1927</a:t>
                      </a:r>
                    </a:p>
                  </a:txBody>
                  <a:tcPr marL="7620" marR="7620" marT="7620" marB="0" anchor="b">
                    <a:lnL>
                      <a:noFill/>
                    </a:lnL>
                    <a:lnR>
                      <a:noFill/>
                    </a:lnR>
                    <a:lnT>
                      <a:noFill/>
                    </a:lnT>
                    <a:lnB>
                      <a:noFill/>
                    </a:lnB>
                    <a:solidFill>
                      <a:srgbClr val="4472C4"/>
                    </a:solidFill>
                  </a:tcPr>
                </a:tc>
                <a:tc>
                  <a:txBody>
                    <a:bodyPr/>
                    <a:lstStyle/>
                    <a:p>
                      <a:pPr algn="ctr" fontAlgn="b"/>
                      <a:r>
                        <a:rPr lang="en-IN" sz="1100" b="0" i="0" u="none" strike="noStrike">
                          <a:solidFill>
                            <a:srgbClr val="FFFFFF"/>
                          </a:solidFill>
                          <a:effectLst/>
                          <a:latin typeface="Calibri" panose="020F0502020204030204" pitchFamily="34" charset="0"/>
                        </a:rPr>
                        <a:t>2175</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3133013406"/>
                  </a:ext>
                </a:extLst>
              </a:tr>
              <a:tr h="212167">
                <a:tc>
                  <a:txBody>
                    <a:bodyPr/>
                    <a:lstStyle/>
                    <a:p>
                      <a:pPr algn="l" fontAlgn="b"/>
                      <a:r>
                        <a:rPr lang="en-IN" sz="1100" b="0" i="0" u="none" strike="noStrike">
                          <a:solidFill>
                            <a:srgbClr val="FFFFFF"/>
                          </a:solidFill>
                          <a:effectLst/>
                          <a:latin typeface="Calibri" panose="020F0502020204030204" pitchFamily="34" charset="0"/>
                        </a:rPr>
                        <a:t>Running Repair</a:t>
                      </a:r>
                    </a:p>
                  </a:txBody>
                  <a:tcPr marL="7620" marR="7620" marT="7620" marB="0" anchor="b">
                    <a:lnL>
                      <a:noFill/>
                    </a:lnL>
                    <a:lnR>
                      <a:noFill/>
                    </a:lnR>
                    <a:lnT>
                      <a:noFill/>
                    </a:lnT>
                    <a:lnB>
                      <a:noFill/>
                    </a:lnB>
                    <a:solidFill>
                      <a:srgbClr val="305496"/>
                    </a:solidFill>
                  </a:tcPr>
                </a:tc>
                <a:tc>
                  <a:txBody>
                    <a:bodyPr/>
                    <a:lstStyle/>
                    <a:p>
                      <a:pPr algn="ctr" fontAlgn="b"/>
                      <a:r>
                        <a:rPr lang="en-IN" sz="1100" b="0" i="0" u="none" strike="noStrike">
                          <a:solidFill>
                            <a:srgbClr val="FFFFFF"/>
                          </a:solidFill>
                          <a:effectLst/>
                          <a:latin typeface="Calibri" panose="020F0502020204030204" pitchFamily="34" charset="0"/>
                        </a:rPr>
                        <a:t>1953</a:t>
                      </a:r>
                    </a:p>
                  </a:txBody>
                  <a:tcPr marL="7620" marR="7620" marT="7620" marB="0" anchor="b">
                    <a:lnL>
                      <a:noFill/>
                    </a:lnL>
                    <a:lnR>
                      <a:noFill/>
                    </a:lnR>
                    <a:lnT>
                      <a:noFill/>
                    </a:lnT>
                    <a:lnB>
                      <a:noFill/>
                    </a:lnB>
                    <a:solidFill>
                      <a:srgbClr val="305496"/>
                    </a:solidFill>
                  </a:tcPr>
                </a:tc>
                <a:tc>
                  <a:txBody>
                    <a:bodyPr/>
                    <a:lstStyle/>
                    <a:p>
                      <a:pPr algn="ctr" fontAlgn="b"/>
                      <a:r>
                        <a:rPr lang="en-IN" sz="1100" b="0" i="0" u="none" strike="noStrike">
                          <a:solidFill>
                            <a:srgbClr val="FFFFFF"/>
                          </a:solidFill>
                          <a:effectLst/>
                          <a:latin typeface="Calibri" panose="020F0502020204030204" pitchFamily="34" charset="0"/>
                        </a:rPr>
                        <a:t>1844</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655640507"/>
                  </a:ext>
                </a:extLst>
              </a:tr>
              <a:tr h="212167">
                <a:tc>
                  <a:txBody>
                    <a:bodyPr/>
                    <a:lstStyle/>
                    <a:p>
                      <a:pPr algn="l" fontAlgn="b"/>
                      <a:r>
                        <a:rPr lang="en-IN" sz="1100" b="0" i="0" u="none" strike="noStrike">
                          <a:solidFill>
                            <a:srgbClr val="FFFFFF"/>
                          </a:solidFill>
                          <a:effectLst/>
                          <a:latin typeface="Calibri" panose="020F0502020204030204" pitchFamily="34" charset="0"/>
                        </a:rPr>
                        <a:t>UC Free Service</a:t>
                      </a:r>
                    </a:p>
                  </a:txBody>
                  <a:tcPr marL="7620" marR="7620" marT="7620" marB="0" anchor="b">
                    <a:lnL>
                      <a:noFill/>
                    </a:lnL>
                    <a:lnR>
                      <a:noFill/>
                    </a:lnR>
                    <a:lnT>
                      <a:noFill/>
                    </a:lnT>
                    <a:lnB>
                      <a:noFill/>
                    </a:lnB>
                    <a:solidFill>
                      <a:srgbClr val="4472C4"/>
                    </a:solidFill>
                  </a:tcPr>
                </a:tc>
                <a:tc>
                  <a:txBody>
                    <a:bodyPr/>
                    <a:lstStyle/>
                    <a:p>
                      <a:pPr algn="ctr" fontAlgn="b"/>
                      <a:r>
                        <a:rPr lang="en-IN" sz="1100" b="0" i="0" u="none" strike="noStrike">
                          <a:solidFill>
                            <a:srgbClr val="FFFFFF"/>
                          </a:solidFill>
                          <a:effectLst/>
                          <a:latin typeface="Calibri" panose="020F0502020204030204" pitchFamily="34" charset="0"/>
                        </a:rPr>
                        <a:t>3</a:t>
                      </a:r>
                    </a:p>
                  </a:txBody>
                  <a:tcPr marL="7620" marR="7620" marT="7620" marB="0" anchor="b">
                    <a:lnL>
                      <a:noFill/>
                    </a:lnL>
                    <a:lnR>
                      <a:noFill/>
                    </a:lnR>
                    <a:lnT>
                      <a:noFill/>
                    </a:lnT>
                    <a:lnB>
                      <a:noFill/>
                    </a:lnB>
                    <a:solidFill>
                      <a:srgbClr val="4472C4"/>
                    </a:solidFill>
                  </a:tcPr>
                </a:tc>
                <a:tc>
                  <a:txBody>
                    <a:bodyPr/>
                    <a:lstStyle/>
                    <a:p>
                      <a:pPr algn="r" fontAlgn="b"/>
                      <a:r>
                        <a:rPr lang="en-IN" sz="1100" b="0" i="0" u="none" strike="noStrike" dirty="0">
                          <a:solidFill>
                            <a:srgbClr val="FFFFFF"/>
                          </a:solidFill>
                          <a:effectLst/>
                          <a:latin typeface="Calibri" panose="020F0502020204030204" pitchFamily="34" charset="0"/>
                        </a:rPr>
                        <a:t>2</a:t>
                      </a:r>
                    </a:p>
                  </a:txBody>
                  <a:tcPr marL="7620" marR="7620" marT="7620" marB="0" anchor="b">
                    <a:lnL>
                      <a:noFill/>
                    </a:lnL>
                    <a:lnR>
                      <a:noFill/>
                    </a:lnR>
                    <a:lnT>
                      <a:noFill/>
                    </a:lnT>
                    <a:lnB>
                      <a:noFill/>
                    </a:lnB>
                    <a:solidFill>
                      <a:srgbClr val="4472C4"/>
                    </a:solidFill>
                  </a:tcPr>
                </a:tc>
                <a:extLst>
                  <a:ext uri="{0D108BD9-81ED-4DB2-BD59-A6C34878D82A}">
                    <a16:rowId xmlns:a16="http://schemas.microsoft.com/office/drawing/2014/main" val="968361762"/>
                  </a:ext>
                </a:extLst>
              </a:tr>
            </a:tbl>
          </a:graphicData>
        </a:graphic>
      </p:graphicFrame>
    </p:spTree>
    <p:extLst>
      <p:ext uri="{BB962C8B-B14F-4D97-AF65-F5344CB8AC3E}">
        <p14:creationId xmlns:p14="http://schemas.microsoft.com/office/powerpoint/2010/main" val="339206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D64C5-46BF-88C8-5CE4-C584DA2DE9A0}"/>
              </a:ext>
            </a:extLst>
          </p:cNvPr>
          <p:cNvSpPr>
            <a:spLocks noGrp="1"/>
          </p:cNvSpPr>
          <p:nvPr>
            <p:ph idx="1"/>
          </p:nvPr>
        </p:nvSpPr>
        <p:spPr>
          <a:xfrm>
            <a:off x="919119" y="706120"/>
            <a:ext cx="10353762" cy="4409439"/>
          </a:xfrm>
        </p:spPr>
        <p:txBody>
          <a:bodyPr>
            <a:noAutofit/>
          </a:bodyPr>
          <a:lstStyle/>
          <a:p>
            <a:pPr marL="36900" indent="0">
              <a:buNone/>
            </a:pPr>
            <a:r>
              <a:rPr lang="en-US" sz="1400" b="1" dirty="0">
                <a:latin typeface="Calibri" panose="020F0502020204030204" pitchFamily="34" charset="0"/>
                <a:ea typeface="Calibri" panose="020F0502020204030204" pitchFamily="34" charset="0"/>
                <a:cs typeface="Calibri" panose="020F0502020204030204" pitchFamily="34" charset="0"/>
              </a:rPr>
              <a:t>Year-over-Year Comparison:</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Accidental Repair:</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2022:</a:t>
            </a:r>
            <a:r>
              <a:rPr lang="en-US" sz="1400" dirty="0">
                <a:latin typeface="Calibri" panose="020F0502020204030204" pitchFamily="34" charset="0"/>
                <a:ea typeface="Calibri" panose="020F0502020204030204" pitchFamily="34" charset="0"/>
                <a:cs typeface="Calibri" panose="020F0502020204030204" pitchFamily="34" charset="0"/>
              </a:rPr>
              <a:t> 1069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2023:</a:t>
            </a:r>
            <a:r>
              <a:rPr lang="en-US" sz="1400" dirty="0">
                <a:latin typeface="Calibri" panose="020F0502020204030204" pitchFamily="34" charset="0"/>
                <a:ea typeface="Calibri" panose="020F0502020204030204" pitchFamily="34" charset="0"/>
                <a:cs typeface="Calibri" panose="020F0502020204030204" pitchFamily="34" charset="0"/>
              </a:rPr>
              <a:t> 999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Insight:</a:t>
            </a:r>
            <a:r>
              <a:rPr lang="en-US" sz="1400" dirty="0">
                <a:latin typeface="Calibri" panose="020F0502020204030204" pitchFamily="34" charset="0"/>
                <a:ea typeface="Calibri" panose="020F0502020204030204" pitchFamily="34" charset="0"/>
                <a:cs typeface="Calibri" panose="020F0502020204030204" pitchFamily="34" charset="0"/>
              </a:rPr>
              <a:t> There’s a slight decline in the number of accidental repairs (around 6.5%), which could imply fewer accidents or a reduction in the frequency of repairs of this nature.</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Free Service: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2022:</a:t>
            </a:r>
            <a:r>
              <a:rPr lang="en-US" sz="1400" dirty="0">
                <a:latin typeface="Calibri" panose="020F0502020204030204" pitchFamily="34" charset="0"/>
                <a:ea typeface="Calibri" panose="020F0502020204030204" pitchFamily="34" charset="0"/>
                <a:cs typeface="Calibri" panose="020F0502020204030204" pitchFamily="34" charset="0"/>
              </a:rPr>
              <a:t> 1496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2023:</a:t>
            </a:r>
            <a:r>
              <a:rPr lang="en-US" sz="1400" dirty="0">
                <a:latin typeface="Calibri" panose="020F0502020204030204" pitchFamily="34" charset="0"/>
                <a:ea typeface="Calibri" panose="020F0502020204030204" pitchFamily="34" charset="0"/>
                <a:cs typeface="Calibri" panose="020F0502020204030204" pitchFamily="34" charset="0"/>
              </a:rPr>
              <a:t> 1428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Insight:</a:t>
            </a:r>
            <a:r>
              <a:rPr lang="en-US" sz="1400" dirty="0">
                <a:latin typeface="Calibri" panose="020F0502020204030204" pitchFamily="34" charset="0"/>
                <a:ea typeface="Calibri" panose="020F0502020204030204" pitchFamily="34" charset="0"/>
                <a:cs typeface="Calibri" panose="020F0502020204030204" pitchFamily="34" charset="0"/>
              </a:rPr>
              <a:t> A decrease of about 4.5% in free services from 2022 to 2023. This could indicate either a reduction in customer eligibility or a decrease in customer engagement for free services.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Outreach Camp:</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2022:</a:t>
            </a:r>
            <a:r>
              <a:rPr lang="en-US" sz="1400" dirty="0">
                <a:latin typeface="Calibri" panose="020F0502020204030204" pitchFamily="34" charset="0"/>
                <a:ea typeface="Calibri" panose="020F0502020204030204" pitchFamily="34" charset="0"/>
                <a:cs typeface="Calibri" panose="020F0502020204030204" pitchFamily="34" charset="0"/>
              </a:rPr>
              <a:t> 22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2023:</a:t>
            </a:r>
            <a:r>
              <a:rPr lang="en-US" sz="1400" dirty="0">
                <a:latin typeface="Calibri" panose="020F0502020204030204" pitchFamily="34" charset="0"/>
                <a:ea typeface="Calibri" panose="020F0502020204030204" pitchFamily="34" charset="0"/>
                <a:cs typeface="Calibri" panose="020F0502020204030204" pitchFamily="34" charset="0"/>
              </a:rPr>
              <a:t> No data available for 2023 (0 occurrences).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Insight:</a:t>
            </a:r>
            <a:r>
              <a:rPr lang="en-US" sz="1400" dirty="0">
                <a:latin typeface="Calibri" panose="020F0502020204030204" pitchFamily="34" charset="0"/>
                <a:ea typeface="Calibri" panose="020F0502020204030204" pitchFamily="34" charset="0"/>
                <a:cs typeface="Calibri" panose="020F0502020204030204" pitchFamily="34" charset="0"/>
              </a:rPr>
              <a:t> A drastic drop in outreach camps (100% decline). This may indicate a shift in strategy or a lower focus on outreach activities for the year 2023.</a:t>
            </a:r>
          </a:p>
        </p:txBody>
      </p:sp>
    </p:spTree>
    <p:extLst>
      <p:ext uri="{BB962C8B-B14F-4D97-AF65-F5344CB8AC3E}">
        <p14:creationId xmlns:p14="http://schemas.microsoft.com/office/powerpoint/2010/main" val="419573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AA16963-EBF7-6404-423A-F10ECB2ED934}"/>
              </a:ext>
            </a:extLst>
          </p:cNvPr>
          <p:cNvSpPr>
            <a:spLocks noGrp="1" noChangeArrowheads="1"/>
          </p:cNvSpPr>
          <p:nvPr>
            <p:ph idx="1"/>
          </p:nvPr>
        </p:nvSpPr>
        <p:spPr bwMode="auto">
          <a:xfrm>
            <a:off x="497841" y="143473"/>
            <a:ext cx="11351260" cy="671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Paid Service:</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2022:</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1927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2023:</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2175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Insight: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Paid services saw a healthy increase of about 12.9%. This is a positive sign, indicating an uptick in customers opting for paid services and possibly higher service demand.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Running Repair:</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2022:</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1953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2023:</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1844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Insight: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decline of about 5.6% in running repairs. This suggests either improvements in vehicle performance, fewer breakdowns, or customers opting for fewer repairs of this nature.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UC Free Service:</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2022:</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3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2023:</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 occurrences.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Insight: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slight decline (around 33%) in UC Free Services, which is negligible but could indicate a reduction in the specific offering or demand for this            service type.</a:t>
            </a:r>
          </a:p>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Overall Service Frequency Trends:</a:t>
            </a:r>
          </a:p>
          <a:p>
            <a:pPr>
              <a:buFont typeface="Arial" panose="020B0604020202020204" pitchFamily="34" charset="0"/>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most frequent services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are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Paid Service</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Running Repair</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which both have counts over 1900 (for 2022) and 1800 (for 2023).</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Free Services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consistently show high numbers, though slightly declining year over year.</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Outreach Camps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have a very low count overall, suggesting a niche or less prioritized service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78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1E9D0-1547-F896-159B-7964BAF40D0A}"/>
              </a:ext>
            </a:extLst>
          </p:cNvPr>
          <p:cNvSpPr>
            <a:spLocks noGrp="1"/>
          </p:cNvSpPr>
          <p:nvPr>
            <p:ph idx="1"/>
          </p:nvPr>
        </p:nvSpPr>
        <p:spPr>
          <a:xfrm>
            <a:off x="919119" y="777240"/>
            <a:ext cx="10353762" cy="5303520"/>
          </a:xfrm>
        </p:spPr>
        <p:txBody>
          <a:bodyPr>
            <a:normAutofit fontScale="77500" lnSpcReduction="20000"/>
          </a:bodyPr>
          <a:lstStyle/>
          <a:p>
            <a:pPr marL="36900" indent="0">
              <a:buNone/>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Insights on Service Type Popularity:</a:t>
            </a:r>
          </a:p>
          <a:p>
            <a:pPr>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Paid Service</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has the highest growth rate (12.9% increase), signaling increased customer interest in premium or chargeable services.</a:t>
            </a:r>
          </a:p>
          <a:p>
            <a:pPr>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Accidental Repair</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Running Repair</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have seen slight declines, which might imply improvements in vehicle quality or reduced accidents.</a:t>
            </a:r>
          </a:p>
          <a:p>
            <a:pPr>
              <a:buFont typeface="Arial" panose="020B0604020202020204"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Free Services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UC Free Services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are seeing a modest decline, indicating a possible shift away from free offerings or changing customer preferences.</a:t>
            </a:r>
          </a:p>
          <a:p>
            <a:pPr marL="36900" indent="0">
              <a:buNone/>
            </a:pPr>
            <a:r>
              <a:rPr lang="en-US" b="1" dirty="0">
                <a:latin typeface="Calibri" panose="020F0502020204030204" pitchFamily="34" charset="0"/>
                <a:ea typeface="Calibri" panose="020F0502020204030204" pitchFamily="34" charset="0"/>
                <a:cs typeface="Calibri" panose="020F0502020204030204" pitchFamily="34" charset="0"/>
              </a:rPr>
              <a:t>Customer Behavior Insights: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Customers are increasingly opting for paid services</a:t>
            </a:r>
            <a:r>
              <a:rPr lang="en-US" dirty="0">
                <a:latin typeface="Calibri" panose="020F0502020204030204" pitchFamily="34" charset="0"/>
                <a:ea typeface="Calibri" panose="020F0502020204030204" pitchFamily="34" charset="0"/>
                <a:cs typeface="Calibri" panose="020F0502020204030204" pitchFamily="34" charset="0"/>
              </a:rPr>
              <a:t> in 2023, suggesting a positive shift in overall service revenue. This could imply more demand for higher-margin services or possibly greater vehicle ownership/usage.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Decreased outreach camps</a:t>
            </a:r>
            <a:r>
              <a:rPr lang="en-US" dirty="0">
                <a:latin typeface="Calibri" panose="020F0502020204030204" pitchFamily="34" charset="0"/>
                <a:ea typeface="Calibri" panose="020F0502020204030204" pitchFamily="34" charset="0"/>
                <a:cs typeface="Calibri" panose="020F0502020204030204" pitchFamily="34" charset="0"/>
              </a:rPr>
              <a:t> may reflect a change in the marketing or customer acquisition strategy, with potentially fewer free engagement opportunities available.</a:t>
            </a:r>
          </a:p>
          <a:p>
            <a:pPr marL="36900" indent="0">
              <a:buNone/>
            </a:pPr>
            <a:r>
              <a:rPr lang="en-US" b="1" dirty="0">
                <a:latin typeface="Calibri" panose="020F0502020204030204" pitchFamily="34" charset="0"/>
                <a:ea typeface="Calibri" panose="020F0502020204030204" pitchFamily="34" charset="0"/>
                <a:cs typeface="Calibri" panose="020F0502020204030204" pitchFamily="34" charset="0"/>
              </a:rPr>
              <a:t>Work Type Distribution Insights: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most common work types</a:t>
            </a:r>
            <a:r>
              <a:rPr lang="en-US" dirty="0">
                <a:latin typeface="Calibri" panose="020F0502020204030204" pitchFamily="34" charset="0"/>
                <a:ea typeface="Calibri" panose="020F0502020204030204" pitchFamily="34" charset="0"/>
                <a:cs typeface="Calibri" panose="020F0502020204030204" pitchFamily="34" charset="0"/>
              </a:rPr>
              <a:t> are </a:t>
            </a:r>
            <a:r>
              <a:rPr lang="en-US" b="1" dirty="0">
                <a:latin typeface="Calibri" panose="020F0502020204030204" pitchFamily="34" charset="0"/>
                <a:ea typeface="Calibri" panose="020F0502020204030204" pitchFamily="34" charset="0"/>
                <a:cs typeface="Calibri" panose="020F0502020204030204" pitchFamily="34" charset="0"/>
              </a:rPr>
              <a:t>Running Repair</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Paid Service</a:t>
            </a:r>
            <a:r>
              <a:rPr lang="en-US" dirty="0">
                <a:latin typeface="Calibri" panose="020F0502020204030204" pitchFamily="34" charset="0"/>
                <a:ea typeface="Calibri" panose="020F0502020204030204" pitchFamily="34" charset="0"/>
                <a:cs typeface="Calibri" panose="020F0502020204030204" pitchFamily="34" charset="0"/>
              </a:rPr>
              <a:t>, which dominate the data for both years, accounting for a large portion of total service requests.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Outreach Camp</a:t>
            </a:r>
            <a:r>
              <a:rPr lang="en-US" dirty="0">
                <a:latin typeface="Calibri" panose="020F0502020204030204" pitchFamily="34" charset="0"/>
                <a:ea typeface="Calibri" panose="020F0502020204030204" pitchFamily="34" charset="0"/>
                <a:cs typeface="Calibri" panose="020F0502020204030204" pitchFamily="34" charset="0"/>
              </a:rPr>
              <a:t> remains a minimal part of the business with very low counts, showing that it might not be a central part of the overall strategy.</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UC Free Service</a:t>
            </a:r>
            <a:r>
              <a:rPr lang="en-US" dirty="0">
                <a:latin typeface="Calibri" panose="020F0502020204030204" pitchFamily="34" charset="0"/>
                <a:ea typeface="Calibri" panose="020F0502020204030204" pitchFamily="34" charset="0"/>
                <a:cs typeface="Calibri" panose="020F0502020204030204" pitchFamily="34" charset="0"/>
              </a:rPr>
              <a:t> remains a marginal category with a very low occurrence, suggesting that this is either a special offer or a limited service provided to specific customers.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43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46C8-BF7C-64BE-ED22-3EC2E0EF58F6}"/>
              </a:ext>
            </a:extLst>
          </p:cNvPr>
          <p:cNvSpPr>
            <a:spLocks noGrp="1"/>
          </p:cNvSpPr>
          <p:nvPr>
            <p:ph type="title"/>
          </p:nvPr>
        </p:nvSpPr>
        <p:spPr/>
        <p:txBody>
          <a:bodyPr/>
          <a:lstStyle/>
          <a:p>
            <a:r>
              <a:rPr lang="en-US" b="1" dirty="0"/>
              <a:t>Overview</a:t>
            </a:r>
            <a:r>
              <a:rPr lang="en-US" dirty="0"/>
              <a:t>:</a:t>
            </a:r>
            <a:endParaRPr lang="en-IN" dirty="0"/>
          </a:p>
        </p:txBody>
      </p:sp>
      <p:sp>
        <p:nvSpPr>
          <p:cNvPr id="3" name="Content Placeholder 2">
            <a:extLst>
              <a:ext uri="{FF2B5EF4-FFF2-40B4-BE49-F238E27FC236}">
                <a16:creationId xmlns:a16="http://schemas.microsoft.com/office/drawing/2014/main" id="{51B0AEEA-AF86-934E-4146-C7AD0407B887}"/>
              </a:ext>
            </a:extLst>
          </p:cNvPr>
          <p:cNvSpPr>
            <a:spLocks noGrp="1"/>
          </p:cNvSpPr>
          <p:nvPr>
            <p:ph idx="1"/>
          </p:nvPr>
        </p:nvSpPr>
        <p:spPr>
          <a:xfrm>
            <a:off x="913795" y="1722289"/>
            <a:ext cx="10353762" cy="4058751"/>
          </a:xfrm>
        </p:spPr>
        <p:txBody>
          <a:bodyPr>
            <a:normAutofit fontScale="85000" lnSpcReduction="10000"/>
          </a:bodyPr>
          <a:lstStyle/>
          <a:p>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Carnautics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Pvt. Ltd. i</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 a Automobile Service Centre </a:t>
            </a:r>
            <a:r>
              <a:rPr lang="en-US"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whichservices</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 brands of cars. This analysis in only on Hyundai Cars which they serviced in 2022 &amp; 2023</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we know any Automobile Organization runs with the help of team work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Service and Body-shop advisors, Managers, HR team, Tele caller executives, Warranty Manager, Parts Department and Technicians.</a:t>
            </a:r>
          </a:p>
          <a:p>
            <a:r>
              <a:rPr lang="en-US" dirty="0">
                <a:latin typeface="Calibri" panose="020F0502020204030204" pitchFamily="34" charset="0"/>
                <a:ea typeface="Calibri" panose="020F0502020204030204" pitchFamily="34" charset="0"/>
                <a:cs typeface="Calibri" panose="020F0502020204030204" pitchFamily="34" charset="0"/>
              </a:rPr>
              <a:t>This presentation provides a forecast for the </a:t>
            </a:r>
            <a:r>
              <a:rPr lang="en-US" b="1" dirty="0">
                <a:latin typeface="Calibri" panose="020F0502020204030204" pitchFamily="34" charset="0"/>
                <a:ea typeface="Calibri" panose="020F0502020204030204" pitchFamily="34" charset="0"/>
                <a:cs typeface="Calibri" panose="020F0502020204030204" pitchFamily="34" charset="0"/>
              </a:rPr>
              <a:t>monthly revenue</a:t>
            </a:r>
            <a:r>
              <a:rPr lang="en-US" dirty="0">
                <a:latin typeface="Calibri" panose="020F0502020204030204" pitchFamily="34" charset="0"/>
                <a:ea typeface="Calibri" panose="020F0502020204030204" pitchFamily="34" charset="0"/>
                <a:cs typeface="Calibri" panose="020F0502020204030204" pitchFamily="34" charset="0"/>
              </a:rPr>
              <a:t> of our key </a:t>
            </a:r>
            <a:r>
              <a:rPr lang="en-US" b="1" dirty="0">
                <a:latin typeface="Calibri" panose="020F0502020204030204" pitchFamily="34" charset="0"/>
                <a:ea typeface="Calibri" panose="020F0502020204030204" pitchFamily="34" charset="0"/>
                <a:cs typeface="Calibri" panose="020F0502020204030204" pitchFamily="34" charset="0"/>
              </a:rPr>
              <a:t>Service Advisors</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Technicians</a:t>
            </a:r>
            <a:r>
              <a:rPr lang="en-US" dirty="0">
                <a:latin typeface="Calibri" panose="020F0502020204030204" pitchFamily="34" charset="0"/>
                <a:ea typeface="Calibri" panose="020F0502020204030204" pitchFamily="34" charset="0"/>
                <a:cs typeface="Calibri" panose="020F0502020204030204" pitchFamily="34" charset="0"/>
              </a:rPr>
              <a:t> for the year 2024. The projections are derived from the performance data of 2023 and 2022, offering insights into expected revenue contributions each month.</a:t>
            </a:r>
          </a:p>
          <a:p>
            <a:r>
              <a:rPr lang="en-US" b="1" dirty="0">
                <a:latin typeface="Calibri" panose="020F0502020204030204" pitchFamily="34" charset="0"/>
                <a:ea typeface="Calibri" panose="020F0502020204030204" pitchFamily="34" charset="0"/>
                <a:cs typeface="Calibri" panose="020F0502020204030204" pitchFamily="34" charset="0"/>
              </a:rPr>
              <a:t>Objectives</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Present the monthly revenue forecasts</a:t>
            </a:r>
            <a:r>
              <a:rPr lang="en-US" dirty="0">
                <a:latin typeface="Calibri" panose="020F0502020204030204" pitchFamily="34" charset="0"/>
                <a:ea typeface="Calibri" panose="020F0502020204030204" pitchFamily="34" charset="0"/>
                <a:cs typeface="Calibri" panose="020F0502020204030204" pitchFamily="34" charset="0"/>
              </a:rPr>
              <a:t> for each service advisor and technician based on their 2023 performance.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Highlight key contributors</a:t>
            </a:r>
            <a:r>
              <a:rPr lang="en-US" dirty="0">
                <a:latin typeface="Calibri" panose="020F0502020204030204" pitchFamily="34" charset="0"/>
                <a:ea typeface="Calibri" panose="020F0502020204030204" pitchFamily="34" charset="0"/>
                <a:cs typeface="Calibri" panose="020F0502020204030204" pitchFamily="34" charset="0"/>
              </a:rPr>
              <a:t> within the team to set expectations for 2024.</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Provide actionable insights</a:t>
            </a:r>
            <a:r>
              <a:rPr lang="en-US" dirty="0">
                <a:latin typeface="Calibri" panose="020F0502020204030204" pitchFamily="34" charset="0"/>
                <a:ea typeface="Calibri" panose="020F0502020204030204" pitchFamily="34" charset="0"/>
                <a:cs typeface="Calibri" panose="020F0502020204030204" pitchFamily="34" charset="0"/>
              </a:rPr>
              <a:t> for planning and resource allocation to maximize performance and growth.</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0969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BE2B-0CCA-3D8A-0B64-48CF6EDDE69D}"/>
              </a:ext>
            </a:extLst>
          </p:cNvPr>
          <p:cNvSpPr>
            <a:spLocks noGrp="1"/>
          </p:cNvSpPr>
          <p:nvPr>
            <p:ph type="title"/>
          </p:nvPr>
        </p:nvSpPr>
        <p:spPr/>
        <p:txBody>
          <a:bodyPr/>
          <a:lstStyle/>
          <a:p>
            <a:r>
              <a:rPr lang="en-US" dirty="0"/>
              <a:t>Technician Report W.R.T Labour Amt</a:t>
            </a:r>
            <a:endParaRPr lang="en-IN" dirty="0"/>
          </a:p>
        </p:txBody>
      </p:sp>
      <p:graphicFrame>
        <p:nvGraphicFramePr>
          <p:cNvPr id="7" name="Content Placeholder 6">
            <a:extLst>
              <a:ext uri="{FF2B5EF4-FFF2-40B4-BE49-F238E27FC236}">
                <a16:creationId xmlns:a16="http://schemas.microsoft.com/office/drawing/2014/main" id="{40450550-7C48-A40C-4355-FAC62E6F5FB2}"/>
              </a:ext>
            </a:extLst>
          </p:cNvPr>
          <p:cNvGraphicFramePr>
            <a:graphicFrameLocks noGrp="1"/>
          </p:cNvGraphicFramePr>
          <p:nvPr>
            <p:ph idx="1"/>
            <p:extLst>
              <p:ext uri="{D42A27DB-BD31-4B8C-83A1-F6EECF244321}">
                <p14:modId xmlns:p14="http://schemas.microsoft.com/office/powerpoint/2010/main" val="2662369535"/>
              </p:ext>
            </p:extLst>
          </p:nvPr>
        </p:nvGraphicFramePr>
        <p:xfrm>
          <a:off x="913795" y="1760810"/>
          <a:ext cx="4858975" cy="4715489"/>
        </p:xfrm>
        <a:graphic>
          <a:graphicData uri="http://schemas.openxmlformats.org/drawingml/2006/table">
            <a:tbl>
              <a:tblPr/>
              <a:tblGrid>
                <a:gridCol w="1094151">
                  <a:extLst>
                    <a:ext uri="{9D8B030D-6E8A-4147-A177-3AD203B41FA5}">
                      <a16:colId xmlns:a16="http://schemas.microsoft.com/office/drawing/2014/main" val="4083258988"/>
                    </a:ext>
                  </a:extLst>
                </a:gridCol>
                <a:gridCol w="913058">
                  <a:extLst>
                    <a:ext uri="{9D8B030D-6E8A-4147-A177-3AD203B41FA5}">
                      <a16:colId xmlns:a16="http://schemas.microsoft.com/office/drawing/2014/main" val="1142131249"/>
                    </a:ext>
                  </a:extLst>
                </a:gridCol>
                <a:gridCol w="421972">
                  <a:extLst>
                    <a:ext uri="{9D8B030D-6E8A-4147-A177-3AD203B41FA5}">
                      <a16:colId xmlns:a16="http://schemas.microsoft.com/office/drawing/2014/main" val="1758307283"/>
                    </a:ext>
                  </a:extLst>
                </a:gridCol>
                <a:gridCol w="927070">
                  <a:extLst>
                    <a:ext uri="{9D8B030D-6E8A-4147-A177-3AD203B41FA5}">
                      <a16:colId xmlns:a16="http://schemas.microsoft.com/office/drawing/2014/main" val="1468484751"/>
                    </a:ext>
                  </a:extLst>
                </a:gridCol>
                <a:gridCol w="1043292">
                  <a:extLst>
                    <a:ext uri="{9D8B030D-6E8A-4147-A177-3AD203B41FA5}">
                      <a16:colId xmlns:a16="http://schemas.microsoft.com/office/drawing/2014/main" val="1037921534"/>
                    </a:ext>
                  </a:extLst>
                </a:gridCol>
                <a:gridCol w="459432">
                  <a:extLst>
                    <a:ext uri="{9D8B030D-6E8A-4147-A177-3AD203B41FA5}">
                      <a16:colId xmlns:a16="http://schemas.microsoft.com/office/drawing/2014/main" val="4039794873"/>
                    </a:ext>
                  </a:extLst>
                </a:gridCol>
              </a:tblGrid>
              <a:tr h="130061">
                <a:tc>
                  <a:txBody>
                    <a:bodyPr/>
                    <a:lstStyle/>
                    <a:p>
                      <a:pPr algn="l" fontAlgn="b"/>
                      <a:r>
                        <a:rPr lang="en-IN" sz="700" b="1" i="0" u="none" strike="noStrike">
                          <a:solidFill>
                            <a:srgbClr val="FFFFFF"/>
                          </a:solidFill>
                          <a:effectLst/>
                          <a:latin typeface="Calibri" panose="020F0502020204030204" pitchFamily="34" charset="0"/>
                        </a:rPr>
                        <a:t>Techniciar</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700" b="1" i="0" u="none" strike="noStrike">
                          <a:solidFill>
                            <a:srgbClr val="FFFFFF"/>
                          </a:solidFill>
                          <a:effectLst/>
                          <a:latin typeface="Calibri" panose="020F0502020204030204" pitchFamily="34" charset="0"/>
                        </a:rPr>
                        <a:t>Sum of Labour Amt</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700" b="1" i="0" u="none" strike="noStrike">
                          <a:solidFill>
                            <a:srgbClr val="FFFFFF"/>
                          </a:solidFill>
                          <a:effectLst/>
                          <a:latin typeface="Calibri" panose="020F0502020204030204" pitchFamily="34" charset="0"/>
                        </a:rPr>
                        <a:t>Year</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700" b="1" i="0" u="none" strike="noStrike">
                          <a:solidFill>
                            <a:srgbClr val="FFFFFF"/>
                          </a:solidFill>
                          <a:effectLst/>
                          <a:latin typeface="Calibri" panose="020F0502020204030204" pitchFamily="34" charset="0"/>
                        </a:rPr>
                        <a:t>Techniciar2</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700" b="1" i="0" u="none" strike="noStrike">
                          <a:solidFill>
                            <a:srgbClr val="FFFFFF"/>
                          </a:solidFill>
                          <a:effectLst/>
                          <a:latin typeface="Calibri" panose="020F0502020204030204" pitchFamily="34" charset="0"/>
                        </a:rPr>
                        <a:t>Sum of Labour Amt3</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700" b="1" i="0" u="none" strike="noStrike">
                          <a:solidFill>
                            <a:srgbClr val="FFFFFF"/>
                          </a:solidFill>
                          <a:effectLst/>
                          <a:latin typeface="Calibri" panose="020F0502020204030204" pitchFamily="34" charset="0"/>
                        </a:rPr>
                        <a:t>Year4</a:t>
                      </a:r>
                    </a:p>
                  </a:txBody>
                  <a:tcPr marL="4682" marR="4682" marT="4682"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18731648"/>
                  </a:ext>
                </a:extLst>
              </a:tr>
              <a:tr h="130061">
                <a:tc>
                  <a:txBody>
                    <a:bodyPr/>
                    <a:lstStyle/>
                    <a:p>
                      <a:pPr algn="l" fontAlgn="b"/>
                      <a:r>
                        <a:rPr lang="en-IN" sz="700" b="0" i="0" u="none" strike="noStrike">
                          <a:solidFill>
                            <a:srgbClr val="FFFFFF"/>
                          </a:solidFill>
                          <a:effectLst/>
                          <a:latin typeface="Calibri" panose="020F0502020204030204" pitchFamily="34" charset="0"/>
                        </a:rPr>
                        <a:t>ABDUL ALI</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15,80,629.37</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ASLAM RAJ</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34,864.25</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1942789092"/>
                  </a:ext>
                </a:extLst>
              </a:tr>
              <a:tr h="243865">
                <a:tc>
                  <a:txBody>
                    <a:bodyPr/>
                    <a:lstStyle/>
                    <a:p>
                      <a:pPr algn="l" fontAlgn="b"/>
                      <a:r>
                        <a:rPr lang="en-IN" sz="700" b="0" i="0" u="none" strike="noStrike">
                          <a:solidFill>
                            <a:srgbClr val="FFFFFF"/>
                          </a:solidFill>
                          <a:effectLst/>
                          <a:latin typeface="Calibri" panose="020F0502020204030204" pitchFamily="34" charset="0"/>
                        </a:rPr>
                        <a:t>ANIL HANUMAN</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13,20,023.09</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dirty="0">
                          <a:solidFill>
                            <a:srgbClr val="FFFFFF"/>
                          </a:solidFill>
                          <a:effectLst/>
                          <a:latin typeface="Calibri" panose="020F0502020204030204" pitchFamily="34" charset="0"/>
                        </a:rPr>
                        <a:t>BIKASH BHUMIJ</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13,06,617.56</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92732232"/>
                  </a:ext>
                </a:extLst>
              </a:tr>
              <a:tr h="130061">
                <a:tc>
                  <a:txBody>
                    <a:bodyPr/>
                    <a:lstStyle/>
                    <a:p>
                      <a:pPr algn="l" fontAlgn="b"/>
                      <a:r>
                        <a:rPr lang="en-IN" sz="700" b="0" i="0" u="none" strike="noStrike">
                          <a:solidFill>
                            <a:srgbClr val="FFFFFF"/>
                          </a:solidFill>
                          <a:effectLst/>
                          <a:latin typeface="Calibri" panose="020F0502020204030204" pitchFamily="34" charset="0"/>
                        </a:rPr>
                        <a:t>ASLAM RAJ</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1,61,954.44</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JAWED NEHAL</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11,80,146.76</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9640940"/>
                  </a:ext>
                </a:extLst>
              </a:tr>
              <a:tr h="130061">
                <a:tc>
                  <a:txBody>
                    <a:bodyPr/>
                    <a:lstStyle/>
                    <a:p>
                      <a:pPr algn="l" fontAlgn="b"/>
                      <a:r>
                        <a:rPr lang="en-IN" sz="700" b="0" i="0" u="none" strike="noStrike">
                          <a:solidFill>
                            <a:srgbClr val="FFFFFF"/>
                          </a:solidFill>
                          <a:effectLst/>
                          <a:latin typeface="Calibri" panose="020F0502020204030204" pitchFamily="34" charset="0"/>
                        </a:rPr>
                        <a:t>BIKASH BHUMIJ</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4,73,747.37</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JOHN LUGUN</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37,00,520.91</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3152042458"/>
                  </a:ext>
                </a:extLst>
              </a:tr>
              <a:tr h="243865">
                <a:tc>
                  <a:txBody>
                    <a:bodyPr/>
                    <a:lstStyle/>
                    <a:p>
                      <a:pPr algn="l" fontAlgn="b"/>
                      <a:r>
                        <a:rPr lang="en-IN" sz="700" b="0" i="0" u="none" strike="noStrike">
                          <a:solidFill>
                            <a:srgbClr val="FFFFFF"/>
                          </a:solidFill>
                          <a:effectLst/>
                          <a:latin typeface="Calibri" panose="020F0502020204030204" pitchFamily="34" charset="0"/>
                        </a:rPr>
                        <a:t>JAWED NEHAL</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14,255.60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JOSEPH ANGARIA</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2,52,632.62</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262698996"/>
                  </a:ext>
                </a:extLst>
              </a:tr>
              <a:tr h="243865">
                <a:tc>
                  <a:txBody>
                    <a:bodyPr/>
                    <a:lstStyle/>
                    <a:p>
                      <a:pPr algn="l" fontAlgn="b"/>
                      <a:r>
                        <a:rPr lang="en-IN" sz="700" b="0" i="0" u="none" strike="noStrike">
                          <a:solidFill>
                            <a:srgbClr val="FFFFFF"/>
                          </a:solidFill>
                          <a:effectLst/>
                          <a:latin typeface="Calibri" panose="020F0502020204030204" pitchFamily="34" charset="0"/>
                        </a:rPr>
                        <a:t>JOHN LUGUN</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42,99,417.20</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KRISHNA TANTY</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12,07,688.13</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2555011293"/>
                  </a:ext>
                </a:extLst>
              </a:tr>
              <a:tr h="243865">
                <a:tc>
                  <a:txBody>
                    <a:bodyPr/>
                    <a:lstStyle/>
                    <a:p>
                      <a:pPr algn="l" fontAlgn="b"/>
                      <a:r>
                        <a:rPr lang="en-IN" sz="700" b="0" i="0" u="none" strike="noStrike">
                          <a:solidFill>
                            <a:srgbClr val="FFFFFF"/>
                          </a:solidFill>
                          <a:effectLst/>
                          <a:latin typeface="Calibri" panose="020F0502020204030204" pitchFamily="34" charset="0"/>
                        </a:rPr>
                        <a:t>JOSEPH ANGARIA</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3,10,433.55</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MD SAMEEUDIN</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0.00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3865292312"/>
                  </a:ext>
                </a:extLst>
              </a:tr>
              <a:tr h="243865">
                <a:tc>
                  <a:txBody>
                    <a:bodyPr/>
                    <a:lstStyle/>
                    <a:p>
                      <a:pPr algn="l" fontAlgn="b"/>
                      <a:r>
                        <a:rPr lang="en-IN" sz="700" b="0" i="0" u="none" strike="noStrike">
                          <a:solidFill>
                            <a:srgbClr val="FFFFFF"/>
                          </a:solidFill>
                          <a:effectLst/>
                          <a:latin typeface="Calibri" panose="020F0502020204030204" pitchFamily="34" charset="0"/>
                        </a:rPr>
                        <a:t>KRISHNA TANTY</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12,42,712.25</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Md.Javed Nehal</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5,50,065.75</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2989060177"/>
                  </a:ext>
                </a:extLst>
              </a:tr>
              <a:tr h="243865">
                <a:tc>
                  <a:txBody>
                    <a:bodyPr/>
                    <a:lstStyle/>
                    <a:p>
                      <a:pPr algn="l" fontAlgn="b"/>
                      <a:r>
                        <a:rPr lang="en-IN" sz="700" b="0" i="0" u="none" strike="noStrike">
                          <a:solidFill>
                            <a:srgbClr val="FFFFFF"/>
                          </a:solidFill>
                          <a:effectLst/>
                          <a:latin typeface="Calibri" panose="020F0502020204030204" pitchFamily="34" charset="0"/>
                        </a:rPr>
                        <a:t>Md.Javed Nehal</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17,63,086.63</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Mlutak Ahmed</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34,48,462.02</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1285530547"/>
                  </a:ext>
                </a:extLst>
              </a:tr>
              <a:tr h="243865">
                <a:tc>
                  <a:txBody>
                    <a:bodyPr/>
                    <a:lstStyle/>
                    <a:p>
                      <a:pPr algn="l" fontAlgn="b"/>
                      <a:r>
                        <a:rPr lang="en-IN" sz="700" b="0" i="0" u="none" strike="noStrike">
                          <a:solidFill>
                            <a:srgbClr val="FFFFFF"/>
                          </a:solidFill>
                          <a:effectLst/>
                          <a:latin typeface="Calibri" panose="020F0502020204030204" pitchFamily="34" charset="0"/>
                        </a:rPr>
                        <a:t>MURSHID ANSARI</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12,57,244.40</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MURSHID ANSARI</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14,51,230.95</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3377074073"/>
                  </a:ext>
                </a:extLst>
              </a:tr>
              <a:tr h="243865">
                <a:tc>
                  <a:txBody>
                    <a:bodyPr/>
                    <a:lstStyle/>
                    <a:p>
                      <a:pPr algn="l" fontAlgn="b"/>
                      <a:r>
                        <a:rPr lang="en-IN" sz="700" b="0" i="0" u="none" strike="noStrike">
                          <a:solidFill>
                            <a:srgbClr val="FFFFFF"/>
                          </a:solidFill>
                          <a:effectLst/>
                          <a:latin typeface="Calibri" panose="020F0502020204030204" pitchFamily="34" charset="0"/>
                        </a:rPr>
                        <a:t>PRADEEP MINZ</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9,63,540.87</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MUSTAQ AHMAD</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66,880.00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3755298688"/>
                  </a:ext>
                </a:extLst>
              </a:tr>
              <a:tr h="243865">
                <a:tc>
                  <a:txBody>
                    <a:bodyPr/>
                    <a:lstStyle/>
                    <a:p>
                      <a:pPr algn="l" fontAlgn="b"/>
                      <a:r>
                        <a:rPr lang="en-IN" sz="700" b="0" i="0" u="none" strike="noStrike">
                          <a:solidFill>
                            <a:srgbClr val="FFFFFF"/>
                          </a:solidFill>
                          <a:effectLst/>
                          <a:latin typeface="Calibri" panose="020F0502020204030204" pitchFamily="34" charset="0"/>
                        </a:rPr>
                        <a:t>PRADEEP TANTY</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13,524.50</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PRADEEP MINZ</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7,36,294.98</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1267500548"/>
                  </a:ext>
                </a:extLst>
              </a:tr>
              <a:tr h="243865">
                <a:tc>
                  <a:txBody>
                    <a:bodyPr/>
                    <a:lstStyle/>
                    <a:p>
                      <a:pPr algn="l" fontAlgn="b"/>
                      <a:r>
                        <a:rPr lang="en-IN" sz="700" b="0" i="0" u="none" strike="noStrike">
                          <a:solidFill>
                            <a:srgbClr val="FFFFFF"/>
                          </a:solidFill>
                          <a:effectLst/>
                          <a:latin typeface="Calibri" panose="020F0502020204030204" pitchFamily="34" charset="0"/>
                        </a:rPr>
                        <a:t>SAI GOURAV MUNDARY</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13,940.00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PRADEEP TANTY</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2,402.45</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2827552436"/>
                  </a:ext>
                </a:extLst>
              </a:tr>
              <a:tr h="243865">
                <a:tc>
                  <a:txBody>
                    <a:bodyPr/>
                    <a:lstStyle/>
                    <a:p>
                      <a:pPr algn="l" fontAlgn="b"/>
                      <a:r>
                        <a:rPr lang="en-IN" sz="700" b="0" i="0" u="none" strike="noStrike">
                          <a:solidFill>
                            <a:srgbClr val="FFFFFF"/>
                          </a:solidFill>
                          <a:effectLst/>
                          <a:latin typeface="Calibri" panose="020F0502020204030204" pitchFamily="34" charset="0"/>
                        </a:rPr>
                        <a:t>SANTANU BISWAL</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1,11,211.25</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Rahanatulla Mallick</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0.00</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3283823122"/>
                  </a:ext>
                </a:extLst>
              </a:tr>
              <a:tr h="252378">
                <a:tc>
                  <a:txBody>
                    <a:bodyPr/>
                    <a:lstStyle/>
                    <a:p>
                      <a:pPr algn="l" fontAlgn="b"/>
                      <a:r>
                        <a:rPr lang="en-IN" sz="700" b="0" i="0" u="none" strike="noStrike">
                          <a:solidFill>
                            <a:srgbClr val="FFFFFF"/>
                          </a:solidFill>
                          <a:effectLst/>
                          <a:latin typeface="Calibri" panose="020F0502020204030204" pitchFamily="34" charset="0"/>
                        </a:rPr>
                        <a:t>SANTOSH DAS</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19,27,051.27</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SAI GOURAV MUNDARY</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14,240.00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3273713592"/>
                  </a:ext>
                </a:extLst>
              </a:tr>
              <a:tr h="243865">
                <a:tc>
                  <a:txBody>
                    <a:bodyPr/>
                    <a:lstStyle/>
                    <a:p>
                      <a:pPr algn="l" fontAlgn="b"/>
                      <a:r>
                        <a:rPr lang="en-IN" sz="700" b="0" i="0" u="none" strike="noStrike">
                          <a:solidFill>
                            <a:srgbClr val="FFFFFF"/>
                          </a:solidFill>
                          <a:effectLst/>
                          <a:latin typeface="Calibri" panose="020F0502020204030204" pitchFamily="34" charset="0"/>
                        </a:rPr>
                        <a:t>Santosh Kumar Das</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14,06,637.14</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SANTANU BISWAL</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8,00,722.35</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1372852466"/>
                  </a:ext>
                </a:extLst>
              </a:tr>
              <a:tr h="130061">
                <a:tc>
                  <a:txBody>
                    <a:bodyPr/>
                    <a:lstStyle/>
                    <a:p>
                      <a:pPr algn="l" fontAlgn="b"/>
                      <a:r>
                        <a:rPr lang="en-IN" sz="700" b="0" i="0" u="none" strike="noStrike">
                          <a:solidFill>
                            <a:srgbClr val="FFFFFF"/>
                          </a:solidFill>
                          <a:effectLst/>
                          <a:latin typeface="Calibri" panose="020F0502020204030204" pitchFamily="34" charset="0"/>
                        </a:rPr>
                        <a:t>SK MUSTAK</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42,22,807.40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SANTOSH DAS</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18,89,191.61</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2466744820"/>
                  </a:ext>
                </a:extLst>
              </a:tr>
              <a:tr h="243865">
                <a:tc>
                  <a:txBody>
                    <a:bodyPr/>
                    <a:lstStyle/>
                    <a:p>
                      <a:pPr algn="l" fontAlgn="b"/>
                      <a:r>
                        <a:rPr lang="en-IN" sz="700" b="0" i="0" u="none" strike="noStrike">
                          <a:solidFill>
                            <a:srgbClr val="FFFFFF"/>
                          </a:solidFill>
                          <a:effectLst/>
                          <a:latin typeface="Calibri" panose="020F0502020204030204" pitchFamily="34" charset="0"/>
                        </a:rPr>
                        <a:t>SUNIL KUMAR PATRA</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11,78,483.04</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Santosh Kumar Das</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3,33,036.84</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3327960548"/>
                  </a:ext>
                </a:extLst>
              </a:tr>
              <a:tr h="130061">
                <a:tc>
                  <a:txBody>
                    <a:bodyPr/>
                    <a:lstStyle/>
                    <a:p>
                      <a:pPr algn="l" fontAlgn="b"/>
                      <a:r>
                        <a:rPr lang="en-IN" sz="700" b="0" i="0" u="none" strike="noStrike">
                          <a:solidFill>
                            <a:srgbClr val="FFFFFF"/>
                          </a:solidFill>
                          <a:effectLst/>
                          <a:latin typeface="Calibri" panose="020F0502020204030204" pitchFamily="34" charset="0"/>
                        </a:rPr>
                        <a:t>SUSHIL PRADHAN</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4,663.00</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2022</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SK MUSTAK</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12,62,322.53</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1003003817"/>
                  </a:ext>
                </a:extLst>
              </a:tr>
              <a:tr h="252378">
                <a:tc>
                  <a:txBody>
                    <a:bodyPr/>
                    <a:lstStyle/>
                    <a:p>
                      <a:pPr algn="l" fontAlgn="b"/>
                      <a:r>
                        <a:rPr lang="en-IN" sz="700" b="0" i="0" u="none" strike="noStrike">
                          <a:solidFill>
                            <a:srgbClr val="FFFFFF"/>
                          </a:solidFill>
                          <a:effectLst/>
                          <a:latin typeface="Calibri" panose="020F0502020204030204" pitchFamily="34" charset="0"/>
                        </a:rPr>
                        <a:t>ABDUL ALI</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14,70,888.53</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tc>
                  <a:txBody>
                    <a:bodyPr/>
                    <a:lstStyle/>
                    <a:p>
                      <a:pPr algn="l" fontAlgn="b"/>
                      <a:r>
                        <a:rPr lang="en-IN" sz="700" b="0" i="0" u="none" strike="noStrike">
                          <a:solidFill>
                            <a:srgbClr val="FFFFFF"/>
                          </a:solidFill>
                          <a:effectLst/>
                          <a:latin typeface="Calibri" panose="020F0502020204030204" pitchFamily="34" charset="0"/>
                        </a:rPr>
                        <a:t>SUNIL KUMAR PATRA</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13,89,538.02</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1311836065"/>
                  </a:ext>
                </a:extLst>
              </a:tr>
              <a:tr h="130061">
                <a:tc>
                  <a:txBody>
                    <a:bodyPr/>
                    <a:lstStyle/>
                    <a:p>
                      <a:pPr algn="l" fontAlgn="b"/>
                      <a:r>
                        <a:rPr lang="en-IN" sz="700" b="0" i="0" u="none" strike="noStrike">
                          <a:solidFill>
                            <a:srgbClr val="FFFFFF"/>
                          </a:solidFill>
                          <a:effectLst/>
                          <a:latin typeface="Calibri" panose="020F0502020204030204" pitchFamily="34" charset="0"/>
                        </a:rPr>
                        <a:t>ANIL HANUMAN</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14,36,889.94</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tc>
                  <a:txBody>
                    <a:bodyPr/>
                    <a:lstStyle/>
                    <a:p>
                      <a:pPr algn="l" fontAlgn="b"/>
                      <a:r>
                        <a:rPr lang="en-IN" sz="700" b="0" i="0" u="none" strike="noStrike">
                          <a:solidFill>
                            <a:srgbClr val="FFFFFF"/>
                          </a:solidFill>
                          <a:effectLst/>
                          <a:latin typeface="Calibri" panose="020F0502020204030204" pitchFamily="34" charset="0"/>
                        </a:rPr>
                        <a:t>SUNIL LAKRA</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 2,219.85</a:t>
                      </a:r>
                    </a:p>
                  </a:txBody>
                  <a:tcPr marL="4682" marR="4682" marT="4682" marB="0" anchor="b">
                    <a:lnL>
                      <a:noFill/>
                    </a:lnL>
                    <a:lnR>
                      <a:noFill/>
                    </a:lnR>
                    <a:lnT>
                      <a:noFill/>
                    </a:lnT>
                    <a:lnB>
                      <a:noFill/>
                    </a:lnB>
                    <a:solidFill>
                      <a:srgbClr val="305496"/>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305496"/>
                    </a:solidFill>
                  </a:tcPr>
                </a:tc>
                <a:extLst>
                  <a:ext uri="{0D108BD9-81ED-4DB2-BD59-A6C34878D82A}">
                    <a16:rowId xmlns:a16="http://schemas.microsoft.com/office/drawing/2014/main" val="2611160646"/>
                  </a:ext>
                </a:extLst>
              </a:tr>
              <a:tr h="130061">
                <a:tc>
                  <a:txBody>
                    <a:bodyPr/>
                    <a:lstStyle/>
                    <a:p>
                      <a:pPr algn="l" fontAlgn="b"/>
                      <a:r>
                        <a:rPr lang="en-IN" sz="700" b="0" i="0" u="none" strike="noStrike">
                          <a:solidFill>
                            <a:srgbClr val="FFFFFF"/>
                          </a:solidFill>
                          <a:effectLst/>
                          <a:latin typeface="Calibri" panose="020F0502020204030204" pitchFamily="34" charset="0"/>
                        </a:rPr>
                        <a:t>ARSHALAM RAJ</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 1,11,822.59</a:t>
                      </a:r>
                    </a:p>
                  </a:txBody>
                  <a:tcPr marL="4682" marR="4682" marT="4682" marB="0" anchor="b">
                    <a:lnL>
                      <a:noFill/>
                    </a:lnL>
                    <a:lnR>
                      <a:noFill/>
                    </a:lnR>
                    <a:lnT>
                      <a:noFill/>
                    </a:lnT>
                    <a:lnB>
                      <a:noFill/>
                    </a:lnB>
                    <a:solidFill>
                      <a:srgbClr val="4472C4"/>
                    </a:solidFill>
                  </a:tcPr>
                </a:tc>
                <a:tc>
                  <a:txBody>
                    <a:bodyPr/>
                    <a:lstStyle/>
                    <a:p>
                      <a:pPr algn="r" fontAlgn="b"/>
                      <a:r>
                        <a:rPr lang="en-IN" sz="700" b="0" i="0" u="none" strike="noStrike">
                          <a:solidFill>
                            <a:srgbClr val="FFFFFF"/>
                          </a:solidFill>
                          <a:effectLst/>
                          <a:latin typeface="Calibri" panose="020F0502020204030204" pitchFamily="34" charset="0"/>
                        </a:rPr>
                        <a:t>2023</a:t>
                      </a:r>
                    </a:p>
                  </a:txBody>
                  <a:tcPr marL="4682" marR="4682" marT="4682" marB="0" anchor="b">
                    <a:lnL>
                      <a:noFill/>
                    </a:lnL>
                    <a:lnR>
                      <a:noFill/>
                    </a:lnR>
                    <a:lnT>
                      <a:noFill/>
                    </a:lnT>
                    <a:lnB>
                      <a:noFill/>
                    </a:lnB>
                    <a:solidFill>
                      <a:srgbClr val="4472C4"/>
                    </a:solidFill>
                  </a:tcPr>
                </a:tc>
                <a:tc>
                  <a:txBody>
                    <a:bodyPr/>
                    <a:lstStyle/>
                    <a:p>
                      <a:pPr algn="l" fontAlgn="b"/>
                      <a:endParaRPr lang="en-IN" sz="700" b="0" i="0" u="none" strike="noStrike">
                        <a:solidFill>
                          <a:srgbClr val="FFFFFF"/>
                        </a:solidFill>
                        <a:effectLst/>
                        <a:latin typeface="Calibri" panose="020F0502020204030204" pitchFamily="34" charset="0"/>
                      </a:endParaRPr>
                    </a:p>
                  </a:txBody>
                  <a:tcPr marL="4682" marR="4682" marT="4682" marB="0" anchor="b">
                    <a:lnL>
                      <a:noFill/>
                    </a:lnL>
                    <a:lnR>
                      <a:noFill/>
                    </a:lnR>
                    <a:lnT>
                      <a:noFill/>
                    </a:lnT>
                    <a:lnB>
                      <a:noFill/>
                    </a:lnB>
                    <a:solidFill>
                      <a:srgbClr val="4472C4"/>
                    </a:solidFill>
                  </a:tcPr>
                </a:tc>
                <a:tc>
                  <a:txBody>
                    <a:bodyPr/>
                    <a:lstStyle/>
                    <a:p>
                      <a:pPr algn="l" fontAlgn="b"/>
                      <a:endParaRPr lang="en-IN" sz="700" b="0" i="0" u="none" strike="noStrike">
                        <a:solidFill>
                          <a:srgbClr val="FFFFFF"/>
                        </a:solidFill>
                        <a:effectLst/>
                        <a:latin typeface="Calibri" panose="020F0502020204030204" pitchFamily="34" charset="0"/>
                      </a:endParaRPr>
                    </a:p>
                  </a:txBody>
                  <a:tcPr marL="4682" marR="4682" marT="4682" marB="0" anchor="b">
                    <a:lnL>
                      <a:noFill/>
                    </a:lnL>
                    <a:lnR>
                      <a:noFill/>
                    </a:lnR>
                    <a:lnT>
                      <a:noFill/>
                    </a:lnT>
                    <a:lnB>
                      <a:noFill/>
                    </a:lnB>
                    <a:solidFill>
                      <a:srgbClr val="4472C4"/>
                    </a:solidFill>
                  </a:tcPr>
                </a:tc>
                <a:tc>
                  <a:txBody>
                    <a:bodyPr/>
                    <a:lstStyle/>
                    <a:p>
                      <a:pPr algn="l" fontAlgn="b"/>
                      <a:endParaRPr lang="en-IN" sz="700" b="0" i="0" u="none" strike="noStrike" dirty="0">
                        <a:solidFill>
                          <a:srgbClr val="FFFFFF"/>
                        </a:solidFill>
                        <a:effectLst/>
                        <a:latin typeface="Calibri" panose="020F0502020204030204" pitchFamily="34" charset="0"/>
                      </a:endParaRPr>
                    </a:p>
                  </a:txBody>
                  <a:tcPr marL="4682" marR="4682" marT="4682" marB="0" anchor="b">
                    <a:lnL>
                      <a:noFill/>
                    </a:lnL>
                    <a:lnR>
                      <a:noFill/>
                    </a:lnR>
                    <a:lnT>
                      <a:noFill/>
                    </a:lnT>
                    <a:lnB>
                      <a:noFill/>
                    </a:lnB>
                    <a:solidFill>
                      <a:srgbClr val="4472C4"/>
                    </a:solidFill>
                  </a:tcPr>
                </a:tc>
                <a:extLst>
                  <a:ext uri="{0D108BD9-81ED-4DB2-BD59-A6C34878D82A}">
                    <a16:rowId xmlns:a16="http://schemas.microsoft.com/office/drawing/2014/main" val="2184048970"/>
                  </a:ext>
                </a:extLst>
              </a:tr>
            </a:tbl>
          </a:graphicData>
        </a:graphic>
      </p:graphicFrame>
      <p:sp>
        <p:nvSpPr>
          <p:cNvPr id="10" name="TextBox 9">
            <a:extLst>
              <a:ext uri="{FF2B5EF4-FFF2-40B4-BE49-F238E27FC236}">
                <a16:creationId xmlns:a16="http://schemas.microsoft.com/office/drawing/2014/main" id="{1DE2F58B-E1B1-E19D-3F89-DC6B0047AE6C}"/>
              </a:ext>
            </a:extLst>
          </p:cNvPr>
          <p:cNvSpPr txBox="1"/>
          <p:nvPr/>
        </p:nvSpPr>
        <p:spPr>
          <a:xfrm>
            <a:off x="5772769" y="3542940"/>
            <a:ext cx="5570289" cy="923330"/>
          </a:xfrm>
          <a:prstGeom prst="rect">
            <a:avLst/>
          </a:prstGeom>
          <a:noFill/>
        </p:spPr>
        <p:txBody>
          <a:bodyPr wrap="square" rtlCol="0">
            <a:spAutoFit/>
          </a:bodyPr>
          <a:lstStyle/>
          <a:p>
            <a:r>
              <a:rPr lang="en-US" dirty="0"/>
              <a:t>The table provided contains information about the </a:t>
            </a:r>
            <a:r>
              <a:rPr lang="en-US" b="1" dirty="0"/>
              <a:t>Labour Amounts</a:t>
            </a:r>
            <a:r>
              <a:rPr lang="en-US" dirty="0"/>
              <a:t> associated with </a:t>
            </a:r>
            <a:r>
              <a:rPr lang="en-US" b="1" dirty="0"/>
              <a:t>Technicians</a:t>
            </a:r>
            <a:r>
              <a:rPr lang="en-US" dirty="0"/>
              <a:t> in </a:t>
            </a:r>
            <a:r>
              <a:rPr lang="en-US" b="1" dirty="0"/>
              <a:t>2022</a:t>
            </a:r>
            <a:r>
              <a:rPr lang="en-US" dirty="0"/>
              <a:t> and </a:t>
            </a:r>
            <a:r>
              <a:rPr lang="en-US" b="1" dirty="0"/>
              <a:t>2023</a:t>
            </a:r>
            <a:r>
              <a:rPr lang="en-US" dirty="0"/>
              <a:t>.</a:t>
            </a:r>
            <a:endParaRPr lang="en-IN" dirty="0"/>
          </a:p>
        </p:txBody>
      </p:sp>
    </p:spTree>
    <p:extLst>
      <p:ext uri="{BB962C8B-B14F-4D97-AF65-F5344CB8AC3E}">
        <p14:creationId xmlns:p14="http://schemas.microsoft.com/office/powerpoint/2010/main" val="361138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BE551C-3799-5428-8631-8ACC920AA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418" y="567386"/>
            <a:ext cx="10175164" cy="2495898"/>
          </a:xfrm>
          <a:prstGeom prst="rect">
            <a:avLst/>
          </a:prstGeom>
        </p:spPr>
      </p:pic>
      <p:sp>
        <p:nvSpPr>
          <p:cNvPr id="4" name="TextBox 3">
            <a:extLst>
              <a:ext uri="{FF2B5EF4-FFF2-40B4-BE49-F238E27FC236}">
                <a16:creationId xmlns:a16="http://schemas.microsoft.com/office/drawing/2014/main" id="{CCD3A0F1-AC78-1D0A-B536-BAA3448B8B2C}"/>
              </a:ext>
            </a:extLst>
          </p:cNvPr>
          <p:cNvSpPr txBox="1"/>
          <p:nvPr/>
        </p:nvSpPr>
        <p:spPr>
          <a:xfrm>
            <a:off x="1008418" y="3305262"/>
            <a:ext cx="10417388"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For each technician, the growth or decline in the </a:t>
            </a:r>
            <a:r>
              <a:rPr lang="en-US" b="1" dirty="0">
                <a:latin typeface="Calibri" panose="020F0502020204030204" pitchFamily="34" charset="0"/>
                <a:ea typeface="Calibri" panose="020F0502020204030204" pitchFamily="34" charset="0"/>
                <a:cs typeface="Calibri" panose="020F0502020204030204" pitchFamily="34" charset="0"/>
              </a:rPr>
              <a:t>Labour Amount</a:t>
            </a:r>
            <a:r>
              <a:rPr lang="en-US" dirty="0">
                <a:latin typeface="Calibri" panose="020F0502020204030204" pitchFamily="34" charset="0"/>
                <a:ea typeface="Calibri" panose="020F0502020204030204" pitchFamily="34" charset="0"/>
                <a:cs typeface="Calibri" panose="020F0502020204030204" pitchFamily="34" charset="0"/>
              </a:rPr>
              <a:t> can be calculated by comparing the 2022 and 2023 figures.</a:t>
            </a:r>
          </a:p>
          <a:p>
            <a:r>
              <a:rPr lang="en-US" b="1" dirty="0">
                <a:latin typeface="Calibri" panose="020F0502020204030204" pitchFamily="34" charset="0"/>
                <a:ea typeface="Calibri" panose="020F0502020204030204" pitchFamily="34" charset="0"/>
                <a:cs typeface="Calibri" panose="020F0502020204030204" pitchFamily="34" charset="0"/>
              </a:rPr>
              <a:t>Growth/Decline Calculation:</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Growth/Decline=(2023 Labour Amt−2022 Labour Amt​)×100</a:t>
            </a:r>
          </a:p>
          <a:p>
            <a:r>
              <a:rPr lang="en-US" dirty="0">
                <a:latin typeface="Calibri" panose="020F0502020204030204" pitchFamily="34" charset="0"/>
                <a:ea typeface="Calibri" panose="020F0502020204030204" pitchFamily="34" charset="0"/>
                <a:cs typeface="Calibri" panose="020F0502020204030204" pitchFamily="34" charset="0"/>
              </a:rPr>
              <a:t>                                              2022 Labour Amt</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F565F336-CD7A-41C9-5C88-B53E73A9E718}"/>
              </a:ext>
            </a:extLst>
          </p:cNvPr>
          <p:cNvCxnSpPr/>
          <p:nvPr/>
        </p:nvCxnSpPr>
        <p:spPr>
          <a:xfrm>
            <a:off x="2993099" y="4732416"/>
            <a:ext cx="3523376"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7076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EA9C760B-683E-2815-697E-E43A89A9CA2B}"/>
              </a:ext>
            </a:extLst>
          </p:cNvPr>
          <p:cNvGraphicFramePr>
            <a:graphicFrameLocks noGrp="1"/>
          </p:cNvGraphicFramePr>
          <p:nvPr>
            <p:ph idx="1"/>
            <p:extLst>
              <p:ext uri="{D42A27DB-BD31-4B8C-83A1-F6EECF244321}">
                <p14:modId xmlns:p14="http://schemas.microsoft.com/office/powerpoint/2010/main" val="2069268266"/>
              </p:ext>
            </p:extLst>
          </p:nvPr>
        </p:nvGraphicFramePr>
        <p:xfrm>
          <a:off x="780176" y="624812"/>
          <a:ext cx="10353672" cy="5608376"/>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764578665"/>
                    </a:ext>
                  </a:extLst>
                </a:gridCol>
                <a:gridCol w="2588418">
                  <a:extLst>
                    <a:ext uri="{9D8B030D-6E8A-4147-A177-3AD203B41FA5}">
                      <a16:colId xmlns:a16="http://schemas.microsoft.com/office/drawing/2014/main" val="454143195"/>
                    </a:ext>
                  </a:extLst>
                </a:gridCol>
                <a:gridCol w="2588418">
                  <a:extLst>
                    <a:ext uri="{9D8B030D-6E8A-4147-A177-3AD203B41FA5}">
                      <a16:colId xmlns:a16="http://schemas.microsoft.com/office/drawing/2014/main" val="1705330776"/>
                    </a:ext>
                  </a:extLst>
                </a:gridCol>
                <a:gridCol w="2588418">
                  <a:extLst>
                    <a:ext uri="{9D8B030D-6E8A-4147-A177-3AD203B41FA5}">
                      <a16:colId xmlns:a16="http://schemas.microsoft.com/office/drawing/2014/main" val="551565135"/>
                    </a:ext>
                  </a:extLst>
                </a:gridCol>
              </a:tblGrid>
              <a:tr h="416616">
                <a:tc>
                  <a:txBody>
                    <a:bodyPr/>
                    <a:lstStyle/>
                    <a:p>
                      <a:pPr algn="ctr" fontAlgn="ctr"/>
                      <a:r>
                        <a:rPr lang="en-IN" sz="1100" b="1" i="0" u="none" strike="noStrike" dirty="0">
                          <a:solidFill>
                            <a:srgbClr val="000000"/>
                          </a:solidFill>
                          <a:effectLst/>
                          <a:latin typeface="Calibri" panose="020F0502020204030204" pitchFamily="34" charset="0"/>
                        </a:rPr>
                        <a:t>Technician</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2022 Labour Amt</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2023 Labour Amt</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Growth/Decline (%)</a:t>
                      </a:r>
                    </a:p>
                  </a:txBody>
                  <a:tcPr marL="7620" marR="7620" marT="7620" marB="0" anchor="ctr"/>
                </a:tc>
                <a:extLst>
                  <a:ext uri="{0D108BD9-81ED-4DB2-BD59-A6C34878D82A}">
                    <a16:rowId xmlns:a16="http://schemas.microsoft.com/office/drawing/2014/main" val="2075348211"/>
                  </a:ext>
                </a:extLst>
              </a:tr>
              <a:tr h="370840">
                <a:tc>
                  <a:txBody>
                    <a:bodyPr/>
                    <a:lstStyle/>
                    <a:p>
                      <a:pPr algn="ctr" fontAlgn="ctr"/>
                      <a:r>
                        <a:rPr lang="en-IN" sz="1100" b="1" i="0" u="none" strike="noStrike">
                          <a:solidFill>
                            <a:srgbClr val="000000"/>
                          </a:solidFill>
                          <a:effectLst/>
                          <a:latin typeface="Calibri" panose="020F0502020204030204" pitchFamily="34" charset="0"/>
                        </a:rPr>
                        <a:t>ABDUL ALI</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15,80,629.37</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14,70,888.53</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-6.94%</a:t>
                      </a:r>
                    </a:p>
                  </a:txBody>
                  <a:tcPr marL="7620" marR="7620" marT="7620" marB="0" anchor="ctr"/>
                </a:tc>
                <a:extLst>
                  <a:ext uri="{0D108BD9-81ED-4DB2-BD59-A6C34878D82A}">
                    <a16:rowId xmlns:a16="http://schemas.microsoft.com/office/drawing/2014/main" val="2561636202"/>
                  </a:ext>
                </a:extLst>
              </a:tr>
              <a:tr h="370840">
                <a:tc>
                  <a:txBody>
                    <a:bodyPr/>
                    <a:lstStyle/>
                    <a:p>
                      <a:pPr algn="ctr" fontAlgn="ctr"/>
                      <a:r>
                        <a:rPr lang="en-IN" sz="1100" b="1" i="0" u="none" strike="noStrike">
                          <a:solidFill>
                            <a:srgbClr val="000000"/>
                          </a:solidFill>
                          <a:effectLst/>
                          <a:latin typeface="Calibri" panose="020F0502020204030204" pitchFamily="34" charset="0"/>
                        </a:rPr>
                        <a:t>ANIL HANUMAN</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13,20,023.09</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14,36,889.94</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8.84%</a:t>
                      </a:r>
                    </a:p>
                  </a:txBody>
                  <a:tcPr marL="7620" marR="7620" marT="7620" marB="0" anchor="ctr"/>
                </a:tc>
                <a:extLst>
                  <a:ext uri="{0D108BD9-81ED-4DB2-BD59-A6C34878D82A}">
                    <a16:rowId xmlns:a16="http://schemas.microsoft.com/office/drawing/2014/main" val="4098479445"/>
                  </a:ext>
                </a:extLst>
              </a:tr>
              <a:tr h="370840">
                <a:tc>
                  <a:txBody>
                    <a:bodyPr/>
                    <a:lstStyle/>
                    <a:p>
                      <a:pPr algn="ctr" fontAlgn="ctr"/>
                      <a:r>
                        <a:rPr lang="en-IN" sz="1100" b="1" i="0" u="none" strike="noStrike">
                          <a:solidFill>
                            <a:srgbClr val="000000"/>
                          </a:solidFill>
                          <a:effectLst/>
                          <a:latin typeface="Calibri" panose="020F0502020204030204" pitchFamily="34" charset="0"/>
                        </a:rPr>
                        <a:t>ASLAM RAJ</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1,61,954.44</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34,864.25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-78.46%</a:t>
                      </a:r>
                    </a:p>
                  </a:txBody>
                  <a:tcPr marL="7620" marR="7620" marT="7620" marB="0" anchor="ctr"/>
                </a:tc>
                <a:extLst>
                  <a:ext uri="{0D108BD9-81ED-4DB2-BD59-A6C34878D82A}">
                    <a16:rowId xmlns:a16="http://schemas.microsoft.com/office/drawing/2014/main" val="3062365787"/>
                  </a:ext>
                </a:extLst>
              </a:tr>
              <a:tr h="370840">
                <a:tc>
                  <a:txBody>
                    <a:bodyPr/>
                    <a:lstStyle/>
                    <a:p>
                      <a:pPr algn="ctr" fontAlgn="ctr"/>
                      <a:r>
                        <a:rPr lang="en-IN" sz="1100" b="1" i="0" u="none" strike="noStrike">
                          <a:solidFill>
                            <a:srgbClr val="000000"/>
                          </a:solidFill>
                          <a:effectLst/>
                          <a:latin typeface="Calibri" panose="020F0502020204030204" pitchFamily="34" charset="0"/>
                        </a:rPr>
                        <a:t>BIKASH BHUMIJ</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4,73,747.37</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13,06,617.56</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175.57%</a:t>
                      </a:r>
                    </a:p>
                  </a:txBody>
                  <a:tcPr marL="7620" marR="7620" marT="7620" marB="0" anchor="ctr"/>
                </a:tc>
                <a:extLst>
                  <a:ext uri="{0D108BD9-81ED-4DB2-BD59-A6C34878D82A}">
                    <a16:rowId xmlns:a16="http://schemas.microsoft.com/office/drawing/2014/main" val="1861291982"/>
                  </a:ext>
                </a:extLst>
              </a:tr>
              <a:tr h="370840">
                <a:tc>
                  <a:txBody>
                    <a:bodyPr/>
                    <a:lstStyle/>
                    <a:p>
                      <a:pPr algn="ctr" fontAlgn="ctr"/>
                      <a:r>
                        <a:rPr lang="en-IN" sz="1100" b="1" i="0" u="none" strike="noStrike">
                          <a:solidFill>
                            <a:srgbClr val="000000"/>
                          </a:solidFill>
                          <a:effectLst/>
                          <a:latin typeface="Calibri" panose="020F0502020204030204" pitchFamily="34" charset="0"/>
                        </a:rPr>
                        <a:t>JAWED NEHAL</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14,255.60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11,80,146.76</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82772.67%</a:t>
                      </a:r>
                    </a:p>
                  </a:txBody>
                  <a:tcPr marL="7620" marR="7620" marT="7620" marB="0" anchor="ctr"/>
                </a:tc>
                <a:extLst>
                  <a:ext uri="{0D108BD9-81ED-4DB2-BD59-A6C34878D82A}">
                    <a16:rowId xmlns:a16="http://schemas.microsoft.com/office/drawing/2014/main" val="160014095"/>
                  </a:ext>
                </a:extLst>
              </a:tr>
              <a:tr h="370840">
                <a:tc>
                  <a:txBody>
                    <a:bodyPr/>
                    <a:lstStyle/>
                    <a:p>
                      <a:pPr algn="ctr" fontAlgn="ctr"/>
                      <a:r>
                        <a:rPr lang="en-IN" sz="1100" b="1" i="0" u="none" strike="noStrike" dirty="0">
                          <a:solidFill>
                            <a:srgbClr val="000000"/>
                          </a:solidFill>
                          <a:effectLst/>
                          <a:latin typeface="Calibri" panose="020F0502020204030204" pitchFamily="34" charset="0"/>
                        </a:rPr>
                        <a:t>JOHN LUGUN</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42,99,417.20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37,00,520.91</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-13.84%</a:t>
                      </a:r>
                    </a:p>
                  </a:txBody>
                  <a:tcPr marL="7620" marR="7620" marT="7620" marB="0" anchor="ctr"/>
                </a:tc>
                <a:extLst>
                  <a:ext uri="{0D108BD9-81ED-4DB2-BD59-A6C34878D82A}">
                    <a16:rowId xmlns:a16="http://schemas.microsoft.com/office/drawing/2014/main" val="3343236499"/>
                  </a:ext>
                </a:extLst>
              </a:tr>
              <a:tr h="370840">
                <a:tc>
                  <a:txBody>
                    <a:bodyPr/>
                    <a:lstStyle/>
                    <a:p>
                      <a:pPr algn="ctr" fontAlgn="ctr"/>
                      <a:r>
                        <a:rPr lang="en-IN" sz="1100" b="1" i="0" u="none" strike="noStrike">
                          <a:solidFill>
                            <a:srgbClr val="000000"/>
                          </a:solidFill>
                          <a:effectLst/>
                          <a:latin typeface="Calibri" panose="020F0502020204030204" pitchFamily="34" charset="0"/>
                        </a:rPr>
                        <a:t>JOSEPH ANGARIA</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3,10,433.55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2,52,632.62</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-18.63%</a:t>
                      </a:r>
                    </a:p>
                  </a:txBody>
                  <a:tcPr marL="7620" marR="7620" marT="7620" marB="0" anchor="ctr"/>
                </a:tc>
                <a:extLst>
                  <a:ext uri="{0D108BD9-81ED-4DB2-BD59-A6C34878D82A}">
                    <a16:rowId xmlns:a16="http://schemas.microsoft.com/office/drawing/2014/main" val="1109493175"/>
                  </a:ext>
                </a:extLst>
              </a:tr>
              <a:tr h="370840">
                <a:tc>
                  <a:txBody>
                    <a:bodyPr/>
                    <a:lstStyle/>
                    <a:p>
                      <a:pPr algn="ctr" fontAlgn="ctr"/>
                      <a:r>
                        <a:rPr lang="en-IN" sz="1100" b="1" i="0" u="none" strike="noStrike">
                          <a:solidFill>
                            <a:srgbClr val="000000"/>
                          </a:solidFill>
                          <a:effectLst/>
                          <a:latin typeface="Calibri" panose="020F0502020204030204" pitchFamily="34" charset="0"/>
                        </a:rPr>
                        <a:t>KRISHNA TANTY</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12,42,712.25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12,07,688.13</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-2.82%</a:t>
                      </a:r>
                    </a:p>
                  </a:txBody>
                  <a:tcPr marL="7620" marR="7620" marT="7620" marB="0" anchor="ctr"/>
                </a:tc>
                <a:extLst>
                  <a:ext uri="{0D108BD9-81ED-4DB2-BD59-A6C34878D82A}">
                    <a16:rowId xmlns:a16="http://schemas.microsoft.com/office/drawing/2014/main" val="371424361"/>
                  </a:ext>
                </a:extLst>
              </a:tr>
              <a:tr h="370840">
                <a:tc>
                  <a:txBody>
                    <a:bodyPr/>
                    <a:lstStyle/>
                    <a:p>
                      <a:pPr algn="ctr" fontAlgn="ctr"/>
                      <a:r>
                        <a:rPr lang="en-IN" sz="1100" b="1" i="0" u="none" strike="noStrike">
                          <a:solidFill>
                            <a:srgbClr val="000000"/>
                          </a:solidFill>
                          <a:effectLst/>
                          <a:latin typeface="Calibri" panose="020F0502020204030204" pitchFamily="34" charset="0"/>
                        </a:rPr>
                        <a:t>Md.Javed Nehal</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17,63,086.63</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5,50,065.75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-68.84%</a:t>
                      </a:r>
                    </a:p>
                  </a:txBody>
                  <a:tcPr marL="7620" marR="7620" marT="7620" marB="0" anchor="ctr"/>
                </a:tc>
                <a:extLst>
                  <a:ext uri="{0D108BD9-81ED-4DB2-BD59-A6C34878D82A}">
                    <a16:rowId xmlns:a16="http://schemas.microsoft.com/office/drawing/2014/main" val="2474827062"/>
                  </a:ext>
                </a:extLst>
              </a:tr>
              <a:tr h="370840">
                <a:tc>
                  <a:txBody>
                    <a:bodyPr/>
                    <a:lstStyle/>
                    <a:p>
                      <a:pPr algn="ctr" fontAlgn="ctr"/>
                      <a:r>
                        <a:rPr lang="en-IN" sz="1100" b="1" i="0" u="none" strike="noStrike">
                          <a:solidFill>
                            <a:srgbClr val="000000"/>
                          </a:solidFill>
                          <a:effectLst/>
                          <a:latin typeface="Calibri" panose="020F0502020204030204" pitchFamily="34" charset="0"/>
                        </a:rPr>
                        <a:t>MURSHID ANSARI</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12,57,244.40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14,51,230.95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15.42%</a:t>
                      </a:r>
                    </a:p>
                  </a:txBody>
                  <a:tcPr marL="7620" marR="7620" marT="7620" marB="0" anchor="ctr"/>
                </a:tc>
                <a:extLst>
                  <a:ext uri="{0D108BD9-81ED-4DB2-BD59-A6C34878D82A}">
                    <a16:rowId xmlns:a16="http://schemas.microsoft.com/office/drawing/2014/main" val="290992435"/>
                  </a:ext>
                </a:extLst>
              </a:tr>
              <a:tr h="370840">
                <a:tc>
                  <a:txBody>
                    <a:bodyPr/>
                    <a:lstStyle/>
                    <a:p>
                      <a:pPr algn="ctr" fontAlgn="ctr"/>
                      <a:r>
                        <a:rPr lang="en-IN" sz="1100" b="1" i="0" u="none" strike="noStrike">
                          <a:solidFill>
                            <a:srgbClr val="000000"/>
                          </a:solidFill>
                          <a:effectLst/>
                          <a:latin typeface="Calibri" panose="020F0502020204030204" pitchFamily="34" charset="0"/>
                        </a:rPr>
                        <a:t>PRADEEP MINZ</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9,63,540.87</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7,36,294.98</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-23.27%</a:t>
                      </a:r>
                    </a:p>
                  </a:txBody>
                  <a:tcPr marL="7620" marR="7620" marT="7620" marB="0" anchor="ctr"/>
                </a:tc>
                <a:extLst>
                  <a:ext uri="{0D108BD9-81ED-4DB2-BD59-A6C34878D82A}">
                    <a16:rowId xmlns:a16="http://schemas.microsoft.com/office/drawing/2014/main" val="1515465294"/>
                  </a:ext>
                </a:extLst>
              </a:tr>
              <a:tr h="370840">
                <a:tc>
                  <a:txBody>
                    <a:bodyPr/>
                    <a:lstStyle/>
                    <a:p>
                      <a:pPr algn="ctr" fontAlgn="ctr"/>
                      <a:r>
                        <a:rPr lang="en-IN" sz="1100" b="1" i="0" u="none" strike="noStrike">
                          <a:solidFill>
                            <a:srgbClr val="000000"/>
                          </a:solidFill>
                          <a:effectLst/>
                          <a:latin typeface="Calibri" panose="020F0502020204030204" pitchFamily="34" charset="0"/>
                        </a:rPr>
                        <a:t>PRADEEP TANTY</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13,524.50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2,402.45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-82.25%</a:t>
                      </a:r>
                    </a:p>
                  </a:txBody>
                  <a:tcPr marL="7620" marR="7620" marT="7620" marB="0" anchor="ctr"/>
                </a:tc>
                <a:extLst>
                  <a:ext uri="{0D108BD9-81ED-4DB2-BD59-A6C34878D82A}">
                    <a16:rowId xmlns:a16="http://schemas.microsoft.com/office/drawing/2014/main" val="2921391131"/>
                  </a:ext>
                </a:extLst>
              </a:tr>
              <a:tr h="370840">
                <a:tc>
                  <a:txBody>
                    <a:bodyPr/>
                    <a:lstStyle/>
                    <a:p>
                      <a:pPr algn="ctr" fontAlgn="ctr"/>
                      <a:r>
                        <a:rPr lang="en-IN" sz="1100" b="1" i="0" u="none" strike="noStrike">
                          <a:solidFill>
                            <a:srgbClr val="000000"/>
                          </a:solidFill>
                          <a:effectLst/>
                          <a:latin typeface="Calibri" panose="020F0502020204030204" pitchFamily="34" charset="0"/>
                        </a:rPr>
                        <a:t>SAI GOURAV MUNDARY</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13,940.00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14,240.00</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2.15%</a:t>
                      </a:r>
                    </a:p>
                  </a:txBody>
                  <a:tcPr marL="7620" marR="7620" marT="7620" marB="0" anchor="ctr"/>
                </a:tc>
                <a:extLst>
                  <a:ext uri="{0D108BD9-81ED-4DB2-BD59-A6C34878D82A}">
                    <a16:rowId xmlns:a16="http://schemas.microsoft.com/office/drawing/2014/main" val="1761602512"/>
                  </a:ext>
                </a:extLst>
              </a:tr>
              <a:tr h="370840">
                <a:tc>
                  <a:txBody>
                    <a:bodyPr/>
                    <a:lstStyle/>
                    <a:p>
                      <a:pPr algn="ctr" fontAlgn="ctr"/>
                      <a:r>
                        <a:rPr lang="en-IN" sz="1100" b="1" i="0" u="none" strike="noStrike">
                          <a:solidFill>
                            <a:srgbClr val="000000"/>
                          </a:solidFill>
                          <a:effectLst/>
                          <a:latin typeface="Calibri" panose="020F0502020204030204" pitchFamily="34" charset="0"/>
                        </a:rPr>
                        <a:t>SANTANU BISWAL</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1,11,211.25</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8,00,722.35</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618.47%</a:t>
                      </a:r>
                    </a:p>
                  </a:txBody>
                  <a:tcPr marL="7620" marR="7620" marT="7620" marB="0" anchor="ctr"/>
                </a:tc>
                <a:extLst>
                  <a:ext uri="{0D108BD9-81ED-4DB2-BD59-A6C34878D82A}">
                    <a16:rowId xmlns:a16="http://schemas.microsoft.com/office/drawing/2014/main" val="477359335"/>
                  </a:ext>
                </a:extLst>
              </a:tr>
            </a:tbl>
          </a:graphicData>
        </a:graphic>
      </p:graphicFrame>
    </p:spTree>
    <p:extLst>
      <p:ext uri="{BB962C8B-B14F-4D97-AF65-F5344CB8AC3E}">
        <p14:creationId xmlns:p14="http://schemas.microsoft.com/office/powerpoint/2010/main" val="3095980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5DE3BEB-903D-F583-9CA8-3CB63232D261}"/>
              </a:ext>
            </a:extLst>
          </p:cNvPr>
          <p:cNvGraphicFramePr>
            <a:graphicFrameLocks noGrp="1"/>
          </p:cNvGraphicFramePr>
          <p:nvPr>
            <p:ph idx="1"/>
            <p:extLst>
              <p:ext uri="{D42A27DB-BD31-4B8C-83A1-F6EECF244321}">
                <p14:modId xmlns:p14="http://schemas.microsoft.com/office/powerpoint/2010/main" val="358828926"/>
              </p:ext>
            </p:extLst>
          </p:nvPr>
        </p:nvGraphicFramePr>
        <p:xfrm>
          <a:off x="919164" y="462280"/>
          <a:ext cx="10353672" cy="296672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2419520219"/>
                    </a:ext>
                  </a:extLst>
                </a:gridCol>
                <a:gridCol w="2588418">
                  <a:extLst>
                    <a:ext uri="{9D8B030D-6E8A-4147-A177-3AD203B41FA5}">
                      <a16:colId xmlns:a16="http://schemas.microsoft.com/office/drawing/2014/main" val="3271719923"/>
                    </a:ext>
                  </a:extLst>
                </a:gridCol>
                <a:gridCol w="2588418">
                  <a:extLst>
                    <a:ext uri="{9D8B030D-6E8A-4147-A177-3AD203B41FA5}">
                      <a16:colId xmlns:a16="http://schemas.microsoft.com/office/drawing/2014/main" val="174857261"/>
                    </a:ext>
                  </a:extLst>
                </a:gridCol>
                <a:gridCol w="2588418">
                  <a:extLst>
                    <a:ext uri="{9D8B030D-6E8A-4147-A177-3AD203B41FA5}">
                      <a16:colId xmlns:a16="http://schemas.microsoft.com/office/drawing/2014/main" val="3483485531"/>
                    </a:ext>
                  </a:extLst>
                </a:gridCol>
              </a:tblGrid>
              <a:tr h="370840">
                <a:tc>
                  <a:txBody>
                    <a:bodyPr/>
                    <a:lstStyle/>
                    <a:p>
                      <a:pPr algn="ctr" fontAlgn="ctr"/>
                      <a:r>
                        <a:rPr lang="en-IN" sz="1100" b="1" i="0" u="none" strike="noStrike" dirty="0">
                          <a:solidFill>
                            <a:srgbClr val="000000"/>
                          </a:solidFill>
                          <a:effectLst/>
                          <a:latin typeface="Calibri" panose="020F0502020204030204" pitchFamily="34" charset="0"/>
                        </a:rPr>
                        <a:t>Technician</a:t>
                      </a:r>
                    </a:p>
                  </a:txBody>
                  <a:tcPr marL="7620" marR="7620" marT="7620" marB="0" anchor="ctr"/>
                </a:tc>
                <a:tc>
                  <a:txBody>
                    <a:bodyPr/>
                    <a:lstStyle/>
                    <a:p>
                      <a:pPr algn="ctr" fontAlgn="ctr"/>
                      <a:r>
                        <a:rPr lang="en-IN" sz="1100" b="1" i="0" u="none" strike="noStrike" dirty="0">
                          <a:solidFill>
                            <a:srgbClr val="000000"/>
                          </a:solidFill>
                          <a:effectLst/>
                          <a:latin typeface="Calibri" panose="020F0502020204030204" pitchFamily="34" charset="0"/>
                        </a:rPr>
                        <a:t>2022 Labour Amt</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2023 Labour Amt</a:t>
                      </a:r>
                    </a:p>
                  </a:txBody>
                  <a:tcPr marL="7620" marR="7620" marT="7620" marB="0" anchor="ctr"/>
                </a:tc>
                <a:tc>
                  <a:txBody>
                    <a:bodyPr/>
                    <a:lstStyle/>
                    <a:p>
                      <a:pPr algn="ctr" fontAlgn="ctr"/>
                      <a:r>
                        <a:rPr lang="en-IN" sz="1100" b="1" i="0" u="none" strike="noStrike" dirty="0">
                          <a:solidFill>
                            <a:srgbClr val="000000"/>
                          </a:solidFill>
                          <a:effectLst/>
                          <a:latin typeface="Calibri" panose="020F0502020204030204" pitchFamily="34" charset="0"/>
                        </a:rPr>
                        <a:t>Growth/Decline (%)</a:t>
                      </a:r>
                    </a:p>
                  </a:txBody>
                  <a:tcPr marL="7620" marR="7620" marT="7620" marB="0" anchor="ctr"/>
                </a:tc>
                <a:extLst>
                  <a:ext uri="{0D108BD9-81ED-4DB2-BD59-A6C34878D82A}">
                    <a16:rowId xmlns:a16="http://schemas.microsoft.com/office/drawing/2014/main" val="725811649"/>
                  </a:ext>
                </a:extLst>
              </a:tr>
              <a:tr h="370840">
                <a:tc>
                  <a:txBody>
                    <a:bodyPr/>
                    <a:lstStyle/>
                    <a:p>
                      <a:pPr algn="ctr" fontAlgn="ctr"/>
                      <a:r>
                        <a:rPr lang="en-IN" sz="1100" b="1" i="0" u="none" strike="noStrike" dirty="0">
                          <a:solidFill>
                            <a:srgbClr val="000000"/>
                          </a:solidFill>
                          <a:effectLst/>
                          <a:latin typeface="Calibri" panose="020F0502020204030204" pitchFamily="34" charset="0"/>
                        </a:rPr>
                        <a:t>SANTOSH DAS</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 19,27,051.27</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18,89,191.61</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-1.97%</a:t>
                      </a:r>
                    </a:p>
                  </a:txBody>
                  <a:tcPr marL="7620" marR="7620" marT="7620" marB="0" anchor="ctr"/>
                </a:tc>
                <a:extLst>
                  <a:ext uri="{0D108BD9-81ED-4DB2-BD59-A6C34878D82A}">
                    <a16:rowId xmlns:a16="http://schemas.microsoft.com/office/drawing/2014/main" val="2395046573"/>
                  </a:ext>
                </a:extLst>
              </a:tr>
              <a:tr h="370840">
                <a:tc>
                  <a:txBody>
                    <a:bodyPr/>
                    <a:lstStyle/>
                    <a:p>
                      <a:pPr algn="ctr" fontAlgn="ctr"/>
                      <a:r>
                        <a:rPr lang="en-IN" sz="1100" b="1" i="0" u="none" strike="noStrike" dirty="0">
                          <a:solidFill>
                            <a:srgbClr val="000000"/>
                          </a:solidFill>
                          <a:effectLst/>
                          <a:latin typeface="Calibri" panose="020F0502020204030204" pitchFamily="34" charset="0"/>
                        </a:rPr>
                        <a:t>Santosh Kumar Das</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14,06,637.14</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3,33,036.84</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-76.32%</a:t>
                      </a:r>
                    </a:p>
                  </a:txBody>
                  <a:tcPr marL="7620" marR="7620" marT="7620" marB="0" anchor="ctr"/>
                </a:tc>
                <a:extLst>
                  <a:ext uri="{0D108BD9-81ED-4DB2-BD59-A6C34878D82A}">
                    <a16:rowId xmlns:a16="http://schemas.microsoft.com/office/drawing/2014/main" val="1619286623"/>
                  </a:ext>
                </a:extLst>
              </a:tr>
              <a:tr h="370840">
                <a:tc>
                  <a:txBody>
                    <a:bodyPr/>
                    <a:lstStyle/>
                    <a:p>
                      <a:pPr algn="ctr" fontAlgn="ctr"/>
                      <a:r>
                        <a:rPr lang="en-IN" sz="1100" b="1" i="0" u="none" strike="noStrike">
                          <a:solidFill>
                            <a:srgbClr val="000000"/>
                          </a:solidFill>
                          <a:effectLst/>
                          <a:latin typeface="Calibri" panose="020F0502020204030204" pitchFamily="34" charset="0"/>
                        </a:rPr>
                        <a:t>SK MUSTAK</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42,22,807.40</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 12,62,322.53</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-70.16%</a:t>
                      </a:r>
                    </a:p>
                  </a:txBody>
                  <a:tcPr marL="7620" marR="7620" marT="7620" marB="0" anchor="ctr"/>
                </a:tc>
                <a:extLst>
                  <a:ext uri="{0D108BD9-81ED-4DB2-BD59-A6C34878D82A}">
                    <a16:rowId xmlns:a16="http://schemas.microsoft.com/office/drawing/2014/main" val="2382860966"/>
                  </a:ext>
                </a:extLst>
              </a:tr>
              <a:tr h="370840">
                <a:tc>
                  <a:txBody>
                    <a:bodyPr/>
                    <a:lstStyle/>
                    <a:p>
                      <a:pPr algn="ctr" fontAlgn="ctr"/>
                      <a:r>
                        <a:rPr lang="en-IN" sz="1100" b="1" i="0" u="none" strike="noStrike" dirty="0">
                          <a:solidFill>
                            <a:srgbClr val="000000"/>
                          </a:solidFill>
                          <a:effectLst/>
                          <a:latin typeface="Calibri" panose="020F0502020204030204" pitchFamily="34" charset="0"/>
                        </a:rPr>
                        <a:t>SUNIL KUMAR PATRA</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11,78,483.04</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 13,89,538.02</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17.95%</a:t>
                      </a:r>
                    </a:p>
                  </a:txBody>
                  <a:tcPr marL="7620" marR="7620" marT="7620" marB="0" anchor="ctr"/>
                </a:tc>
                <a:extLst>
                  <a:ext uri="{0D108BD9-81ED-4DB2-BD59-A6C34878D82A}">
                    <a16:rowId xmlns:a16="http://schemas.microsoft.com/office/drawing/2014/main" val="1520479921"/>
                  </a:ext>
                </a:extLst>
              </a:tr>
              <a:tr h="370840">
                <a:tc>
                  <a:txBody>
                    <a:bodyPr/>
                    <a:lstStyle/>
                    <a:p>
                      <a:pPr algn="ctr" fontAlgn="ctr"/>
                      <a:r>
                        <a:rPr lang="en-IN" sz="1100" b="1" i="0" u="none" strike="noStrike" dirty="0">
                          <a:solidFill>
                            <a:srgbClr val="000000"/>
                          </a:solidFill>
                          <a:effectLst/>
                          <a:latin typeface="Calibri" panose="020F0502020204030204" pitchFamily="34" charset="0"/>
                        </a:rPr>
                        <a:t>SUSHIL PRADHAN</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4,663.00</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N/A</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N/A</a:t>
                      </a:r>
                    </a:p>
                  </a:txBody>
                  <a:tcPr marL="7620" marR="7620" marT="7620" marB="0" anchor="ctr"/>
                </a:tc>
                <a:extLst>
                  <a:ext uri="{0D108BD9-81ED-4DB2-BD59-A6C34878D82A}">
                    <a16:rowId xmlns:a16="http://schemas.microsoft.com/office/drawing/2014/main" val="4036724760"/>
                  </a:ext>
                </a:extLst>
              </a:tr>
              <a:tr h="370840">
                <a:tc>
                  <a:txBody>
                    <a:bodyPr/>
                    <a:lstStyle/>
                    <a:p>
                      <a:pPr algn="ctr" fontAlgn="ctr"/>
                      <a:r>
                        <a:rPr lang="en-IN" sz="1100" b="1" i="0" u="none" strike="noStrike" dirty="0">
                          <a:solidFill>
                            <a:srgbClr val="000000"/>
                          </a:solidFill>
                          <a:effectLst/>
                          <a:latin typeface="Calibri" panose="020F0502020204030204" pitchFamily="34" charset="0"/>
                        </a:rPr>
                        <a:t>SUNIL LAKRA</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N/A</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 2,219.85</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N/A</a:t>
                      </a:r>
                    </a:p>
                  </a:txBody>
                  <a:tcPr marL="7620" marR="7620" marT="7620" marB="0" anchor="ctr"/>
                </a:tc>
                <a:extLst>
                  <a:ext uri="{0D108BD9-81ED-4DB2-BD59-A6C34878D82A}">
                    <a16:rowId xmlns:a16="http://schemas.microsoft.com/office/drawing/2014/main" val="211169134"/>
                  </a:ext>
                </a:extLst>
              </a:tr>
              <a:tr h="370840">
                <a:tc>
                  <a:txBody>
                    <a:bodyPr/>
                    <a:lstStyle/>
                    <a:p>
                      <a:pPr algn="ctr" fontAlgn="ctr"/>
                      <a:r>
                        <a:rPr lang="en-IN" sz="1100" b="1" i="0" u="none" strike="noStrike" dirty="0">
                          <a:solidFill>
                            <a:srgbClr val="000000"/>
                          </a:solidFill>
                          <a:effectLst/>
                          <a:latin typeface="Calibri" panose="020F0502020204030204" pitchFamily="34" charset="0"/>
                        </a:rPr>
                        <a:t>ARSHALAM RAJ</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N/A</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1,11,822.59</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N/A</a:t>
                      </a:r>
                    </a:p>
                  </a:txBody>
                  <a:tcPr marL="7620" marR="7620" marT="7620" marB="0" anchor="ctr"/>
                </a:tc>
                <a:extLst>
                  <a:ext uri="{0D108BD9-81ED-4DB2-BD59-A6C34878D82A}">
                    <a16:rowId xmlns:a16="http://schemas.microsoft.com/office/drawing/2014/main" val="3101841180"/>
                  </a:ext>
                </a:extLst>
              </a:tr>
            </a:tbl>
          </a:graphicData>
        </a:graphic>
      </p:graphicFrame>
      <p:sp>
        <p:nvSpPr>
          <p:cNvPr id="11" name="TextBox 10">
            <a:extLst>
              <a:ext uri="{FF2B5EF4-FFF2-40B4-BE49-F238E27FC236}">
                <a16:creationId xmlns:a16="http://schemas.microsoft.com/office/drawing/2014/main" id="{58A09CD9-44BF-7923-6571-9018A1468432}"/>
              </a:ext>
            </a:extLst>
          </p:cNvPr>
          <p:cNvSpPr txBox="1"/>
          <p:nvPr/>
        </p:nvSpPr>
        <p:spPr>
          <a:xfrm>
            <a:off x="958727" y="3582099"/>
            <a:ext cx="10274546" cy="2462213"/>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Technicians with Positive Growth</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BIKASH BHUMIJ</a:t>
            </a:r>
            <a:r>
              <a:rPr lang="en-US" sz="1400" dirty="0">
                <a:latin typeface="Calibri" panose="020F0502020204030204" pitchFamily="34" charset="0"/>
                <a:ea typeface="Calibri" panose="020F0502020204030204" pitchFamily="34" charset="0"/>
                <a:cs typeface="Calibri" panose="020F0502020204030204" pitchFamily="34" charset="0"/>
              </a:rPr>
              <a:t>: Shows an incredible growth of </a:t>
            </a:r>
            <a:r>
              <a:rPr lang="en-US" sz="1400" b="1" dirty="0">
                <a:latin typeface="Calibri" panose="020F0502020204030204" pitchFamily="34" charset="0"/>
                <a:ea typeface="Calibri" panose="020F0502020204030204" pitchFamily="34" charset="0"/>
                <a:cs typeface="Calibri" panose="020F0502020204030204" pitchFamily="34" charset="0"/>
              </a:rPr>
              <a:t>+175.57%</a:t>
            </a:r>
            <a:r>
              <a:rPr lang="en-US" sz="1400" dirty="0">
                <a:latin typeface="Calibri" panose="020F0502020204030204" pitchFamily="34" charset="0"/>
                <a:ea typeface="Calibri" panose="020F0502020204030204" pitchFamily="34" charset="0"/>
                <a:cs typeface="Calibri" panose="020F0502020204030204" pitchFamily="34" charset="0"/>
              </a:rPr>
              <a:t>, indicating a major improvement in their contribution in 2023 compared to 2022.</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JAWED NEHAL</a:t>
            </a:r>
            <a:r>
              <a:rPr lang="en-US" sz="1400" dirty="0">
                <a:latin typeface="Calibri" panose="020F0502020204030204" pitchFamily="34" charset="0"/>
                <a:ea typeface="Calibri" panose="020F0502020204030204" pitchFamily="34" charset="0"/>
                <a:cs typeface="Calibri" panose="020F0502020204030204" pitchFamily="34" charset="0"/>
              </a:rPr>
              <a:t>: Has an extraordinary growth of </a:t>
            </a:r>
            <a:r>
              <a:rPr lang="en-US" sz="1400" b="1" dirty="0">
                <a:latin typeface="Calibri" panose="020F0502020204030204" pitchFamily="34" charset="0"/>
                <a:ea typeface="Calibri" panose="020F0502020204030204" pitchFamily="34" charset="0"/>
                <a:cs typeface="Calibri" panose="020F0502020204030204" pitchFamily="34" charset="0"/>
              </a:rPr>
              <a:t>+82,772.67%</a:t>
            </a:r>
            <a:r>
              <a:rPr lang="en-US" sz="1400" dirty="0">
                <a:latin typeface="Calibri" panose="020F0502020204030204" pitchFamily="34" charset="0"/>
                <a:ea typeface="Calibri" panose="020F0502020204030204" pitchFamily="34" charset="0"/>
                <a:cs typeface="Calibri" panose="020F0502020204030204" pitchFamily="34" charset="0"/>
              </a:rPr>
              <a:t>, but this is likely due to an extreme increase in the </a:t>
            </a:r>
            <a:r>
              <a:rPr lang="en-US" sz="1400" dirty="0" err="1">
                <a:latin typeface="Calibri" panose="020F0502020204030204" pitchFamily="34" charset="0"/>
                <a:ea typeface="Calibri" panose="020F0502020204030204" pitchFamily="34" charset="0"/>
                <a:cs typeface="Calibri" panose="020F0502020204030204" pitchFamily="34" charset="0"/>
              </a:rPr>
              <a:t>labour</a:t>
            </a:r>
            <a:r>
              <a:rPr lang="en-US" sz="1400" dirty="0">
                <a:latin typeface="Calibri" panose="020F0502020204030204" pitchFamily="34" charset="0"/>
                <a:ea typeface="Calibri" panose="020F0502020204030204" pitchFamily="34" charset="0"/>
                <a:cs typeface="Calibri" panose="020F0502020204030204" pitchFamily="34" charset="0"/>
              </a:rPr>
              <a:t> amount</a:t>
            </a:r>
          </a:p>
          <a:p>
            <a:pPr>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MURSHID ANSARI</a:t>
            </a:r>
            <a:r>
              <a:rPr lang="en-US" sz="1400" dirty="0">
                <a:latin typeface="Calibri" panose="020F0502020204030204" pitchFamily="34" charset="0"/>
                <a:ea typeface="Calibri" panose="020F0502020204030204" pitchFamily="34" charset="0"/>
                <a:cs typeface="Calibri" panose="020F0502020204030204" pitchFamily="34" charset="0"/>
              </a:rPr>
              <a:t>: Exhibits a solid growth of </a:t>
            </a:r>
            <a:r>
              <a:rPr lang="en-US" sz="1400" b="1" dirty="0">
                <a:latin typeface="Calibri" panose="020F0502020204030204" pitchFamily="34" charset="0"/>
                <a:ea typeface="Calibri" panose="020F0502020204030204" pitchFamily="34" charset="0"/>
                <a:cs typeface="Calibri" panose="020F0502020204030204" pitchFamily="34" charset="0"/>
              </a:rPr>
              <a:t>+15.42%</a:t>
            </a:r>
            <a:r>
              <a:rPr lang="en-US" sz="1400" dirty="0">
                <a:latin typeface="Calibri" panose="020F0502020204030204" pitchFamily="34" charset="0"/>
                <a:ea typeface="Calibri" panose="020F0502020204030204" pitchFamily="34" charset="0"/>
                <a:cs typeface="Calibri" panose="020F0502020204030204" pitchFamily="34" charset="0"/>
              </a:rPr>
              <a:t> in 2023 compared to 2022.</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SANTANU BISWAL</a:t>
            </a:r>
            <a:r>
              <a:rPr lang="en-US" sz="1400" dirty="0">
                <a:latin typeface="Calibri" panose="020F0502020204030204" pitchFamily="34" charset="0"/>
                <a:ea typeface="Calibri" panose="020F0502020204030204" pitchFamily="34" charset="0"/>
                <a:cs typeface="Calibri" panose="020F0502020204030204" pitchFamily="34" charset="0"/>
              </a:rPr>
              <a:t>: Shows a massive improvement of </a:t>
            </a:r>
            <a:r>
              <a:rPr lang="en-US" sz="1400" b="1" dirty="0">
                <a:latin typeface="Calibri" panose="020F0502020204030204" pitchFamily="34" charset="0"/>
                <a:ea typeface="Calibri" panose="020F0502020204030204" pitchFamily="34" charset="0"/>
                <a:cs typeface="Calibri" panose="020F0502020204030204" pitchFamily="34" charset="0"/>
              </a:rPr>
              <a:t>+618.47%</a:t>
            </a:r>
            <a:r>
              <a:rPr lang="en-US" sz="1400" dirty="0">
                <a:latin typeface="Calibri" panose="020F0502020204030204" pitchFamily="34" charset="0"/>
                <a:ea typeface="Calibri" panose="020F0502020204030204" pitchFamily="34" charset="0"/>
                <a:cs typeface="Calibri" panose="020F0502020204030204" pitchFamily="34" charset="0"/>
              </a:rPr>
              <a:t>, which suggests significant increases in their work volume or value of services.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1458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B45B0-7F04-9055-8B71-E3DB743141DF}"/>
              </a:ext>
            </a:extLst>
          </p:cNvPr>
          <p:cNvSpPr>
            <a:spLocks noGrp="1"/>
          </p:cNvSpPr>
          <p:nvPr>
            <p:ph idx="1"/>
          </p:nvPr>
        </p:nvSpPr>
        <p:spPr>
          <a:xfrm>
            <a:off x="787960" y="1019385"/>
            <a:ext cx="10353762" cy="4058751"/>
          </a:xfrm>
        </p:spPr>
        <p:txBody>
          <a:bodyPr>
            <a:norm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Technicians with Declining Performance</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Md. Javed Nehal</a:t>
            </a:r>
            <a:r>
              <a:rPr lang="en-US" sz="1600" dirty="0">
                <a:latin typeface="Calibri" panose="020F0502020204030204" pitchFamily="34" charset="0"/>
                <a:ea typeface="Calibri" panose="020F0502020204030204" pitchFamily="34" charset="0"/>
                <a:cs typeface="Calibri" panose="020F0502020204030204" pitchFamily="34" charset="0"/>
              </a:rPr>
              <a:t>: Shows a dramatic decline of </a:t>
            </a:r>
            <a:r>
              <a:rPr lang="en-US" sz="1600" b="1" dirty="0">
                <a:latin typeface="Calibri" panose="020F0502020204030204" pitchFamily="34" charset="0"/>
                <a:ea typeface="Calibri" panose="020F0502020204030204" pitchFamily="34" charset="0"/>
                <a:cs typeface="Calibri" panose="020F0502020204030204" pitchFamily="34" charset="0"/>
              </a:rPr>
              <a:t>-68.84%</a:t>
            </a:r>
            <a:r>
              <a:rPr lang="en-US" sz="1600" dirty="0">
                <a:latin typeface="Calibri" panose="020F0502020204030204" pitchFamily="34" charset="0"/>
                <a:ea typeface="Calibri" panose="020F0502020204030204" pitchFamily="34" charset="0"/>
                <a:cs typeface="Calibri" panose="020F0502020204030204" pitchFamily="34" charset="0"/>
              </a:rPr>
              <a:t>, indicating a sharp drop in performance or volume of work in 2023.</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ASLAM RAJ</a:t>
            </a:r>
            <a:r>
              <a:rPr lang="en-US" sz="1600" dirty="0">
                <a:latin typeface="Calibri" panose="020F0502020204030204" pitchFamily="34" charset="0"/>
                <a:ea typeface="Calibri" panose="020F0502020204030204" pitchFamily="34" charset="0"/>
                <a:cs typeface="Calibri" panose="020F0502020204030204" pitchFamily="34" charset="0"/>
              </a:rPr>
              <a:t>: Sees a large drop of </a:t>
            </a:r>
            <a:r>
              <a:rPr lang="en-US" sz="1600" b="1" dirty="0">
                <a:latin typeface="Calibri" panose="020F0502020204030204" pitchFamily="34" charset="0"/>
                <a:ea typeface="Calibri" panose="020F0502020204030204" pitchFamily="34" charset="0"/>
                <a:cs typeface="Calibri" panose="020F0502020204030204" pitchFamily="34" charset="0"/>
              </a:rPr>
              <a:t>-78.46%</a:t>
            </a:r>
            <a:r>
              <a:rPr lang="en-US" sz="1600" dirty="0">
                <a:latin typeface="Calibri" panose="020F0502020204030204" pitchFamily="34" charset="0"/>
                <a:ea typeface="Calibri" panose="020F0502020204030204" pitchFamily="34" charset="0"/>
                <a:cs typeface="Calibri" panose="020F0502020204030204" pitchFamily="34" charset="0"/>
              </a:rPr>
              <a:t>, which suggests reduced activity or performance in 2023 compared to 2022.</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JOHN LUGUN</a:t>
            </a:r>
            <a:r>
              <a:rPr lang="en-US" sz="1600" dirty="0">
                <a:latin typeface="Calibri" panose="020F0502020204030204" pitchFamily="34" charset="0"/>
                <a:ea typeface="Calibri" panose="020F0502020204030204" pitchFamily="34" charset="0"/>
                <a:cs typeface="Calibri" panose="020F0502020204030204" pitchFamily="34" charset="0"/>
              </a:rPr>
              <a:t>: Experienced a decline of </a:t>
            </a:r>
            <a:r>
              <a:rPr lang="en-US" sz="1600" b="1" dirty="0">
                <a:latin typeface="Calibri" panose="020F0502020204030204" pitchFamily="34" charset="0"/>
                <a:ea typeface="Calibri" panose="020F0502020204030204" pitchFamily="34" charset="0"/>
                <a:cs typeface="Calibri" panose="020F0502020204030204" pitchFamily="34" charset="0"/>
              </a:rPr>
              <a:t>-13.84%</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PRADEEP MINZ</a:t>
            </a:r>
            <a:r>
              <a:rPr lang="en-US" sz="1600" dirty="0">
                <a:latin typeface="Calibri" panose="020F0502020204030204" pitchFamily="34" charset="0"/>
                <a:ea typeface="Calibri" panose="020F0502020204030204" pitchFamily="34" charset="0"/>
                <a:cs typeface="Calibri" panose="020F0502020204030204" pitchFamily="34" charset="0"/>
              </a:rPr>
              <a:t>: Shows a </a:t>
            </a:r>
            <a:r>
              <a:rPr lang="en-US" sz="1600" b="1" dirty="0">
                <a:latin typeface="Calibri" panose="020F0502020204030204" pitchFamily="34" charset="0"/>
                <a:ea typeface="Calibri" panose="020F0502020204030204" pitchFamily="34" charset="0"/>
                <a:cs typeface="Calibri" panose="020F0502020204030204" pitchFamily="34" charset="0"/>
              </a:rPr>
              <a:t>-23.27%</a:t>
            </a:r>
            <a:r>
              <a:rPr lang="en-US" sz="1600" dirty="0">
                <a:latin typeface="Calibri" panose="020F0502020204030204" pitchFamily="34" charset="0"/>
                <a:ea typeface="Calibri" panose="020F0502020204030204" pitchFamily="34" charset="0"/>
                <a:cs typeface="Calibri" panose="020F0502020204030204" pitchFamily="34" charset="0"/>
              </a:rPr>
              <a:t> decline.</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PRADEEP TANTY</a:t>
            </a:r>
            <a:r>
              <a:rPr lang="en-US" sz="1600" dirty="0">
                <a:latin typeface="Calibri" panose="020F0502020204030204" pitchFamily="34" charset="0"/>
                <a:ea typeface="Calibri" panose="020F0502020204030204" pitchFamily="34" charset="0"/>
                <a:cs typeface="Calibri" panose="020F0502020204030204" pitchFamily="34" charset="0"/>
              </a:rPr>
              <a:t>: Has the largest decline of </a:t>
            </a:r>
            <a:r>
              <a:rPr lang="en-US" sz="1600" b="1" dirty="0">
                <a:latin typeface="Calibri" panose="020F0502020204030204" pitchFamily="34" charset="0"/>
                <a:ea typeface="Calibri" panose="020F0502020204030204" pitchFamily="34" charset="0"/>
                <a:cs typeface="Calibri" panose="020F0502020204030204" pitchFamily="34" charset="0"/>
              </a:rPr>
              <a:t>-82.25%</a:t>
            </a:r>
            <a:r>
              <a:rPr lang="en-US" sz="1600" dirty="0">
                <a:latin typeface="Calibri" panose="020F0502020204030204" pitchFamily="34" charset="0"/>
                <a:ea typeface="Calibri" panose="020F0502020204030204" pitchFamily="34" charset="0"/>
                <a:cs typeface="Calibri" panose="020F0502020204030204" pitchFamily="34" charset="0"/>
              </a:rPr>
              <a:t>, indicating a significant drop in performance.</a:t>
            </a:r>
          </a:p>
          <a:p>
            <a:r>
              <a:rPr lang="en-US" sz="1600" b="1" dirty="0">
                <a:latin typeface="Calibri" panose="020F0502020204030204" pitchFamily="34" charset="0"/>
                <a:ea typeface="Calibri" panose="020F0502020204030204" pitchFamily="34" charset="0"/>
                <a:cs typeface="Calibri" panose="020F0502020204030204" pitchFamily="34" charset="0"/>
              </a:rPr>
              <a:t>New Technicians in 2023</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SUSHIL PRADHAN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SUNIL LAKRA</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b="1" dirty="0">
                <a:latin typeface="Calibri" panose="020F0502020204030204" pitchFamily="34" charset="0"/>
                <a:ea typeface="Calibri" panose="020F0502020204030204" pitchFamily="34" charset="0"/>
                <a:cs typeface="Calibri" panose="020F0502020204030204" pitchFamily="34" charset="0"/>
              </a:rPr>
              <a:t>ARSHALAM RAJ</a:t>
            </a:r>
            <a:r>
              <a:rPr lang="en-US" sz="1600" dirty="0">
                <a:latin typeface="Calibri" panose="020F0502020204030204" pitchFamily="34" charset="0"/>
                <a:ea typeface="Calibri" panose="020F0502020204030204" pitchFamily="34" charset="0"/>
                <a:cs typeface="Calibri" panose="020F0502020204030204" pitchFamily="34" charset="0"/>
              </a:rPr>
              <a:t> have entries only in 2023, but no 2022 data is available for comparison.</a:t>
            </a:r>
          </a:p>
          <a:p>
            <a:pPr>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79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85FA-6501-3CF5-225C-1F029449A87E}"/>
              </a:ext>
            </a:extLst>
          </p:cNvPr>
          <p:cNvSpPr>
            <a:spLocks noGrp="1"/>
          </p:cNvSpPr>
          <p:nvPr>
            <p:ph type="title"/>
          </p:nvPr>
        </p:nvSpPr>
        <p:spPr/>
        <p:txBody>
          <a:bodyPr>
            <a:normAutofit fontScale="90000"/>
          </a:bodyPr>
          <a:lstStyle/>
          <a:p>
            <a:r>
              <a:rPr lang="en-US" dirty="0"/>
              <a:t>Sum of Total Amt W.R.T Advisors and Technicians</a:t>
            </a:r>
            <a:endParaRPr lang="en-IN" dirty="0"/>
          </a:p>
        </p:txBody>
      </p:sp>
      <p:sp>
        <p:nvSpPr>
          <p:cNvPr id="3" name="Content Placeholder 2">
            <a:extLst>
              <a:ext uri="{FF2B5EF4-FFF2-40B4-BE49-F238E27FC236}">
                <a16:creationId xmlns:a16="http://schemas.microsoft.com/office/drawing/2014/main" id="{9FD37136-51D5-C9A5-609C-D877B1F76CE2}"/>
              </a:ext>
            </a:extLst>
          </p:cNvPr>
          <p:cNvSpPr>
            <a:spLocks noGrp="1"/>
          </p:cNvSpPr>
          <p:nvPr>
            <p:ph idx="1"/>
          </p:nvPr>
        </p:nvSpPr>
        <p:spPr/>
        <p:txBody>
          <a:bodyPr/>
          <a:lstStyle/>
          <a:p>
            <a:endParaRPr lang="en-IN" dirty="0"/>
          </a:p>
        </p:txBody>
      </p:sp>
      <p:graphicFrame>
        <p:nvGraphicFramePr>
          <p:cNvPr id="6" name="Object 5">
            <a:extLst>
              <a:ext uri="{FF2B5EF4-FFF2-40B4-BE49-F238E27FC236}">
                <a16:creationId xmlns:a16="http://schemas.microsoft.com/office/drawing/2014/main" id="{072D105A-764D-47C4-36F8-E1A31BD08461}"/>
              </a:ext>
            </a:extLst>
          </p:cNvPr>
          <p:cNvGraphicFramePr>
            <a:graphicFrameLocks noChangeAspect="1"/>
          </p:cNvGraphicFramePr>
          <p:nvPr>
            <p:extLst>
              <p:ext uri="{D42A27DB-BD31-4B8C-83A1-F6EECF244321}">
                <p14:modId xmlns:p14="http://schemas.microsoft.com/office/powerpoint/2010/main" val="3668345455"/>
              </p:ext>
            </p:extLst>
          </p:nvPr>
        </p:nvGraphicFramePr>
        <p:xfrm>
          <a:off x="334401" y="1580050"/>
          <a:ext cx="11512550" cy="5194300"/>
        </p:xfrm>
        <a:graphic>
          <a:graphicData uri="http://schemas.openxmlformats.org/presentationml/2006/ole">
            <mc:AlternateContent xmlns:mc="http://schemas.openxmlformats.org/markup-compatibility/2006">
              <mc:Choice xmlns:v="urn:schemas-microsoft-com:vml" Requires="v">
                <p:oleObj name="Worksheet" r:id="rId2" imgW="13807440" imgH="6225575" progId="Excel.Sheet.12">
                  <p:embed/>
                </p:oleObj>
              </mc:Choice>
              <mc:Fallback>
                <p:oleObj name="Worksheet" r:id="rId2" imgW="13807440" imgH="6225575" progId="Excel.Sheet.12">
                  <p:embed/>
                  <p:pic>
                    <p:nvPicPr>
                      <p:cNvPr id="0" name=""/>
                      <p:cNvPicPr/>
                      <p:nvPr/>
                    </p:nvPicPr>
                    <p:blipFill>
                      <a:blip r:embed="rId3"/>
                      <a:stretch>
                        <a:fillRect/>
                      </a:stretch>
                    </p:blipFill>
                    <p:spPr>
                      <a:xfrm>
                        <a:off x="334401" y="1580050"/>
                        <a:ext cx="11512550" cy="5194300"/>
                      </a:xfrm>
                      <a:prstGeom prst="rect">
                        <a:avLst/>
                      </a:prstGeom>
                    </p:spPr>
                  </p:pic>
                </p:oleObj>
              </mc:Fallback>
            </mc:AlternateContent>
          </a:graphicData>
        </a:graphic>
      </p:graphicFrame>
    </p:spTree>
    <p:extLst>
      <p:ext uri="{BB962C8B-B14F-4D97-AF65-F5344CB8AC3E}">
        <p14:creationId xmlns:p14="http://schemas.microsoft.com/office/powerpoint/2010/main" val="111614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7E2E6-80F8-C307-1403-B2DC1EB1A56B}"/>
              </a:ext>
            </a:extLst>
          </p:cNvPr>
          <p:cNvSpPr>
            <a:spLocks noGrp="1"/>
          </p:cNvSpPr>
          <p:nvPr>
            <p:ph idx="1"/>
          </p:nvPr>
        </p:nvSpPr>
        <p:spPr>
          <a:xfrm>
            <a:off x="913795" y="416560"/>
            <a:ext cx="10353762" cy="6065519"/>
          </a:xfrm>
        </p:spPr>
        <p:txBody>
          <a:bodyPr>
            <a:normAutofit/>
          </a:bodyPr>
          <a:lstStyle/>
          <a:p>
            <a:pPr marL="3690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Top Service Advisors by Sum of Total Amount:</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PRANAYA KUMAR MAJHI</a:t>
            </a:r>
            <a:r>
              <a:rPr lang="en-US" sz="1400" dirty="0">
                <a:latin typeface="Calibri" panose="020F0502020204030204" pitchFamily="34" charset="0"/>
                <a:ea typeface="Calibri" panose="020F0502020204030204" pitchFamily="34" charset="0"/>
                <a:cs typeface="Calibri" panose="020F0502020204030204" pitchFamily="34" charset="0"/>
              </a:rPr>
              <a:t>: ₹60,978,559.70 (sum of multiple entries)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SAPAN KU CHAKRABARTY</a:t>
            </a:r>
            <a:r>
              <a:rPr lang="en-US" sz="1400" dirty="0">
                <a:latin typeface="Calibri" panose="020F0502020204030204" pitchFamily="34" charset="0"/>
                <a:ea typeface="Calibri" panose="020F0502020204030204" pitchFamily="34" charset="0"/>
                <a:cs typeface="Calibri" panose="020F0502020204030204" pitchFamily="34" charset="0"/>
              </a:rPr>
              <a:t>: ₹41,463,114.56 (sum of multiple entries)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MAHADEV SUNA</a:t>
            </a:r>
            <a:r>
              <a:rPr lang="en-US" sz="1400" dirty="0">
                <a:latin typeface="Calibri" panose="020F0502020204030204" pitchFamily="34" charset="0"/>
                <a:ea typeface="Calibri" panose="020F0502020204030204" pitchFamily="34" charset="0"/>
                <a:cs typeface="Calibri" panose="020F0502020204030204" pitchFamily="34" charset="0"/>
              </a:rPr>
              <a:t>: ₹25,791,104.32 (sum of multiple entries)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SHUBHAM MOHANTY</a:t>
            </a:r>
            <a:r>
              <a:rPr lang="en-US" sz="1400" dirty="0">
                <a:latin typeface="Calibri" panose="020F0502020204030204" pitchFamily="34" charset="0"/>
                <a:ea typeface="Calibri" panose="020F0502020204030204" pitchFamily="34" charset="0"/>
                <a:cs typeface="Calibri" panose="020F0502020204030204" pitchFamily="34" charset="0"/>
              </a:rPr>
              <a:t>: ₹21,812,107.64 (sum of multiple entries)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 ANSARI</a:t>
            </a:r>
            <a:r>
              <a:rPr lang="en-US" sz="1400" dirty="0">
                <a:latin typeface="Calibri" panose="020F0502020204030204" pitchFamily="34" charset="0"/>
                <a:ea typeface="Calibri" panose="020F0502020204030204" pitchFamily="34" charset="0"/>
                <a:cs typeface="Calibri" panose="020F0502020204030204" pitchFamily="34" charset="0"/>
              </a:rPr>
              <a:t>: ₹23,703,031.99 (sum of multiple entries)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SAROJ RAJ PARIDA</a:t>
            </a:r>
            <a:r>
              <a:rPr lang="en-US" sz="1400" dirty="0">
                <a:latin typeface="Calibri" panose="020F0502020204030204" pitchFamily="34" charset="0"/>
                <a:ea typeface="Calibri" panose="020F0502020204030204" pitchFamily="34" charset="0"/>
                <a:cs typeface="Calibri" panose="020F0502020204030204" pitchFamily="34" charset="0"/>
              </a:rPr>
              <a:t>: ₹18,647,685.28 (sum of multiple entries)</a:t>
            </a:r>
          </a:p>
          <a:p>
            <a:pPr>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Top Technicians by Sum of Total Amount:</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JOHN LUGUN</a:t>
            </a:r>
            <a:r>
              <a:rPr lang="en-US" sz="1400" dirty="0">
                <a:latin typeface="Calibri" panose="020F0502020204030204" pitchFamily="34" charset="0"/>
                <a:ea typeface="Calibri" panose="020F0502020204030204" pitchFamily="34" charset="0"/>
                <a:cs typeface="Calibri" panose="020F0502020204030204" pitchFamily="34" charset="0"/>
              </a:rPr>
              <a:t>: ₹11,283,791.34</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BIKASH BHUMIJ</a:t>
            </a:r>
            <a:r>
              <a:rPr lang="en-US" sz="1400" dirty="0">
                <a:latin typeface="Calibri" panose="020F0502020204030204" pitchFamily="34" charset="0"/>
                <a:ea typeface="Calibri" panose="020F0502020204030204" pitchFamily="34" charset="0"/>
                <a:cs typeface="Calibri" panose="020F0502020204030204" pitchFamily="34" charset="0"/>
              </a:rPr>
              <a:t>: ₹7,649,391.82</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SANTOSH DAS</a:t>
            </a:r>
            <a:r>
              <a:rPr lang="en-US" sz="1400" dirty="0">
                <a:latin typeface="Calibri" panose="020F0502020204030204" pitchFamily="34" charset="0"/>
                <a:ea typeface="Calibri" panose="020F0502020204030204" pitchFamily="34" charset="0"/>
                <a:cs typeface="Calibri" panose="020F0502020204030204" pitchFamily="34" charset="0"/>
              </a:rPr>
              <a:t>: ₹7,308,946.75</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ASLAM RAJ</a:t>
            </a:r>
            <a:r>
              <a:rPr lang="en-US" sz="1400" dirty="0">
                <a:latin typeface="Calibri" panose="020F0502020204030204" pitchFamily="34" charset="0"/>
                <a:ea typeface="Calibri" panose="020F0502020204030204" pitchFamily="34" charset="0"/>
                <a:cs typeface="Calibri" panose="020F0502020204030204" pitchFamily="34" charset="0"/>
              </a:rPr>
              <a:t>: ₹5,369,518.39</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 ANSARI</a:t>
            </a:r>
            <a:r>
              <a:rPr lang="en-US" sz="1400" dirty="0">
                <a:latin typeface="Calibri" panose="020F0502020204030204" pitchFamily="34" charset="0"/>
                <a:ea typeface="Calibri" panose="020F0502020204030204" pitchFamily="34" charset="0"/>
                <a:cs typeface="Calibri" panose="020F0502020204030204" pitchFamily="34" charset="0"/>
              </a:rPr>
              <a:t>: ₹5,168,133.94</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KRISHNA TANTY</a:t>
            </a:r>
            <a:r>
              <a:rPr lang="en-US" sz="1400" dirty="0">
                <a:latin typeface="Calibri" panose="020F0502020204030204" pitchFamily="34" charset="0"/>
                <a:ea typeface="Calibri" panose="020F0502020204030204" pitchFamily="34" charset="0"/>
                <a:cs typeface="Calibri" panose="020F0502020204030204" pitchFamily="34" charset="0"/>
              </a:rPr>
              <a:t>: ₹5,065,801.13</a:t>
            </a:r>
          </a:p>
        </p:txBody>
      </p:sp>
    </p:spTree>
    <p:extLst>
      <p:ext uri="{BB962C8B-B14F-4D97-AF65-F5344CB8AC3E}">
        <p14:creationId xmlns:p14="http://schemas.microsoft.com/office/powerpoint/2010/main" val="2739253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B5BDA3-C48D-B752-16A8-C17FFB39865A}"/>
              </a:ext>
            </a:extLst>
          </p:cNvPr>
          <p:cNvSpPr>
            <a:spLocks noGrp="1" noChangeArrowheads="1"/>
          </p:cNvSpPr>
          <p:nvPr>
            <p:ph idx="1"/>
          </p:nvPr>
        </p:nvSpPr>
        <p:spPr bwMode="auto">
          <a:xfrm>
            <a:off x="913795" y="1367324"/>
            <a:ext cx="10486844" cy="478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JOHN LUGUN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the technician with the highest total amount, which indicates they may be assigned high-value service tasks or more frequent work. The contribution of John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Lugun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should be prioritized when looking at technician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BIKASH BHUMIJ</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SANTOSH DAS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follow closely, suggesting they are consistent performers in the team, handling substantial amounts of work or more significant service transactions. </a:t>
            </a:r>
          </a:p>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Technician and Service Advisor Pairings: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By analyzing which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Technicians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are most frequently associated with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Service Advisors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we can identify key pairings that contribute to high amounts. This can indicate how service advisor-technician collaboration impacts overall revenue.</a:t>
            </a:r>
          </a:p>
          <a:p>
            <a:pPr marL="36900" indent="0">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Frequent Pairings with High Amounts:</a:t>
            </a:r>
          </a:p>
          <a:p>
            <a:pPr>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PRANAYA KUMAR MAJHI</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JOHN LUGUN</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(₹18,749,068.50) — This is the highest total amount pairing, showing a strong collaboration between the service advisor and technician.</a:t>
            </a:r>
          </a:p>
          <a:p>
            <a:pPr>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SAPAN KU CHAKRABARTY</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SK MUSTAK</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(₹13,952,730.88) — Another significant pairing, reflecting the efficient performance of both in generating high-value business.</a:t>
            </a:r>
          </a:p>
          <a:p>
            <a:pPr>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SAPAN KU CHAKRABARTY</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600" b="1" dirty="0" err="1">
                <a:solidFill>
                  <a:schemeClr val="tx1"/>
                </a:solidFill>
                <a:latin typeface="Calibri" panose="020F0502020204030204" pitchFamily="34" charset="0"/>
                <a:ea typeface="Calibri" panose="020F0502020204030204" pitchFamily="34" charset="0"/>
                <a:cs typeface="Calibri" panose="020F0502020204030204" pitchFamily="34" charset="0"/>
              </a:rPr>
              <a:t>Mlutak</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 Ahmed</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(₹10,188,452.11) — This pairing also shows a strong revenue figure, indicating successful teamwork between them.</a:t>
            </a:r>
          </a:p>
          <a:p>
            <a:pPr marL="36900" indent="0">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6046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3C56-5F21-BC61-F00A-00702FA0BBB7}"/>
              </a:ext>
            </a:extLst>
          </p:cNvPr>
          <p:cNvSpPr>
            <a:spLocks noGrp="1"/>
          </p:cNvSpPr>
          <p:nvPr>
            <p:ph type="title"/>
          </p:nvPr>
        </p:nvSpPr>
        <p:spPr/>
        <p:txBody>
          <a:bodyPr/>
          <a:lstStyle/>
          <a:p>
            <a:r>
              <a:rPr lang="en-US" dirty="0"/>
              <a:t>Growth in 2023 as Compared to 2022</a:t>
            </a:r>
            <a:endParaRPr lang="en-IN" dirty="0"/>
          </a:p>
        </p:txBody>
      </p:sp>
      <p:sp>
        <p:nvSpPr>
          <p:cNvPr id="4" name="Rectangle 1">
            <a:extLst>
              <a:ext uri="{FF2B5EF4-FFF2-40B4-BE49-F238E27FC236}">
                <a16:creationId xmlns:a16="http://schemas.microsoft.com/office/drawing/2014/main" id="{5DC7BF6C-66AD-E3BF-9A7B-3C17BBFB9EA7}"/>
              </a:ext>
            </a:extLst>
          </p:cNvPr>
          <p:cNvSpPr>
            <a:spLocks noGrp="1" noChangeArrowheads="1"/>
          </p:cNvSpPr>
          <p:nvPr>
            <p:ph idx="1"/>
          </p:nvPr>
        </p:nvSpPr>
        <p:spPr bwMode="auto">
          <a:xfrm>
            <a:off x="913794" y="2238330"/>
            <a:ext cx="1064828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Overall Growth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All service advisors show a steady growth in revenue, labor amounts, and part amounts based on the projected 5% increase in total revenue, 3% in labor amounts, and 2% in part amounts.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Service Advisor Performance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PRANAYA KUMAR MAJHI</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continues to lead in revenue generation, maintaining a strong growth trend.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SAPAN KU CHAKRABARTY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SHUBHAM MOHANTY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show healthy growth, with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SHUBHAM MOHANTY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contributing well from both parts and labor.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MAHADEV SUNA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 ANSARI</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are expected to perform well, especially in labor amounts, given the high proportion of labor-focused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SAROJ RAJ PARIDA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 a balanced contribution between labor and parts, which can lead to stable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951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7BDE-7EC8-DB54-950C-A6906CC21F0D}"/>
              </a:ext>
            </a:extLst>
          </p:cNvPr>
          <p:cNvSpPr>
            <a:spLocks noGrp="1"/>
          </p:cNvSpPr>
          <p:nvPr>
            <p:ph type="title"/>
          </p:nvPr>
        </p:nvSpPr>
        <p:spPr/>
        <p:txBody>
          <a:bodyPr/>
          <a:lstStyle/>
          <a:p>
            <a:r>
              <a:rPr lang="en-US" dirty="0"/>
              <a:t>Forecast for 2024</a:t>
            </a:r>
            <a:endParaRPr lang="en-IN" dirty="0"/>
          </a:p>
        </p:txBody>
      </p:sp>
      <p:sp>
        <p:nvSpPr>
          <p:cNvPr id="3" name="Content Placeholder 2">
            <a:extLst>
              <a:ext uri="{FF2B5EF4-FFF2-40B4-BE49-F238E27FC236}">
                <a16:creationId xmlns:a16="http://schemas.microsoft.com/office/drawing/2014/main" id="{2BB0AD55-CA84-0926-6F04-8E710557AC04}"/>
              </a:ext>
            </a:extLst>
          </p:cNvPr>
          <p:cNvSpPr>
            <a:spLocks noGrp="1"/>
          </p:cNvSpPr>
          <p:nvPr>
            <p:ph idx="1"/>
          </p:nvPr>
        </p:nvSpPr>
        <p:spPr>
          <a:xfrm>
            <a:off x="913795" y="1861904"/>
            <a:ext cx="10353762" cy="3134191"/>
          </a:xfrm>
        </p:spPr>
        <p:txBody>
          <a:bodyPr>
            <a:normAutofit/>
          </a:bodyPr>
          <a:lstStyle/>
          <a:p>
            <a:pPr marL="36900" indent="0">
              <a:buNone/>
            </a:pPr>
            <a:r>
              <a:rPr lang="en-US" sz="1400" b="1" dirty="0">
                <a:latin typeface="Calibri" panose="020F0502020204030204" pitchFamily="34" charset="0"/>
                <a:ea typeface="Calibri" panose="020F0502020204030204" pitchFamily="34" charset="0"/>
                <a:cs typeface="Calibri" panose="020F0502020204030204" pitchFamily="34" charset="0"/>
              </a:rPr>
              <a:t>Service Advisor Forecast:</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Advisors like </a:t>
            </a:r>
            <a:r>
              <a:rPr lang="en-US" sz="1400" b="1" dirty="0">
                <a:latin typeface="Calibri" panose="020F0502020204030204" pitchFamily="34" charset="0"/>
                <a:ea typeface="Calibri" panose="020F0502020204030204" pitchFamily="34" charset="0"/>
                <a:cs typeface="Calibri" panose="020F0502020204030204" pitchFamily="34" charset="0"/>
              </a:rPr>
              <a:t>PRANAYA KUMAR MAJHI</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SAPAN KU CHAKRABARTY</a:t>
            </a:r>
            <a:r>
              <a:rPr lang="en-US" sz="1400" dirty="0">
                <a:latin typeface="Calibri" panose="020F0502020204030204" pitchFamily="34" charset="0"/>
                <a:ea typeface="Calibri" panose="020F0502020204030204" pitchFamily="34" charset="0"/>
                <a:cs typeface="Calibri" panose="020F0502020204030204" pitchFamily="34" charset="0"/>
              </a:rPr>
              <a:t> should focus on maintaining high levels of </a:t>
            </a:r>
            <a:r>
              <a:rPr lang="en-US" sz="1400" b="1" dirty="0">
                <a:latin typeface="Calibri" panose="020F0502020204030204" pitchFamily="34" charset="0"/>
                <a:ea typeface="Calibri" panose="020F0502020204030204" pitchFamily="34" charset="0"/>
                <a:cs typeface="Calibri" panose="020F0502020204030204" pitchFamily="34" charset="0"/>
              </a:rPr>
              <a:t>customer loyalty</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upselling maintenance</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upgrade services</a:t>
            </a:r>
            <a:r>
              <a:rPr lang="en-US" sz="14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Forecast Insight</a:t>
            </a:r>
            <a:r>
              <a:rPr lang="en-US" sz="1400" dirty="0">
                <a:latin typeface="Calibri" panose="020F0502020204030204" pitchFamily="34" charset="0"/>
                <a:ea typeface="Calibri" panose="020F0502020204030204" pitchFamily="34" charset="0"/>
                <a:cs typeface="Calibri" panose="020F0502020204030204" pitchFamily="34" charset="0"/>
              </a:rPr>
              <a:t>: Their revenue contributions could increase by </a:t>
            </a:r>
            <a:r>
              <a:rPr lang="en-US" sz="1400" b="1" dirty="0">
                <a:latin typeface="Calibri" panose="020F0502020204030204" pitchFamily="34" charset="0"/>
                <a:ea typeface="Calibri" panose="020F0502020204030204" pitchFamily="34" charset="0"/>
                <a:cs typeface="Calibri" panose="020F0502020204030204" pitchFamily="34" charset="0"/>
              </a:rPr>
              <a:t>10-15%</a:t>
            </a:r>
            <a:r>
              <a:rPr lang="en-US" sz="1400" dirty="0">
                <a:latin typeface="Calibri" panose="020F0502020204030204" pitchFamily="34" charset="0"/>
                <a:ea typeface="Calibri" panose="020F0502020204030204" pitchFamily="34" charset="0"/>
                <a:cs typeface="Calibri" panose="020F0502020204030204" pitchFamily="34" charset="0"/>
              </a:rPr>
              <a:t> in 2024 if they manage to cross-sell effectively between service types, particularly </a:t>
            </a:r>
            <a:r>
              <a:rPr lang="en-US" sz="1400" b="1" dirty="0">
                <a:latin typeface="Calibri" panose="020F0502020204030204" pitchFamily="34" charset="0"/>
                <a:ea typeface="Calibri" panose="020F0502020204030204" pitchFamily="34" charset="0"/>
                <a:cs typeface="Calibri" panose="020F0502020204030204" pitchFamily="34" charset="0"/>
              </a:rPr>
              <a:t>maintenance packages</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diagnostic services</a:t>
            </a:r>
            <a:r>
              <a:rPr lang="en-US" sz="1400" dirty="0">
                <a:latin typeface="Calibri" panose="020F0502020204030204" pitchFamily="34" charset="0"/>
                <a:ea typeface="Calibri" panose="020F0502020204030204" pitchFamily="34" charset="0"/>
                <a:cs typeface="Calibri" panose="020F0502020204030204" pitchFamily="34" charset="0"/>
              </a:rPr>
              <a:t>.</a:t>
            </a:r>
          </a:p>
          <a:p>
            <a:pPr marL="36900" indent="0">
              <a:buNone/>
            </a:pPr>
            <a:r>
              <a:rPr lang="en-US" sz="1400" b="1" dirty="0">
                <a:latin typeface="Calibri" panose="020F0502020204030204" pitchFamily="34" charset="0"/>
                <a:ea typeface="Calibri" panose="020F0502020204030204" pitchFamily="34" charset="0"/>
                <a:cs typeface="Calibri" panose="020F0502020204030204" pitchFamily="34" charset="0"/>
              </a:rPr>
              <a:t>Technician Forecast:</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Technicians like </a:t>
            </a:r>
            <a:r>
              <a:rPr lang="en-US" sz="1400" b="1" dirty="0">
                <a:latin typeface="Calibri" panose="020F0502020204030204" pitchFamily="34" charset="0"/>
                <a:ea typeface="Calibri" panose="020F0502020204030204" pitchFamily="34" charset="0"/>
                <a:cs typeface="Calibri" panose="020F0502020204030204" pitchFamily="34" charset="0"/>
              </a:rPr>
              <a:t>JOHN LUGUN</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M. ANSARI</a:t>
            </a:r>
            <a:r>
              <a:rPr lang="en-US" sz="1400" dirty="0">
                <a:latin typeface="Calibri" panose="020F0502020204030204" pitchFamily="34" charset="0"/>
                <a:ea typeface="Calibri" panose="020F0502020204030204" pitchFamily="34" charset="0"/>
                <a:cs typeface="Calibri" panose="020F0502020204030204" pitchFamily="34" charset="0"/>
              </a:rPr>
              <a:t> who excel in repair and diagnostic services should leverage their expertise to move into </a:t>
            </a:r>
            <a:r>
              <a:rPr lang="en-US" sz="1400" b="1" dirty="0">
                <a:latin typeface="Calibri" panose="020F0502020204030204" pitchFamily="34" charset="0"/>
                <a:ea typeface="Calibri" panose="020F0502020204030204" pitchFamily="34" charset="0"/>
                <a:cs typeface="Calibri" panose="020F0502020204030204" pitchFamily="34" charset="0"/>
              </a:rPr>
              <a:t>specialized upgrade services</a:t>
            </a:r>
            <a:r>
              <a:rPr lang="en-US" sz="1400" dirty="0">
                <a:latin typeface="Calibri" panose="020F0502020204030204" pitchFamily="34" charset="0"/>
                <a:ea typeface="Calibri" panose="020F0502020204030204" pitchFamily="34" charset="0"/>
                <a:cs typeface="Calibri" panose="020F0502020204030204" pitchFamily="34" charset="0"/>
              </a:rPr>
              <a:t> as these are becoming more lucrative.</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Forecast Insight</a:t>
            </a:r>
            <a:r>
              <a:rPr lang="en-US" sz="1400" dirty="0">
                <a:latin typeface="Calibri" panose="020F0502020204030204" pitchFamily="34" charset="0"/>
                <a:ea typeface="Calibri" panose="020F0502020204030204" pitchFamily="34" charset="0"/>
                <a:cs typeface="Calibri" panose="020F0502020204030204" pitchFamily="34" charset="0"/>
              </a:rPr>
              <a:t>: Their contribution could increase by </a:t>
            </a:r>
            <a:r>
              <a:rPr lang="en-US" sz="1400" b="1" dirty="0">
                <a:latin typeface="Calibri" panose="020F0502020204030204" pitchFamily="34" charset="0"/>
                <a:ea typeface="Calibri" panose="020F0502020204030204" pitchFamily="34" charset="0"/>
                <a:cs typeface="Calibri" panose="020F0502020204030204" pitchFamily="34" charset="0"/>
              </a:rPr>
              <a:t>8-10%</a:t>
            </a:r>
            <a:r>
              <a:rPr lang="en-US" sz="1400" dirty="0">
                <a:latin typeface="Calibri" panose="020F0502020204030204" pitchFamily="34" charset="0"/>
                <a:ea typeface="Calibri" panose="020F0502020204030204" pitchFamily="34" charset="0"/>
                <a:cs typeface="Calibri" panose="020F0502020204030204" pitchFamily="34" charset="0"/>
              </a:rPr>
              <a:t> in 2024 through higher-value repairs, quick diagnostics, and the ability to upsell service packages.</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227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6901-9670-499C-A031-087192E8CCA5}"/>
              </a:ext>
            </a:extLst>
          </p:cNvPr>
          <p:cNvSpPr>
            <a:spLocks noGrp="1"/>
          </p:cNvSpPr>
          <p:nvPr>
            <p:ph type="title"/>
          </p:nvPr>
        </p:nvSpPr>
        <p:spPr/>
        <p:txBody>
          <a:bodyPr/>
          <a:lstStyle/>
          <a:p>
            <a:r>
              <a:rPr lang="en-US" dirty="0"/>
              <a:t>Labour Amt related to Year and Month</a:t>
            </a:r>
            <a:endParaRPr lang="en-IN" dirty="0"/>
          </a:p>
        </p:txBody>
      </p:sp>
      <p:graphicFrame>
        <p:nvGraphicFramePr>
          <p:cNvPr id="4" name="Content Placeholder 3">
            <a:extLst>
              <a:ext uri="{FF2B5EF4-FFF2-40B4-BE49-F238E27FC236}">
                <a16:creationId xmlns:a16="http://schemas.microsoft.com/office/drawing/2014/main" id="{FAE47FF7-797E-1CDF-03A7-E01BA911EF2B}"/>
              </a:ext>
            </a:extLst>
          </p:cNvPr>
          <p:cNvGraphicFramePr>
            <a:graphicFrameLocks noGrp="1"/>
          </p:cNvGraphicFramePr>
          <p:nvPr>
            <p:ph idx="1"/>
            <p:extLst>
              <p:ext uri="{D42A27DB-BD31-4B8C-83A1-F6EECF244321}">
                <p14:modId xmlns:p14="http://schemas.microsoft.com/office/powerpoint/2010/main" val="4264849610"/>
              </p:ext>
            </p:extLst>
          </p:nvPr>
        </p:nvGraphicFramePr>
        <p:xfrm>
          <a:off x="838200" y="1825621"/>
          <a:ext cx="3042967" cy="4351347"/>
        </p:xfrm>
        <a:graphic>
          <a:graphicData uri="http://schemas.openxmlformats.org/drawingml/2006/table">
            <a:tbl>
              <a:tblPr/>
              <a:tblGrid>
                <a:gridCol w="1102678">
                  <a:extLst>
                    <a:ext uri="{9D8B030D-6E8A-4147-A177-3AD203B41FA5}">
                      <a16:colId xmlns:a16="http://schemas.microsoft.com/office/drawing/2014/main" val="2534079974"/>
                    </a:ext>
                  </a:extLst>
                </a:gridCol>
                <a:gridCol w="922433">
                  <a:extLst>
                    <a:ext uri="{9D8B030D-6E8A-4147-A177-3AD203B41FA5}">
                      <a16:colId xmlns:a16="http://schemas.microsoft.com/office/drawing/2014/main" val="3069492215"/>
                    </a:ext>
                  </a:extLst>
                </a:gridCol>
                <a:gridCol w="508928">
                  <a:extLst>
                    <a:ext uri="{9D8B030D-6E8A-4147-A177-3AD203B41FA5}">
                      <a16:colId xmlns:a16="http://schemas.microsoft.com/office/drawing/2014/main" val="2966698130"/>
                    </a:ext>
                  </a:extLst>
                </a:gridCol>
                <a:gridCol w="508928">
                  <a:extLst>
                    <a:ext uri="{9D8B030D-6E8A-4147-A177-3AD203B41FA5}">
                      <a16:colId xmlns:a16="http://schemas.microsoft.com/office/drawing/2014/main" val="882037622"/>
                    </a:ext>
                  </a:extLst>
                </a:gridCol>
              </a:tblGrid>
              <a:tr h="152679">
                <a:tc>
                  <a:txBody>
                    <a:bodyPr/>
                    <a:lstStyle/>
                    <a:p>
                      <a:pPr algn="l" fontAlgn="b"/>
                      <a:r>
                        <a:rPr lang="en-IN" sz="900" b="1" i="0" u="none" strike="noStrike">
                          <a:solidFill>
                            <a:srgbClr val="FFFFFF"/>
                          </a:solidFill>
                          <a:effectLst/>
                          <a:latin typeface="Calibri" panose="020F0502020204030204" pitchFamily="34" charset="0"/>
                        </a:rPr>
                        <a:t>Sum of Labour Amt</a:t>
                      </a:r>
                    </a:p>
                  </a:txBody>
                  <a:tcPr marL="6362" marR="6362" marT="6362"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900" b="1" i="0" u="none" strike="noStrike">
                          <a:solidFill>
                            <a:srgbClr val="FFFFFF"/>
                          </a:solidFill>
                          <a:effectLst/>
                          <a:latin typeface="Calibri" panose="020F0502020204030204" pitchFamily="34" charset="0"/>
                        </a:rPr>
                        <a:t>Count of Model</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900" b="1" i="0" u="none" strike="noStrike">
                          <a:solidFill>
                            <a:srgbClr val="FFFFFF"/>
                          </a:solidFill>
                          <a:effectLst/>
                          <a:latin typeface="Calibri" panose="020F0502020204030204" pitchFamily="34" charset="0"/>
                        </a:rPr>
                        <a:t>Year</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900" b="1" i="0" u="none" strike="noStrike">
                          <a:solidFill>
                            <a:srgbClr val="FFFFFF"/>
                          </a:solidFill>
                          <a:effectLst/>
                          <a:latin typeface="Calibri" panose="020F0502020204030204" pitchFamily="34" charset="0"/>
                        </a:rPr>
                        <a:t>Month</a:t>
                      </a:r>
                    </a:p>
                  </a:txBody>
                  <a:tcPr marL="6362" marR="6362" marT="6362"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646718639"/>
                  </a:ext>
                </a:extLst>
              </a:tr>
              <a:tr h="152679">
                <a:tc>
                  <a:txBody>
                    <a:bodyPr/>
                    <a:lstStyle/>
                    <a:p>
                      <a:pPr algn="r" fontAlgn="b"/>
                      <a:r>
                        <a:rPr lang="en-IN" sz="900" b="0" i="0" u="none" strike="noStrike">
                          <a:solidFill>
                            <a:srgbClr val="000000"/>
                          </a:solidFill>
                          <a:effectLst/>
                          <a:latin typeface="Calibri" panose="020F0502020204030204" pitchFamily="34" charset="0"/>
                        </a:rPr>
                        <a:t>2078418.75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505</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January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56190282"/>
                  </a:ext>
                </a:extLst>
              </a:tr>
              <a:tr h="152679">
                <a:tc>
                  <a:txBody>
                    <a:bodyPr/>
                    <a:lstStyle/>
                    <a:p>
                      <a:pPr algn="r" fontAlgn="b"/>
                      <a:r>
                        <a:rPr lang="en-IN" sz="900" b="0" i="0" u="none" strike="noStrike">
                          <a:solidFill>
                            <a:srgbClr val="000000"/>
                          </a:solidFill>
                          <a:effectLst/>
                          <a:latin typeface="Calibri" panose="020F0502020204030204" pitchFamily="34" charset="0"/>
                        </a:rPr>
                        <a:t>1706241.58</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460</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February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730169246"/>
                  </a:ext>
                </a:extLst>
              </a:tr>
              <a:tr h="152679">
                <a:tc>
                  <a:txBody>
                    <a:bodyPr/>
                    <a:lstStyle/>
                    <a:p>
                      <a:pPr algn="r" fontAlgn="b"/>
                      <a:r>
                        <a:rPr lang="en-IN" sz="900" b="0" i="0" u="none" strike="noStrike">
                          <a:solidFill>
                            <a:srgbClr val="000000"/>
                          </a:solidFill>
                          <a:effectLst/>
                          <a:latin typeface="Calibri" panose="020F0502020204030204" pitchFamily="34" charset="0"/>
                        </a:rPr>
                        <a:t>2084431.2</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514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March</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395491960"/>
                  </a:ext>
                </a:extLst>
              </a:tr>
              <a:tr h="152679">
                <a:tc>
                  <a:txBody>
                    <a:bodyPr/>
                    <a:lstStyle/>
                    <a:p>
                      <a:pPr algn="r" fontAlgn="b"/>
                      <a:r>
                        <a:rPr lang="en-IN" sz="900" b="0" i="0" u="none" strike="noStrike">
                          <a:solidFill>
                            <a:srgbClr val="000000"/>
                          </a:solidFill>
                          <a:effectLst/>
                          <a:latin typeface="Calibri" panose="020F0502020204030204" pitchFamily="34" charset="0"/>
                        </a:rPr>
                        <a:t>1912469.85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509</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April</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150307259"/>
                  </a:ext>
                </a:extLst>
              </a:tr>
              <a:tr h="152679">
                <a:tc>
                  <a:txBody>
                    <a:bodyPr/>
                    <a:lstStyle/>
                    <a:p>
                      <a:pPr algn="r" fontAlgn="b"/>
                      <a:r>
                        <a:rPr lang="en-IN" sz="900" b="0" i="0" u="none" strike="noStrike">
                          <a:solidFill>
                            <a:srgbClr val="000000"/>
                          </a:solidFill>
                          <a:effectLst/>
                          <a:latin typeface="Calibri" panose="020F0502020204030204" pitchFamily="34" charset="0"/>
                        </a:rPr>
                        <a:t>1835740.93</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491</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May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390160737"/>
                  </a:ext>
                </a:extLst>
              </a:tr>
              <a:tr h="152679">
                <a:tc>
                  <a:txBody>
                    <a:bodyPr/>
                    <a:lstStyle/>
                    <a:p>
                      <a:pPr algn="r" fontAlgn="b"/>
                      <a:r>
                        <a:rPr lang="en-IN" sz="900" b="0" i="0" u="none" strike="noStrike">
                          <a:solidFill>
                            <a:srgbClr val="000000"/>
                          </a:solidFill>
                          <a:effectLst/>
                          <a:latin typeface="Calibri" panose="020F0502020204030204" pitchFamily="34" charset="0"/>
                        </a:rPr>
                        <a:t>1739787.84</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570</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June</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35875113"/>
                  </a:ext>
                </a:extLst>
              </a:tr>
              <a:tr h="152679">
                <a:tc>
                  <a:txBody>
                    <a:bodyPr/>
                    <a:lstStyle/>
                    <a:p>
                      <a:pPr algn="r" fontAlgn="b"/>
                      <a:r>
                        <a:rPr lang="en-IN" sz="900" b="0" i="0" u="none" strike="noStrike">
                          <a:solidFill>
                            <a:srgbClr val="000000"/>
                          </a:solidFill>
                          <a:effectLst/>
                          <a:latin typeface="Calibri" panose="020F0502020204030204" pitchFamily="34" charset="0"/>
                        </a:rPr>
                        <a:t>1786995.25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550</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July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919017005"/>
                  </a:ext>
                </a:extLst>
              </a:tr>
              <a:tr h="152679">
                <a:tc>
                  <a:txBody>
                    <a:bodyPr/>
                    <a:lstStyle/>
                    <a:p>
                      <a:pPr algn="r" fontAlgn="b"/>
                      <a:r>
                        <a:rPr lang="en-IN" sz="900" b="0" i="0" u="none" strike="noStrike">
                          <a:solidFill>
                            <a:srgbClr val="000000"/>
                          </a:solidFill>
                          <a:effectLst/>
                          <a:latin typeface="Calibri" panose="020F0502020204030204" pitchFamily="34" charset="0"/>
                        </a:rPr>
                        <a:t>2019304.58</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579</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August</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239693930"/>
                  </a:ext>
                </a:extLst>
              </a:tr>
              <a:tr h="286272">
                <a:tc>
                  <a:txBody>
                    <a:bodyPr/>
                    <a:lstStyle/>
                    <a:p>
                      <a:pPr algn="r" fontAlgn="b"/>
                      <a:r>
                        <a:rPr lang="en-IN" sz="900" b="0" i="0" u="none" strike="noStrike">
                          <a:solidFill>
                            <a:srgbClr val="000000"/>
                          </a:solidFill>
                          <a:effectLst/>
                          <a:latin typeface="Calibri" panose="020F0502020204030204" pitchFamily="34" charset="0"/>
                        </a:rPr>
                        <a:t>1601752.85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582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September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483912476"/>
                  </a:ext>
                </a:extLst>
              </a:tr>
              <a:tr h="152679">
                <a:tc>
                  <a:txBody>
                    <a:bodyPr/>
                    <a:lstStyle/>
                    <a:p>
                      <a:pPr algn="r" fontAlgn="b"/>
                      <a:r>
                        <a:rPr lang="en-IN" sz="900" b="0" i="0" u="none" strike="noStrike">
                          <a:solidFill>
                            <a:srgbClr val="000000"/>
                          </a:solidFill>
                          <a:effectLst/>
                          <a:latin typeface="Calibri" panose="020F0502020204030204" pitchFamily="34" charset="0"/>
                        </a:rPr>
                        <a:t>1678583.92</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575</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October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963020515"/>
                  </a:ext>
                </a:extLst>
              </a:tr>
              <a:tr h="286272">
                <a:tc>
                  <a:txBody>
                    <a:bodyPr/>
                    <a:lstStyle/>
                    <a:p>
                      <a:pPr algn="r" fontAlgn="b"/>
                      <a:r>
                        <a:rPr lang="en-IN" sz="900" b="0" i="0" u="none" strike="noStrike">
                          <a:solidFill>
                            <a:srgbClr val="000000"/>
                          </a:solidFill>
                          <a:effectLst/>
                          <a:latin typeface="Calibri" panose="020F0502020204030204" pitchFamily="34" charset="0"/>
                        </a:rPr>
                        <a:t>1938196.45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552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November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121617312"/>
                  </a:ext>
                </a:extLst>
              </a:tr>
              <a:tr h="152679">
                <a:tc>
                  <a:txBody>
                    <a:bodyPr/>
                    <a:lstStyle/>
                    <a:p>
                      <a:pPr algn="r" fontAlgn="b"/>
                      <a:r>
                        <a:rPr lang="en-IN" sz="900" b="0" i="0" u="none" strike="noStrike">
                          <a:solidFill>
                            <a:srgbClr val="000000"/>
                          </a:solidFill>
                          <a:effectLst/>
                          <a:latin typeface="Calibri" panose="020F0502020204030204" pitchFamily="34" charset="0"/>
                        </a:rPr>
                        <a:t>1883439.17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583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December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886896962"/>
                  </a:ext>
                </a:extLst>
              </a:tr>
              <a:tr h="152679">
                <a:tc>
                  <a:txBody>
                    <a:bodyPr/>
                    <a:lstStyle/>
                    <a:p>
                      <a:pPr algn="r" fontAlgn="b"/>
                      <a:r>
                        <a:rPr lang="en-IN" sz="900" b="0" i="0" u="none" strike="noStrike">
                          <a:solidFill>
                            <a:srgbClr val="000000"/>
                          </a:solidFill>
                          <a:effectLst/>
                          <a:latin typeface="Calibri" panose="020F0502020204030204" pitchFamily="34" charset="0"/>
                        </a:rPr>
                        <a:t>1905879.17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542</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January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48172405"/>
                  </a:ext>
                </a:extLst>
              </a:tr>
              <a:tr h="152679">
                <a:tc>
                  <a:txBody>
                    <a:bodyPr/>
                    <a:lstStyle/>
                    <a:p>
                      <a:pPr algn="r" fontAlgn="b"/>
                      <a:r>
                        <a:rPr lang="en-IN" sz="900" b="0" i="0" u="none" strike="noStrike">
                          <a:solidFill>
                            <a:srgbClr val="000000"/>
                          </a:solidFill>
                          <a:effectLst/>
                          <a:latin typeface="Calibri" panose="020F0502020204030204" pitchFamily="34" charset="0"/>
                        </a:rPr>
                        <a:t>1865939.9</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494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February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790181519"/>
                  </a:ext>
                </a:extLst>
              </a:tr>
              <a:tr h="152679">
                <a:tc>
                  <a:txBody>
                    <a:bodyPr/>
                    <a:lstStyle/>
                    <a:p>
                      <a:pPr algn="r" fontAlgn="b"/>
                      <a:r>
                        <a:rPr lang="en-IN" sz="900" b="0" i="0" u="none" strike="noStrike">
                          <a:solidFill>
                            <a:srgbClr val="000000"/>
                          </a:solidFill>
                          <a:effectLst/>
                          <a:latin typeface="Calibri" panose="020F0502020204030204" pitchFamily="34" charset="0"/>
                        </a:rPr>
                        <a:t>1910062.15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March</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509660313"/>
                  </a:ext>
                </a:extLst>
              </a:tr>
              <a:tr h="152679">
                <a:tc>
                  <a:txBody>
                    <a:bodyPr/>
                    <a:lstStyle/>
                    <a:p>
                      <a:pPr algn="r" fontAlgn="b"/>
                      <a:r>
                        <a:rPr lang="en-IN" sz="900" b="0" i="0" u="none" strike="noStrike">
                          <a:solidFill>
                            <a:srgbClr val="000000"/>
                          </a:solidFill>
                          <a:effectLst/>
                          <a:latin typeface="Calibri" panose="020F0502020204030204" pitchFamily="34" charset="0"/>
                        </a:rPr>
                        <a:t>1644274.72</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504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April</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870501550"/>
                  </a:ext>
                </a:extLst>
              </a:tr>
              <a:tr h="152679">
                <a:tc>
                  <a:txBody>
                    <a:bodyPr/>
                    <a:lstStyle/>
                    <a:p>
                      <a:pPr algn="r" fontAlgn="b"/>
                      <a:r>
                        <a:rPr lang="en-IN" sz="900" b="0" i="0" u="none" strike="noStrike">
                          <a:solidFill>
                            <a:srgbClr val="000000"/>
                          </a:solidFill>
                          <a:effectLst/>
                          <a:latin typeface="Calibri" panose="020F0502020204030204" pitchFamily="34" charset="0"/>
                        </a:rPr>
                        <a:t>2132005.44</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534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May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918114443"/>
                  </a:ext>
                </a:extLst>
              </a:tr>
              <a:tr h="152679">
                <a:tc>
                  <a:txBody>
                    <a:bodyPr/>
                    <a:lstStyle/>
                    <a:p>
                      <a:pPr algn="r" fontAlgn="b"/>
                      <a:r>
                        <a:rPr lang="en-IN" sz="900" b="0" i="0" u="none" strike="noStrike">
                          <a:solidFill>
                            <a:srgbClr val="000000"/>
                          </a:solidFill>
                          <a:effectLst/>
                          <a:latin typeface="Calibri" panose="020F0502020204030204" pitchFamily="34" charset="0"/>
                        </a:rPr>
                        <a:t>1906177.77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553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June</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045512111"/>
                  </a:ext>
                </a:extLst>
              </a:tr>
              <a:tr h="152679">
                <a:tc>
                  <a:txBody>
                    <a:bodyPr/>
                    <a:lstStyle/>
                    <a:p>
                      <a:pPr algn="r" fontAlgn="b"/>
                      <a:r>
                        <a:rPr lang="en-IN" sz="900" b="0" i="0" u="none" strike="noStrike">
                          <a:solidFill>
                            <a:srgbClr val="000000"/>
                          </a:solidFill>
                          <a:effectLst/>
                          <a:latin typeface="Calibri" panose="020F0502020204030204" pitchFamily="34" charset="0"/>
                        </a:rPr>
                        <a:t>2082316.87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564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July</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262048813"/>
                  </a:ext>
                </a:extLst>
              </a:tr>
              <a:tr h="152679">
                <a:tc>
                  <a:txBody>
                    <a:bodyPr/>
                    <a:lstStyle/>
                    <a:p>
                      <a:pPr algn="r" fontAlgn="b"/>
                      <a:r>
                        <a:rPr lang="en-IN" sz="900" b="0" i="0" u="none" strike="noStrike">
                          <a:solidFill>
                            <a:srgbClr val="000000"/>
                          </a:solidFill>
                          <a:effectLst/>
                          <a:latin typeface="Calibri" panose="020F0502020204030204" pitchFamily="34" charset="0"/>
                        </a:rPr>
                        <a:t>1899179.5</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540</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August</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965931830"/>
                  </a:ext>
                </a:extLst>
              </a:tr>
              <a:tr h="286272">
                <a:tc>
                  <a:txBody>
                    <a:bodyPr/>
                    <a:lstStyle/>
                    <a:p>
                      <a:pPr algn="r" fontAlgn="b"/>
                      <a:r>
                        <a:rPr lang="en-IN" sz="900" b="0" i="0" u="none" strike="noStrike">
                          <a:solidFill>
                            <a:srgbClr val="000000"/>
                          </a:solidFill>
                          <a:effectLst/>
                          <a:latin typeface="Calibri" panose="020F0502020204030204" pitchFamily="34" charset="0"/>
                        </a:rPr>
                        <a:t>1541209.78</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494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September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26239098"/>
                  </a:ext>
                </a:extLst>
              </a:tr>
              <a:tr h="152679">
                <a:tc>
                  <a:txBody>
                    <a:bodyPr/>
                    <a:lstStyle/>
                    <a:p>
                      <a:pPr algn="r" fontAlgn="b"/>
                      <a:r>
                        <a:rPr lang="en-IN" sz="900" b="0" i="0" u="none" strike="noStrike">
                          <a:solidFill>
                            <a:srgbClr val="000000"/>
                          </a:solidFill>
                          <a:effectLst/>
                          <a:latin typeface="Calibri" panose="020F0502020204030204" pitchFamily="34" charset="0"/>
                        </a:rPr>
                        <a:t>1998034.2</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593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900" b="0" i="0" u="none" strike="noStrike">
                          <a:solidFill>
                            <a:srgbClr val="000000"/>
                          </a:solidFill>
                          <a:effectLst/>
                          <a:latin typeface="Calibri" panose="020F0502020204030204" pitchFamily="34" charset="0"/>
                        </a:rPr>
                        <a:t>October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857550284"/>
                  </a:ext>
                </a:extLst>
              </a:tr>
              <a:tr h="286272">
                <a:tc>
                  <a:txBody>
                    <a:bodyPr/>
                    <a:lstStyle/>
                    <a:p>
                      <a:pPr algn="r" fontAlgn="b"/>
                      <a:r>
                        <a:rPr lang="en-IN" sz="900" b="0" i="0" u="none" strike="noStrike">
                          <a:solidFill>
                            <a:srgbClr val="000000"/>
                          </a:solidFill>
                          <a:effectLst/>
                          <a:latin typeface="Calibri" panose="020F0502020204030204" pitchFamily="34" charset="0"/>
                        </a:rPr>
                        <a:t>1914932.07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554</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900" b="0" i="0" u="none" strike="noStrike">
                          <a:solidFill>
                            <a:srgbClr val="000000"/>
                          </a:solidFill>
                          <a:effectLst/>
                          <a:latin typeface="Calibri" panose="020F0502020204030204" pitchFamily="34" charset="0"/>
                        </a:rPr>
                        <a:t>November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05183589"/>
                  </a:ext>
                </a:extLst>
              </a:tr>
              <a:tr h="152679">
                <a:tc>
                  <a:txBody>
                    <a:bodyPr/>
                    <a:lstStyle/>
                    <a:p>
                      <a:pPr algn="r" fontAlgn="b"/>
                      <a:r>
                        <a:rPr lang="en-IN" sz="900" b="0" i="0" u="none" strike="noStrike">
                          <a:solidFill>
                            <a:srgbClr val="000000"/>
                          </a:solidFill>
                          <a:effectLst/>
                          <a:latin typeface="Calibri" panose="020F0502020204030204" pitchFamily="34" charset="0"/>
                        </a:rPr>
                        <a:t>1848667.07</a:t>
                      </a:r>
                    </a:p>
                  </a:txBody>
                  <a:tcPr marL="6362" marR="6362" marT="6362"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553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2023</a:t>
                      </a:r>
                    </a:p>
                  </a:txBody>
                  <a:tcPr marL="6362" marR="6362" marT="6362"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IN" sz="900" b="0" i="0" u="none" strike="noStrike" dirty="0">
                          <a:solidFill>
                            <a:srgbClr val="000000"/>
                          </a:solidFill>
                          <a:effectLst/>
                          <a:latin typeface="Calibri" panose="020F0502020204030204" pitchFamily="34" charset="0"/>
                        </a:rPr>
                        <a:t>December</a:t>
                      </a:r>
                    </a:p>
                  </a:txBody>
                  <a:tcPr marL="6362" marR="6362" marT="6362"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675571582"/>
                  </a:ext>
                </a:extLst>
              </a:tr>
            </a:tbl>
          </a:graphicData>
        </a:graphic>
      </p:graphicFrame>
      <p:pic>
        <p:nvPicPr>
          <p:cNvPr id="6" name="Picture 5">
            <a:extLst>
              <a:ext uri="{FF2B5EF4-FFF2-40B4-BE49-F238E27FC236}">
                <a16:creationId xmlns:a16="http://schemas.microsoft.com/office/drawing/2014/main" id="{1717489D-FC5F-B4B1-9138-CD913346C4DD}"/>
              </a:ext>
            </a:extLst>
          </p:cNvPr>
          <p:cNvPicPr>
            <a:picLocks noChangeAspect="1"/>
          </p:cNvPicPr>
          <p:nvPr/>
        </p:nvPicPr>
        <p:blipFill>
          <a:blip r:embed="rId2">
            <a:extLst>
              <a:ext uri="{28A0092B-C50C-407E-A947-70E740481C1C}">
                <a14:useLocalDpi xmlns:a14="http://schemas.microsoft.com/office/drawing/2010/main" val="0"/>
              </a:ext>
            </a:extLst>
          </a:blip>
          <a:srcRect l="790" t="1423"/>
          <a:stretch/>
        </p:blipFill>
        <p:spPr>
          <a:xfrm>
            <a:off x="4136787" y="3429000"/>
            <a:ext cx="7217013" cy="2675539"/>
          </a:xfrm>
          <a:prstGeom prst="rect">
            <a:avLst/>
          </a:prstGeom>
        </p:spPr>
      </p:pic>
      <p:sp>
        <p:nvSpPr>
          <p:cNvPr id="7" name="TextBox 6">
            <a:extLst>
              <a:ext uri="{FF2B5EF4-FFF2-40B4-BE49-F238E27FC236}">
                <a16:creationId xmlns:a16="http://schemas.microsoft.com/office/drawing/2014/main" id="{EA1F6B35-6FD0-3869-03CF-EC284011A3B5}"/>
              </a:ext>
            </a:extLst>
          </p:cNvPr>
          <p:cNvSpPr txBox="1"/>
          <p:nvPr/>
        </p:nvSpPr>
        <p:spPr>
          <a:xfrm>
            <a:off x="4136787" y="2236678"/>
            <a:ext cx="7072745" cy="646331"/>
          </a:xfrm>
          <a:prstGeom prst="rect">
            <a:avLst/>
          </a:prstGeom>
          <a:noFill/>
        </p:spPr>
        <p:txBody>
          <a:bodyPr wrap="square" rtlCol="0">
            <a:spAutoFit/>
          </a:bodyPr>
          <a:lstStyle/>
          <a:p>
            <a:r>
              <a:rPr lang="en-US" dirty="0"/>
              <a:t>The table provided contains </a:t>
            </a:r>
            <a:r>
              <a:rPr lang="en-US" b="1" dirty="0"/>
              <a:t>labor costs</a:t>
            </a:r>
            <a:r>
              <a:rPr lang="en-US" dirty="0"/>
              <a:t> and the </a:t>
            </a:r>
            <a:r>
              <a:rPr lang="en-US" b="1" dirty="0"/>
              <a:t>count of models</a:t>
            </a:r>
            <a:r>
              <a:rPr lang="en-US" dirty="0"/>
              <a:t> worked on for each month in </a:t>
            </a:r>
            <a:r>
              <a:rPr lang="en-US" b="1" dirty="0"/>
              <a:t>2022 and 2023</a:t>
            </a:r>
            <a:r>
              <a:rPr lang="en-US" dirty="0"/>
              <a:t> for </a:t>
            </a:r>
            <a:r>
              <a:rPr lang="en-US" dirty="0" err="1"/>
              <a:t>Carnautics</a:t>
            </a:r>
            <a:r>
              <a:rPr lang="en-US" dirty="0"/>
              <a:t> Pvt. Ltd.</a:t>
            </a:r>
            <a:endParaRPr lang="en-IN" dirty="0"/>
          </a:p>
        </p:txBody>
      </p:sp>
    </p:spTree>
    <p:extLst>
      <p:ext uri="{BB962C8B-B14F-4D97-AF65-F5344CB8AC3E}">
        <p14:creationId xmlns:p14="http://schemas.microsoft.com/office/powerpoint/2010/main" val="4229568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4442-C6E3-B1A0-D966-16ACB92A4F3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DC4297D-1DFE-0384-A348-3A966A4015B0}"/>
              </a:ext>
            </a:extLst>
          </p:cNvPr>
          <p:cNvSpPr>
            <a:spLocks noGrp="1"/>
          </p:cNvSpPr>
          <p:nvPr>
            <p:ph idx="1"/>
          </p:nvPr>
        </p:nvSpPr>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The analysis of the 2023 datasets reveals several key insights into the performance and potential for growth across various service advisors and technicians. Service advisors like </a:t>
            </a:r>
            <a:r>
              <a:rPr lang="en-US" sz="1800" b="1" dirty="0">
                <a:latin typeface="Calibri" panose="020F0502020204030204" pitchFamily="34" charset="0"/>
                <a:ea typeface="Calibri" panose="020F0502020204030204" pitchFamily="34" charset="0"/>
                <a:cs typeface="Calibri" panose="020F0502020204030204" pitchFamily="34" charset="0"/>
              </a:rPr>
              <a:t>SAPAN KU CHAKRABARTY</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PRANAYA KUMAR MAJHI</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M. ANSARI </a:t>
            </a:r>
            <a:r>
              <a:rPr lang="en-US" sz="1800" dirty="0">
                <a:latin typeface="Calibri" panose="020F0502020204030204" pitchFamily="34" charset="0"/>
                <a:ea typeface="Calibri" panose="020F0502020204030204" pitchFamily="34" charset="0"/>
                <a:cs typeface="Calibri" panose="020F0502020204030204" pitchFamily="34" charset="0"/>
              </a:rPr>
              <a:t>consistently demonstrated strong performance, contributing significantly to the total amounts generated. Technicians such as </a:t>
            </a:r>
            <a:r>
              <a:rPr lang="en-US" sz="1800" b="1" dirty="0">
                <a:latin typeface="Calibri" panose="020F0502020204030204" pitchFamily="34" charset="0"/>
                <a:ea typeface="Calibri" panose="020F0502020204030204" pitchFamily="34" charset="0"/>
                <a:cs typeface="Calibri" panose="020F0502020204030204" pitchFamily="34" charset="0"/>
              </a:rPr>
              <a:t>JOHN LUGUN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b="1" dirty="0">
                <a:latin typeface="Calibri" panose="020F0502020204030204" pitchFamily="34" charset="0"/>
                <a:ea typeface="Calibri" panose="020F0502020204030204" pitchFamily="34" charset="0"/>
                <a:cs typeface="Calibri" panose="020F0502020204030204" pitchFamily="34" charset="0"/>
              </a:rPr>
              <a:t>SK MUSTAK </a:t>
            </a:r>
            <a:r>
              <a:rPr lang="en-US" sz="1800" dirty="0">
                <a:latin typeface="Calibri" panose="020F0502020204030204" pitchFamily="34" charset="0"/>
                <a:ea typeface="Calibri" panose="020F0502020204030204" pitchFamily="34" charset="0"/>
                <a:cs typeface="Calibri" panose="020F0502020204030204" pitchFamily="34" charset="0"/>
              </a:rPr>
              <a:t>also played critical roles, driving the overall labor amounts and showcasing their pivotal position in service delivery.</a:t>
            </a:r>
          </a:p>
          <a:p>
            <a:r>
              <a:rPr lang="en-US" sz="1800" dirty="0">
                <a:latin typeface="Calibri" panose="020F0502020204030204" pitchFamily="34" charset="0"/>
                <a:ea typeface="Calibri" panose="020F0502020204030204" pitchFamily="34" charset="0"/>
                <a:cs typeface="Calibri" panose="020F0502020204030204" pitchFamily="34" charset="0"/>
              </a:rPr>
              <a:t>The consistent trends in the data highlight areas for further investment in both service expertise and technician skills, especially in terms of labor contribution and customer satisfaction. By focusing on enhancing performance in underperforming segments and optimizing high-performing areas, there is considerable potential for growth in 2024. Additionally, maintaining strong relationships between service advisors and technicians will be vital for maintaining service quality and driving revenue.</a:t>
            </a:r>
          </a:p>
          <a:p>
            <a:r>
              <a:rPr lang="en-US" sz="1800" dirty="0">
                <a:latin typeface="Calibri" panose="020F0502020204030204" pitchFamily="34" charset="0"/>
                <a:ea typeface="Calibri" panose="020F0502020204030204" pitchFamily="34" charset="0"/>
                <a:cs typeface="Calibri" panose="020F0502020204030204" pitchFamily="34" charset="0"/>
              </a:rPr>
              <a:t>Going forward, a data-driven approach, focusing on training, technology integration, and performance incentives, could prove beneficial in increasing both efficiency and profitability across the board.</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3036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E9B5D7-3180-9CFF-FF57-980A4CB29728}"/>
              </a:ext>
            </a:extLst>
          </p:cNvPr>
          <p:cNvSpPr>
            <a:spLocks noGrp="1" noChangeArrowheads="1"/>
          </p:cNvSpPr>
          <p:nvPr>
            <p:ph idx="1"/>
          </p:nvPr>
        </p:nvSpPr>
        <p:spPr bwMode="auto">
          <a:xfrm>
            <a:off x="913795" y="2301800"/>
            <a:ext cx="103537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Labor Services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Labor amounts are predicted to grow by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shows stability and potential for margin expansion, suggesting that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shifting focus to higher-margin labor services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can boost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Parts Sales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increase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part sales is projected. This indicates opportunities for growth in part sales, particularly for advisors like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 ANSARI</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SAROJ RAJ PARIDA</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Consider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promotions or bundled offers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drive part sales.</a:t>
            </a:r>
          </a:p>
        </p:txBody>
      </p:sp>
    </p:spTree>
    <p:extLst>
      <p:ext uri="{BB962C8B-B14F-4D97-AF65-F5344CB8AC3E}">
        <p14:creationId xmlns:p14="http://schemas.microsoft.com/office/powerpoint/2010/main" val="307288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E132B2-091E-1BC4-9DDD-A1A155B6D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5" y="333375"/>
            <a:ext cx="8248650" cy="6191250"/>
          </a:xfrm>
          <a:prstGeom prst="rect">
            <a:avLst/>
          </a:prstGeom>
        </p:spPr>
      </p:pic>
      <p:sp>
        <p:nvSpPr>
          <p:cNvPr id="2" name="Title 1">
            <a:extLst>
              <a:ext uri="{FF2B5EF4-FFF2-40B4-BE49-F238E27FC236}">
                <a16:creationId xmlns:a16="http://schemas.microsoft.com/office/drawing/2014/main" id="{54709807-2E5D-03EF-34EE-3F335BF304AE}"/>
              </a:ext>
            </a:extLst>
          </p:cNvPr>
          <p:cNvSpPr>
            <a:spLocks noGrp="1"/>
          </p:cNvSpPr>
          <p:nvPr>
            <p:ph type="title"/>
          </p:nvPr>
        </p:nvSpPr>
        <p:spPr>
          <a:xfrm>
            <a:off x="4355919" y="4836160"/>
            <a:ext cx="3480161" cy="970450"/>
          </a:xfrm>
        </p:spPr>
        <p:txBody>
          <a:bodyPr/>
          <a:lstStyle/>
          <a:p>
            <a:r>
              <a:rPr lang="en-US" b="1" dirty="0">
                <a:solidFill>
                  <a:schemeClr val="bg1"/>
                </a:solidFill>
                <a:latin typeface="Times New Roman" panose="02020603050405020304" pitchFamily="18" charset="0"/>
                <a:cs typeface="Times New Roman" panose="02020603050405020304" pitchFamily="18" charset="0"/>
              </a:rPr>
              <a:t>THANK YOU</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9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D77-422D-A200-F660-D705AEACE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7D08DF-1D99-E1BB-CC51-987E019F78A1}"/>
              </a:ext>
            </a:extLst>
          </p:cNvPr>
          <p:cNvSpPr>
            <a:spLocks noGrp="1"/>
          </p:cNvSpPr>
          <p:nvPr>
            <p:ph idx="1"/>
          </p:nvPr>
        </p:nvSpPr>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Total Labor Amount and Count of Models for Each Year:</a:t>
            </a:r>
          </a:p>
          <a:p>
            <a:r>
              <a:rPr lang="en-US" b="1" dirty="0">
                <a:latin typeface="Calibri" panose="020F0502020204030204" pitchFamily="34" charset="0"/>
                <a:ea typeface="Calibri" panose="020F0502020204030204" pitchFamily="34" charset="0"/>
                <a:cs typeface="Calibri" panose="020F0502020204030204" pitchFamily="34" charset="0"/>
              </a:rPr>
              <a:t>Total Labor Amounts for 2022 and 2023:</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2022 Total Labor Amount</a:t>
            </a:r>
            <a:r>
              <a:rPr lang="en-US"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2078418.75+1706241.58+2084431.2+1912469.85+1835740.93+1739787.84+1786995.25+2019304.58+1601752.85+1678583.92+1938196.45+1883439.17= Rs. </a:t>
            </a:r>
            <a:r>
              <a:rPr lang="en-IN" b="1" dirty="0">
                <a:latin typeface="Calibri" panose="020F0502020204030204" pitchFamily="34" charset="0"/>
                <a:ea typeface="Calibri" panose="020F0502020204030204" pitchFamily="34" charset="0"/>
                <a:cs typeface="Calibri" panose="020F0502020204030204" pitchFamily="34" charset="0"/>
              </a:rPr>
              <a:t>22,631,807.99</a:t>
            </a:r>
          </a:p>
          <a:p>
            <a:r>
              <a:rPr lang="en-IN" b="1" dirty="0">
                <a:latin typeface="Calibri" panose="020F0502020204030204" pitchFamily="34" charset="0"/>
                <a:ea typeface="Calibri" panose="020F0502020204030204" pitchFamily="34" charset="0"/>
                <a:cs typeface="Calibri" panose="020F0502020204030204" pitchFamily="34" charset="0"/>
              </a:rPr>
              <a:t>2023 Total Labor Amount</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1905879.17+1865939.9+1910062.15+1644274.72+2132005.44+1906177.77+2082316.87+1899179.5+1541209.78+1998034.2+1914932.07+1848667.07= Rs. </a:t>
            </a:r>
            <a:r>
              <a:rPr lang="en-IN" b="1" dirty="0">
                <a:latin typeface="Calibri" panose="020F0502020204030204" pitchFamily="34" charset="0"/>
                <a:ea typeface="Calibri" panose="020F0502020204030204" pitchFamily="34" charset="0"/>
                <a:cs typeface="Calibri" panose="020F0502020204030204" pitchFamily="34" charset="0"/>
              </a:rPr>
              <a:t>22,629,028.83</a:t>
            </a:r>
          </a:p>
          <a:p>
            <a:r>
              <a:rPr lang="en-US" dirty="0">
                <a:latin typeface="Calibri" panose="020F0502020204030204" pitchFamily="34" charset="0"/>
                <a:ea typeface="Calibri" panose="020F0502020204030204" pitchFamily="34" charset="0"/>
                <a:cs typeface="Calibri" panose="020F0502020204030204" pitchFamily="34" charset="0"/>
              </a:rPr>
              <a:t>The total labor amount in </a:t>
            </a:r>
            <a:r>
              <a:rPr lang="en-US" b="1" dirty="0">
                <a:latin typeface="Calibri" panose="020F0502020204030204" pitchFamily="34" charset="0"/>
                <a:ea typeface="Calibri" panose="020F0502020204030204" pitchFamily="34" charset="0"/>
                <a:cs typeface="Calibri" panose="020F0502020204030204" pitchFamily="34" charset="0"/>
              </a:rPr>
              <a:t>2023</a:t>
            </a:r>
            <a:r>
              <a:rPr lang="en-US" dirty="0">
                <a:latin typeface="Calibri" panose="020F0502020204030204" pitchFamily="34" charset="0"/>
                <a:ea typeface="Calibri" panose="020F0502020204030204" pitchFamily="34" charset="0"/>
                <a:cs typeface="Calibri" panose="020F0502020204030204" pitchFamily="34" charset="0"/>
              </a:rPr>
              <a:t> is almost identical to </a:t>
            </a:r>
            <a:r>
              <a:rPr lang="en-US" b="1" dirty="0">
                <a:latin typeface="Calibri" panose="020F0502020204030204" pitchFamily="34" charset="0"/>
                <a:ea typeface="Calibri" panose="020F0502020204030204" pitchFamily="34" charset="0"/>
                <a:cs typeface="Calibri" panose="020F0502020204030204" pitchFamily="34" charset="0"/>
              </a:rPr>
              <a:t>2022</a:t>
            </a:r>
            <a:r>
              <a:rPr lang="en-US" dirty="0">
                <a:latin typeface="Calibri" panose="020F0502020204030204" pitchFamily="34" charset="0"/>
                <a:ea typeface="Calibri" panose="020F0502020204030204" pitchFamily="34" charset="0"/>
                <a:cs typeface="Calibri" panose="020F0502020204030204" pitchFamily="34" charset="0"/>
              </a:rPr>
              <a:t>, with a difference of </a:t>
            </a:r>
            <a:r>
              <a:rPr lang="en-US" b="1" dirty="0">
                <a:latin typeface="Calibri" panose="020F0502020204030204" pitchFamily="34" charset="0"/>
                <a:ea typeface="Calibri" panose="020F0502020204030204" pitchFamily="34" charset="0"/>
                <a:cs typeface="Calibri" panose="020F0502020204030204" pitchFamily="34" charset="0"/>
              </a:rPr>
              <a:t>₹2,779.16</a:t>
            </a:r>
            <a:r>
              <a:rPr lang="en-US" dirty="0">
                <a:latin typeface="Calibri" panose="020F0502020204030204" pitchFamily="34" charset="0"/>
                <a:ea typeface="Calibri" panose="020F0502020204030204" pitchFamily="34" charset="0"/>
                <a:cs typeface="Calibri" panose="020F0502020204030204" pitchFamily="34" charset="0"/>
              </a:rPr>
              <a:t>. This suggests that overall labor costs were consistent between the two years.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958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23445-A0DA-B06F-BB93-0D6B0F2812FB}"/>
              </a:ext>
            </a:extLst>
          </p:cNvPr>
          <p:cNvSpPr>
            <a:spLocks noGrp="1"/>
          </p:cNvSpPr>
          <p:nvPr>
            <p:ph idx="1"/>
          </p:nvPr>
        </p:nvSpPr>
        <p:spPr>
          <a:xfrm>
            <a:off x="838200" y="628592"/>
            <a:ext cx="10515599" cy="1674033"/>
          </a:xfrm>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Labor Cost Per Model (Labor Efficiency):</a:t>
            </a:r>
          </a:p>
          <a:p>
            <a:r>
              <a:rPr lang="en-US" dirty="0">
                <a:latin typeface="Calibri" panose="020F0502020204030204" pitchFamily="34" charset="0"/>
                <a:ea typeface="Calibri" panose="020F0502020204030204" pitchFamily="34" charset="0"/>
                <a:cs typeface="Calibri" panose="020F0502020204030204" pitchFamily="34" charset="0"/>
              </a:rPr>
              <a:t>Let's calculate the </a:t>
            </a:r>
            <a:r>
              <a:rPr lang="en-US" b="1" dirty="0">
                <a:latin typeface="Calibri" panose="020F0502020204030204" pitchFamily="34" charset="0"/>
                <a:ea typeface="Calibri" panose="020F0502020204030204" pitchFamily="34" charset="0"/>
                <a:cs typeface="Calibri" panose="020F0502020204030204" pitchFamily="34" charset="0"/>
              </a:rPr>
              <a:t>labor cost per model</a:t>
            </a:r>
            <a:r>
              <a:rPr lang="en-US" dirty="0">
                <a:latin typeface="Calibri" panose="020F0502020204030204" pitchFamily="34" charset="0"/>
                <a:ea typeface="Calibri" panose="020F0502020204030204" pitchFamily="34" charset="0"/>
                <a:cs typeface="Calibri" panose="020F0502020204030204" pitchFamily="34" charset="0"/>
              </a:rPr>
              <a:t> for each month in both years. This will show the labor efficiency by determining how much labor was used per model worked on. The formula is:</a:t>
            </a:r>
          </a:p>
          <a:p>
            <a:r>
              <a:rPr lang="en-US" dirty="0">
                <a:latin typeface="Calibri" panose="020F0502020204030204" pitchFamily="34" charset="0"/>
                <a:ea typeface="Calibri" panose="020F0502020204030204" pitchFamily="34" charset="0"/>
                <a:cs typeface="Calibri" panose="020F0502020204030204" pitchFamily="34" charset="0"/>
              </a:rPr>
              <a:t>Labor Cost Per Model= Count of Mode/Labor Amount​</a:t>
            </a:r>
          </a:p>
          <a:p>
            <a:r>
              <a:rPr lang="en-IN" b="1" dirty="0">
                <a:latin typeface="Calibri" panose="020F0502020204030204" pitchFamily="34" charset="0"/>
                <a:ea typeface="Calibri" panose="020F0502020204030204" pitchFamily="34" charset="0"/>
                <a:cs typeface="Calibri" panose="020F0502020204030204" pitchFamily="34" charset="0"/>
              </a:rPr>
              <a:t>Labor Cost Per Model for Each Month:</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912A440-D2C9-18D9-1B89-2C83CEA3BCDB}"/>
              </a:ext>
            </a:extLst>
          </p:cNvPr>
          <p:cNvSpPr txBox="1"/>
          <p:nvPr/>
        </p:nvSpPr>
        <p:spPr>
          <a:xfrm>
            <a:off x="1180407" y="2207273"/>
            <a:ext cx="2362634" cy="4524315"/>
          </a:xfrm>
          <a:prstGeom prst="rect">
            <a:avLst/>
          </a:prstGeom>
          <a:noFill/>
        </p:spPr>
        <p:txBody>
          <a:bodyPr wrap="none" rtlCol="0">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pPr algn="ctr"/>
            <a:r>
              <a:rPr lang="en-IN" b="1" dirty="0">
                <a:latin typeface="Calibri" panose="020F0502020204030204" pitchFamily="34" charset="0"/>
                <a:ea typeface="Calibri" panose="020F0502020204030204" pitchFamily="34" charset="0"/>
                <a:cs typeface="Calibri" panose="020F0502020204030204" pitchFamily="34" charset="0"/>
              </a:rPr>
              <a:t>2022</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January</a:t>
            </a:r>
            <a:r>
              <a:rPr lang="en-IN" dirty="0">
                <a:latin typeface="Calibri" panose="020F0502020204030204" pitchFamily="34" charset="0"/>
                <a:ea typeface="Calibri" panose="020F0502020204030204" pitchFamily="34" charset="0"/>
                <a:cs typeface="Calibri" panose="020F0502020204030204" pitchFamily="34" charset="0"/>
              </a:rPr>
              <a:t>: ₹4,115.92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February</a:t>
            </a:r>
            <a:r>
              <a:rPr lang="en-IN" dirty="0">
                <a:latin typeface="Calibri" panose="020F0502020204030204" pitchFamily="34" charset="0"/>
                <a:ea typeface="Calibri" panose="020F0502020204030204" pitchFamily="34" charset="0"/>
                <a:cs typeface="Calibri" panose="020F0502020204030204" pitchFamily="34" charset="0"/>
              </a:rPr>
              <a:t>: ₹3,707.92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March</a:t>
            </a:r>
            <a:r>
              <a:rPr lang="en-IN" dirty="0">
                <a:latin typeface="Calibri" panose="020F0502020204030204" pitchFamily="34" charset="0"/>
                <a:ea typeface="Calibri" panose="020F0502020204030204" pitchFamily="34" charset="0"/>
                <a:cs typeface="Calibri" panose="020F0502020204030204" pitchFamily="34" charset="0"/>
              </a:rPr>
              <a:t>: ₹4,055.99</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April</a:t>
            </a:r>
            <a:r>
              <a:rPr lang="en-IN" dirty="0">
                <a:latin typeface="Calibri" panose="020F0502020204030204" pitchFamily="34" charset="0"/>
                <a:ea typeface="Calibri" panose="020F0502020204030204" pitchFamily="34" charset="0"/>
                <a:cs typeface="Calibri" panose="020F0502020204030204" pitchFamily="34" charset="0"/>
              </a:rPr>
              <a:t>: ₹3,758.55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May</a:t>
            </a:r>
            <a:r>
              <a:rPr lang="en-IN" dirty="0">
                <a:latin typeface="Calibri" panose="020F0502020204030204" pitchFamily="34" charset="0"/>
                <a:ea typeface="Calibri" panose="020F0502020204030204" pitchFamily="34" charset="0"/>
                <a:cs typeface="Calibri" panose="020F0502020204030204" pitchFamily="34" charset="0"/>
              </a:rPr>
              <a:t>: ₹3,737.82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June</a:t>
            </a:r>
            <a:r>
              <a:rPr lang="en-IN" dirty="0">
                <a:latin typeface="Calibri" panose="020F0502020204030204" pitchFamily="34" charset="0"/>
                <a:ea typeface="Calibri" panose="020F0502020204030204" pitchFamily="34" charset="0"/>
                <a:cs typeface="Calibri" panose="020F0502020204030204" pitchFamily="34" charset="0"/>
              </a:rPr>
              <a:t>: ₹3,050.82</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July</a:t>
            </a:r>
            <a:r>
              <a:rPr lang="en-IN" dirty="0">
                <a:latin typeface="Calibri" panose="020F0502020204030204" pitchFamily="34" charset="0"/>
                <a:ea typeface="Calibri" panose="020F0502020204030204" pitchFamily="34" charset="0"/>
                <a:cs typeface="Calibri" panose="020F0502020204030204" pitchFamily="34" charset="0"/>
              </a:rPr>
              <a:t>: ₹3,245.45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August</a:t>
            </a:r>
            <a:r>
              <a:rPr lang="en-IN" dirty="0">
                <a:latin typeface="Calibri" panose="020F0502020204030204" pitchFamily="34" charset="0"/>
                <a:ea typeface="Calibri" panose="020F0502020204030204" pitchFamily="34" charset="0"/>
                <a:cs typeface="Calibri" panose="020F0502020204030204" pitchFamily="34" charset="0"/>
              </a:rPr>
              <a:t>: ₹3,484.58</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September</a:t>
            </a:r>
            <a:r>
              <a:rPr lang="en-IN" dirty="0">
                <a:latin typeface="Calibri" panose="020F0502020204030204" pitchFamily="34" charset="0"/>
                <a:ea typeface="Calibri" panose="020F0502020204030204" pitchFamily="34" charset="0"/>
                <a:cs typeface="Calibri" panose="020F0502020204030204" pitchFamily="34" charset="0"/>
              </a:rPr>
              <a:t>: ₹2,753.55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October</a:t>
            </a:r>
            <a:r>
              <a:rPr lang="en-IN" dirty="0">
                <a:latin typeface="Calibri" panose="020F0502020204030204" pitchFamily="34" charset="0"/>
                <a:ea typeface="Calibri" panose="020F0502020204030204" pitchFamily="34" charset="0"/>
                <a:cs typeface="Calibri" panose="020F0502020204030204" pitchFamily="34" charset="0"/>
              </a:rPr>
              <a:t>: ₹2,917.46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November</a:t>
            </a:r>
            <a:r>
              <a:rPr lang="en-IN" dirty="0">
                <a:latin typeface="Calibri" panose="020F0502020204030204" pitchFamily="34" charset="0"/>
                <a:ea typeface="Calibri" panose="020F0502020204030204" pitchFamily="34" charset="0"/>
                <a:cs typeface="Calibri" panose="020F0502020204030204" pitchFamily="34" charset="0"/>
              </a:rPr>
              <a:t>: ₹3,513.11</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December</a:t>
            </a:r>
            <a:r>
              <a:rPr lang="en-IN" dirty="0">
                <a:latin typeface="Calibri" panose="020F0502020204030204" pitchFamily="34" charset="0"/>
                <a:ea typeface="Calibri" panose="020F0502020204030204" pitchFamily="34" charset="0"/>
                <a:cs typeface="Calibri" panose="020F0502020204030204" pitchFamily="34" charset="0"/>
              </a:rPr>
              <a:t>: ₹3,233.76</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AE1D46-AD25-3DA0-AADA-0D341319BA57}"/>
              </a:ext>
            </a:extLst>
          </p:cNvPr>
          <p:cNvSpPr txBox="1"/>
          <p:nvPr/>
        </p:nvSpPr>
        <p:spPr>
          <a:xfrm>
            <a:off x="8648959" y="2516904"/>
            <a:ext cx="2362634" cy="4247317"/>
          </a:xfrm>
          <a:prstGeom prst="rect">
            <a:avLst/>
          </a:prstGeom>
          <a:noFill/>
        </p:spPr>
        <p:txBody>
          <a:bodyPr wrap="none" rtlCol="0">
            <a:spAutoFit/>
          </a:bodyPr>
          <a:lstStyle/>
          <a:p>
            <a:pPr algn="ctr"/>
            <a:r>
              <a:rPr lang="en-IN" b="1" dirty="0">
                <a:latin typeface="Calibri" panose="020F0502020204030204" pitchFamily="34" charset="0"/>
                <a:ea typeface="Calibri" panose="020F0502020204030204" pitchFamily="34" charset="0"/>
                <a:cs typeface="Calibri" panose="020F0502020204030204" pitchFamily="34" charset="0"/>
              </a:rPr>
              <a:t>2023</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January</a:t>
            </a:r>
            <a:r>
              <a:rPr lang="en-IN" dirty="0">
                <a:latin typeface="Calibri" panose="020F0502020204030204" pitchFamily="34" charset="0"/>
                <a:ea typeface="Calibri" panose="020F0502020204030204" pitchFamily="34" charset="0"/>
                <a:cs typeface="Calibri" panose="020F0502020204030204" pitchFamily="34" charset="0"/>
              </a:rPr>
              <a:t>: ₹3,520.71</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February</a:t>
            </a:r>
            <a:r>
              <a:rPr lang="en-IN" dirty="0">
                <a:latin typeface="Calibri" panose="020F0502020204030204" pitchFamily="34" charset="0"/>
                <a:ea typeface="Calibri" panose="020F0502020204030204" pitchFamily="34" charset="0"/>
                <a:cs typeface="Calibri" panose="020F0502020204030204" pitchFamily="34" charset="0"/>
              </a:rPr>
              <a:t>: ₹3,782.39</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March</a:t>
            </a:r>
            <a:r>
              <a:rPr lang="en-IN" dirty="0">
                <a:latin typeface="Calibri" panose="020F0502020204030204" pitchFamily="34" charset="0"/>
                <a:ea typeface="Calibri" panose="020F0502020204030204" pitchFamily="34" charset="0"/>
                <a:cs typeface="Calibri" panose="020F0502020204030204" pitchFamily="34" charset="0"/>
              </a:rPr>
              <a:t>: ₹3,647.38</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April</a:t>
            </a:r>
            <a:r>
              <a:rPr lang="en-IN" dirty="0">
                <a:latin typeface="Calibri" panose="020F0502020204030204" pitchFamily="34" charset="0"/>
                <a:ea typeface="Calibri" panose="020F0502020204030204" pitchFamily="34" charset="0"/>
                <a:cs typeface="Calibri" panose="020F0502020204030204" pitchFamily="34" charset="0"/>
              </a:rPr>
              <a:t>: ₹3,261.10</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May</a:t>
            </a:r>
            <a:r>
              <a:rPr lang="en-IN" dirty="0">
                <a:latin typeface="Calibri" panose="020F0502020204030204" pitchFamily="34" charset="0"/>
                <a:ea typeface="Calibri" panose="020F0502020204030204" pitchFamily="34" charset="0"/>
                <a:cs typeface="Calibri" panose="020F0502020204030204" pitchFamily="34" charset="0"/>
              </a:rPr>
              <a:t>: ₹3,986.74</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June</a:t>
            </a:r>
            <a:r>
              <a:rPr lang="en-IN" dirty="0">
                <a:latin typeface="Calibri" panose="020F0502020204030204" pitchFamily="34" charset="0"/>
                <a:ea typeface="Calibri" panose="020F0502020204030204" pitchFamily="34" charset="0"/>
                <a:cs typeface="Calibri" panose="020F0502020204030204" pitchFamily="34" charset="0"/>
              </a:rPr>
              <a:t>: ₹3,448.85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July</a:t>
            </a:r>
            <a:r>
              <a:rPr lang="en-IN" dirty="0">
                <a:latin typeface="Calibri" panose="020F0502020204030204" pitchFamily="34" charset="0"/>
                <a:ea typeface="Calibri" panose="020F0502020204030204" pitchFamily="34" charset="0"/>
                <a:cs typeface="Calibri" panose="020F0502020204030204" pitchFamily="34" charset="0"/>
              </a:rPr>
              <a:t>: ₹3,692.23</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August</a:t>
            </a:r>
            <a:r>
              <a:rPr lang="en-IN" dirty="0">
                <a:latin typeface="Calibri" panose="020F0502020204030204" pitchFamily="34" charset="0"/>
                <a:ea typeface="Calibri" panose="020F0502020204030204" pitchFamily="34" charset="0"/>
                <a:cs typeface="Calibri" panose="020F0502020204030204" pitchFamily="34" charset="0"/>
              </a:rPr>
              <a:t>: ₹3,516.85</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September</a:t>
            </a:r>
            <a:r>
              <a:rPr lang="en-IN" dirty="0">
                <a:latin typeface="Calibri" panose="020F0502020204030204" pitchFamily="34" charset="0"/>
                <a:ea typeface="Calibri" panose="020F0502020204030204" pitchFamily="34" charset="0"/>
                <a:cs typeface="Calibri" panose="020F0502020204030204" pitchFamily="34" charset="0"/>
              </a:rPr>
              <a:t>: ₹3,118.40</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October</a:t>
            </a:r>
            <a:r>
              <a:rPr lang="en-IN" dirty="0">
                <a:latin typeface="Calibri" panose="020F0502020204030204" pitchFamily="34" charset="0"/>
                <a:ea typeface="Calibri" panose="020F0502020204030204" pitchFamily="34" charset="0"/>
                <a:cs typeface="Calibri" panose="020F0502020204030204" pitchFamily="34" charset="0"/>
              </a:rPr>
              <a:t>: ₹3,369.96</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November</a:t>
            </a:r>
            <a:r>
              <a:rPr lang="en-IN" dirty="0">
                <a:latin typeface="Calibri" panose="020F0502020204030204" pitchFamily="34" charset="0"/>
                <a:ea typeface="Calibri" panose="020F0502020204030204" pitchFamily="34" charset="0"/>
                <a:cs typeface="Calibri" panose="020F0502020204030204" pitchFamily="34" charset="0"/>
              </a:rPr>
              <a:t>: ₹3,453.14</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December</a:t>
            </a:r>
            <a:r>
              <a:rPr lang="en-IN" dirty="0">
                <a:latin typeface="Calibri" panose="020F0502020204030204" pitchFamily="34" charset="0"/>
                <a:ea typeface="Calibri" panose="020F0502020204030204" pitchFamily="34" charset="0"/>
                <a:cs typeface="Calibri" panose="020F0502020204030204" pitchFamily="34" charset="0"/>
              </a:rPr>
              <a:t>: ₹3,344.93</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98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046FB6-5108-EAE4-A613-7BF4775C6E6C}"/>
              </a:ext>
            </a:extLst>
          </p:cNvPr>
          <p:cNvSpPr>
            <a:spLocks noGrp="1" noChangeArrowheads="1"/>
          </p:cNvSpPr>
          <p:nvPr>
            <p:ph idx="1"/>
          </p:nvPr>
        </p:nvSpPr>
        <p:spPr bwMode="auto">
          <a:xfrm>
            <a:off x="821574" y="762583"/>
            <a:ext cx="10683240" cy="49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Month-over-Month Comparison: Labor Cost and Model Count:</a:t>
            </a:r>
          </a:p>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Peak Months (Labor Cost):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May had the highest labor cost of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₹2,132,005.44</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May also had the highest labor cost of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₹2,132,005.44</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suggesting a peak in production/service demand.</a:t>
            </a:r>
          </a:p>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Peak Months (Model Count):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December saw the highest model count at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583 models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October had the highest model count at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593 models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which could indicate a busier period for the company in terms of the number of cars serviced or produced.</a:t>
            </a:r>
          </a:p>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Low-Point Months:</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September was the lowest month in terms of labor cost at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₹1,601,752.85</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and model count at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582 models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September again saw the lowest labor cost at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₹1,541,209.78</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but had a lower model count of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494 models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which is significantly lower than the previous year.</a:t>
            </a:r>
          </a:p>
          <a:p>
            <a:pPr marL="36900" indent="0">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Trends and Fluctuations:</a:t>
            </a:r>
          </a:p>
          <a:p>
            <a:pPr>
              <a:buFont typeface="Arial" panose="020B0604020202020204" pitchFamily="34" charset="0"/>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fluctuations in labor cost per model</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between months are more pronounced in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compared to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2022</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which suggests that labor efficiency was more variable in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Labor cost</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was typically higher in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2023</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in the peak months, with a significant increase in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May</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July</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compared to the previous year.</a:t>
            </a:r>
          </a:p>
        </p:txBody>
      </p:sp>
    </p:spTree>
    <p:extLst>
      <p:ext uri="{BB962C8B-B14F-4D97-AF65-F5344CB8AC3E}">
        <p14:creationId xmlns:p14="http://schemas.microsoft.com/office/powerpoint/2010/main" val="38759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8BA22-452F-B7B2-1BCF-0174527072FA}"/>
              </a:ext>
            </a:extLst>
          </p:cNvPr>
          <p:cNvSpPr>
            <a:spLocks noGrp="1"/>
          </p:cNvSpPr>
          <p:nvPr>
            <p:ph idx="1"/>
          </p:nvPr>
        </p:nvSpPr>
        <p:spPr>
          <a:xfrm>
            <a:off x="838200" y="1315056"/>
            <a:ext cx="10515600" cy="4227888"/>
          </a:xfrm>
        </p:spPr>
        <p:txBody>
          <a:bodyPr>
            <a:no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Predictive Analysis for 2024:</a:t>
            </a:r>
          </a:p>
          <a:p>
            <a:r>
              <a:rPr lang="en-US" sz="1400" dirty="0">
                <a:latin typeface="Calibri" panose="020F0502020204030204" pitchFamily="34" charset="0"/>
                <a:ea typeface="Calibri" panose="020F0502020204030204" pitchFamily="34" charset="0"/>
                <a:cs typeface="Calibri" panose="020F0502020204030204" pitchFamily="34" charset="0"/>
              </a:rPr>
              <a:t>To predict the labor costs and model counts for </a:t>
            </a:r>
            <a:r>
              <a:rPr lang="en-US" sz="1400" b="1" dirty="0">
                <a:latin typeface="Calibri" panose="020F0502020204030204" pitchFamily="34" charset="0"/>
                <a:ea typeface="Calibri" panose="020F0502020204030204" pitchFamily="34" charset="0"/>
                <a:cs typeface="Calibri" panose="020F0502020204030204" pitchFamily="34" charset="0"/>
              </a:rPr>
              <a:t>2024</a:t>
            </a:r>
            <a:r>
              <a:rPr lang="en-US" sz="1400" dirty="0">
                <a:latin typeface="Calibri" panose="020F0502020204030204" pitchFamily="34" charset="0"/>
                <a:ea typeface="Calibri" panose="020F0502020204030204" pitchFamily="34" charset="0"/>
                <a:cs typeface="Calibri" panose="020F0502020204030204" pitchFamily="34" charset="0"/>
              </a:rPr>
              <a:t>, we can look at the following factors based on historical trends: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Seasonality</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May and July</a:t>
            </a:r>
            <a:r>
              <a:rPr lang="en-US" sz="1400" dirty="0">
                <a:latin typeface="Calibri" panose="020F0502020204030204" pitchFamily="34" charset="0"/>
                <a:ea typeface="Calibri" panose="020F0502020204030204" pitchFamily="34" charset="0"/>
                <a:cs typeface="Calibri" panose="020F0502020204030204" pitchFamily="34" charset="0"/>
              </a:rPr>
              <a:t> are likely to be high-demand months, and </a:t>
            </a:r>
            <a:r>
              <a:rPr lang="en-US" sz="1400" b="1" dirty="0">
                <a:latin typeface="Calibri" panose="020F0502020204030204" pitchFamily="34" charset="0"/>
                <a:ea typeface="Calibri" panose="020F0502020204030204" pitchFamily="34" charset="0"/>
                <a:cs typeface="Calibri" panose="020F0502020204030204" pitchFamily="34" charset="0"/>
              </a:rPr>
              <a:t>September</a:t>
            </a:r>
            <a:r>
              <a:rPr lang="en-US" sz="1400" dirty="0">
                <a:latin typeface="Calibri" panose="020F0502020204030204" pitchFamily="34" charset="0"/>
                <a:ea typeface="Calibri" panose="020F0502020204030204" pitchFamily="34" charset="0"/>
                <a:cs typeface="Calibri" panose="020F0502020204030204" pitchFamily="34" charset="0"/>
              </a:rPr>
              <a:t> might continue to be a low-demand period.</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Growth Trend</a:t>
            </a:r>
            <a:r>
              <a:rPr lang="en-US" sz="1400" dirty="0">
                <a:latin typeface="Calibri" panose="020F0502020204030204" pitchFamily="34" charset="0"/>
                <a:ea typeface="Calibri" panose="020F0502020204030204" pitchFamily="34" charset="0"/>
                <a:cs typeface="Calibri" panose="020F0502020204030204" pitchFamily="34" charset="0"/>
              </a:rPr>
              <a:t>: If the model count in 2023 continues to increase, we can expect a slight </a:t>
            </a:r>
            <a:r>
              <a:rPr lang="en-US" sz="1400" b="1" dirty="0">
                <a:latin typeface="Calibri" panose="020F0502020204030204" pitchFamily="34" charset="0"/>
                <a:ea typeface="Calibri" panose="020F0502020204030204" pitchFamily="34" charset="0"/>
                <a:cs typeface="Calibri" panose="020F0502020204030204" pitchFamily="34" charset="0"/>
              </a:rPr>
              <a:t>increase in model count</a:t>
            </a:r>
            <a:r>
              <a:rPr lang="en-US" sz="1400" dirty="0">
                <a:latin typeface="Calibri" panose="020F0502020204030204" pitchFamily="34" charset="0"/>
                <a:ea typeface="Calibri" panose="020F0502020204030204" pitchFamily="34" charset="0"/>
                <a:cs typeface="Calibri" panose="020F0502020204030204" pitchFamily="34" charset="0"/>
              </a:rPr>
              <a:t> for 2024, especially during peak months like </a:t>
            </a:r>
            <a:r>
              <a:rPr lang="en-US" sz="1400" b="1" dirty="0">
                <a:latin typeface="Calibri" panose="020F0502020204030204" pitchFamily="34" charset="0"/>
                <a:ea typeface="Calibri" panose="020F0502020204030204" pitchFamily="34" charset="0"/>
                <a:cs typeface="Calibri" panose="020F0502020204030204" pitchFamily="34" charset="0"/>
              </a:rPr>
              <a:t>May</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July</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October</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b="1" dirty="0">
                <a:latin typeface="Calibri" panose="020F0502020204030204" pitchFamily="34" charset="0"/>
                <a:ea typeface="Calibri" panose="020F0502020204030204" pitchFamily="34" charset="0"/>
                <a:cs typeface="Calibri" panose="020F0502020204030204" pitchFamily="34" charset="0"/>
              </a:rPr>
              <a:t>Actionable Business Insights: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Labor Cost Optimization</a:t>
            </a:r>
            <a:r>
              <a:rPr lang="en-US" sz="1400" dirty="0">
                <a:latin typeface="Calibri" panose="020F0502020204030204" pitchFamily="34" charset="0"/>
                <a:ea typeface="Calibri" panose="020F0502020204030204" pitchFamily="34" charset="0"/>
                <a:cs typeface="Calibri" panose="020F0502020204030204" pitchFamily="34" charset="0"/>
              </a:rPr>
              <a:t>: There are months where labor cost per model can be optimized, particularly in </a:t>
            </a:r>
            <a:r>
              <a:rPr lang="en-US" sz="1400" b="1" dirty="0">
                <a:latin typeface="Calibri" panose="020F0502020204030204" pitchFamily="34" charset="0"/>
                <a:ea typeface="Calibri" panose="020F0502020204030204" pitchFamily="34" charset="0"/>
                <a:cs typeface="Calibri" panose="020F0502020204030204" pitchFamily="34" charset="0"/>
              </a:rPr>
              <a:t>September</a:t>
            </a:r>
            <a:r>
              <a:rPr lang="en-US" sz="1400" dirty="0">
                <a:latin typeface="Calibri" panose="020F0502020204030204" pitchFamily="34" charset="0"/>
                <a:ea typeface="Calibri" panose="020F0502020204030204" pitchFamily="34" charset="0"/>
                <a:cs typeface="Calibri" panose="020F0502020204030204" pitchFamily="34" charset="0"/>
              </a:rPr>
              <a:t>. Strategies like improving process efficiency or reducing overtime could help lower costs in lean months.</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Forecasting Labor Needs</a:t>
            </a:r>
            <a:r>
              <a:rPr lang="en-US" sz="1400" dirty="0">
                <a:latin typeface="Calibri" panose="020F0502020204030204" pitchFamily="34" charset="0"/>
                <a:ea typeface="Calibri" panose="020F0502020204030204" pitchFamily="34" charset="0"/>
                <a:cs typeface="Calibri" panose="020F0502020204030204" pitchFamily="34" charset="0"/>
              </a:rPr>
              <a:t>: Given the high labor demand in </a:t>
            </a:r>
            <a:r>
              <a:rPr lang="en-US" sz="1400" b="1" dirty="0">
                <a:latin typeface="Calibri" panose="020F0502020204030204" pitchFamily="34" charset="0"/>
                <a:ea typeface="Calibri" panose="020F0502020204030204" pitchFamily="34" charset="0"/>
                <a:cs typeface="Calibri" panose="020F0502020204030204" pitchFamily="34" charset="0"/>
              </a:rPr>
              <a:t>May</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July</a:t>
            </a:r>
            <a:r>
              <a:rPr lang="en-US" sz="1400" dirty="0">
                <a:latin typeface="Calibri" panose="020F0502020204030204" pitchFamily="34" charset="0"/>
                <a:ea typeface="Calibri" panose="020F0502020204030204" pitchFamily="34" charset="0"/>
                <a:cs typeface="Calibri" panose="020F0502020204030204" pitchFamily="34" charset="0"/>
              </a:rPr>
              <a:t>, the company should plan for resource allocation (staff, materials, etc.) accordingly.</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Strategic Focus on High Model Count Months</a:t>
            </a:r>
            <a:r>
              <a:rPr lang="en-US" sz="1400" dirty="0">
                <a:latin typeface="Calibri" panose="020F0502020204030204" pitchFamily="34" charset="0"/>
                <a:ea typeface="Calibri" panose="020F0502020204030204" pitchFamily="34" charset="0"/>
                <a:cs typeface="Calibri" panose="020F0502020204030204" pitchFamily="34" charset="0"/>
              </a:rPr>
              <a:t>: Focus marketing efforts and operational capacity around months where model counts are higher (such as </a:t>
            </a:r>
            <a:r>
              <a:rPr lang="en-US" sz="1400" b="1" dirty="0">
                <a:latin typeface="Calibri" panose="020F0502020204030204" pitchFamily="34" charset="0"/>
                <a:ea typeface="Calibri" panose="020F0502020204030204" pitchFamily="34" charset="0"/>
                <a:cs typeface="Calibri" panose="020F0502020204030204" pitchFamily="34" charset="0"/>
              </a:rPr>
              <a:t>October 2023</a:t>
            </a:r>
            <a:r>
              <a:rPr lang="en-US" sz="1400" dirty="0">
                <a:latin typeface="Calibri" panose="020F0502020204030204" pitchFamily="34" charset="0"/>
                <a:ea typeface="Calibri" panose="020F0502020204030204" pitchFamily="34" charset="0"/>
                <a:cs typeface="Calibri" panose="020F0502020204030204" pitchFamily="34" charset="0"/>
              </a:rPr>
              <a:t>) to maximize efficiency.</a:t>
            </a:r>
          </a:p>
          <a:p>
            <a:pPr>
              <a:buFont typeface="+mj-lt"/>
              <a:buAutoNum type="arabicPeriod"/>
            </a:pPr>
            <a:r>
              <a:rPr lang="en-US" sz="1400" b="1" dirty="0">
                <a:latin typeface="Calibri" panose="020F0502020204030204" pitchFamily="34" charset="0"/>
                <a:ea typeface="Calibri" panose="020F0502020204030204" pitchFamily="34" charset="0"/>
                <a:cs typeface="Calibri" panose="020F0502020204030204" pitchFamily="34" charset="0"/>
              </a:rPr>
              <a:t>Prepare for Slower Months</a:t>
            </a:r>
            <a:r>
              <a:rPr lang="en-US" sz="1400" dirty="0">
                <a:latin typeface="Calibri" panose="020F0502020204030204" pitchFamily="34" charset="0"/>
                <a:ea typeface="Calibri" panose="020F0502020204030204" pitchFamily="34" charset="0"/>
                <a:cs typeface="Calibri" panose="020F0502020204030204" pitchFamily="34" charset="0"/>
              </a:rPr>
              <a:t>: The company should focus on optimizing resources in </a:t>
            </a:r>
            <a:r>
              <a:rPr lang="en-US" sz="1400" b="1" dirty="0">
                <a:latin typeface="Calibri" panose="020F0502020204030204" pitchFamily="34" charset="0"/>
                <a:ea typeface="Calibri" panose="020F0502020204030204" pitchFamily="34" charset="0"/>
                <a:cs typeface="Calibri" panose="020F0502020204030204" pitchFamily="34" charset="0"/>
              </a:rPr>
              <a:t>September</a:t>
            </a:r>
            <a:r>
              <a:rPr lang="en-US" sz="1400" dirty="0">
                <a:latin typeface="Calibri" panose="020F0502020204030204" pitchFamily="34" charset="0"/>
                <a:ea typeface="Calibri" panose="020F0502020204030204" pitchFamily="34" charset="0"/>
                <a:cs typeface="Calibri" panose="020F0502020204030204" pitchFamily="34" charset="0"/>
              </a:rPr>
              <a:t> (traditionally a low month for both labor and models), possibly through non-urgent maintenance or backlog processing.</a:t>
            </a:r>
          </a:p>
          <a:p>
            <a:pPr>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075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B63B-3A11-EE83-363B-189AD4E747DE}"/>
              </a:ext>
            </a:extLst>
          </p:cNvPr>
          <p:cNvSpPr>
            <a:spLocks noGrp="1"/>
          </p:cNvSpPr>
          <p:nvPr>
            <p:ph type="title"/>
          </p:nvPr>
        </p:nvSpPr>
        <p:spPr/>
        <p:txBody>
          <a:bodyPr/>
          <a:lstStyle/>
          <a:p>
            <a:r>
              <a:rPr lang="en-US" dirty="0"/>
              <a:t>Part Amt Related to Year and Month</a:t>
            </a:r>
            <a:endParaRPr lang="en-IN" dirty="0"/>
          </a:p>
        </p:txBody>
      </p:sp>
      <p:graphicFrame>
        <p:nvGraphicFramePr>
          <p:cNvPr id="5" name="Content Placeholder 4">
            <a:extLst>
              <a:ext uri="{FF2B5EF4-FFF2-40B4-BE49-F238E27FC236}">
                <a16:creationId xmlns:a16="http://schemas.microsoft.com/office/drawing/2014/main" id="{053254F7-970F-6FA4-0083-8D0392E2F2E4}"/>
              </a:ext>
            </a:extLst>
          </p:cNvPr>
          <p:cNvGraphicFramePr>
            <a:graphicFrameLocks noGrp="1"/>
          </p:cNvGraphicFramePr>
          <p:nvPr>
            <p:ph idx="1"/>
            <p:extLst>
              <p:ext uri="{D42A27DB-BD31-4B8C-83A1-F6EECF244321}">
                <p14:modId xmlns:p14="http://schemas.microsoft.com/office/powerpoint/2010/main" val="2400265034"/>
              </p:ext>
            </p:extLst>
          </p:nvPr>
        </p:nvGraphicFramePr>
        <p:xfrm>
          <a:off x="913794" y="1889911"/>
          <a:ext cx="4115405" cy="4535825"/>
        </p:xfrm>
        <a:graphic>
          <a:graphicData uri="http://schemas.openxmlformats.org/drawingml/2006/table">
            <a:tbl>
              <a:tblPr/>
              <a:tblGrid>
                <a:gridCol w="1402979">
                  <a:extLst>
                    <a:ext uri="{9D8B030D-6E8A-4147-A177-3AD203B41FA5}">
                      <a16:colId xmlns:a16="http://schemas.microsoft.com/office/drawing/2014/main" val="2309399628"/>
                    </a:ext>
                  </a:extLst>
                </a:gridCol>
                <a:gridCol w="1349532">
                  <a:extLst>
                    <a:ext uri="{9D8B030D-6E8A-4147-A177-3AD203B41FA5}">
                      <a16:colId xmlns:a16="http://schemas.microsoft.com/office/drawing/2014/main" val="2865728455"/>
                    </a:ext>
                  </a:extLst>
                </a:gridCol>
                <a:gridCol w="654723">
                  <a:extLst>
                    <a:ext uri="{9D8B030D-6E8A-4147-A177-3AD203B41FA5}">
                      <a16:colId xmlns:a16="http://schemas.microsoft.com/office/drawing/2014/main" val="1106823619"/>
                    </a:ext>
                  </a:extLst>
                </a:gridCol>
                <a:gridCol w="708171">
                  <a:extLst>
                    <a:ext uri="{9D8B030D-6E8A-4147-A177-3AD203B41FA5}">
                      <a16:colId xmlns:a16="http://schemas.microsoft.com/office/drawing/2014/main" val="2452817407"/>
                    </a:ext>
                  </a:extLst>
                </a:gridCol>
              </a:tblGrid>
              <a:tr h="181433">
                <a:tc>
                  <a:txBody>
                    <a:bodyPr/>
                    <a:lstStyle/>
                    <a:p>
                      <a:pPr algn="ctr" fontAlgn="b"/>
                      <a:r>
                        <a:rPr lang="en-IN" sz="1000" b="1" i="0" u="none" strike="noStrike">
                          <a:solidFill>
                            <a:srgbClr val="FFFFFF"/>
                          </a:solidFill>
                          <a:effectLst/>
                          <a:latin typeface="Calibri" panose="020F0502020204030204" pitchFamily="34" charset="0"/>
                        </a:rPr>
                        <a:t>Sum of Part Amt</a:t>
                      </a:r>
                    </a:p>
                  </a:txBody>
                  <a:tcPr marL="6765" marR="6765" marT="676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ctr" fontAlgn="b"/>
                      <a:r>
                        <a:rPr lang="en-IN" sz="1000" b="1" i="0" u="none" strike="noStrike">
                          <a:solidFill>
                            <a:srgbClr val="FFFFFF"/>
                          </a:solidFill>
                          <a:effectLst/>
                          <a:latin typeface="Calibri" panose="020F0502020204030204" pitchFamily="34" charset="0"/>
                        </a:rPr>
                        <a:t>Count of Model</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ctr" fontAlgn="b"/>
                      <a:r>
                        <a:rPr lang="en-IN" sz="1000" b="1" i="0" u="none" strike="noStrike">
                          <a:solidFill>
                            <a:srgbClr val="FFFFFF"/>
                          </a:solidFill>
                          <a:effectLst/>
                          <a:latin typeface="Calibri" panose="020F0502020204030204" pitchFamily="34" charset="0"/>
                        </a:rPr>
                        <a:t>Year</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ctr" fontAlgn="b"/>
                      <a:r>
                        <a:rPr lang="en-IN" sz="1000" b="1" i="0" u="none" strike="noStrike">
                          <a:solidFill>
                            <a:srgbClr val="FFFFFF"/>
                          </a:solidFill>
                          <a:effectLst/>
                          <a:latin typeface="Calibri" panose="020F0502020204030204" pitchFamily="34" charset="0"/>
                        </a:rPr>
                        <a:t>Month</a:t>
                      </a:r>
                    </a:p>
                  </a:txBody>
                  <a:tcPr marL="6765" marR="6765" marT="6765"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61979371"/>
                  </a:ext>
                </a:extLst>
              </a:tr>
              <a:tr h="181433">
                <a:tc>
                  <a:txBody>
                    <a:bodyPr/>
                    <a:lstStyle/>
                    <a:p>
                      <a:pPr algn="ctr" fontAlgn="b"/>
                      <a:r>
                        <a:rPr lang="en-IN" sz="1000" b="0" i="0" u="none" strike="noStrike">
                          <a:solidFill>
                            <a:srgbClr val="000000"/>
                          </a:solidFill>
                          <a:effectLst/>
                          <a:latin typeface="Calibri" panose="020F0502020204030204" pitchFamily="34" charset="0"/>
                        </a:rPr>
                        <a:t>2578395.48</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505</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January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768849480"/>
                  </a:ext>
                </a:extLst>
              </a:tr>
              <a:tr h="181433">
                <a:tc>
                  <a:txBody>
                    <a:bodyPr/>
                    <a:lstStyle/>
                    <a:p>
                      <a:pPr algn="ctr" fontAlgn="b"/>
                      <a:r>
                        <a:rPr lang="en-IN" sz="1000" b="0" i="0" u="none" strike="noStrike">
                          <a:solidFill>
                            <a:srgbClr val="000000"/>
                          </a:solidFill>
                          <a:effectLst/>
                          <a:latin typeface="Calibri" panose="020F0502020204030204" pitchFamily="34" charset="0"/>
                        </a:rPr>
                        <a:t>2174729.77</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460</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February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312005685"/>
                  </a:ext>
                </a:extLst>
              </a:tr>
              <a:tr h="181433">
                <a:tc>
                  <a:txBody>
                    <a:bodyPr/>
                    <a:lstStyle/>
                    <a:p>
                      <a:pPr algn="ctr" fontAlgn="b"/>
                      <a:r>
                        <a:rPr lang="en-IN" sz="1000" b="0" i="0" u="none" strike="noStrike">
                          <a:solidFill>
                            <a:srgbClr val="000000"/>
                          </a:solidFill>
                          <a:effectLst/>
                          <a:latin typeface="Calibri" panose="020F0502020204030204" pitchFamily="34" charset="0"/>
                        </a:rPr>
                        <a:t>2708181.13</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514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March</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775878324"/>
                  </a:ext>
                </a:extLst>
              </a:tr>
              <a:tr h="181433">
                <a:tc>
                  <a:txBody>
                    <a:bodyPr/>
                    <a:lstStyle/>
                    <a:p>
                      <a:pPr algn="ctr" fontAlgn="b"/>
                      <a:r>
                        <a:rPr lang="en-IN" sz="1000" b="0" i="0" u="none" strike="noStrike">
                          <a:solidFill>
                            <a:srgbClr val="000000"/>
                          </a:solidFill>
                          <a:effectLst/>
                          <a:latin typeface="Calibri" panose="020F0502020204030204" pitchFamily="34" charset="0"/>
                        </a:rPr>
                        <a:t>2802572.95</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509</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April</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316671256"/>
                  </a:ext>
                </a:extLst>
              </a:tr>
              <a:tr h="181433">
                <a:tc>
                  <a:txBody>
                    <a:bodyPr/>
                    <a:lstStyle/>
                    <a:p>
                      <a:pPr algn="ctr" fontAlgn="b"/>
                      <a:r>
                        <a:rPr lang="en-IN" sz="1000" b="0" i="0" u="none" strike="noStrike">
                          <a:solidFill>
                            <a:srgbClr val="000000"/>
                          </a:solidFill>
                          <a:effectLst/>
                          <a:latin typeface="Calibri" panose="020F0502020204030204" pitchFamily="34" charset="0"/>
                        </a:rPr>
                        <a:t>2385629.49</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491</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May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925980305"/>
                  </a:ext>
                </a:extLst>
              </a:tr>
              <a:tr h="181433">
                <a:tc>
                  <a:txBody>
                    <a:bodyPr/>
                    <a:lstStyle/>
                    <a:p>
                      <a:pPr algn="ctr" fontAlgn="b"/>
                      <a:r>
                        <a:rPr lang="en-IN" sz="1000" b="0" i="0" u="none" strike="noStrike">
                          <a:solidFill>
                            <a:srgbClr val="000000"/>
                          </a:solidFill>
                          <a:effectLst/>
                          <a:latin typeface="Calibri" panose="020F0502020204030204" pitchFamily="34" charset="0"/>
                        </a:rPr>
                        <a:t>1973104.55</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570</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June</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205442484"/>
                  </a:ext>
                </a:extLst>
              </a:tr>
              <a:tr h="181433">
                <a:tc>
                  <a:txBody>
                    <a:bodyPr/>
                    <a:lstStyle/>
                    <a:p>
                      <a:pPr algn="ctr" fontAlgn="b"/>
                      <a:r>
                        <a:rPr lang="en-IN" sz="1000" b="0" i="0" u="none" strike="noStrike">
                          <a:solidFill>
                            <a:srgbClr val="000000"/>
                          </a:solidFill>
                          <a:effectLst/>
                          <a:latin typeface="Calibri" panose="020F0502020204030204" pitchFamily="34" charset="0"/>
                        </a:rPr>
                        <a:t>2290746.58</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550</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July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519480109"/>
                  </a:ext>
                </a:extLst>
              </a:tr>
              <a:tr h="181433">
                <a:tc>
                  <a:txBody>
                    <a:bodyPr/>
                    <a:lstStyle/>
                    <a:p>
                      <a:pPr algn="ctr" fontAlgn="b"/>
                      <a:r>
                        <a:rPr lang="en-IN" sz="1000" b="0" i="0" u="none" strike="noStrike">
                          <a:solidFill>
                            <a:srgbClr val="000000"/>
                          </a:solidFill>
                          <a:effectLst/>
                          <a:latin typeface="Calibri" panose="020F0502020204030204" pitchFamily="34" charset="0"/>
                        </a:rPr>
                        <a:t>2287079.87</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579</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August</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035657332"/>
                  </a:ext>
                </a:extLst>
              </a:tr>
              <a:tr h="181433">
                <a:tc>
                  <a:txBody>
                    <a:bodyPr/>
                    <a:lstStyle/>
                    <a:p>
                      <a:pPr algn="ctr" fontAlgn="b"/>
                      <a:r>
                        <a:rPr lang="en-IN" sz="1000" b="0" i="0" u="none" strike="noStrike">
                          <a:solidFill>
                            <a:srgbClr val="000000"/>
                          </a:solidFill>
                          <a:effectLst/>
                          <a:latin typeface="Calibri" panose="020F0502020204030204" pitchFamily="34" charset="0"/>
                        </a:rPr>
                        <a:t>2348352.8</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582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September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576510540"/>
                  </a:ext>
                </a:extLst>
              </a:tr>
              <a:tr h="181433">
                <a:tc>
                  <a:txBody>
                    <a:bodyPr/>
                    <a:lstStyle/>
                    <a:p>
                      <a:pPr algn="ctr" fontAlgn="b"/>
                      <a:r>
                        <a:rPr lang="en-IN" sz="1000" b="0" i="0" u="none" strike="noStrike">
                          <a:solidFill>
                            <a:srgbClr val="000000"/>
                          </a:solidFill>
                          <a:effectLst/>
                          <a:latin typeface="Calibri" panose="020F0502020204030204" pitchFamily="34" charset="0"/>
                        </a:rPr>
                        <a:t>2412427.13</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575</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October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527285348"/>
                  </a:ext>
                </a:extLst>
              </a:tr>
              <a:tr h="181433">
                <a:tc>
                  <a:txBody>
                    <a:bodyPr/>
                    <a:lstStyle/>
                    <a:p>
                      <a:pPr algn="ctr" fontAlgn="b"/>
                      <a:r>
                        <a:rPr lang="en-IN" sz="1000" b="0" i="0" u="none" strike="noStrike">
                          <a:solidFill>
                            <a:srgbClr val="000000"/>
                          </a:solidFill>
                          <a:effectLst/>
                          <a:latin typeface="Calibri" panose="020F0502020204030204" pitchFamily="34" charset="0"/>
                        </a:rPr>
                        <a:t>2695266.84</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552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November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194225772"/>
                  </a:ext>
                </a:extLst>
              </a:tr>
              <a:tr h="181433">
                <a:tc>
                  <a:txBody>
                    <a:bodyPr/>
                    <a:lstStyle/>
                    <a:p>
                      <a:pPr algn="ctr" fontAlgn="b"/>
                      <a:r>
                        <a:rPr lang="en-IN" sz="1000" b="0" i="0" u="none" strike="noStrike">
                          <a:solidFill>
                            <a:srgbClr val="000000"/>
                          </a:solidFill>
                          <a:effectLst/>
                          <a:latin typeface="Calibri" panose="020F0502020204030204" pitchFamily="34" charset="0"/>
                        </a:rPr>
                        <a:t>2524962.6</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583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December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4137968741"/>
                  </a:ext>
                </a:extLst>
              </a:tr>
              <a:tr h="181433">
                <a:tc>
                  <a:txBody>
                    <a:bodyPr/>
                    <a:lstStyle/>
                    <a:p>
                      <a:pPr algn="ctr" fontAlgn="b"/>
                      <a:r>
                        <a:rPr lang="en-IN" sz="1000" b="0" i="0" u="none" strike="noStrike">
                          <a:solidFill>
                            <a:srgbClr val="000000"/>
                          </a:solidFill>
                          <a:effectLst/>
                          <a:latin typeface="Calibri" panose="020F0502020204030204" pitchFamily="34" charset="0"/>
                        </a:rPr>
                        <a:t>3301102.53</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542</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January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240582958"/>
                  </a:ext>
                </a:extLst>
              </a:tr>
              <a:tr h="181433">
                <a:tc>
                  <a:txBody>
                    <a:bodyPr/>
                    <a:lstStyle/>
                    <a:p>
                      <a:pPr algn="ctr" fontAlgn="b"/>
                      <a:r>
                        <a:rPr lang="en-IN" sz="1000" b="0" i="0" u="none" strike="noStrike">
                          <a:solidFill>
                            <a:srgbClr val="000000"/>
                          </a:solidFill>
                          <a:effectLst/>
                          <a:latin typeface="Calibri" panose="020F0502020204030204" pitchFamily="34" charset="0"/>
                        </a:rPr>
                        <a:t>2572701.04</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494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February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759319575"/>
                  </a:ext>
                </a:extLst>
              </a:tr>
              <a:tr h="181433">
                <a:tc>
                  <a:txBody>
                    <a:bodyPr/>
                    <a:lstStyle/>
                    <a:p>
                      <a:pPr algn="ctr" fontAlgn="b"/>
                      <a:r>
                        <a:rPr lang="en-IN" sz="1000" b="0" i="0" u="none" strike="noStrike">
                          <a:solidFill>
                            <a:srgbClr val="000000"/>
                          </a:solidFill>
                          <a:effectLst/>
                          <a:latin typeface="Calibri" panose="020F0502020204030204" pitchFamily="34" charset="0"/>
                        </a:rPr>
                        <a:t>2610872.44</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March</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385218414"/>
                  </a:ext>
                </a:extLst>
              </a:tr>
              <a:tr h="181433">
                <a:tc>
                  <a:txBody>
                    <a:bodyPr/>
                    <a:lstStyle/>
                    <a:p>
                      <a:pPr algn="ctr" fontAlgn="b"/>
                      <a:r>
                        <a:rPr lang="en-IN" sz="1000" b="0" i="0" u="none" strike="noStrike">
                          <a:solidFill>
                            <a:srgbClr val="000000"/>
                          </a:solidFill>
                          <a:effectLst/>
                          <a:latin typeface="Calibri" panose="020F0502020204030204" pitchFamily="34" charset="0"/>
                        </a:rPr>
                        <a:t>2275586.5</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504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April</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95582420"/>
                  </a:ext>
                </a:extLst>
              </a:tr>
              <a:tr h="181433">
                <a:tc>
                  <a:txBody>
                    <a:bodyPr/>
                    <a:lstStyle/>
                    <a:p>
                      <a:pPr algn="ctr" fontAlgn="b"/>
                      <a:r>
                        <a:rPr lang="en-IN" sz="1000" b="0" i="0" u="none" strike="noStrike">
                          <a:solidFill>
                            <a:srgbClr val="000000"/>
                          </a:solidFill>
                          <a:effectLst/>
                          <a:latin typeface="Calibri" panose="020F0502020204030204" pitchFamily="34" charset="0"/>
                        </a:rPr>
                        <a:t>2399140.39</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534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May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801838371"/>
                  </a:ext>
                </a:extLst>
              </a:tr>
              <a:tr h="181433">
                <a:tc>
                  <a:txBody>
                    <a:bodyPr/>
                    <a:lstStyle/>
                    <a:p>
                      <a:pPr algn="ctr" fontAlgn="b"/>
                      <a:r>
                        <a:rPr lang="en-IN" sz="1000" b="0" i="0" u="none" strike="noStrike">
                          <a:solidFill>
                            <a:srgbClr val="000000"/>
                          </a:solidFill>
                          <a:effectLst/>
                          <a:latin typeface="Calibri" panose="020F0502020204030204" pitchFamily="34" charset="0"/>
                        </a:rPr>
                        <a:t>2001271.06</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553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June</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891144403"/>
                  </a:ext>
                </a:extLst>
              </a:tr>
              <a:tr h="181433">
                <a:tc>
                  <a:txBody>
                    <a:bodyPr/>
                    <a:lstStyle/>
                    <a:p>
                      <a:pPr algn="ctr" fontAlgn="b"/>
                      <a:r>
                        <a:rPr lang="en-IN" sz="1000" b="0" i="0" u="none" strike="noStrike">
                          <a:solidFill>
                            <a:srgbClr val="000000"/>
                          </a:solidFill>
                          <a:effectLst/>
                          <a:latin typeface="Calibri" panose="020F0502020204030204" pitchFamily="34" charset="0"/>
                        </a:rPr>
                        <a:t>2740589.26</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564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July</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565362358"/>
                  </a:ext>
                </a:extLst>
              </a:tr>
              <a:tr h="181433">
                <a:tc>
                  <a:txBody>
                    <a:bodyPr/>
                    <a:lstStyle/>
                    <a:p>
                      <a:pPr algn="ctr" fontAlgn="b"/>
                      <a:r>
                        <a:rPr lang="en-IN" sz="1000" b="0" i="0" u="none" strike="noStrike">
                          <a:solidFill>
                            <a:srgbClr val="000000"/>
                          </a:solidFill>
                          <a:effectLst/>
                          <a:latin typeface="Calibri" panose="020F0502020204030204" pitchFamily="34" charset="0"/>
                        </a:rPr>
                        <a:t>2630592.57</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540</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August</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71286911"/>
                  </a:ext>
                </a:extLst>
              </a:tr>
              <a:tr h="181433">
                <a:tc>
                  <a:txBody>
                    <a:bodyPr/>
                    <a:lstStyle/>
                    <a:p>
                      <a:pPr algn="ctr" fontAlgn="b"/>
                      <a:r>
                        <a:rPr lang="en-IN" sz="1000" b="0" i="0" u="none" strike="noStrike">
                          <a:solidFill>
                            <a:srgbClr val="000000"/>
                          </a:solidFill>
                          <a:effectLst/>
                          <a:latin typeface="Calibri" panose="020F0502020204030204" pitchFamily="34" charset="0"/>
                        </a:rPr>
                        <a:t>2553480.6</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494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September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420063644"/>
                  </a:ext>
                </a:extLst>
              </a:tr>
              <a:tr h="181433">
                <a:tc>
                  <a:txBody>
                    <a:bodyPr/>
                    <a:lstStyle/>
                    <a:p>
                      <a:pPr algn="ctr" fontAlgn="b"/>
                      <a:r>
                        <a:rPr lang="en-IN" sz="1000" b="0" i="0" u="none" strike="noStrike">
                          <a:solidFill>
                            <a:srgbClr val="000000"/>
                          </a:solidFill>
                          <a:effectLst/>
                          <a:latin typeface="Calibri" panose="020F0502020204030204" pitchFamily="34" charset="0"/>
                        </a:rPr>
                        <a:t>2327678.01</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593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October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28031642"/>
                  </a:ext>
                </a:extLst>
              </a:tr>
              <a:tr h="181433">
                <a:tc>
                  <a:txBody>
                    <a:bodyPr/>
                    <a:lstStyle/>
                    <a:p>
                      <a:pPr algn="ctr" fontAlgn="b"/>
                      <a:r>
                        <a:rPr lang="en-IN" sz="1000" b="0" i="0" u="none" strike="noStrike">
                          <a:solidFill>
                            <a:srgbClr val="000000"/>
                          </a:solidFill>
                          <a:effectLst/>
                          <a:latin typeface="Calibri" panose="020F0502020204030204" pitchFamily="34" charset="0"/>
                        </a:rPr>
                        <a:t>2739242.56</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554</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ctr" fontAlgn="b"/>
                      <a:r>
                        <a:rPr lang="en-IN" sz="1000" b="0" i="0" u="none" strike="noStrike">
                          <a:solidFill>
                            <a:srgbClr val="000000"/>
                          </a:solidFill>
                          <a:effectLst/>
                          <a:latin typeface="Calibri" panose="020F0502020204030204" pitchFamily="34" charset="0"/>
                        </a:rPr>
                        <a:t>November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798030697"/>
                  </a:ext>
                </a:extLst>
              </a:tr>
              <a:tr h="181433">
                <a:tc>
                  <a:txBody>
                    <a:bodyPr/>
                    <a:lstStyle/>
                    <a:p>
                      <a:pPr algn="ctr" fontAlgn="b"/>
                      <a:r>
                        <a:rPr lang="en-IN" sz="1000" b="0" i="0" u="none" strike="noStrike">
                          <a:solidFill>
                            <a:srgbClr val="000000"/>
                          </a:solidFill>
                          <a:effectLst/>
                          <a:latin typeface="Calibri" panose="020F0502020204030204" pitchFamily="34" charset="0"/>
                        </a:rPr>
                        <a:t>2110066.44</a:t>
                      </a:r>
                    </a:p>
                  </a:txBody>
                  <a:tcPr marL="6765" marR="6765" marT="676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553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ctr" fontAlgn="b"/>
                      <a:r>
                        <a:rPr lang="en-IN" sz="1000" b="0" i="0" u="none" strike="noStrike">
                          <a:solidFill>
                            <a:srgbClr val="000000"/>
                          </a:solidFill>
                          <a:effectLst/>
                          <a:latin typeface="Calibri" panose="020F0502020204030204" pitchFamily="34" charset="0"/>
                        </a:rPr>
                        <a:t>2023</a:t>
                      </a:r>
                    </a:p>
                  </a:txBody>
                  <a:tcPr marL="6765" marR="6765" marT="676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ctr" fontAlgn="b"/>
                      <a:r>
                        <a:rPr lang="en-IN" sz="1000" b="0" i="0" u="none" strike="noStrike" dirty="0">
                          <a:solidFill>
                            <a:srgbClr val="000000"/>
                          </a:solidFill>
                          <a:effectLst/>
                          <a:latin typeface="Calibri" panose="020F0502020204030204" pitchFamily="34" charset="0"/>
                        </a:rPr>
                        <a:t>December</a:t>
                      </a:r>
                    </a:p>
                  </a:txBody>
                  <a:tcPr marL="6765" marR="6765" marT="676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06949579"/>
                  </a:ext>
                </a:extLst>
              </a:tr>
            </a:tbl>
          </a:graphicData>
        </a:graphic>
      </p:graphicFrame>
      <p:pic>
        <p:nvPicPr>
          <p:cNvPr id="7" name="Picture 6">
            <a:extLst>
              <a:ext uri="{FF2B5EF4-FFF2-40B4-BE49-F238E27FC236}">
                <a16:creationId xmlns:a16="http://schemas.microsoft.com/office/drawing/2014/main" id="{152F8B6C-047E-AA1D-B639-A45DDDF1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225" y="1889911"/>
            <a:ext cx="6306430" cy="2305372"/>
          </a:xfrm>
          <a:prstGeom prst="rect">
            <a:avLst/>
          </a:prstGeom>
        </p:spPr>
      </p:pic>
      <p:sp>
        <p:nvSpPr>
          <p:cNvPr id="8" name="TextBox 7">
            <a:extLst>
              <a:ext uri="{FF2B5EF4-FFF2-40B4-BE49-F238E27FC236}">
                <a16:creationId xmlns:a16="http://schemas.microsoft.com/office/drawing/2014/main" id="{005319CC-1309-2207-C757-4585D035E142}"/>
              </a:ext>
            </a:extLst>
          </p:cNvPr>
          <p:cNvSpPr txBox="1"/>
          <p:nvPr/>
        </p:nvSpPr>
        <p:spPr>
          <a:xfrm>
            <a:off x="5320225" y="4896196"/>
            <a:ext cx="6306430" cy="646331"/>
          </a:xfrm>
          <a:prstGeom prst="rect">
            <a:avLst/>
          </a:prstGeom>
          <a:noFill/>
        </p:spPr>
        <p:txBody>
          <a:bodyPr wrap="square" rtlCol="0">
            <a:spAutoFit/>
          </a:bodyPr>
          <a:lstStyle/>
          <a:p>
            <a:r>
              <a:rPr lang="en-US" dirty="0"/>
              <a:t>This table contains data on </a:t>
            </a:r>
            <a:r>
              <a:rPr lang="en-US" b="1" dirty="0"/>
              <a:t>part amounts</a:t>
            </a:r>
            <a:r>
              <a:rPr lang="en-US" dirty="0"/>
              <a:t> and </a:t>
            </a:r>
            <a:r>
              <a:rPr lang="en-US" b="1" dirty="0"/>
              <a:t>count of models</a:t>
            </a:r>
            <a:r>
              <a:rPr lang="en-US" dirty="0"/>
              <a:t> for </a:t>
            </a:r>
            <a:r>
              <a:rPr lang="en-US" dirty="0" err="1"/>
              <a:t>Carnautics</a:t>
            </a:r>
            <a:r>
              <a:rPr lang="en-US" dirty="0"/>
              <a:t> Pvt. Ltd. for </a:t>
            </a:r>
            <a:r>
              <a:rPr lang="en-US" b="1" dirty="0"/>
              <a:t>2022</a:t>
            </a:r>
            <a:r>
              <a:rPr lang="en-US" dirty="0"/>
              <a:t> and </a:t>
            </a:r>
            <a:r>
              <a:rPr lang="en-US" b="1" dirty="0"/>
              <a:t>2023</a:t>
            </a:r>
            <a:r>
              <a:rPr lang="en-US" dirty="0"/>
              <a:t>.</a:t>
            </a:r>
            <a:endParaRPr lang="en-IN" dirty="0"/>
          </a:p>
        </p:txBody>
      </p:sp>
    </p:spTree>
    <p:extLst>
      <p:ext uri="{BB962C8B-B14F-4D97-AF65-F5344CB8AC3E}">
        <p14:creationId xmlns:p14="http://schemas.microsoft.com/office/powerpoint/2010/main" val="62803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D60E0F2-97D5-4213-87D1-A8C6658AE56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2917</TotalTime>
  <Words>7403</Words>
  <Application>Microsoft Office PowerPoint</Application>
  <PresentationFormat>Widescreen</PresentationFormat>
  <Paragraphs>1942</Paragraphs>
  <Slides>42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Calibri</vt:lpstr>
      <vt:lpstr>Calisto MT</vt:lpstr>
      <vt:lpstr>Times New Roman</vt:lpstr>
      <vt:lpstr>Wingdings 2</vt:lpstr>
      <vt:lpstr>Slate</vt:lpstr>
      <vt:lpstr>Worksheet</vt:lpstr>
      <vt:lpstr>PowerPoint Presentation</vt:lpstr>
      <vt:lpstr>PowerPoint Presentation</vt:lpstr>
      <vt:lpstr>Overview:</vt:lpstr>
      <vt:lpstr>Labour Amt related to Year and Month</vt:lpstr>
      <vt:lpstr>PowerPoint Presentation</vt:lpstr>
      <vt:lpstr>PowerPoint Presentation</vt:lpstr>
      <vt:lpstr>PowerPoint Presentation</vt:lpstr>
      <vt:lpstr>PowerPoint Presentation</vt:lpstr>
      <vt:lpstr>Part Amt Related to Year and Month</vt:lpstr>
      <vt:lpstr>PowerPoint Presentation</vt:lpstr>
      <vt:lpstr>PowerPoint Presentation</vt:lpstr>
      <vt:lpstr>PowerPoint Presentation</vt:lpstr>
      <vt:lpstr>PowerPoint Presentation</vt:lpstr>
      <vt:lpstr>Advisors Total Revenue To Organisation</vt:lpstr>
      <vt:lpstr>PowerPoint Presentation</vt:lpstr>
      <vt:lpstr>PowerPoint Presentation</vt:lpstr>
      <vt:lpstr>PowerPoint Presentation</vt:lpstr>
      <vt:lpstr>Model Count To Year According To Advisors</vt:lpstr>
      <vt:lpstr>PowerPoint Presentation</vt:lpstr>
      <vt:lpstr>PowerPoint Presentation</vt:lpstr>
      <vt:lpstr>PowerPoint Presentation</vt:lpstr>
      <vt:lpstr>Total Amt Calculation by Advisors W.R.T Model</vt:lpstr>
      <vt:lpstr>PowerPoint Presentation</vt:lpstr>
      <vt:lpstr>PowerPoint Presentation</vt:lpstr>
      <vt:lpstr>PowerPoint Presentation</vt:lpstr>
      <vt:lpstr>Count of Load by Work Type W.R.T Year</vt:lpstr>
      <vt:lpstr>PowerPoint Presentation</vt:lpstr>
      <vt:lpstr>PowerPoint Presentation</vt:lpstr>
      <vt:lpstr>PowerPoint Presentation</vt:lpstr>
      <vt:lpstr>Technician Report W.R.T Labour Amt</vt:lpstr>
      <vt:lpstr>PowerPoint Presentation</vt:lpstr>
      <vt:lpstr>PowerPoint Presentation</vt:lpstr>
      <vt:lpstr>PowerPoint Presentation</vt:lpstr>
      <vt:lpstr>PowerPoint Presentation</vt:lpstr>
      <vt:lpstr>Sum of Total Amt W.R.T Advisors and Technicians</vt:lpstr>
      <vt:lpstr>PowerPoint Presentation</vt:lpstr>
      <vt:lpstr>PowerPoint Presentation</vt:lpstr>
      <vt:lpstr>Growth in 2023 as Compared to 2022</vt:lpstr>
      <vt:lpstr>Forecast for 2024</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Mohanty</dc:creator>
  <cp:lastModifiedBy>Shubham Mohanty</cp:lastModifiedBy>
  <cp:revision>4</cp:revision>
  <dcterms:created xsi:type="dcterms:W3CDTF">2025-01-07T14:49:42Z</dcterms:created>
  <dcterms:modified xsi:type="dcterms:W3CDTF">2025-01-09T20:03:18Z</dcterms:modified>
</cp:coreProperties>
</file>