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notesMasterIdLst>
    <p:notesMasterId r:id="rId38"/>
  </p:notesMasterIdLst>
  <p:sldIdLst>
    <p:sldId id="256" r:id="rId2"/>
    <p:sldId id="257" r:id="rId3"/>
    <p:sldId id="271" r:id="rId4"/>
    <p:sldId id="270" r:id="rId5"/>
    <p:sldId id="272" r:id="rId6"/>
    <p:sldId id="274" r:id="rId7"/>
    <p:sldId id="275" r:id="rId8"/>
    <p:sldId id="278" r:id="rId9"/>
    <p:sldId id="273" r:id="rId10"/>
    <p:sldId id="258" r:id="rId11"/>
    <p:sldId id="259" r:id="rId12"/>
    <p:sldId id="281" r:id="rId13"/>
    <p:sldId id="282" r:id="rId14"/>
    <p:sldId id="260" r:id="rId15"/>
    <p:sldId id="283" r:id="rId16"/>
    <p:sldId id="261" r:id="rId17"/>
    <p:sldId id="284" r:id="rId18"/>
    <p:sldId id="262" r:id="rId19"/>
    <p:sldId id="285" r:id="rId20"/>
    <p:sldId id="263" r:id="rId21"/>
    <p:sldId id="287" r:id="rId22"/>
    <p:sldId id="288" r:id="rId23"/>
    <p:sldId id="264" r:id="rId24"/>
    <p:sldId id="265" r:id="rId25"/>
    <p:sldId id="293" r:id="rId26"/>
    <p:sldId id="294" r:id="rId27"/>
    <p:sldId id="296" r:id="rId28"/>
    <p:sldId id="266" r:id="rId29"/>
    <p:sldId id="298" r:id="rId30"/>
    <p:sldId id="299" r:id="rId31"/>
    <p:sldId id="267" r:id="rId32"/>
    <p:sldId id="269" r:id="rId33"/>
    <p:sldId id="276" r:id="rId34"/>
    <p:sldId id="277" r:id="rId35"/>
    <p:sldId id="290" r:id="rId36"/>
    <p:sldId id="28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6" d="100"/>
          <a:sy n="96" d="100"/>
        </p:scale>
        <p:origin x="86" y="3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AB2D3-3BC2-45F0-A9F2-D8296EDE90C0}" type="datetimeFigureOut">
              <a:rPr lang="en-IN" smtClean="0"/>
              <a:t>28-11-2024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3701B-2FF8-408F-8D5F-0F305154AE2C}" type="slidenum">
              <a:rPr lang="en-IN" smtClean="0"/>
              <a:t>‹#›</a:t>
            </a:fld>
            <a:endParaRPr lang="en-IN"/>
          </a:p>
        </p:txBody>
      </p:sp>
    </p:spTree>
    <p:extLst>
      <p:ext uri="{BB962C8B-B14F-4D97-AF65-F5344CB8AC3E}">
        <p14:creationId xmlns:p14="http://schemas.microsoft.com/office/powerpoint/2010/main" val="18110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9EBC47-11A5-4F40-BF55-47C51018B11A}"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3B2847-65E7-4A42-8779-76B2072F5A08}" type="slidenum">
              <a:rPr lang="en-IN" smtClean="0"/>
              <a:t>‹#›</a:t>
            </a:fld>
            <a:endParaRPr lang="en-IN"/>
          </a:p>
        </p:txBody>
      </p:sp>
    </p:spTree>
    <p:extLst>
      <p:ext uri="{BB962C8B-B14F-4D97-AF65-F5344CB8AC3E}">
        <p14:creationId xmlns:p14="http://schemas.microsoft.com/office/powerpoint/2010/main" val="2789946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9EBC47-11A5-4F40-BF55-47C51018B11A}"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3B2847-65E7-4A42-8779-76B2072F5A08}" type="slidenum">
              <a:rPr lang="en-IN" smtClean="0"/>
              <a:t>‹#›</a:t>
            </a:fld>
            <a:endParaRPr lang="en-IN"/>
          </a:p>
        </p:txBody>
      </p:sp>
    </p:spTree>
    <p:extLst>
      <p:ext uri="{BB962C8B-B14F-4D97-AF65-F5344CB8AC3E}">
        <p14:creationId xmlns:p14="http://schemas.microsoft.com/office/powerpoint/2010/main" val="14760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9EBC47-11A5-4F40-BF55-47C51018B11A}"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3B2847-65E7-4A42-8779-76B2072F5A0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8448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9EBC47-11A5-4F40-BF55-47C51018B11A}"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3B2847-65E7-4A42-8779-76B2072F5A08}" type="slidenum">
              <a:rPr lang="en-IN" smtClean="0"/>
              <a:t>‹#›</a:t>
            </a:fld>
            <a:endParaRPr lang="en-IN"/>
          </a:p>
        </p:txBody>
      </p:sp>
    </p:spTree>
    <p:extLst>
      <p:ext uri="{BB962C8B-B14F-4D97-AF65-F5344CB8AC3E}">
        <p14:creationId xmlns:p14="http://schemas.microsoft.com/office/powerpoint/2010/main" val="393083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9EBC47-11A5-4F40-BF55-47C51018B11A}"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3B2847-65E7-4A42-8779-76B2072F5A0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3249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9EBC47-11A5-4F40-BF55-47C51018B11A}"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3B2847-65E7-4A42-8779-76B2072F5A08}" type="slidenum">
              <a:rPr lang="en-IN" smtClean="0"/>
              <a:t>‹#›</a:t>
            </a:fld>
            <a:endParaRPr lang="en-IN"/>
          </a:p>
        </p:txBody>
      </p:sp>
    </p:spTree>
    <p:extLst>
      <p:ext uri="{BB962C8B-B14F-4D97-AF65-F5344CB8AC3E}">
        <p14:creationId xmlns:p14="http://schemas.microsoft.com/office/powerpoint/2010/main" val="382285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EBC47-11A5-4F40-BF55-47C51018B11A}"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3B2847-65E7-4A42-8779-76B2072F5A08}" type="slidenum">
              <a:rPr lang="en-IN" smtClean="0"/>
              <a:t>‹#›</a:t>
            </a:fld>
            <a:endParaRPr lang="en-IN"/>
          </a:p>
        </p:txBody>
      </p:sp>
    </p:spTree>
    <p:extLst>
      <p:ext uri="{BB962C8B-B14F-4D97-AF65-F5344CB8AC3E}">
        <p14:creationId xmlns:p14="http://schemas.microsoft.com/office/powerpoint/2010/main" val="1208532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EBC47-11A5-4F40-BF55-47C51018B11A}"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3B2847-65E7-4A42-8779-76B2072F5A08}" type="slidenum">
              <a:rPr lang="en-IN" smtClean="0"/>
              <a:t>‹#›</a:t>
            </a:fld>
            <a:endParaRPr lang="en-IN"/>
          </a:p>
        </p:txBody>
      </p:sp>
    </p:spTree>
    <p:extLst>
      <p:ext uri="{BB962C8B-B14F-4D97-AF65-F5344CB8AC3E}">
        <p14:creationId xmlns:p14="http://schemas.microsoft.com/office/powerpoint/2010/main" val="885388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39EBC47-11A5-4F40-BF55-47C51018B11A}" type="datetimeFigureOut">
              <a:rPr lang="en-IN" smtClean="0"/>
              <a:t>28-11-2024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13B2847-65E7-4A42-8779-76B2072F5A08}" type="slidenum">
              <a:rPr lang="en-IN" smtClean="0"/>
              <a:t>‹#›</a:t>
            </a:fld>
            <a:endParaRPr lang="en-IN"/>
          </a:p>
        </p:txBody>
      </p:sp>
    </p:spTree>
    <p:extLst>
      <p:ext uri="{BB962C8B-B14F-4D97-AF65-F5344CB8AC3E}">
        <p14:creationId xmlns:p14="http://schemas.microsoft.com/office/powerpoint/2010/main" val="361671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EBC47-11A5-4F40-BF55-47C51018B11A}"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3B2847-65E7-4A42-8779-76B2072F5A08}" type="slidenum">
              <a:rPr lang="en-IN" smtClean="0"/>
              <a:t>‹#›</a:t>
            </a:fld>
            <a:endParaRPr lang="en-IN"/>
          </a:p>
        </p:txBody>
      </p:sp>
    </p:spTree>
    <p:extLst>
      <p:ext uri="{BB962C8B-B14F-4D97-AF65-F5344CB8AC3E}">
        <p14:creationId xmlns:p14="http://schemas.microsoft.com/office/powerpoint/2010/main" val="82773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9EBC47-11A5-4F40-BF55-47C51018B11A}"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3B2847-65E7-4A42-8779-76B2072F5A08}" type="slidenum">
              <a:rPr lang="en-IN" smtClean="0"/>
              <a:t>‹#›</a:t>
            </a:fld>
            <a:endParaRPr lang="en-IN"/>
          </a:p>
        </p:txBody>
      </p:sp>
    </p:spTree>
    <p:extLst>
      <p:ext uri="{BB962C8B-B14F-4D97-AF65-F5344CB8AC3E}">
        <p14:creationId xmlns:p14="http://schemas.microsoft.com/office/powerpoint/2010/main" val="217420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9EBC47-11A5-4F40-BF55-47C51018B11A}"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3B2847-65E7-4A42-8779-76B2072F5A08}" type="slidenum">
              <a:rPr lang="en-IN" smtClean="0"/>
              <a:t>‹#›</a:t>
            </a:fld>
            <a:endParaRPr lang="en-IN"/>
          </a:p>
        </p:txBody>
      </p:sp>
    </p:spTree>
    <p:extLst>
      <p:ext uri="{BB962C8B-B14F-4D97-AF65-F5344CB8AC3E}">
        <p14:creationId xmlns:p14="http://schemas.microsoft.com/office/powerpoint/2010/main" val="2490711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9EBC47-11A5-4F40-BF55-47C51018B11A}" type="datetimeFigureOut">
              <a:rPr lang="en-IN" smtClean="0"/>
              <a:t>28-11-2024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3B2847-65E7-4A42-8779-76B2072F5A08}" type="slidenum">
              <a:rPr lang="en-IN" smtClean="0"/>
              <a:t>‹#›</a:t>
            </a:fld>
            <a:endParaRPr lang="en-IN"/>
          </a:p>
        </p:txBody>
      </p:sp>
    </p:spTree>
    <p:extLst>
      <p:ext uri="{BB962C8B-B14F-4D97-AF65-F5344CB8AC3E}">
        <p14:creationId xmlns:p14="http://schemas.microsoft.com/office/powerpoint/2010/main" val="279962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9EBC47-11A5-4F40-BF55-47C51018B11A}" type="datetimeFigureOut">
              <a:rPr lang="en-IN" smtClean="0"/>
              <a:t>28-11-2024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3B2847-65E7-4A42-8779-76B2072F5A08}" type="slidenum">
              <a:rPr lang="en-IN" smtClean="0"/>
              <a:t>‹#›</a:t>
            </a:fld>
            <a:endParaRPr lang="en-IN"/>
          </a:p>
        </p:txBody>
      </p:sp>
    </p:spTree>
    <p:extLst>
      <p:ext uri="{BB962C8B-B14F-4D97-AF65-F5344CB8AC3E}">
        <p14:creationId xmlns:p14="http://schemas.microsoft.com/office/powerpoint/2010/main" val="2700693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EBC47-11A5-4F40-BF55-47C51018B11A}" type="datetimeFigureOut">
              <a:rPr lang="en-IN" smtClean="0"/>
              <a:t>28-11-2024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3B2847-65E7-4A42-8779-76B2072F5A08}" type="slidenum">
              <a:rPr lang="en-IN" smtClean="0"/>
              <a:t>‹#›</a:t>
            </a:fld>
            <a:endParaRPr lang="en-IN"/>
          </a:p>
        </p:txBody>
      </p:sp>
    </p:spTree>
    <p:extLst>
      <p:ext uri="{BB962C8B-B14F-4D97-AF65-F5344CB8AC3E}">
        <p14:creationId xmlns:p14="http://schemas.microsoft.com/office/powerpoint/2010/main" val="260647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9EBC47-11A5-4F40-BF55-47C51018B11A}"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3B2847-65E7-4A42-8779-76B2072F5A08}" type="slidenum">
              <a:rPr lang="en-IN" smtClean="0"/>
              <a:t>‹#›</a:t>
            </a:fld>
            <a:endParaRPr lang="en-IN"/>
          </a:p>
        </p:txBody>
      </p:sp>
    </p:spTree>
    <p:extLst>
      <p:ext uri="{BB962C8B-B14F-4D97-AF65-F5344CB8AC3E}">
        <p14:creationId xmlns:p14="http://schemas.microsoft.com/office/powerpoint/2010/main" val="3325533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9EBC47-11A5-4F40-BF55-47C51018B11A}"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3B2847-65E7-4A42-8779-76B2072F5A08}" type="slidenum">
              <a:rPr lang="en-IN" smtClean="0"/>
              <a:t>‹#›</a:t>
            </a:fld>
            <a:endParaRPr lang="en-IN"/>
          </a:p>
        </p:txBody>
      </p:sp>
    </p:spTree>
    <p:extLst>
      <p:ext uri="{BB962C8B-B14F-4D97-AF65-F5344CB8AC3E}">
        <p14:creationId xmlns:p14="http://schemas.microsoft.com/office/powerpoint/2010/main" val="274720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9EBC47-11A5-4F40-BF55-47C51018B11A}" type="datetimeFigureOut">
              <a:rPr lang="en-IN" smtClean="0"/>
              <a:t>28-11-2024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3B2847-65E7-4A42-8779-76B2072F5A08}" type="slidenum">
              <a:rPr lang="en-IN" smtClean="0"/>
              <a:t>‹#›</a:t>
            </a:fld>
            <a:endParaRPr lang="en-IN"/>
          </a:p>
        </p:txBody>
      </p:sp>
    </p:spTree>
    <p:extLst>
      <p:ext uri="{BB962C8B-B14F-4D97-AF65-F5344CB8AC3E}">
        <p14:creationId xmlns:p14="http://schemas.microsoft.com/office/powerpoint/2010/main" val="3967864181"/>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 id="214748397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772B-A7EF-891A-963A-0658BC0F6329}"/>
              </a:ext>
            </a:extLst>
          </p:cNvPr>
          <p:cNvSpPr>
            <a:spLocks noGrp="1"/>
          </p:cNvSpPr>
          <p:nvPr>
            <p:ph type="ctrTitle"/>
          </p:nvPr>
        </p:nvSpPr>
        <p:spPr>
          <a:xfrm>
            <a:off x="1524000" y="2012563"/>
            <a:ext cx="9144000" cy="2387600"/>
          </a:xfrm>
        </p:spPr>
        <p:txBody>
          <a:bodyPr>
            <a:normAutofit fontScale="90000"/>
            <a:scene3d>
              <a:camera prst="orthographicFront"/>
              <a:lightRig rig="threePt" dir="t"/>
            </a:scene3d>
            <a:sp3d extrusionH="57150">
              <a:bevelT w="50800" h="38100" prst="riblet"/>
            </a:sp3d>
          </a:bodyPr>
          <a:lstStyle/>
          <a:p>
            <a:pPr algn="ctr"/>
            <a:r>
              <a:rPr lang="en-US" b="1" cap="none" dirty="0">
                <a:ln w="22225">
                  <a:solidFill>
                    <a:schemeClr val="accent2"/>
                  </a:solidFill>
                  <a:prstDash val="solid"/>
                </a:ln>
                <a:solidFill>
                  <a:schemeClr val="accent2">
                    <a:lumMod val="40000"/>
                    <a:lumOff val="60000"/>
                  </a:schemeClr>
                </a:solidFill>
                <a:latin typeface="Felix Titling" panose="04060505060202020A04" pitchFamily="82" charset="0"/>
              </a:rPr>
              <a:t>Project</a:t>
            </a:r>
            <a:br>
              <a:rPr lang="en-US" b="1" cap="none" dirty="0">
                <a:ln w="22225">
                  <a:solidFill>
                    <a:schemeClr val="accent2"/>
                  </a:solidFill>
                  <a:prstDash val="solid"/>
                </a:ln>
                <a:solidFill>
                  <a:schemeClr val="accent2">
                    <a:lumMod val="40000"/>
                    <a:lumOff val="60000"/>
                  </a:schemeClr>
                </a:solidFill>
                <a:latin typeface="Felix Titling" panose="04060505060202020A04" pitchFamily="82" charset="0"/>
              </a:rPr>
            </a:br>
            <a:r>
              <a:rPr lang="en-US" b="1" cap="none" dirty="0">
                <a:ln w="22225">
                  <a:solidFill>
                    <a:schemeClr val="accent2"/>
                  </a:solidFill>
                  <a:prstDash val="solid"/>
                </a:ln>
                <a:solidFill>
                  <a:schemeClr val="accent2">
                    <a:lumMod val="40000"/>
                    <a:lumOff val="60000"/>
                  </a:schemeClr>
                </a:solidFill>
                <a:latin typeface="Felix Titling" panose="04060505060202020A04" pitchFamily="82" charset="0"/>
              </a:rPr>
              <a:t>Customer Segmentation</a:t>
            </a:r>
            <a:br>
              <a:rPr lang="en-US" b="1" cap="none" dirty="0">
                <a:ln w="22225">
                  <a:solidFill>
                    <a:schemeClr val="accent2"/>
                  </a:solidFill>
                  <a:prstDash val="solid"/>
                </a:ln>
                <a:solidFill>
                  <a:schemeClr val="accent2">
                    <a:lumMod val="40000"/>
                    <a:lumOff val="60000"/>
                  </a:schemeClr>
                </a:solidFill>
                <a:latin typeface="Felix Titling" panose="04060505060202020A04" pitchFamily="82" charset="0"/>
              </a:rPr>
            </a:br>
            <a:r>
              <a:rPr lang="en-US" b="1" cap="none" dirty="0">
                <a:ln w="22225">
                  <a:solidFill>
                    <a:schemeClr val="accent2"/>
                  </a:solidFill>
                  <a:prstDash val="solid"/>
                </a:ln>
                <a:solidFill>
                  <a:schemeClr val="accent2">
                    <a:lumMod val="40000"/>
                    <a:lumOff val="60000"/>
                  </a:schemeClr>
                </a:solidFill>
                <a:latin typeface="Felix Titling" panose="04060505060202020A04" pitchFamily="82" charset="0"/>
              </a:rPr>
              <a:t>ANALYSIS</a:t>
            </a:r>
            <a:endParaRPr lang="en-IN" b="1" cap="none" dirty="0">
              <a:ln w="22225">
                <a:solidFill>
                  <a:schemeClr val="accent2"/>
                </a:solidFill>
                <a:prstDash val="solid"/>
              </a:ln>
              <a:solidFill>
                <a:schemeClr val="accent2">
                  <a:lumMod val="40000"/>
                  <a:lumOff val="60000"/>
                </a:schemeClr>
              </a:solidFill>
              <a:latin typeface="Felix Titling" panose="04060505060202020A04" pitchFamily="82" charset="0"/>
            </a:endParaRPr>
          </a:p>
        </p:txBody>
      </p:sp>
    </p:spTree>
    <p:extLst>
      <p:ext uri="{BB962C8B-B14F-4D97-AF65-F5344CB8AC3E}">
        <p14:creationId xmlns:p14="http://schemas.microsoft.com/office/powerpoint/2010/main" val="731576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A59E1-3ADA-68AA-144E-4DECC56EA861}"/>
              </a:ext>
            </a:extLst>
          </p:cNvPr>
          <p:cNvSpPr>
            <a:spLocks noGrp="1"/>
          </p:cNvSpPr>
          <p:nvPr>
            <p:ph idx="1"/>
          </p:nvPr>
        </p:nvSpPr>
        <p:spPr>
          <a:xfrm>
            <a:off x="1030287" y="683811"/>
            <a:ext cx="10131425" cy="5282317"/>
          </a:xfrm>
        </p:spPr>
        <p:txBody>
          <a:bodyPr>
            <a:normAutofit/>
          </a:bodyPr>
          <a:lstStyle/>
          <a:p>
            <a:pPr marL="0" indent="0">
              <a:buNone/>
            </a:pPr>
            <a:r>
              <a:rPr lang="en-US" sz="2400" dirty="0">
                <a:latin typeface="Avenir Next LT Pro Light" panose="020B0304020202020204" pitchFamily="34" charset="0"/>
              </a:rPr>
              <a:t>In an organization, </a:t>
            </a:r>
            <a:r>
              <a:rPr lang="en-US" sz="2400" b="1" dirty="0">
                <a:latin typeface="Avenir Next LT Pro Light" panose="020B0304020202020204" pitchFamily="34" charset="0"/>
              </a:rPr>
              <a:t>any age or gender</a:t>
            </a:r>
            <a:r>
              <a:rPr lang="en-US" sz="2400" dirty="0">
                <a:latin typeface="Avenir Next LT Pro Light" panose="020B0304020202020204" pitchFamily="34" charset="0"/>
              </a:rPr>
              <a:t> can be a potential customer. Customer behavior, purchasing habits, and preferences are not solely determined by these demographic factors. In fact, </a:t>
            </a:r>
            <a:r>
              <a:rPr lang="en-US" sz="2400" b="1" dirty="0">
                <a:latin typeface="Avenir Next LT Pro Light" panose="020B0304020202020204" pitchFamily="34" charset="0"/>
              </a:rPr>
              <a:t>revenue doesn't discriminate by age or gender</a:t>
            </a:r>
            <a:r>
              <a:rPr lang="en-US" sz="2400" dirty="0">
                <a:latin typeface="Avenir Next LT Pro Light" panose="020B0304020202020204" pitchFamily="34" charset="0"/>
              </a:rPr>
              <a:t>; it is the result of a combination of various factors, including product appeal, marketing strategies, and customer engagement.</a:t>
            </a:r>
          </a:p>
          <a:p>
            <a:pPr marL="0" indent="0">
              <a:buNone/>
            </a:pPr>
            <a:r>
              <a:rPr lang="en-US" sz="2400" dirty="0">
                <a:latin typeface="Avenir Next LT Pro Light" panose="020B0304020202020204" pitchFamily="34" charset="0"/>
              </a:rPr>
              <a:t>A company can have a wide variety of customers spanning across different age groups and genders, each contributing to revenue in different ways. For example, younger customers might purchase trendy, low-cost items, while older customers might spend more on premium, high-quality products.</a:t>
            </a:r>
          </a:p>
          <a:p>
            <a:pPr marL="0" indent="0">
              <a:buNone/>
            </a:pPr>
            <a:r>
              <a:rPr lang="en-US" sz="2400" dirty="0">
                <a:latin typeface="Avenir Next LT Pro Light" panose="020B0304020202020204" pitchFamily="34" charset="0"/>
              </a:rPr>
              <a:t>Like wise we will see how age and gender can be a potential customer.</a:t>
            </a:r>
            <a:endParaRPr lang="en-IN" sz="2400" dirty="0">
              <a:latin typeface="Avenir Next LT Pro Light" panose="020B0304020202020204" pitchFamily="34" charset="0"/>
            </a:endParaRPr>
          </a:p>
        </p:txBody>
      </p:sp>
    </p:spTree>
    <p:extLst>
      <p:ext uri="{BB962C8B-B14F-4D97-AF65-F5344CB8AC3E}">
        <p14:creationId xmlns:p14="http://schemas.microsoft.com/office/powerpoint/2010/main" val="2360494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383DE-96AC-D874-C06C-5DDB054F716A}"/>
              </a:ext>
            </a:extLst>
          </p:cNvPr>
          <p:cNvSpPr>
            <a:spLocks noGrp="1"/>
          </p:cNvSpPr>
          <p:nvPr>
            <p:ph type="title"/>
          </p:nvPr>
        </p:nvSpPr>
        <p:spPr>
          <a:xfrm>
            <a:off x="1667394" y="246487"/>
            <a:ext cx="8857211" cy="1293028"/>
          </a:xfrm>
          <a:ln>
            <a:noFill/>
          </a:ln>
        </p:spPr>
        <p:txBody>
          <a:bodyPr>
            <a:normAutofit/>
          </a:bodyPr>
          <a:lstStyle/>
          <a:p>
            <a:pPr algn="ctr"/>
            <a:r>
              <a:rPr lang="en-US"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Shopping distribution to GENDER</a:t>
            </a:r>
            <a:endParaRPr lang="en-IN"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endParaRPr>
          </a:p>
        </p:txBody>
      </p:sp>
      <p:sp>
        <p:nvSpPr>
          <p:cNvPr id="3" name="Content Placeholder 2">
            <a:extLst>
              <a:ext uri="{FF2B5EF4-FFF2-40B4-BE49-F238E27FC236}">
                <a16:creationId xmlns:a16="http://schemas.microsoft.com/office/drawing/2014/main" id="{76DA5327-0347-834B-2EB0-18973465F293}"/>
              </a:ext>
            </a:extLst>
          </p:cNvPr>
          <p:cNvSpPr>
            <a:spLocks noGrp="1"/>
          </p:cNvSpPr>
          <p:nvPr>
            <p:ph idx="1"/>
          </p:nvPr>
        </p:nvSpPr>
        <p:spPr>
          <a:xfrm>
            <a:off x="685800" y="1431236"/>
            <a:ext cx="10820400" cy="5192202"/>
          </a:xfrm>
        </p:spPr>
        <p:txBody>
          <a:bodyPr>
            <a:normAutofit/>
          </a:bodyPr>
          <a:lstStyle/>
          <a:p>
            <a:r>
              <a:rPr lang="en-US" dirty="0">
                <a:latin typeface="Avenir Next LT Pro Light" panose="020B0304020202020204" pitchFamily="34" charset="0"/>
              </a:rPr>
              <a:t>Gender plays a vital role in shaping consumer behavior, preferences, and purchasing decisions.</a:t>
            </a:r>
          </a:p>
          <a:p>
            <a:r>
              <a:rPr lang="en-US" dirty="0">
                <a:latin typeface="Avenir Next LT Pro Light" panose="020B0304020202020204" pitchFamily="34" charset="0"/>
              </a:rPr>
              <a:t>Understanding gender dynamics is essential for any customer-centric organization because it allows businesses to tailor their strategies, marketing, and product offerings in a way that resonates with different customer groups.</a:t>
            </a:r>
          </a:p>
          <a:p>
            <a:r>
              <a:rPr lang="en-US" dirty="0">
                <a:latin typeface="Avenir Next LT Pro Light" panose="020B0304020202020204" pitchFamily="34" charset="0"/>
              </a:rPr>
              <a:t>Here's how gender impacts revenue:</a:t>
            </a:r>
          </a:p>
          <a:p>
            <a:pPr marL="0" indent="0">
              <a:buNone/>
            </a:pPr>
            <a:r>
              <a:rPr lang="en-US" dirty="0">
                <a:latin typeface="Avenir Next LT Pro Light" panose="020B0304020202020204" pitchFamily="34" charset="0"/>
              </a:rPr>
              <a:t>     The invoice counts of female customers i.e. </a:t>
            </a:r>
            <a:r>
              <a:rPr lang="en-US" b="1" dirty="0">
                <a:latin typeface="Avenir Next LT Pro Light" panose="020B0304020202020204" pitchFamily="34" charset="0"/>
              </a:rPr>
              <a:t>59482</a:t>
            </a:r>
            <a:r>
              <a:rPr lang="en-US" dirty="0">
                <a:latin typeface="Avenir Next LT Pro Light" panose="020B0304020202020204" pitchFamily="34" charset="0"/>
              </a:rPr>
              <a:t> no’s</a:t>
            </a:r>
          </a:p>
          <a:p>
            <a:pPr marL="0" indent="0">
              <a:buNone/>
            </a:pPr>
            <a:r>
              <a:rPr lang="en-US" dirty="0">
                <a:latin typeface="Avenir Next LT Pro Light" panose="020B0304020202020204" pitchFamily="34" charset="0"/>
              </a:rPr>
              <a:t>     and of male customers i.e. </a:t>
            </a:r>
            <a:r>
              <a:rPr lang="en-US" b="1" dirty="0">
                <a:latin typeface="Avenir Next LT Pro Light" panose="020B0304020202020204" pitchFamily="34" charset="0"/>
              </a:rPr>
              <a:t>39975</a:t>
            </a:r>
            <a:r>
              <a:rPr lang="en-US" dirty="0">
                <a:latin typeface="Avenir Next LT Pro Light" panose="020B0304020202020204" pitchFamily="34" charset="0"/>
              </a:rPr>
              <a:t> no’s. From here we can</a:t>
            </a:r>
          </a:p>
          <a:p>
            <a:pPr marL="0" indent="0">
              <a:buNone/>
            </a:pPr>
            <a:r>
              <a:rPr lang="en-US" dirty="0">
                <a:latin typeface="Avenir Next LT Pro Light" panose="020B0304020202020204" pitchFamily="34" charset="0"/>
              </a:rPr>
              <a:t>     get a all-around visual that female customers have done</a:t>
            </a:r>
          </a:p>
          <a:p>
            <a:pPr marL="0" indent="0">
              <a:buNone/>
            </a:pPr>
            <a:r>
              <a:rPr lang="en-US" dirty="0">
                <a:latin typeface="Avenir Next LT Pro Light" panose="020B0304020202020204" pitchFamily="34" charset="0"/>
              </a:rPr>
              <a:t>     more shopping and helped generation of more revenue</a:t>
            </a:r>
          </a:p>
          <a:p>
            <a:pPr marL="0" indent="0">
              <a:buNone/>
            </a:pPr>
            <a:r>
              <a:rPr lang="en-US" dirty="0">
                <a:latin typeface="Avenir Next LT Pro Light" panose="020B0304020202020204" pitchFamily="34" charset="0"/>
              </a:rPr>
              <a:t>     as compared to male.</a:t>
            </a:r>
          </a:p>
        </p:txBody>
      </p:sp>
      <p:pic>
        <p:nvPicPr>
          <p:cNvPr id="5" name="Picture 4">
            <a:extLst>
              <a:ext uri="{FF2B5EF4-FFF2-40B4-BE49-F238E27FC236}">
                <a16:creationId xmlns:a16="http://schemas.microsoft.com/office/drawing/2014/main" id="{B8229A5E-F5F4-8F29-5DAB-8BDFB57B3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0636" y="2854922"/>
            <a:ext cx="4015564" cy="2571842"/>
          </a:xfrm>
          <a:prstGeom prst="rect">
            <a:avLst/>
          </a:prstGeom>
        </p:spPr>
      </p:pic>
    </p:spTree>
    <p:extLst>
      <p:ext uri="{BB962C8B-B14F-4D97-AF65-F5344CB8AC3E}">
        <p14:creationId xmlns:p14="http://schemas.microsoft.com/office/powerpoint/2010/main" val="4115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B08EBE0-707C-3DF3-A353-7B03BBFEF4BB}"/>
              </a:ext>
            </a:extLst>
          </p:cNvPr>
          <p:cNvSpPr>
            <a:spLocks noGrp="1" noChangeArrowheads="1"/>
          </p:cNvSpPr>
          <p:nvPr>
            <p:ph idx="1"/>
          </p:nvPr>
        </p:nvSpPr>
        <p:spPr bwMode="auto">
          <a:xfrm>
            <a:off x="726474" y="1443841"/>
            <a:ext cx="1073905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venir Next LT Pro Light" panose="020B0304020202020204" pitchFamily="34" charset="0"/>
              </a:rPr>
              <a:t>Female customers</a:t>
            </a:r>
            <a:r>
              <a:rPr kumimoji="0" lang="en-US" altLang="en-US" sz="2400" b="0" i="0" u="none" strike="noStrike" cap="none" normalizeH="0" baseline="0" dirty="0">
                <a:ln>
                  <a:noFill/>
                </a:ln>
                <a:solidFill>
                  <a:schemeClr val="tx1"/>
                </a:solidFill>
                <a:effectLst/>
                <a:latin typeface="Avenir Next LT Pro Light" panose="020B0304020202020204" pitchFamily="34" charset="0"/>
              </a:rPr>
              <a:t> make up the majority of the invoices, with </a:t>
            </a:r>
            <a:r>
              <a:rPr kumimoji="0" lang="en-US" altLang="en-US" sz="2400" b="1" i="0" u="none" strike="noStrike" cap="none" normalizeH="0" baseline="0" dirty="0">
                <a:ln>
                  <a:noFill/>
                </a:ln>
                <a:solidFill>
                  <a:schemeClr val="tx1"/>
                </a:solidFill>
                <a:effectLst/>
                <a:latin typeface="Avenir Next LT Pro Light" panose="020B0304020202020204" pitchFamily="34" charset="0"/>
              </a:rPr>
              <a:t>59,482</a:t>
            </a:r>
            <a:r>
              <a:rPr kumimoji="0" lang="en-US" altLang="en-US" sz="2400" b="0" i="0" u="none" strike="noStrike" cap="none" normalizeH="0" baseline="0" dirty="0">
                <a:ln>
                  <a:noFill/>
                </a:ln>
                <a:solidFill>
                  <a:schemeClr val="tx1"/>
                </a:solidFill>
                <a:effectLst/>
                <a:latin typeface="Avenir Next LT Pro Light" panose="020B0304020202020204" pitchFamily="34" charset="0"/>
              </a:rPr>
              <a:t> compared to </a:t>
            </a:r>
            <a:r>
              <a:rPr kumimoji="0" lang="en-US" altLang="en-US" sz="2400" b="1" i="0" u="none" strike="noStrike" cap="none" normalizeH="0" baseline="0" dirty="0">
                <a:ln>
                  <a:noFill/>
                </a:ln>
                <a:solidFill>
                  <a:schemeClr val="tx1"/>
                </a:solidFill>
                <a:effectLst/>
                <a:latin typeface="Avenir Next LT Pro Light" panose="020B0304020202020204" pitchFamily="34" charset="0"/>
              </a:rPr>
              <a:t>39,975</a:t>
            </a:r>
            <a:r>
              <a:rPr kumimoji="0" lang="en-US" altLang="en-US" sz="2400" b="0" i="0" u="none" strike="noStrike" cap="none" normalizeH="0" baseline="0" dirty="0">
                <a:ln>
                  <a:noFill/>
                </a:ln>
                <a:solidFill>
                  <a:schemeClr val="tx1"/>
                </a:solidFill>
                <a:effectLst/>
                <a:latin typeface="Avenir Next LT Pro Light" panose="020B0304020202020204" pitchFamily="34" charset="0"/>
              </a:rPr>
              <a:t> for male customers.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Avenir Next LT Pro Light" panose="020B0304020202020204" pitchFamily="34" charset="0"/>
              </a:rPr>
              <a:t>This indicates a strong engagement from the female demographic.</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Avenir Next LT Pro Light" panose="020B03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venir Next LT Pro Light" panose="020B0304020202020204" pitchFamily="34" charset="0"/>
              </a:rPr>
              <a:t>Actionable Strategy</a:t>
            </a:r>
            <a:r>
              <a:rPr kumimoji="0" lang="en-US" altLang="en-US" sz="2400" b="0" i="0" u="none" strike="noStrike" cap="none" normalizeH="0" baseline="0" dirty="0">
                <a:ln>
                  <a:noFill/>
                </a:ln>
                <a:solidFill>
                  <a:schemeClr val="tx1"/>
                </a:solidFill>
                <a:effectLst/>
                <a:latin typeface="Avenir Next LT Pro Light" panose="020B03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venir Next LT Pro Light" panose="020B0304020202020204" pitchFamily="34" charset="0"/>
              </a:rPr>
              <a:t>Focus on loyalty programs</a:t>
            </a:r>
            <a:r>
              <a:rPr kumimoji="0" lang="en-US" altLang="en-US" sz="2400" b="0" i="0" u="none" strike="noStrike" cap="none" normalizeH="0" baseline="0" dirty="0">
                <a:ln>
                  <a:noFill/>
                </a:ln>
                <a:solidFill>
                  <a:schemeClr val="tx1"/>
                </a:solidFill>
                <a:effectLst/>
                <a:latin typeface="Avenir Next LT Pro Light" panose="020B0304020202020204" pitchFamily="34" charset="0"/>
              </a:rPr>
              <a:t> to retain female customers. Consider offering exclusive deals, birthday discounts, or personalized promotions.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venir Next LT Pro Light" panose="020B0304020202020204" pitchFamily="34" charset="0"/>
              </a:rPr>
              <a:t>Product diversification</a:t>
            </a:r>
            <a:r>
              <a:rPr kumimoji="0" lang="en-US" altLang="en-US" sz="2400" b="0" i="0" u="none" strike="noStrike" cap="none" normalizeH="0" baseline="0" dirty="0">
                <a:ln>
                  <a:noFill/>
                </a:ln>
                <a:solidFill>
                  <a:schemeClr val="tx1"/>
                </a:solidFill>
                <a:effectLst/>
                <a:latin typeface="Avenir Next LT Pro Light" panose="020B0304020202020204" pitchFamily="34" charset="0"/>
              </a:rPr>
              <a:t>: Tailor product offerings to better serve the interests and preferences of female customers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339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A1FE0F5-B5EC-0415-FACB-AC39114E568C}"/>
              </a:ext>
            </a:extLst>
          </p:cNvPr>
          <p:cNvSpPr>
            <a:spLocks noGrp="1" noChangeArrowheads="1"/>
          </p:cNvSpPr>
          <p:nvPr>
            <p:ph idx="1"/>
          </p:nvPr>
        </p:nvSpPr>
        <p:spPr bwMode="auto">
          <a:xfrm>
            <a:off x="785523" y="1572848"/>
            <a:ext cx="10620954"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venir Next LT Pro Light" panose="020B0304020202020204" pitchFamily="34" charset="0"/>
              </a:rPr>
              <a:t>Although </a:t>
            </a:r>
            <a:r>
              <a:rPr kumimoji="0" lang="en-US" altLang="en-US" sz="2400" b="1" i="0" u="none" strike="noStrike" cap="none" normalizeH="0" baseline="0" dirty="0">
                <a:ln>
                  <a:noFill/>
                </a:ln>
                <a:solidFill>
                  <a:schemeClr val="tx1"/>
                </a:solidFill>
                <a:effectLst/>
                <a:latin typeface="Avenir Next LT Pro Light" panose="020B0304020202020204" pitchFamily="34" charset="0"/>
              </a:rPr>
              <a:t>Male customers</a:t>
            </a:r>
            <a:r>
              <a:rPr kumimoji="0" lang="en-US" altLang="en-US" sz="2400" b="0" i="0" u="none" strike="noStrike" cap="none" normalizeH="0" baseline="0" dirty="0">
                <a:ln>
                  <a:noFill/>
                </a:ln>
                <a:solidFill>
                  <a:schemeClr val="tx1"/>
                </a:solidFill>
                <a:effectLst/>
                <a:latin typeface="Avenir Next LT Pro Light" panose="020B0304020202020204" pitchFamily="34" charset="0"/>
              </a:rPr>
              <a:t> represent a smaller segment, there’s a substantial number (</a:t>
            </a:r>
            <a:r>
              <a:rPr kumimoji="0" lang="en-US" altLang="en-US" sz="2400" b="1" i="0" u="none" strike="noStrike" cap="none" normalizeH="0" baseline="0" dirty="0">
                <a:ln>
                  <a:noFill/>
                </a:ln>
                <a:solidFill>
                  <a:schemeClr val="tx1"/>
                </a:solidFill>
                <a:effectLst/>
                <a:latin typeface="Avenir Next LT Pro Light" panose="020B0304020202020204" pitchFamily="34" charset="0"/>
              </a:rPr>
              <a:t>39,975 invoices</a:t>
            </a:r>
            <a:r>
              <a:rPr kumimoji="0" lang="en-US" altLang="en-US" sz="2400" b="0" i="0" u="none" strike="noStrike" cap="none" normalizeH="0" baseline="0" dirty="0">
                <a:ln>
                  <a:noFill/>
                </a:ln>
                <a:solidFill>
                  <a:schemeClr val="tx1"/>
                </a:solidFill>
                <a:effectLst/>
                <a:latin typeface="Avenir Next LT Pro Light" panose="020B0304020202020204" pitchFamily="34" charset="0"/>
              </a:rPr>
              <a:t>) that can be further engaged.</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venir Next LT Pro Light" panose="020B03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venir Next LT Pro Light" panose="020B0304020202020204" pitchFamily="34" charset="0"/>
              </a:rPr>
              <a:t>Actionable Strategy</a:t>
            </a:r>
            <a:r>
              <a:rPr kumimoji="0" lang="en-US" altLang="en-US" sz="2400" b="0" i="0" u="none" strike="noStrike" cap="none" normalizeH="0" baseline="0" dirty="0">
                <a:ln>
                  <a:noFill/>
                </a:ln>
                <a:solidFill>
                  <a:schemeClr val="tx1"/>
                </a:solidFill>
                <a:effectLst/>
                <a:latin typeface="Avenir Next LT Pro Light" panose="020B03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venir Next LT Pro Light" panose="020B0304020202020204" pitchFamily="34" charset="0"/>
              </a:rPr>
              <a:t>Targeted campaigns for male customers</a:t>
            </a:r>
            <a:r>
              <a:rPr kumimoji="0" lang="en-US" altLang="en-US" sz="2400" b="0" i="0" u="none" strike="noStrike" cap="none" normalizeH="0" baseline="0" dirty="0">
                <a:ln>
                  <a:noFill/>
                </a:ln>
                <a:solidFill>
                  <a:schemeClr val="tx1"/>
                </a:solidFill>
                <a:effectLst/>
                <a:latin typeface="Avenir Next LT Pro Light" panose="020B0304020202020204" pitchFamily="34" charset="0"/>
              </a:rPr>
              <a:t>: Offer discounts on products that might appeal more to men</a:t>
            </a:r>
          </a:p>
          <a:p>
            <a:pPr marL="0" marR="0" lvl="0" indent="0" defTabSz="914400" rtl="0" eaLnBrk="0" fontAlgn="base" latinLnBrk="0" hangingPunct="0">
              <a:lnSpc>
                <a:spcPct val="100000"/>
              </a:lnSpc>
              <a:spcBef>
                <a:spcPct val="0"/>
              </a:spcBef>
              <a:spcAft>
                <a:spcPct val="0"/>
              </a:spcAft>
              <a:buClrTx/>
              <a:buSzTx/>
              <a:buFontTx/>
              <a:buChar char="•"/>
              <a:tabLst/>
            </a:pPr>
            <a:r>
              <a:rPr lang="en-US" sz="2400" dirty="0">
                <a:latin typeface="Avenir Next LT Pro Light" panose="020B0304020202020204" pitchFamily="34" charset="0"/>
              </a:rPr>
              <a:t>Use male-focused content in marketing campaigns, including social media ads, email newsletters, or influencer collaborations.</a:t>
            </a:r>
            <a:endParaRPr kumimoji="0" lang="en-US" altLang="en-US" sz="2400" b="0" i="0" u="none" strike="noStrike" cap="none" normalizeH="0" baseline="0" dirty="0">
              <a:ln>
                <a:noFill/>
              </a:ln>
              <a:solidFill>
                <a:schemeClr val="tx1"/>
              </a:solidFill>
              <a:effectLst/>
              <a:latin typeface="Avenir Next LT Pro Light" panose="020B03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050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8380-D62A-F406-A177-C6B697E1513A}"/>
              </a:ext>
            </a:extLst>
          </p:cNvPr>
          <p:cNvSpPr>
            <a:spLocks noGrp="1"/>
          </p:cNvSpPr>
          <p:nvPr>
            <p:ph type="title"/>
          </p:nvPr>
        </p:nvSpPr>
        <p:spPr/>
        <p:txBody>
          <a:bodyPr/>
          <a:lstStyle/>
          <a:p>
            <a:pPr algn="ctr"/>
            <a:r>
              <a:rPr lang="en-US"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No. of products to gender</a:t>
            </a:r>
            <a:endParaRPr lang="en-IN"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endParaRPr>
          </a:p>
        </p:txBody>
      </p:sp>
      <p:sp>
        <p:nvSpPr>
          <p:cNvPr id="3" name="Content Placeholder 2">
            <a:extLst>
              <a:ext uri="{FF2B5EF4-FFF2-40B4-BE49-F238E27FC236}">
                <a16:creationId xmlns:a16="http://schemas.microsoft.com/office/drawing/2014/main" id="{06FCACA2-68F5-F8C3-997C-411AEDB8CDFB}"/>
              </a:ext>
            </a:extLst>
          </p:cNvPr>
          <p:cNvSpPr>
            <a:spLocks noGrp="1"/>
          </p:cNvSpPr>
          <p:nvPr>
            <p:ph idx="1"/>
          </p:nvPr>
        </p:nvSpPr>
        <p:spPr/>
        <p:txBody>
          <a:bodyPr>
            <a:normAutofit/>
          </a:bodyPr>
          <a:lstStyle/>
          <a:p>
            <a:r>
              <a:rPr lang="en-US" dirty="0">
                <a:latin typeface="Avenir Next LT Pro Light" panose="020B0304020202020204" pitchFamily="34" charset="0"/>
              </a:rPr>
              <a:t>As we have already seen that female customer have done more shopping as compared to male customers. Sometimes it happens like less products generates more revenue based on more pricing so lets see which gender has bought more products.</a:t>
            </a:r>
          </a:p>
          <a:p>
            <a:pPr marL="0" indent="0">
              <a:buNone/>
            </a:pPr>
            <a:r>
              <a:rPr lang="en-US" dirty="0">
                <a:latin typeface="Avenir Next LT Pro Light" panose="020B0304020202020204" pitchFamily="34" charset="0"/>
              </a:rPr>
              <a:t>     Female customer have brought around </a:t>
            </a:r>
            <a:r>
              <a:rPr lang="en-US" b="1" dirty="0">
                <a:latin typeface="Avenir Next LT Pro Light" panose="020B0304020202020204" pitchFamily="34" charset="0"/>
              </a:rPr>
              <a:t>178659</a:t>
            </a:r>
          </a:p>
          <a:p>
            <a:pPr marL="0" indent="0">
              <a:buNone/>
            </a:pPr>
            <a:r>
              <a:rPr lang="en-US" dirty="0">
                <a:latin typeface="Avenir Next LT Pro Light" panose="020B0304020202020204" pitchFamily="34" charset="0"/>
              </a:rPr>
              <a:t>     Where as male have bought around </a:t>
            </a:r>
            <a:r>
              <a:rPr lang="en-US" b="1" dirty="0">
                <a:latin typeface="Avenir Next LT Pro Light" panose="020B0304020202020204" pitchFamily="34" charset="0"/>
              </a:rPr>
              <a:t>120053</a:t>
            </a:r>
          </a:p>
          <a:p>
            <a:pPr marL="0" indent="0">
              <a:buNone/>
            </a:pPr>
            <a:r>
              <a:rPr lang="en-US" dirty="0">
                <a:latin typeface="Avenir Next LT Pro Light" panose="020B0304020202020204" pitchFamily="34" charset="0"/>
              </a:rPr>
              <a:t>     So here also female customers have more contribution</a:t>
            </a:r>
          </a:p>
          <a:p>
            <a:pPr marL="0" indent="0">
              <a:buNone/>
            </a:pPr>
            <a:r>
              <a:rPr lang="en-US" dirty="0">
                <a:latin typeface="Avenir Next LT Pro Light" panose="020B0304020202020204" pitchFamily="34" charset="0"/>
              </a:rPr>
              <a:t>     in generating revenue</a:t>
            </a:r>
            <a:r>
              <a:rPr lang="en-US" dirty="0"/>
              <a:t>.</a:t>
            </a:r>
            <a:endParaRPr lang="en-IN" dirty="0"/>
          </a:p>
        </p:txBody>
      </p:sp>
      <p:pic>
        <p:nvPicPr>
          <p:cNvPr id="5" name="Picture 4">
            <a:extLst>
              <a:ext uri="{FF2B5EF4-FFF2-40B4-BE49-F238E27FC236}">
                <a16:creationId xmlns:a16="http://schemas.microsoft.com/office/drawing/2014/main" id="{E83F432E-7642-A74B-49F9-EF2A57475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281" y="3651636"/>
            <a:ext cx="2848373" cy="1876687"/>
          </a:xfrm>
          <a:prstGeom prst="rect">
            <a:avLst/>
          </a:prstGeom>
        </p:spPr>
      </p:pic>
    </p:spTree>
    <p:extLst>
      <p:ext uri="{BB962C8B-B14F-4D97-AF65-F5344CB8AC3E}">
        <p14:creationId xmlns:p14="http://schemas.microsoft.com/office/powerpoint/2010/main" val="283773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Tailor Offers for Females: Create personalized discounts, loyalty programs, or exclusive offers for female customers to drive repeat purchases.&#10;Male-Focused Initiatives: Develop campaigns targeting males that are personalized by their specific interests (e.g., tech, sports, or gadgets), potentially boosting male customer engagement.">
            <a:extLst>
              <a:ext uri="{FF2B5EF4-FFF2-40B4-BE49-F238E27FC236}">
                <a16:creationId xmlns:a16="http://schemas.microsoft.com/office/drawing/2014/main" id="{32B7644E-FA36-4BE2-5146-481A075C66FE}"/>
              </a:ext>
            </a:extLst>
          </p:cNvPr>
          <p:cNvSpPr>
            <a:spLocks noGrp="1"/>
          </p:cNvSpPr>
          <p:nvPr>
            <p:ph idx="1"/>
          </p:nvPr>
        </p:nvSpPr>
        <p:spPr>
          <a:xfrm>
            <a:off x="1504121" y="1171823"/>
            <a:ext cx="9183757" cy="4514353"/>
          </a:xfrm>
        </p:spPr>
        <p:txBody>
          <a:bodyPr>
            <a:normAutofit/>
          </a:bodyPr>
          <a:lstStyle/>
          <a:p>
            <a:r>
              <a:rPr lang="en-US" b="1" dirty="0"/>
              <a:t>Female-Dominated Market:</a:t>
            </a:r>
            <a:r>
              <a:rPr lang="en-US" dirty="0"/>
              <a:t> With a significantly higher quantity of females compared to males </a:t>
            </a:r>
            <a:r>
              <a:rPr lang="en-US" b="1" dirty="0"/>
              <a:t>(178,659 </a:t>
            </a:r>
            <a:r>
              <a:rPr lang="en-US" dirty="0"/>
              <a:t>vs. </a:t>
            </a:r>
            <a:r>
              <a:rPr lang="en-US" b="1" dirty="0"/>
              <a:t>120,053</a:t>
            </a:r>
            <a:r>
              <a:rPr lang="en-US" dirty="0"/>
              <a:t>), businesses can tailor their product offerings and marketing campaigns toward the female demographic.</a:t>
            </a:r>
          </a:p>
          <a:p>
            <a:r>
              <a:rPr lang="en-US" b="1" dirty="0"/>
              <a:t>Female-Centric Campaigns:</a:t>
            </a:r>
            <a:r>
              <a:rPr lang="en-US" dirty="0"/>
              <a:t> Since women make up the larger segment, invest in targeted marketing campaigns (digital, print, social media) that resonate with female interests, values, and challenges. Focus on emotional connection, inclusivity, and empowerment themes.</a:t>
            </a:r>
          </a:p>
          <a:p>
            <a:r>
              <a:rPr lang="en-US" b="1" dirty="0"/>
              <a:t>Balance Male Engagement:</a:t>
            </a:r>
            <a:r>
              <a:rPr lang="en-US" dirty="0"/>
              <a:t> While the male demographic is smaller, it still represents a significant portion of the customer base. Tailor marketing efforts to appeal more directly to male preferences, possibly highlighting practicality, innovation, or price sensitivity, depending on the product.</a:t>
            </a:r>
          </a:p>
          <a:p>
            <a:r>
              <a:rPr lang="en-US" b="1" dirty="0"/>
              <a:t>Male-Focused Initiatives:</a:t>
            </a:r>
            <a:r>
              <a:rPr lang="en-US" dirty="0"/>
              <a:t> Develop campaigns targeting males that are personalized by their specific interests potentially boosting male customer engagement</a:t>
            </a:r>
          </a:p>
          <a:p>
            <a:endParaRPr lang="en-IN" dirty="0"/>
          </a:p>
        </p:txBody>
      </p:sp>
    </p:spTree>
    <p:extLst>
      <p:ext uri="{BB962C8B-B14F-4D97-AF65-F5344CB8AC3E}">
        <p14:creationId xmlns:p14="http://schemas.microsoft.com/office/powerpoint/2010/main" val="1792712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3AF7-EB6A-B156-3547-FE868FB5A65C}"/>
              </a:ext>
            </a:extLst>
          </p:cNvPr>
          <p:cNvSpPr>
            <a:spLocks noGrp="1"/>
          </p:cNvSpPr>
          <p:nvPr>
            <p:ph type="title"/>
          </p:nvPr>
        </p:nvSpPr>
        <p:spPr>
          <a:xfrm>
            <a:off x="1790700" y="134745"/>
            <a:ext cx="8610600" cy="1293028"/>
          </a:xfrm>
        </p:spPr>
        <p:txBody>
          <a:bodyPr/>
          <a:lstStyle/>
          <a:p>
            <a:pPr algn="ctr"/>
            <a:r>
              <a:rPr lang="en-US"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Gender to revenue</a:t>
            </a:r>
            <a:endParaRPr lang="en-IN"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endParaRPr>
          </a:p>
        </p:txBody>
      </p:sp>
      <p:sp>
        <p:nvSpPr>
          <p:cNvPr id="3" name="Content Placeholder 2">
            <a:extLst>
              <a:ext uri="{FF2B5EF4-FFF2-40B4-BE49-F238E27FC236}">
                <a16:creationId xmlns:a16="http://schemas.microsoft.com/office/drawing/2014/main" id="{344F94EC-6B7D-DAC7-B23D-4FC5595E5577}"/>
              </a:ext>
            </a:extLst>
          </p:cNvPr>
          <p:cNvSpPr>
            <a:spLocks noGrp="1"/>
          </p:cNvSpPr>
          <p:nvPr>
            <p:ph idx="1"/>
          </p:nvPr>
        </p:nvSpPr>
        <p:spPr>
          <a:xfrm>
            <a:off x="534725" y="1366902"/>
            <a:ext cx="10820400" cy="3109683"/>
          </a:xfrm>
        </p:spPr>
        <p:txBody>
          <a:bodyPr>
            <a:noAutofit/>
          </a:bodyPr>
          <a:lstStyle/>
          <a:p>
            <a:r>
              <a:rPr lang="en-US" sz="2000" dirty="0">
                <a:latin typeface="Avenir Next LT Pro Light" panose="020B0304020202020204" pitchFamily="34" charset="0"/>
              </a:rPr>
              <a:t>As female customer are more than male in count, so the revenue generated by female is quantitively more than male customers.</a:t>
            </a:r>
          </a:p>
          <a:p>
            <a:r>
              <a:rPr lang="en-US" sz="2000" dirty="0">
                <a:latin typeface="Avenir Next LT Pro Light" panose="020B0304020202020204" pitchFamily="34" charset="0"/>
              </a:rPr>
              <a:t>Total revenue is </a:t>
            </a:r>
            <a:r>
              <a:rPr lang="en-US" sz="2000" b="1" dirty="0">
                <a:latin typeface="Avenir Next LT Pro Light" panose="020B0304020202020204" pitchFamily="34" charset="0"/>
              </a:rPr>
              <a:t>Rs. 6,85,51,365.91</a:t>
            </a:r>
            <a:r>
              <a:rPr lang="en-US" sz="2000" dirty="0">
                <a:latin typeface="Avenir Next LT Pro Light" panose="020B0304020202020204" pitchFamily="34" charset="0"/>
              </a:rPr>
              <a:t>/-. The total price generated from female customers is significantly higher than from males (</a:t>
            </a:r>
            <a:r>
              <a:rPr lang="en-US" sz="2000" b="1" dirty="0">
                <a:latin typeface="Avenir Next LT Pro Light" panose="020B0304020202020204" pitchFamily="34" charset="0"/>
              </a:rPr>
              <a:t>40,931,801.62</a:t>
            </a:r>
            <a:r>
              <a:rPr lang="en-US" sz="2000" dirty="0">
                <a:latin typeface="Avenir Next LT Pro Light" panose="020B0304020202020204" pitchFamily="34" charset="0"/>
              </a:rPr>
              <a:t> vs. </a:t>
            </a:r>
            <a:r>
              <a:rPr lang="en-US" sz="2000" b="1" dirty="0">
                <a:latin typeface="Avenir Next LT Pro Light" panose="020B0304020202020204" pitchFamily="34" charset="0"/>
              </a:rPr>
              <a:t>27,619,564.29</a:t>
            </a:r>
            <a:r>
              <a:rPr lang="en-US" sz="2000" dirty="0">
                <a:latin typeface="Avenir Next LT Pro Light" panose="020B0304020202020204" pitchFamily="34" charset="0"/>
              </a:rPr>
              <a:t>). This indicates that while there are more females purchasing, they may also be purchasing higher-value products, contributing to a larger share of the revenue.</a:t>
            </a:r>
          </a:p>
          <a:p>
            <a:r>
              <a:rPr lang="en-US" sz="2000" b="1" dirty="0">
                <a:latin typeface="Avenir Next LT Pro Light" panose="020B0304020202020204" pitchFamily="34" charset="0"/>
              </a:rPr>
              <a:t>Insight:</a:t>
            </a:r>
            <a:r>
              <a:rPr lang="en-US" sz="2000" dirty="0">
                <a:latin typeface="Avenir Next LT Pro Light" panose="020B0304020202020204" pitchFamily="34" charset="0"/>
              </a:rPr>
              <a:t> Businesses could focus on further maximizing their revenue from female customers by targeting high-value product categories, introducing premium offerings or enhancing the value proposition for female buyers.</a:t>
            </a:r>
          </a:p>
          <a:p>
            <a:endParaRPr lang="en-US" sz="2400" dirty="0">
              <a:latin typeface="Avenir Next LT Pro Light" panose="020B0304020202020204" pitchFamily="34" charset="0"/>
            </a:endParaRPr>
          </a:p>
          <a:p>
            <a:endParaRPr lang="en-US" sz="2400" dirty="0">
              <a:latin typeface="Avenir Next LT Pro Light" panose="020B0304020202020204" pitchFamily="34" charset="0"/>
            </a:endParaRPr>
          </a:p>
          <a:p>
            <a:endParaRPr lang="en-US" sz="2400" dirty="0">
              <a:latin typeface="Avenir Next LT Pro Light" panose="020B0304020202020204" pitchFamily="34" charset="0"/>
            </a:endParaRPr>
          </a:p>
          <a:p>
            <a:pPr marL="0" indent="0">
              <a:buNone/>
            </a:pPr>
            <a:endParaRPr lang="en-US" sz="2400" dirty="0">
              <a:latin typeface="Avenir Next LT Pro Light" panose="020B0304020202020204" pitchFamily="34" charset="0"/>
            </a:endParaRPr>
          </a:p>
        </p:txBody>
      </p:sp>
      <p:pic>
        <p:nvPicPr>
          <p:cNvPr id="11" name="Picture 10">
            <a:extLst>
              <a:ext uri="{FF2B5EF4-FFF2-40B4-BE49-F238E27FC236}">
                <a16:creationId xmlns:a16="http://schemas.microsoft.com/office/drawing/2014/main" id="{BB74B85A-4887-74B6-BDBF-36A161FAD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526" y="4538465"/>
            <a:ext cx="4550797" cy="1905266"/>
          </a:xfrm>
          <a:prstGeom prst="rect">
            <a:avLst/>
          </a:prstGeom>
        </p:spPr>
      </p:pic>
    </p:spTree>
    <p:extLst>
      <p:ext uri="{BB962C8B-B14F-4D97-AF65-F5344CB8AC3E}">
        <p14:creationId xmlns:p14="http://schemas.microsoft.com/office/powerpoint/2010/main" val="375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80E40-C7DA-7278-3260-B118198615DE}"/>
              </a:ext>
            </a:extLst>
          </p:cNvPr>
          <p:cNvSpPr>
            <a:spLocks noGrp="1"/>
          </p:cNvSpPr>
          <p:nvPr>
            <p:ph idx="1"/>
          </p:nvPr>
        </p:nvSpPr>
        <p:spPr>
          <a:xfrm>
            <a:off x="685801" y="1351722"/>
            <a:ext cx="10131425" cy="4439478"/>
          </a:xfrm>
        </p:spPr>
        <p:txBody>
          <a:bodyPr>
            <a:normAutofit fontScale="92500" lnSpcReduction="20000"/>
          </a:bodyPr>
          <a:lstStyle/>
          <a:p>
            <a:pPr marL="0" indent="0">
              <a:buNone/>
            </a:pPr>
            <a:endParaRPr lang="en-US" dirty="0"/>
          </a:p>
          <a:p>
            <a:r>
              <a:rPr lang="en-US" sz="2200" b="1" dirty="0">
                <a:latin typeface="Avenir Next LT Pro Light" panose="020B0304020202020204" pitchFamily="34" charset="0"/>
              </a:rPr>
              <a:t>Female Consumers Are Less Price-Sensitive:</a:t>
            </a:r>
            <a:r>
              <a:rPr lang="en-US" sz="2200" dirty="0">
                <a:latin typeface="Avenir Next LT Pro Light" panose="020B0304020202020204" pitchFamily="34" charset="0"/>
              </a:rPr>
              <a:t> Since females are spending more overall, they may be less price-sensitive or more inclined to invest in higher-ticket products.</a:t>
            </a:r>
          </a:p>
          <a:p>
            <a:r>
              <a:rPr lang="en-US" sz="2200" b="1" dirty="0">
                <a:latin typeface="Avenir Next LT Pro Light" panose="020B0304020202020204" pitchFamily="34" charset="0"/>
              </a:rPr>
              <a:t>Actionable Insight:</a:t>
            </a:r>
            <a:r>
              <a:rPr lang="en-US" sz="2200" dirty="0">
                <a:latin typeface="Avenir Next LT Pro Light" panose="020B0304020202020204" pitchFamily="34" charset="0"/>
              </a:rPr>
              <a:t> Consider introducing premium products, exclusive collections, or higher-margin items to appeal to this market segment. Focus on bundling, loyalty programs, or offering customized solutions that enhance perceived value.</a:t>
            </a:r>
          </a:p>
          <a:p>
            <a:endParaRPr lang="en-US" sz="2200" dirty="0">
              <a:latin typeface="Avenir Next LT Pro Light" panose="020B0304020202020204" pitchFamily="34" charset="0"/>
            </a:endParaRPr>
          </a:p>
          <a:p>
            <a:r>
              <a:rPr lang="en-US" sz="2200" b="1" dirty="0">
                <a:latin typeface="Avenir Next LT Pro Light" panose="020B0304020202020204" pitchFamily="34" charset="0"/>
              </a:rPr>
              <a:t>Male Customers May Be More Price-Sensitive:</a:t>
            </a:r>
            <a:r>
              <a:rPr lang="en-US" sz="2200" dirty="0">
                <a:latin typeface="Avenir Next LT Pro Light" panose="020B0304020202020204" pitchFamily="34" charset="0"/>
              </a:rPr>
              <a:t> The lower total spend from male consumers suggests that they could be more price-sensitive or more selective with their purchases.</a:t>
            </a:r>
          </a:p>
          <a:p>
            <a:r>
              <a:rPr lang="en-US" sz="2200" b="1" dirty="0">
                <a:latin typeface="Avenir Next LT Pro Light" panose="020B0304020202020204" pitchFamily="34" charset="0"/>
              </a:rPr>
              <a:t>Actionable Insight:</a:t>
            </a:r>
            <a:r>
              <a:rPr lang="en-US" sz="2200" dirty="0">
                <a:latin typeface="Avenir Next LT Pro Light" panose="020B0304020202020204" pitchFamily="34" charset="0"/>
              </a:rPr>
              <a:t> Tailor marketing strategies for males by focusing on affordability, offering discounts, or emphasizing value for money. Consider introducing more budget-friendly or entry-level products that appeal to this group.</a:t>
            </a:r>
            <a:endParaRPr lang="en-IN" sz="2200" dirty="0">
              <a:latin typeface="Avenir Next LT Pro Light" panose="020B0304020202020204" pitchFamily="34" charset="0"/>
            </a:endParaRPr>
          </a:p>
        </p:txBody>
      </p:sp>
    </p:spTree>
    <p:extLst>
      <p:ext uri="{BB962C8B-B14F-4D97-AF65-F5344CB8AC3E}">
        <p14:creationId xmlns:p14="http://schemas.microsoft.com/office/powerpoint/2010/main" val="1937053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EE1E-EFA1-A6A7-FC3C-3F8FE1DE617D}"/>
              </a:ext>
            </a:extLst>
          </p:cNvPr>
          <p:cNvSpPr>
            <a:spLocks noGrp="1"/>
          </p:cNvSpPr>
          <p:nvPr>
            <p:ph type="title"/>
          </p:nvPr>
        </p:nvSpPr>
        <p:spPr>
          <a:xfrm>
            <a:off x="1797666" y="551732"/>
            <a:ext cx="8596668" cy="1320800"/>
          </a:xfrm>
        </p:spPr>
        <p:txBody>
          <a:bodyPr/>
          <a:lstStyle/>
          <a:p>
            <a:pPr algn="ctr"/>
            <a:r>
              <a:rPr lang="en-US"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Purchase category relation</a:t>
            </a:r>
            <a:endParaRPr lang="en-IN"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endParaRPr>
          </a:p>
        </p:txBody>
      </p:sp>
      <p:sp>
        <p:nvSpPr>
          <p:cNvPr id="3" name="Content Placeholder 2">
            <a:extLst>
              <a:ext uri="{FF2B5EF4-FFF2-40B4-BE49-F238E27FC236}">
                <a16:creationId xmlns:a16="http://schemas.microsoft.com/office/drawing/2014/main" id="{53EA9466-C7C8-E46A-537E-D4EDE03E402D}"/>
              </a:ext>
            </a:extLst>
          </p:cNvPr>
          <p:cNvSpPr>
            <a:spLocks noGrp="1"/>
          </p:cNvSpPr>
          <p:nvPr>
            <p:ph idx="1"/>
          </p:nvPr>
        </p:nvSpPr>
        <p:spPr>
          <a:xfrm>
            <a:off x="685800" y="1908312"/>
            <a:ext cx="5953539" cy="4357315"/>
          </a:xfrm>
        </p:spPr>
        <p:txBody>
          <a:bodyPr>
            <a:normAutofit lnSpcReduction="10000"/>
          </a:bodyPr>
          <a:lstStyle/>
          <a:p>
            <a:pPr>
              <a:buFont typeface="Wingdings" panose="05000000000000000000" pitchFamily="2" charset="2"/>
              <a:buChar char="Ø"/>
            </a:pPr>
            <a:r>
              <a:rPr lang="en-US" sz="1400" dirty="0">
                <a:latin typeface="Avenir Next LT Pro Light" panose="020B0304020202020204" pitchFamily="34" charset="0"/>
              </a:rPr>
              <a:t>In any customer-centric organization, it's crucial to understand how </a:t>
            </a:r>
            <a:r>
              <a:rPr lang="en-US" sz="1400" b="1" dirty="0">
                <a:latin typeface="Avenir Next LT Pro Light" panose="020B0304020202020204" pitchFamily="34" charset="0"/>
              </a:rPr>
              <a:t>gender</a:t>
            </a:r>
            <a:r>
              <a:rPr lang="en-US" sz="1400" dirty="0">
                <a:latin typeface="Avenir Next LT Pro Light" panose="020B0304020202020204" pitchFamily="34" charset="0"/>
              </a:rPr>
              <a:t> influences purchasing behavior across different product categories. Gender and age often plays a significant role in shaping </a:t>
            </a:r>
            <a:r>
              <a:rPr lang="en-US" sz="1400" b="1" dirty="0">
                <a:latin typeface="Avenir Next LT Pro Light" panose="020B0304020202020204" pitchFamily="34" charset="0"/>
              </a:rPr>
              <a:t>consumer preferences</a:t>
            </a:r>
            <a:r>
              <a:rPr lang="en-US" sz="1400" dirty="0">
                <a:latin typeface="Avenir Next LT Pro Light" panose="020B0304020202020204" pitchFamily="34" charset="0"/>
              </a:rPr>
              <a:t> and purchasing patterns. Male and female may show varying interest in product categories, which can significantly impact the total quantity purchased by each gender.</a:t>
            </a:r>
          </a:p>
          <a:p>
            <a:r>
              <a:rPr lang="en-US" sz="1400" b="1" dirty="0">
                <a:latin typeface="Avenir Next LT Pro Light" panose="020B0304020202020204" pitchFamily="34" charset="0"/>
              </a:rPr>
              <a:t>Female Revenue Trends:</a:t>
            </a:r>
            <a:endParaRPr lang="en-US" sz="1400" dirty="0">
              <a:latin typeface="Avenir Next LT Pro Light" panose="020B0304020202020204" pitchFamily="34" charset="0"/>
            </a:endParaRPr>
          </a:p>
          <a:p>
            <a:pPr>
              <a:buFont typeface="Arial" panose="020B0604020202020204" pitchFamily="34" charset="0"/>
              <a:buChar char="•"/>
            </a:pPr>
            <a:r>
              <a:rPr lang="en-US" sz="1400" dirty="0">
                <a:latin typeface="Avenir Next LT Pro Light" panose="020B0304020202020204" pitchFamily="34" charset="0"/>
              </a:rPr>
              <a:t>The highest revenue from female customers comes from age groups </a:t>
            </a:r>
            <a:r>
              <a:rPr lang="en-US" sz="1400" b="1" dirty="0">
                <a:latin typeface="Avenir Next LT Pro Light" panose="020B0304020202020204" pitchFamily="34" charset="0"/>
              </a:rPr>
              <a:t>37 years (957,105), 40 years (852,436), and 43 years (779,461)</a:t>
            </a:r>
            <a:r>
              <a:rPr lang="en-US" sz="1400" dirty="0">
                <a:latin typeface="Avenir Next LT Pro Light" panose="020B0304020202020204" pitchFamily="34" charset="0"/>
              </a:rPr>
              <a:t>.</a:t>
            </a:r>
          </a:p>
          <a:p>
            <a:pPr>
              <a:buFont typeface="Arial" panose="020B0604020202020204" pitchFamily="34" charset="0"/>
              <a:buChar char="•"/>
            </a:pPr>
            <a:r>
              <a:rPr lang="en-US" sz="1400" b="1" dirty="0">
                <a:latin typeface="Avenir Next LT Pro Light" panose="020B0304020202020204" pitchFamily="34" charset="0"/>
              </a:rPr>
              <a:t>Insight:</a:t>
            </a:r>
            <a:r>
              <a:rPr lang="en-US" sz="1400" dirty="0">
                <a:latin typeface="Avenir Next LT Pro Light" panose="020B0304020202020204" pitchFamily="34" charset="0"/>
              </a:rPr>
              <a:t> Female customers in their late 30s and early 40s appear to have the highest purchasing power. This age group may be more financially stable, possibly having established careers and families, which means they may have higher disposable income.</a:t>
            </a:r>
          </a:p>
          <a:p>
            <a:pPr>
              <a:buFont typeface="Arial" panose="020B0604020202020204" pitchFamily="34" charset="0"/>
              <a:buChar char="•"/>
            </a:pPr>
            <a:r>
              <a:rPr lang="en-US" sz="1400" b="1" dirty="0">
                <a:latin typeface="Avenir Next LT Pro Light" panose="020B0304020202020204" pitchFamily="34" charset="0"/>
              </a:rPr>
              <a:t>Actionable Strategy:</a:t>
            </a:r>
            <a:r>
              <a:rPr lang="en-US" sz="1400" dirty="0">
                <a:latin typeface="Avenir Next LT Pro Light" panose="020B0304020202020204" pitchFamily="34" charset="0"/>
              </a:rPr>
              <a:t> Focus marketing efforts on products that cater to this demographic luxury items. Tailor your offerings to their lifestyle needs, and use personalized campaigns that resonate with their values.</a:t>
            </a:r>
          </a:p>
          <a:p>
            <a:pPr>
              <a:buFont typeface="Wingdings" panose="05000000000000000000" pitchFamily="2" charset="2"/>
              <a:buChar char="Ø"/>
            </a:pPr>
            <a:endParaRPr lang="en-US" sz="1400" dirty="0">
              <a:latin typeface="Avenir Next LT Pro Light" panose="020B0304020202020204" pitchFamily="34" charset="0"/>
            </a:endParaRPr>
          </a:p>
          <a:p>
            <a:pPr marL="0" indent="0">
              <a:buNone/>
            </a:pPr>
            <a:endParaRPr lang="en-US" dirty="0"/>
          </a:p>
          <a:p>
            <a:endParaRPr lang="en-IN" dirty="0"/>
          </a:p>
        </p:txBody>
      </p:sp>
      <p:pic>
        <p:nvPicPr>
          <p:cNvPr id="5" name="Picture 4">
            <a:extLst>
              <a:ext uri="{FF2B5EF4-FFF2-40B4-BE49-F238E27FC236}">
                <a16:creationId xmlns:a16="http://schemas.microsoft.com/office/drawing/2014/main" id="{BA6649D1-A0B5-11AB-9434-2F312C5276B2}"/>
              </a:ext>
            </a:extLst>
          </p:cNvPr>
          <p:cNvPicPr>
            <a:picLocks noChangeAspect="1"/>
          </p:cNvPicPr>
          <p:nvPr/>
        </p:nvPicPr>
        <p:blipFill>
          <a:blip r:embed="rId2">
            <a:extLst>
              <a:ext uri="{28A0092B-C50C-407E-A947-70E740481C1C}">
                <a14:useLocalDpi xmlns:a14="http://schemas.microsoft.com/office/drawing/2010/main" val="0"/>
              </a:ext>
            </a:extLst>
          </a:blip>
          <a:srcRect l="3774" t="3953" r="3339" b="3209"/>
          <a:stretch/>
        </p:blipFill>
        <p:spPr>
          <a:xfrm>
            <a:off x="7180027" y="2154804"/>
            <a:ext cx="3597399" cy="3212326"/>
          </a:xfrm>
          <a:prstGeom prst="rect">
            <a:avLst/>
          </a:prstGeom>
        </p:spPr>
      </p:pic>
      <p:graphicFrame>
        <p:nvGraphicFramePr>
          <p:cNvPr id="6" name="Table 5">
            <a:extLst>
              <a:ext uri="{FF2B5EF4-FFF2-40B4-BE49-F238E27FC236}">
                <a16:creationId xmlns:a16="http://schemas.microsoft.com/office/drawing/2014/main" id="{65229E79-1E81-3F28-3948-E724FFFE15B6}"/>
              </a:ext>
            </a:extLst>
          </p:cNvPr>
          <p:cNvGraphicFramePr>
            <a:graphicFrameLocks noGrp="1"/>
          </p:cNvGraphicFramePr>
          <p:nvPr>
            <p:extLst>
              <p:ext uri="{D42A27DB-BD31-4B8C-83A1-F6EECF244321}">
                <p14:modId xmlns:p14="http://schemas.microsoft.com/office/powerpoint/2010/main" val="611744881"/>
              </p:ext>
            </p:extLst>
          </p:nvPr>
        </p:nvGraphicFramePr>
        <p:xfrm>
          <a:off x="7975094" y="1783964"/>
          <a:ext cx="2007263" cy="370840"/>
        </p:xfrm>
        <a:graphic>
          <a:graphicData uri="http://schemas.openxmlformats.org/drawingml/2006/table">
            <a:tbl>
              <a:tblPr firstRow="1" bandRow="1">
                <a:tableStyleId>{5C22544A-7EE6-4342-B048-85BDC9FD1C3A}</a:tableStyleId>
              </a:tblPr>
              <a:tblGrid>
                <a:gridCol w="2007263">
                  <a:extLst>
                    <a:ext uri="{9D8B030D-6E8A-4147-A177-3AD203B41FA5}">
                      <a16:colId xmlns:a16="http://schemas.microsoft.com/office/drawing/2014/main" val="2125100102"/>
                    </a:ext>
                  </a:extLst>
                </a:gridCol>
              </a:tblGrid>
              <a:tr h="370840">
                <a:tc>
                  <a:txBody>
                    <a:bodyPr/>
                    <a:lstStyle/>
                    <a:p>
                      <a:r>
                        <a:rPr lang="en-US" dirty="0"/>
                        <a:t>Count Of Gender</a:t>
                      </a:r>
                      <a:endParaRPr lang="en-IN" dirty="0"/>
                    </a:p>
                  </a:txBody>
                  <a:tcPr/>
                </a:tc>
                <a:extLst>
                  <a:ext uri="{0D108BD9-81ED-4DB2-BD59-A6C34878D82A}">
                    <a16:rowId xmlns:a16="http://schemas.microsoft.com/office/drawing/2014/main" val="616905526"/>
                  </a:ext>
                </a:extLst>
              </a:tr>
            </a:tbl>
          </a:graphicData>
        </a:graphic>
      </p:graphicFrame>
    </p:spTree>
    <p:extLst>
      <p:ext uri="{BB962C8B-B14F-4D97-AF65-F5344CB8AC3E}">
        <p14:creationId xmlns:p14="http://schemas.microsoft.com/office/powerpoint/2010/main" val="2225650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466A2-AC18-B996-8B22-DDB956F0A787}"/>
              </a:ext>
            </a:extLst>
          </p:cNvPr>
          <p:cNvSpPr>
            <a:spLocks noGrp="1"/>
          </p:cNvSpPr>
          <p:nvPr>
            <p:ph idx="1"/>
          </p:nvPr>
        </p:nvSpPr>
        <p:spPr>
          <a:xfrm>
            <a:off x="1030288" y="1082040"/>
            <a:ext cx="6133838" cy="4693920"/>
          </a:xfrm>
        </p:spPr>
        <p:txBody>
          <a:bodyPr>
            <a:normAutofit fontScale="92500" lnSpcReduction="20000"/>
          </a:bodyPr>
          <a:lstStyle/>
          <a:p>
            <a:r>
              <a:rPr lang="en-US" sz="1900" b="1" dirty="0">
                <a:latin typeface="Avenir Next LT Pro Light" panose="020B0304020202020204" pitchFamily="34" charset="0"/>
              </a:rPr>
              <a:t>Male Revenue Trends:</a:t>
            </a:r>
            <a:endParaRPr lang="en-US" sz="1900" dirty="0">
              <a:latin typeface="Avenir Next LT Pro Light" panose="020B0304020202020204" pitchFamily="34" charset="0"/>
            </a:endParaRPr>
          </a:p>
          <a:p>
            <a:pPr>
              <a:buFont typeface="Arial" panose="020B0604020202020204" pitchFamily="34" charset="0"/>
              <a:buChar char="•"/>
            </a:pPr>
            <a:r>
              <a:rPr lang="en-US" sz="1900" dirty="0">
                <a:latin typeface="Avenir Next LT Pro Light" panose="020B0304020202020204" pitchFamily="34" charset="0"/>
              </a:rPr>
              <a:t>The highest male revenue comes from age groups </a:t>
            </a:r>
            <a:r>
              <a:rPr lang="en-US" sz="1900" b="1" dirty="0">
                <a:latin typeface="Avenir Next LT Pro Light" panose="020B0304020202020204" pitchFamily="34" charset="0"/>
              </a:rPr>
              <a:t>37 years (532,138), 51 years (578,271), and 46 years (571,454)</a:t>
            </a:r>
            <a:r>
              <a:rPr lang="en-US" sz="1900" dirty="0">
                <a:latin typeface="Avenir Next LT Pro Light" panose="020B0304020202020204" pitchFamily="34" charset="0"/>
              </a:rPr>
              <a:t>.</a:t>
            </a:r>
          </a:p>
          <a:p>
            <a:pPr>
              <a:buFont typeface="Arial" panose="020B0604020202020204" pitchFamily="34" charset="0"/>
              <a:buChar char="•"/>
            </a:pPr>
            <a:r>
              <a:rPr lang="en-US" sz="1900" b="1" dirty="0">
                <a:latin typeface="Avenir Next LT Pro Light" panose="020B0304020202020204" pitchFamily="34" charset="0"/>
              </a:rPr>
              <a:t>Insight:</a:t>
            </a:r>
            <a:r>
              <a:rPr lang="en-US" sz="1900" dirty="0">
                <a:latin typeface="Avenir Next LT Pro Light" panose="020B0304020202020204" pitchFamily="34" charset="0"/>
              </a:rPr>
              <a:t> Males in their late 40s and early 50s are major contributors to revenue, suggesting they are in their peak earning years.</a:t>
            </a:r>
          </a:p>
          <a:p>
            <a:pPr>
              <a:buFont typeface="Arial" panose="020B0604020202020204" pitchFamily="34" charset="0"/>
              <a:buChar char="•"/>
            </a:pPr>
            <a:r>
              <a:rPr lang="en-US" sz="1900" b="1" dirty="0">
                <a:latin typeface="Avenir Next LT Pro Light" panose="020B0304020202020204" pitchFamily="34" charset="0"/>
              </a:rPr>
              <a:t>Actionable Strategy:</a:t>
            </a:r>
            <a:r>
              <a:rPr lang="en-US" sz="1900" dirty="0">
                <a:latin typeface="Avenir Next LT Pro Light" panose="020B0304020202020204" pitchFamily="34" charset="0"/>
              </a:rPr>
              <a:t> Offer premium products targeted at this age group. Marketing campaigns should highlight quality, durability, and long-term investment.</a:t>
            </a:r>
          </a:p>
          <a:p>
            <a:r>
              <a:rPr lang="en-US" sz="1900" b="1" dirty="0">
                <a:latin typeface="Avenir Next LT Pro Light" panose="020B0304020202020204" pitchFamily="34" charset="0"/>
              </a:rPr>
              <a:t>Purchase Behavior Analysis</a:t>
            </a:r>
          </a:p>
          <a:p>
            <a:pPr marL="742950" lvl="1" indent="-285750">
              <a:buFont typeface="Arial" panose="020B0604020202020204" pitchFamily="34" charset="0"/>
              <a:buChar char="•"/>
            </a:pPr>
            <a:r>
              <a:rPr lang="en-US" sz="1900" b="1" dirty="0">
                <a:latin typeface="Avenir Next LT Pro Light" panose="020B0304020202020204" pitchFamily="34" charset="0"/>
              </a:rPr>
              <a:t>Females in Age Group 37 (Highest Revenue)</a:t>
            </a:r>
            <a:r>
              <a:rPr lang="en-US" sz="1900" dirty="0">
                <a:latin typeface="Avenir Next LT Pro Light" panose="020B0304020202020204" pitchFamily="34" charset="0"/>
              </a:rPr>
              <a:t> vs. </a:t>
            </a:r>
            <a:r>
              <a:rPr lang="en-US" sz="1900" b="1" dirty="0">
                <a:latin typeface="Avenir Next LT Pro Light" panose="020B0304020202020204" pitchFamily="34" charset="0"/>
              </a:rPr>
              <a:t>Males in Age Group 37 (532,138)</a:t>
            </a:r>
            <a:r>
              <a:rPr lang="en-US" sz="1900" dirty="0">
                <a:latin typeface="Avenir Next LT Pro Light" panose="020B0304020202020204" pitchFamily="34" charset="0"/>
              </a:rPr>
              <a:t>: While both genders have significant revenue generation, the higher count of categories purchased by females (</a:t>
            </a:r>
            <a:r>
              <a:rPr lang="en-US" sz="1900" b="1" dirty="0">
                <a:latin typeface="Avenir Next LT Pro Light" panose="020B0304020202020204" pitchFamily="34" charset="0"/>
              </a:rPr>
              <a:t>1,280</a:t>
            </a:r>
            <a:r>
              <a:rPr lang="en-US" sz="1900" dirty="0">
                <a:latin typeface="Avenir Next LT Pro Light" panose="020B0304020202020204" pitchFamily="34" charset="0"/>
              </a:rPr>
              <a:t>) compared to males (</a:t>
            </a:r>
            <a:r>
              <a:rPr lang="en-US" sz="1900" b="1" dirty="0">
                <a:latin typeface="Avenir Next LT Pro Light" panose="020B0304020202020204" pitchFamily="34" charset="0"/>
              </a:rPr>
              <a:t>777)</a:t>
            </a:r>
            <a:r>
              <a:rPr lang="en-US" sz="1900" dirty="0">
                <a:latin typeface="Avenir Next LT Pro Light" panose="020B0304020202020204" pitchFamily="34" charset="0"/>
              </a:rPr>
              <a:t> suggests that females tend to purchase a wider variety of products or more frequently.</a:t>
            </a:r>
          </a:p>
          <a:p>
            <a:pPr>
              <a:buFont typeface="Arial" panose="020B0604020202020204" pitchFamily="34" charset="0"/>
              <a:buChar char="•"/>
            </a:pPr>
            <a:endParaRPr lang="en-US" sz="2400" dirty="0">
              <a:latin typeface="Avenir Next LT Pro Light" panose="020B0304020202020204" pitchFamily="34" charset="0"/>
            </a:endParaRPr>
          </a:p>
        </p:txBody>
      </p:sp>
      <p:pic>
        <p:nvPicPr>
          <p:cNvPr id="8" name="Picture 7">
            <a:extLst>
              <a:ext uri="{FF2B5EF4-FFF2-40B4-BE49-F238E27FC236}">
                <a16:creationId xmlns:a16="http://schemas.microsoft.com/office/drawing/2014/main" id="{4B8DAABA-EFEB-FE6D-F770-451485E32459}"/>
              </a:ext>
            </a:extLst>
          </p:cNvPr>
          <p:cNvPicPr>
            <a:picLocks noChangeAspect="1"/>
          </p:cNvPicPr>
          <p:nvPr/>
        </p:nvPicPr>
        <p:blipFill>
          <a:blip r:embed="rId2">
            <a:extLst>
              <a:ext uri="{28A0092B-C50C-407E-A947-70E740481C1C}">
                <a14:useLocalDpi xmlns:a14="http://schemas.microsoft.com/office/drawing/2010/main" val="0"/>
              </a:ext>
            </a:extLst>
          </a:blip>
          <a:srcRect l="2828" t="8438" r="3432" b="7406"/>
          <a:stretch/>
        </p:blipFill>
        <p:spPr>
          <a:xfrm>
            <a:off x="8690775" y="3768917"/>
            <a:ext cx="2902226" cy="970059"/>
          </a:xfrm>
          <a:prstGeom prst="rect">
            <a:avLst/>
          </a:prstGeom>
        </p:spPr>
      </p:pic>
      <p:pic>
        <p:nvPicPr>
          <p:cNvPr id="10" name="Picture 9">
            <a:extLst>
              <a:ext uri="{FF2B5EF4-FFF2-40B4-BE49-F238E27FC236}">
                <a16:creationId xmlns:a16="http://schemas.microsoft.com/office/drawing/2014/main" id="{A4F9C913-90A7-599D-C977-34B410344CC2}"/>
              </a:ext>
            </a:extLst>
          </p:cNvPr>
          <p:cNvPicPr>
            <a:picLocks noChangeAspect="1"/>
          </p:cNvPicPr>
          <p:nvPr/>
        </p:nvPicPr>
        <p:blipFill>
          <a:blip r:embed="rId3">
            <a:extLst>
              <a:ext uri="{28A0092B-C50C-407E-A947-70E740481C1C}">
                <a14:useLocalDpi xmlns:a14="http://schemas.microsoft.com/office/drawing/2010/main" val="0"/>
              </a:ext>
            </a:extLst>
          </a:blip>
          <a:srcRect l="2673" t="3434" r="3454" b="2636"/>
          <a:stretch/>
        </p:blipFill>
        <p:spPr>
          <a:xfrm>
            <a:off x="8749259" y="1082040"/>
            <a:ext cx="2843742" cy="2550253"/>
          </a:xfrm>
          <a:prstGeom prst="rect">
            <a:avLst/>
          </a:prstGeom>
        </p:spPr>
      </p:pic>
    </p:spTree>
    <p:extLst>
      <p:ext uri="{BB962C8B-B14F-4D97-AF65-F5344CB8AC3E}">
        <p14:creationId xmlns:p14="http://schemas.microsoft.com/office/powerpoint/2010/main" val="66413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68E2-7D2D-6FAA-EC80-B4FEC3C42F9E}"/>
              </a:ext>
            </a:extLst>
          </p:cNvPr>
          <p:cNvSpPr>
            <a:spLocks noGrp="1"/>
          </p:cNvSpPr>
          <p:nvPr>
            <p:ph type="title"/>
          </p:nvPr>
        </p:nvSpPr>
        <p:spPr>
          <a:xfrm>
            <a:off x="1797665" y="593697"/>
            <a:ext cx="8596668" cy="1320800"/>
          </a:xfrm>
        </p:spPr>
        <p:txBody>
          <a:bodyPr>
            <a:normAutofit/>
          </a:bodyPr>
          <a:lstStyle/>
          <a:p>
            <a:pPr algn="ctr"/>
            <a:r>
              <a:rPr lang="en-US"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Customer Segmentation Analysis</a:t>
            </a:r>
            <a:br>
              <a:rPr lang="en-US" dirty="0"/>
            </a:br>
            <a:endParaRPr lang="en-IN" dirty="0"/>
          </a:p>
        </p:txBody>
      </p:sp>
      <p:sp>
        <p:nvSpPr>
          <p:cNvPr id="3" name="Content Placeholder 2">
            <a:extLst>
              <a:ext uri="{FF2B5EF4-FFF2-40B4-BE49-F238E27FC236}">
                <a16:creationId xmlns:a16="http://schemas.microsoft.com/office/drawing/2014/main" id="{9BCC4AD4-E404-6CE8-8FFB-D3734E301BAD}"/>
              </a:ext>
            </a:extLst>
          </p:cNvPr>
          <p:cNvSpPr>
            <a:spLocks noGrp="1"/>
          </p:cNvSpPr>
          <p:nvPr>
            <p:ph idx="1"/>
          </p:nvPr>
        </p:nvSpPr>
        <p:spPr>
          <a:xfrm>
            <a:off x="1030287" y="2181824"/>
            <a:ext cx="10131425" cy="3649133"/>
          </a:xfrm>
        </p:spPr>
        <p:txBody>
          <a:bodyPr>
            <a:normAutofit/>
          </a:bodyPr>
          <a:lstStyle/>
          <a:p>
            <a:pPr>
              <a:buFont typeface="Arial" panose="020B0604020202020204" pitchFamily="34" charset="0"/>
              <a:buChar char="•"/>
            </a:pPr>
            <a:r>
              <a:rPr lang="en-US" sz="2000" b="1" dirty="0">
                <a:latin typeface="Felix Titling" panose="04060505060202020A04" pitchFamily="82" charset="0"/>
              </a:rPr>
              <a:t>Subtitle:</a:t>
            </a:r>
            <a:r>
              <a:rPr lang="en-US" sz="2000" dirty="0">
                <a:latin typeface="Felix Titling" panose="04060505060202020A04" pitchFamily="82" charset="0"/>
              </a:rPr>
              <a:t> Understanding Your Customers to Drive Targeted Strategies</a:t>
            </a:r>
          </a:p>
          <a:p>
            <a:pPr>
              <a:buFont typeface="Arial" panose="020B0604020202020204" pitchFamily="34" charset="0"/>
              <a:buChar char="•"/>
            </a:pPr>
            <a:r>
              <a:rPr lang="en-US" sz="2000" b="1" dirty="0">
                <a:latin typeface="Felix Titling" panose="04060505060202020A04" pitchFamily="82" charset="0"/>
              </a:rPr>
              <a:t>Team - PTID-CDA-NOV-24-248</a:t>
            </a:r>
          </a:p>
          <a:p>
            <a:pPr>
              <a:buFont typeface="Arial" panose="020B0604020202020204" pitchFamily="34" charset="0"/>
              <a:buChar char="•"/>
            </a:pPr>
            <a:r>
              <a:rPr lang="en-US" sz="2000" b="1" dirty="0">
                <a:latin typeface="Felix Titling" panose="04060505060202020A04" pitchFamily="82" charset="0"/>
              </a:rPr>
              <a:t>TEAM MEMBER’s - </a:t>
            </a:r>
            <a:r>
              <a:rPr lang="en-US" sz="2000" dirty="0">
                <a:latin typeface="Felix Titling" panose="04060505060202020A04" pitchFamily="82" charset="0"/>
              </a:rPr>
              <a:t>Shubham Mohanty</a:t>
            </a:r>
          </a:p>
          <a:p>
            <a:pPr marL="0" indent="0">
              <a:buNone/>
            </a:pPr>
            <a:r>
              <a:rPr lang="en-US" sz="2000" dirty="0">
                <a:latin typeface="Felix Titling" panose="04060505060202020A04" pitchFamily="82" charset="0"/>
              </a:rPr>
              <a:t>                                 Athira M</a:t>
            </a:r>
          </a:p>
        </p:txBody>
      </p:sp>
    </p:spTree>
    <p:extLst>
      <p:ext uri="{BB962C8B-B14F-4D97-AF65-F5344CB8AC3E}">
        <p14:creationId xmlns:p14="http://schemas.microsoft.com/office/powerpoint/2010/main" val="2122980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5A58-5D7A-F361-2A9C-CA5E0ABAB743}"/>
              </a:ext>
            </a:extLst>
          </p:cNvPr>
          <p:cNvSpPr>
            <a:spLocks noGrp="1"/>
          </p:cNvSpPr>
          <p:nvPr>
            <p:ph type="title"/>
          </p:nvPr>
        </p:nvSpPr>
        <p:spPr>
          <a:xfrm>
            <a:off x="1790700" y="357809"/>
            <a:ext cx="8610600" cy="1065475"/>
          </a:xfrm>
        </p:spPr>
        <p:txBody>
          <a:bodyPr/>
          <a:lstStyle/>
          <a:p>
            <a:pPr algn="ctr"/>
            <a:r>
              <a:rPr lang="en-US"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Age shopping distribution</a:t>
            </a:r>
            <a:endParaRPr lang="en-IN"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endParaRPr>
          </a:p>
        </p:txBody>
      </p:sp>
      <p:sp>
        <p:nvSpPr>
          <p:cNvPr id="3" name="Content Placeholder 2">
            <a:extLst>
              <a:ext uri="{FF2B5EF4-FFF2-40B4-BE49-F238E27FC236}">
                <a16:creationId xmlns:a16="http://schemas.microsoft.com/office/drawing/2014/main" id="{65EC1ED9-64A2-7C16-8975-4A3537C0032F}"/>
              </a:ext>
            </a:extLst>
          </p:cNvPr>
          <p:cNvSpPr>
            <a:spLocks noGrp="1"/>
          </p:cNvSpPr>
          <p:nvPr>
            <p:ph idx="1"/>
          </p:nvPr>
        </p:nvSpPr>
        <p:spPr>
          <a:xfrm>
            <a:off x="685800" y="1367625"/>
            <a:ext cx="10820400" cy="5188225"/>
          </a:xfrm>
        </p:spPr>
        <p:txBody>
          <a:bodyPr>
            <a:normAutofit lnSpcReduction="10000"/>
          </a:bodyPr>
          <a:lstStyle/>
          <a:p>
            <a:r>
              <a:rPr lang="en-US" dirty="0">
                <a:latin typeface="Avenir Next LT Pro Light" panose="020B0304020202020204" pitchFamily="34" charset="0"/>
              </a:rPr>
              <a:t>Age has always been a factors for revenue generation. Total products sold was </a:t>
            </a:r>
            <a:r>
              <a:rPr lang="en-US" b="1" dirty="0">
                <a:latin typeface="Avenir Next LT Pro Light" panose="020B0304020202020204" pitchFamily="34" charset="0"/>
              </a:rPr>
              <a:t>2,99,000 </a:t>
            </a:r>
            <a:r>
              <a:rPr lang="en-US" b="1" dirty="0" err="1">
                <a:latin typeface="Avenir Next LT Pro Light" panose="020B0304020202020204" pitchFamily="34" charset="0"/>
              </a:rPr>
              <a:t>no.s</a:t>
            </a:r>
            <a:r>
              <a:rPr lang="en-US" b="1" dirty="0">
                <a:latin typeface="Avenir Next LT Pro Light" panose="020B0304020202020204" pitchFamily="34" charset="0"/>
              </a:rPr>
              <a:t> </a:t>
            </a:r>
            <a:r>
              <a:rPr lang="en-US" dirty="0">
                <a:latin typeface="Avenir Next LT Pro Light" panose="020B0304020202020204" pitchFamily="34" charset="0"/>
              </a:rPr>
              <a:t>and total revenue was generated was </a:t>
            </a:r>
            <a:r>
              <a:rPr lang="en-US" b="1" dirty="0">
                <a:latin typeface="Avenir Next LT Pro Light" panose="020B0304020202020204" pitchFamily="34" charset="0"/>
              </a:rPr>
              <a:t>Rs. 6,85,51,365.91/-</a:t>
            </a:r>
          </a:p>
          <a:p>
            <a:pPr>
              <a:buFont typeface="Arial" panose="020B0604020202020204" pitchFamily="34" charset="0"/>
              <a:buChar char="•"/>
            </a:pPr>
            <a:r>
              <a:rPr lang="en-US" b="1" dirty="0">
                <a:latin typeface="Avenir Next LT Pro Light" panose="020B0304020202020204" pitchFamily="34" charset="0"/>
              </a:rPr>
              <a:t>Key Age Groups with Highest Category Counts : Age 37 (2,057)</a:t>
            </a:r>
            <a:r>
              <a:rPr lang="en-US" dirty="0">
                <a:latin typeface="Avenir Next LT Pro Light" panose="020B0304020202020204" pitchFamily="34" charset="0"/>
              </a:rPr>
              <a:t>, </a:t>
            </a:r>
            <a:r>
              <a:rPr lang="en-US" b="1" dirty="0">
                <a:latin typeface="Avenir Next LT Pro Light" panose="020B0304020202020204" pitchFamily="34" charset="0"/>
              </a:rPr>
              <a:t>Age 43 (2,000)</a:t>
            </a:r>
            <a:r>
              <a:rPr lang="en-US" dirty="0">
                <a:latin typeface="Avenir Next LT Pro Light" panose="020B0304020202020204" pitchFamily="34" charset="0"/>
              </a:rPr>
              <a:t>, and </a:t>
            </a:r>
            <a:r>
              <a:rPr lang="en-US" b="1" dirty="0">
                <a:latin typeface="Avenir Next LT Pro Light" panose="020B0304020202020204" pitchFamily="34" charset="0"/>
              </a:rPr>
              <a:t>Age 64 (2,002)</a:t>
            </a:r>
            <a:r>
              <a:rPr lang="en-US" dirty="0">
                <a:latin typeface="Avenir Next LT Pro Light" panose="020B0304020202020204" pitchFamily="34" charset="0"/>
              </a:rPr>
              <a:t> have the highest counts of categories. These groups are engaged in purchasing a large number of different products.</a:t>
            </a:r>
          </a:p>
          <a:p>
            <a:pPr>
              <a:buFont typeface="Arial" panose="020B0604020202020204" pitchFamily="34" charset="0"/>
              <a:buChar char="•"/>
            </a:pPr>
            <a:r>
              <a:rPr lang="en-US" b="1" dirty="0">
                <a:latin typeface="Avenir Next LT Pro Light" panose="020B0304020202020204" pitchFamily="34" charset="0"/>
              </a:rPr>
              <a:t>Insight:</a:t>
            </a:r>
            <a:r>
              <a:rPr lang="en-US" dirty="0">
                <a:latin typeface="Avenir Next LT Pro Light" panose="020B0304020202020204" pitchFamily="34" charset="0"/>
              </a:rPr>
              <a:t> These age groups represent a high level of engagement and diversity in purchasing behavior, indicating that they are active and willing to explore a wide variety of products.</a:t>
            </a:r>
          </a:p>
          <a:p>
            <a:pPr>
              <a:buFont typeface="Arial" panose="020B0604020202020204" pitchFamily="34" charset="0"/>
              <a:buChar char="•"/>
            </a:pPr>
            <a:r>
              <a:rPr lang="en-US" b="1" dirty="0">
                <a:latin typeface="Avenir Next LT Pro Light" panose="020B0304020202020204" pitchFamily="34" charset="0"/>
              </a:rPr>
              <a:t>Actionable Strategy:</a:t>
            </a:r>
            <a:r>
              <a:rPr lang="en-US" dirty="0">
                <a:latin typeface="Avenir Next LT Pro Light" panose="020B0304020202020204" pitchFamily="34" charset="0"/>
              </a:rPr>
              <a:t> Tailor marketing campaigns and offers specifically for these age groups. Promote a wide range of products or create bundles that cater to various needs. </a:t>
            </a:r>
          </a:p>
          <a:p>
            <a:pPr>
              <a:buFont typeface="Arial" panose="020B0604020202020204" pitchFamily="34" charset="0"/>
              <a:buChar char="•"/>
            </a:pPr>
            <a:r>
              <a:rPr lang="en-US" b="1" dirty="0">
                <a:latin typeface="Avenir Next LT Pro Light" panose="020B0304020202020204" pitchFamily="34" charset="0"/>
              </a:rPr>
              <a:t>Younger Demographics (18-30):</a:t>
            </a:r>
            <a:r>
              <a:rPr lang="en-US" dirty="0">
                <a:latin typeface="Avenir Next LT Pro Light" panose="020B0304020202020204" pitchFamily="34" charset="0"/>
              </a:rPr>
              <a:t>Age groups </a:t>
            </a:r>
            <a:r>
              <a:rPr lang="en-US" b="1" dirty="0">
                <a:latin typeface="Avenir Next LT Pro Light" panose="020B0304020202020204" pitchFamily="34" charset="0"/>
              </a:rPr>
              <a:t>18 (1,844)</a:t>
            </a:r>
            <a:r>
              <a:rPr lang="en-US" dirty="0">
                <a:latin typeface="Avenir Next LT Pro Light" panose="020B0304020202020204" pitchFamily="34" charset="0"/>
              </a:rPr>
              <a:t>, </a:t>
            </a:r>
            <a:r>
              <a:rPr lang="en-US" b="1" dirty="0">
                <a:latin typeface="Avenir Next LT Pro Light" panose="020B0304020202020204" pitchFamily="34" charset="0"/>
              </a:rPr>
              <a:t>19 (1,936)</a:t>
            </a:r>
            <a:r>
              <a:rPr lang="en-US" dirty="0">
                <a:latin typeface="Avenir Next LT Pro Light" panose="020B0304020202020204" pitchFamily="34" charset="0"/>
              </a:rPr>
              <a:t>, </a:t>
            </a:r>
            <a:r>
              <a:rPr lang="en-US" b="1" dirty="0">
                <a:latin typeface="Avenir Next LT Pro Light" panose="020B0304020202020204" pitchFamily="34" charset="0"/>
              </a:rPr>
              <a:t>20 (1,844)</a:t>
            </a:r>
            <a:r>
              <a:rPr lang="en-US" dirty="0">
                <a:latin typeface="Avenir Next LT Pro Light" panose="020B0304020202020204" pitchFamily="34" charset="0"/>
              </a:rPr>
              <a:t>, and </a:t>
            </a:r>
            <a:r>
              <a:rPr lang="en-US" b="1" dirty="0">
                <a:latin typeface="Avenir Next LT Pro Light" panose="020B0304020202020204" pitchFamily="34" charset="0"/>
              </a:rPr>
              <a:t>21 (1,947)</a:t>
            </a:r>
            <a:r>
              <a:rPr lang="en-US" dirty="0">
                <a:latin typeface="Avenir Next LT Pro Light" panose="020B0304020202020204" pitchFamily="34" charset="0"/>
              </a:rPr>
              <a:t> exhibit high engagement, showing that younger consumers are actively purchasing across many categories.</a:t>
            </a:r>
          </a:p>
          <a:p>
            <a:pPr>
              <a:buFont typeface="Arial" panose="020B0604020202020204" pitchFamily="34" charset="0"/>
              <a:buChar char="•"/>
            </a:pPr>
            <a:r>
              <a:rPr lang="en-US" b="1" dirty="0">
                <a:latin typeface="Avenir Next LT Pro Light" panose="020B0304020202020204" pitchFamily="34" charset="0"/>
              </a:rPr>
              <a:t>Insight:</a:t>
            </a:r>
            <a:r>
              <a:rPr lang="en-US" dirty="0">
                <a:latin typeface="Avenir Next LT Pro Light" panose="020B0304020202020204" pitchFamily="34" charset="0"/>
              </a:rPr>
              <a:t> Younger consumers are likely experimenting with a variety of products. They may be open to exploring new trends and discovering products across categories</a:t>
            </a:r>
          </a:p>
          <a:p>
            <a:pPr>
              <a:buFont typeface="Arial" panose="020B0604020202020204" pitchFamily="34" charset="0"/>
              <a:buChar char="•"/>
            </a:pPr>
            <a:r>
              <a:rPr lang="en-US" b="1" dirty="0">
                <a:latin typeface="Avenir Next LT Pro Light" panose="020B0304020202020204" pitchFamily="34" charset="0"/>
              </a:rPr>
              <a:t>Actionable Strategy:</a:t>
            </a:r>
            <a:r>
              <a:rPr lang="en-US" dirty="0">
                <a:latin typeface="Avenir Next LT Pro Light" panose="020B0304020202020204" pitchFamily="34" charset="0"/>
              </a:rPr>
              <a:t> Focus on trend-driven products that cater to the interests of this demographic. Consider using influencer marketing or social media campaigns, highlighting trending products or limited-time offers that appeal to their curiosity and exploration.</a:t>
            </a:r>
          </a:p>
          <a:p>
            <a:endParaRPr lang="en-US" dirty="0">
              <a:latin typeface="Avenir Next LT Pro Light" panose="020B0304020202020204" pitchFamily="34" charset="0"/>
            </a:endParaRPr>
          </a:p>
        </p:txBody>
      </p:sp>
    </p:spTree>
    <p:extLst>
      <p:ext uri="{BB962C8B-B14F-4D97-AF65-F5344CB8AC3E}">
        <p14:creationId xmlns:p14="http://schemas.microsoft.com/office/powerpoint/2010/main" val="3652867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FE54-81C1-1DB7-8F68-04B4EA0C129A}"/>
              </a:ext>
            </a:extLst>
          </p:cNvPr>
          <p:cNvSpPr>
            <a:spLocks noGrp="1"/>
          </p:cNvSpPr>
          <p:nvPr>
            <p:ph type="title"/>
          </p:nvPr>
        </p:nvSpPr>
        <p:spPr>
          <a:xfrm>
            <a:off x="685801" y="609600"/>
            <a:ext cx="10131425" cy="2599113"/>
          </a:xfrm>
        </p:spPr>
        <p:txBody>
          <a:bodyPr>
            <a:normAutofit/>
          </a:bodyPr>
          <a:lstStyle/>
          <a:p>
            <a:br>
              <a:rPr lang="en-US" dirty="0">
                <a:latin typeface="Avenir Next LT Pro Light" panose="020B0304020202020204" pitchFamily="34" charset="0"/>
              </a:rPr>
            </a:br>
            <a:endParaRPr lang="en-IN" dirty="0"/>
          </a:p>
        </p:txBody>
      </p:sp>
      <p:sp>
        <p:nvSpPr>
          <p:cNvPr id="3" name="Content Placeholder 2">
            <a:extLst>
              <a:ext uri="{FF2B5EF4-FFF2-40B4-BE49-F238E27FC236}">
                <a16:creationId xmlns:a16="http://schemas.microsoft.com/office/drawing/2014/main" id="{613B5C0F-09CA-959B-CBC8-43688615946D}"/>
              </a:ext>
            </a:extLst>
          </p:cNvPr>
          <p:cNvSpPr>
            <a:spLocks noGrp="1"/>
          </p:cNvSpPr>
          <p:nvPr>
            <p:ph idx="1"/>
          </p:nvPr>
        </p:nvSpPr>
        <p:spPr>
          <a:xfrm>
            <a:off x="685801" y="-2809701"/>
            <a:ext cx="10131425" cy="8600902"/>
          </a:xfrm>
        </p:spPr>
        <p:txBody>
          <a:bodyPr/>
          <a:lstStyle/>
          <a:p>
            <a:r>
              <a:rPr lang="en-US" dirty="0">
                <a:latin typeface="Avenir Next LT Pro Light" panose="020B0304020202020204" pitchFamily="34" charset="0"/>
              </a:rPr>
              <a:t>But as all know that age plays a crucial role for business. So which particular age with respect to gender gave more revenue in which category in following table:-</a:t>
            </a:r>
          </a:p>
          <a:p>
            <a:pPr marL="0" indent="0">
              <a:buNone/>
            </a:pPr>
            <a:r>
              <a:rPr lang="en-IN" b="1" dirty="0">
                <a:latin typeface="Bradley Hand ITC" panose="03070402050302030203" pitchFamily="66" charset="0"/>
              </a:rPr>
              <a:t>                                          |               FEMALE                        |                   MALE                       |</a:t>
            </a:r>
            <a:endParaRPr lang="en-IN" dirty="0"/>
          </a:p>
        </p:txBody>
      </p:sp>
      <p:graphicFrame>
        <p:nvGraphicFramePr>
          <p:cNvPr id="4" name="Table 3">
            <a:extLst>
              <a:ext uri="{FF2B5EF4-FFF2-40B4-BE49-F238E27FC236}">
                <a16:creationId xmlns:a16="http://schemas.microsoft.com/office/drawing/2014/main" id="{548B477E-9638-1825-2A17-557868942739}"/>
              </a:ext>
            </a:extLst>
          </p:cNvPr>
          <p:cNvGraphicFramePr>
            <a:graphicFrameLocks noGrp="1"/>
          </p:cNvGraphicFramePr>
          <p:nvPr>
            <p:extLst>
              <p:ext uri="{D42A27DB-BD31-4B8C-83A1-F6EECF244321}">
                <p14:modId xmlns:p14="http://schemas.microsoft.com/office/powerpoint/2010/main" val="1024344808"/>
              </p:ext>
            </p:extLst>
          </p:nvPr>
        </p:nvGraphicFramePr>
        <p:xfrm>
          <a:off x="1687513" y="2027537"/>
          <a:ext cx="8128000" cy="36068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52039637"/>
                    </a:ext>
                  </a:extLst>
                </a:gridCol>
                <a:gridCol w="1625600">
                  <a:extLst>
                    <a:ext uri="{9D8B030D-6E8A-4147-A177-3AD203B41FA5}">
                      <a16:colId xmlns:a16="http://schemas.microsoft.com/office/drawing/2014/main" val="616808717"/>
                    </a:ext>
                  </a:extLst>
                </a:gridCol>
                <a:gridCol w="1625600">
                  <a:extLst>
                    <a:ext uri="{9D8B030D-6E8A-4147-A177-3AD203B41FA5}">
                      <a16:colId xmlns:a16="http://schemas.microsoft.com/office/drawing/2014/main" val="1071606410"/>
                    </a:ext>
                  </a:extLst>
                </a:gridCol>
                <a:gridCol w="1625600">
                  <a:extLst>
                    <a:ext uri="{9D8B030D-6E8A-4147-A177-3AD203B41FA5}">
                      <a16:colId xmlns:a16="http://schemas.microsoft.com/office/drawing/2014/main" val="2009186093"/>
                    </a:ext>
                  </a:extLst>
                </a:gridCol>
                <a:gridCol w="1625600">
                  <a:extLst>
                    <a:ext uri="{9D8B030D-6E8A-4147-A177-3AD203B41FA5}">
                      <a16:colId xmlns:a16="http://schemas.microsoft.com/office/drawing/2014/main" val="1239029185"/>
                    </a:ext>
                  </a:extLst>
                </a:gridCol>
              </a:tblGrid>
              <a:tr h="370840">
                <a:tc>
                  <a:txBody>
                    <a:bodyPr/>
                    <a:lstStyle/>
                    <a:p>
                      <a:pPr algn="ctr"/>
                      <a:r>
                        <a:rPr lang="en-US" dirty="0"/>
                        <a:t>CATEGORIES</a:t>
                      </a:r>
                      <a:endParaRPr lang="en-IN" dirty="0"/>
                    </a:p>
                  </a:txBody>
                  <a:tcPr/>
                </a:tc>
                <a:tc>
                  <a:txBody>
                    <a:bodyPr/>
                    <a:lstStyle/>
                    <a:p>
                      <a:pPr algn="ctr"/>
                      <a:r>
                        <a:rPr lang="en-US" dirty="0"/>
                        <a:t>AGE</a:t>
                      </a:r>
                      <a:endParaRPr lang="en-IN" dirty="0"/>
                    </a:p>
                  </a:txBody>
                  <a:tcPr/>
                </a:tc>
                <a:tc>
                  <a:txBody>
                    <a:bodyPr/>
                    <a:lstStyle/>
                    <a:p>
                      <a:pPr algn="ctr"/>
                      <a:r>
                        <a:rPr lang="en-US" dirty="0"/>
                        <a:t>REVENUE</a:t>
                      </a:r>
                      <a:endParaRPr lang="en-IN" dirty="0"/>
                    </a:p>
                  </a:txBody>
                  <a:tcPr/>
                </a:tc>
                <a:tc>
                  <a:txBody>
                    <a:bodyPr/>
                    <a:lstStyle/>
                    <a:p>
                      <a:pPr algn="ctr"/>
                      <a:r>
                        <a:rPr lang="en-US" dirty="0"/>
                        <a:t>AGE</a:t>
                      </a:r>
                      <a:endParaRPr lang="en-IN" dirty="0"/>
                    </a:p>
                  </a:txBody>
                  <a:tcPr/>
                </a:tc>
                <a:tc>
                  <a:txBody>
                    <a:bodyPr/>
                    <a:lstStyle/>
                    <a:p>
                      <a:pPr algn="ctr"/>
                      <a:r>
                        <a:rPr lang="en-US" dirty="0"/>
                        <a:t>REVENUE</a:t>
                      </a:r>
                      <a:endParaRPr lang="en-IN" dirty="0"/>
                    </a:p>
                  </a:txBody>
                  <a:tcPr/>
                </a:tc>
                <a:extLst>
                  <a:ext uri="{0D108BD9-81ED-4DB2-BD59-A6C34878D82A}">
                    <a16:rowId xmlns:a16="http://schemas.microsoft.com/office/drawing/2014/main" val="2016962236"/>
                  </a:ext>
                </a:extLst>
              </a:tr>
              <a:tr h="370840">
                <a:tc>
                  <a:txBody>
                    <a:bodyPr/>
                    <a:lstStyle/>
                    <a:p>
                      <a:r>
                        <a:rPr lang="en-US" dirty="0"/>
                        <a:t>Clothing</a:t>
                      </a:r>
                      <a:endParaRPr lang="en-IN" dirty="0"/>
                    </a:p>
                  </a:txBody>
                  <a:tcPr/>
                </a:tc>
                <a:tc>
                  <a:txBody>
                    <a:bodyPr/>
                    <a:lstStyle/>
                    <a:p>
                      <a:r>
                        <a:rPr lang="en-US" dirty="0"/>
                        <a:t>37</a:t>
                      </a:r>
                      <a:endParaRPr lang="en-IN" dirty="0"/>
                    </a:p>
                  </a:txBody>
                  <a:tcPr/>
                </a:tc>
                <a:tc>
                  <a:txBody>
                    <a:bodyPr/>
                    <a:lstStyle/>
                    <a:p>
                      <a:r>
                        <a:rPr lang="en-US" dirty="0"/>
                        <a:t>4,12,910.08/-</a:t>
                      </a:r>
                      <a:endParaRPr lang="en-IN" dirty="0"/>
                    </a:p>
                  </a:txBody>
                  <a:tcPr/>
                </a:tc>
                <a:tc>
                  <a:txBody>
                    <a:bodyPr/>
                    <a:lstStyle/>
                    <a:p>
                      <a:r>
                        <a:rPr lang="en-US" dirty="0"/>
                        <a:t>43</a:t>
                      </a:r>
                      <a:endParaRPr lang="en-IN" dirty="0"/>
                    </a:p>
                  </a:txBody>
                  <a:tcPr/>
                </a:tc>
                <a:tc>
                  <a:txBody>
                    <a:bodyPr/>
                    <a:lstStyle/>
                    <a:p>
                      <a:r>
                        <a:rPr lang="en-US" dirty="0"/>
                        <a:t>284776</a:t>
                      </a:r>
                      <a:endParaRPr lang="en-IN" dirty="0"/>
                    </a:p>
                  </a:txBody>
                  <a:tcPr/>
                </a:tc>
                <a:extLst>
                  <a:ext uri="{0D108BD9-81ED-4DB2-BD59-A6C34878D82A}">
                    <a16:rowId xmlns:a16="http://schemas.microsoft.com/office/drawing/2014/main" val="38256353"/>
                  </a:ext>
                </a:extLst>
              </a:tr>
              <a:tr h="370840">
                <a:tc>
                  <a:txBody>
                    <a:bodyPr/>
                    <a:lstStyle/>
                    <a:p>
                      <a:r>
                        <a:rPr lang="en-US" dirty="0"/>
                        <a:t>Cosmetics</a:t>
                      </a:r>
                      <a:endParaRPr lang="en-IN" dirty="0"/>
                    </a:p>
                  </a:txBody>
                  <a:tcPr/>
                </a:tc>
                <a:tc>
                  <a:txBody>
                    <a:bodyPr/>
                    <a:lstStyle/>
                    <a:p>
                      <a:r>
                        <a:rPr lang="en-US" dirty="0"/>
                        <a:t>32</a:t>
                      </a:r>
                      <a:endParaRPr lang="en-IN" dirty="0"/>
                    </a:p>
                  </a:txBody>
                  <a:tcPr/>
                </a:tc>
                <a:tc>
                  <a:txBody>
                    <a:bodyPr/>
                    <a:lstStyle/>
                    <a:p>
                      <a:r>
                        <a:rPr lang="en-US" dirty="0"/>
                        <a:t>24,802.60/-</a:t>
                      </a:r>
                      <a:endParaRPr lang="en-IN" dirty="0"/>
                    </a:p>
                  </a:txBody>
                  <a:tcPr/>
                </a:tc>
                <a:tc>
                  <a:txBody>
                    <a:bodyPr/>
                    <a:lstStyle/>
                    <a:p>
                      <a:r>
                        <a:rPr lang="en-US" dirty="0"/>
                        <a:t>33</a:t>
                      </a:r>
                      <a:endParaRPr lang="en-IN" dirty="0"/>
                    </a:p>
                  </a:txBody>
                  <a:tcPr/>
                </a:tc>
                <a:tc>
                  <a:txBody>
                    <a:bodyPr/>
                    <a:lstStyle/>
                    <a:p>
                      <a:r>
                        <a:rPr lang="en-US" dirty="0"/>
                        <a:t>16955</a:t>
                      </a:r>
                      <a:endParaRPr lang="en-IN" dirty="0"/>
                    </a:p>
                  </a:txBody>
                  <a:tcPr/>
                </a:tc>
                <a:extLst>
                  <a:ext uri="{0D108BD9-81ED-4DB2-BD59-A6C34878D82A}">
                    <a16:rowId xmlns:a16="http://schemas.microsoft.com/office/drawing/2014/main" val="4033913730"/>
                  </a:ext>
                </a:extLst>
              </a:tr>
              <a:tr h="370840">
                <a:tc>
                  <a:txBody>
                    <a:bodyPr/>
                    <a:lstStyle/>
                    <a:p>
                      <a:r>
                        <a:rPr lang="en-US" dirty="0"/>
                        <a:t>Food and Beverages</a:t>
                      </a:r>
                    </a:p>
                  </a:txBody>
                  <a:tcPr/>
                </a:tc>
                <a:tc>
                  <a:txBody>
                    <a:bodyPr/>
                    <a:lstStyle/>
                    <a:p>
                      <a:r>
                        <a:rPr lang="en-US" dirty="0"/>
                        <a:t>37</a:t>
                      </a:r>
                      <a:endParaRPr lang="en-IN" dirty="0"/>
                    </a:p>
                  </a:txBody>
                  <a:tcPr/>
                </a:tc>
                <a:tc>
                  <a:txBody>
                    <a:bodyPr/>
                    <a:lstStyle/>
                    <a:p>
                      <a:r>
                        <a:rPr lang="en-US" dirty="0"/>
                        <a:t>3321.05/-</a:t>
                      </a:r>
                      <a:endParaRPr lang="en-IN" dirty="0"/>
                    </a:p>
                  </a:txBody>
                  <a:tcPr/>
                </a:tc>
                <a:tc>
                  <a:txBody>
                    <a:bodyPr/>
                    <a:lstStyle/>
                    <a:p>
                      <a:r>
                        <a:rPr lang="en-US" dirty="0"/>
                        <a:t>23</a:t>
                      </a:r>
                      <a:endParaRPr lang="en-IN" dirty="0"/>
                    </a:p>
                  </a:txBody>
                  <a:tcPr/>
                </a:tc>
                <a:tc>
                  <a:txBody>
                    <a:bodyPr/>
                    <a:lstStyle/>
                    <a:p>
                      <a:r>
                        <a:rPr lang="en-US" dirty="0"/>
                        <a:t>2202</a:t>
                      </a:r>
                      <a:endParaRPr lang="en-IN" dirty="0"/>
                    </a:p>
                  </a:txBody>
                  <a:tcPr/>
                </a:tc>
                <a:extLst>
                  <a:ext uri="{0D108BD9-81ED-4DB2-BD59-A6C34878D82A}">
                    <a16:rowId xmlns:a16="http://schemas.microsoft.com/office/drawing/2014/main" val="1429677165"/>
                  </a:ext>
                </a:extLst>
              </a:tr>
              <a:tr h="370840">
                <a:tc>
                  <a:txBody>
                    <a:bodyPr/>
                    <a:lstStyle/>
                    <a:p>
                      <a:r>
                        <a:rPr lang="en-US" dirty="0"/>
                        <a:t>Toys</a:t>
                      </a:r>
                      <a:endParaRPr lang="en-IN" dirty="0"/>
                    </a:p>
                  </a:txBody>
                  <a:tcPr/>
                </a:tc>
                <a:tc>
                  <a:txBody>
                    <a:bodyPr/>
                    <a:lstStyle/>
                    <a:p>
                      <a:r>
                        <a:rPr lang="en-US" dirty="0"/>
                        <a:t>27</a:t>
                      </a:r>
                      <a:endParaRPr lang="en-IN" dirty="0"/>
                    </a:p>
                  </a:txBody>
                  <a:tcPr/>
                </a:tc>
                <a:tc>
                  <a:txBody>
                    <a:bodyPr/>
                    <a:lstStyle/>
                    <a:p>
                      <a:r>
                        <a:rPr lang="en-US" dirty="0"/>
                        <a:t>15232.00/-</a:t>
                      </a:r>
                      <a:endParaRPr lang="en-IN" dirty="0"/>
                    </a:p>
                  </a:txBody>
                  <a:tcPr/>
                </a:tc>
                <a:tc>
                  <a:txBody>
                    <a:bodyPr/>
                    <a:lstStyle/>
                    <a:p>
                      <a:r>
                        <a:rPr lang="en-US" dirty="0"/>
                        <a:t>21</a:t>
                      </a:r>
                      <a:endParaRPr lang="en-IN" dirty="0"/>
                    </a:p>
                  </a:txBody>
                  <a:tcPr/>
                </a:tc>
                <a:tc>
                  <a:txBody>
                    <a:bodyPr/>
                    <a:lstStyle/>
                    <a:p>
                      <a:r>
                        <a:rPr lang="en-US" dirty="0"/>
                        <a:t>10931</a:t>
                      </a:r>
                      <a:endParaRPr lang="en-IN" dirty="0"/>
                    </a:p>
                  </a:txBody>
                  <a:tcPr/>
                </a:tc>
                <a:extLst>
                  <a:ext uri="{0D108BD9-81ED-4DB2-BD59-A6C34878D82A}">
                    <a16:rowId xmlns:a16="http://schemas.microsoft.com/office/drawing/2014/main" val="3486733032"/>
                  </a:ext>
                </a:extLst>
              </a:tr>
              <a:tr h="370840">
                <a:tc>
                  <a:txBody>
                    <a:bodyPr/>
                    <a:lstStyle/>
                    <a:p>
                      <a:r>
                        <a:rPr lang="en-US" dirty="0"/>
                        <a:t>Shoes</a:t>
                      </a:r>
                      <a:endParaRPr lang="en-IN" dirty="0"/>
                    </a:p>
                  </a:txBody>
                  <a:tcPr/>
                </a:tc>
                <a:tc>
                  <a:txBody>
                    <a:bodyPr/>
                    <a:lstStyle/>
                    <a:p>
                      <a:r>
                        <a:rPr lang="en-US" dirty="0"/>
                        <a:t>37</a:t>
                      </a:r>
                      <a:endParaRPr lang="en-IN" dirty="0"/>
                    </a:p>
                  </a:txBody>
                  <a:tcPr/>
                </a:tc>
                <a:tc>
                  <a:txBody>
                    <a:bodyPr/>
                    <a:lstStyle/>
                    <a:p>
                      <a:r>
                        <a:rPr lang="en-US" dirty="0"/>
                        <a:t>268876.00/-</a:t>
                      </a:r>
                      <a:endParaRPr lang="en-IN" dirty="0"/>
                    </a:p>
                  </a:txBody>
                  <a:tcPr/>
                </a:tc>
                <a:tc>
                  <a:txBody>
                    <a:bodyPr/>
                    <a:lstStyle/>
                    <a:p>
                      <a:r>
                        <a:rPr lang="en-US" dirty="0"/>
                        <a:t>29</a:t>
                      </a:r>
                      <a:endParaRPr lang="en-IN" dirty="0"/>
                    </a:p>
                  </a:txBody>
                  <a:tcPr/>
                </a:tc>
                <a:tc>
                  <a:txBody>
                    <a:bodyPr/>
                    <a:lstStyle/>
                    <a:p>
                      <a:r>
                        <a:rPr lang="en-US" dirty="0"/>
                        <a:t>174049</a:t>
                      </a:r>
                      <a:endParaRPr lang="en-IN" dirty="0"/>
                    </a:p>
                  </a:txBody>
                  <a:tcPr/>
                </a:tc>
                <a:extLst>
                  <a:ext uri="{0D108BD9-81ED-4DB2-BD59-A6C34878D82A}">
                    <a16:rowId xmlns:a16="http://schemas.microsoft.com/office/drawing/2014/main" val="1142745237"/>
                  </a:ext>
                </a:extLst>
              </a:tr>
              <a:tr h="370840">
                <a:tc>
                  <a:txBody>
                    <a:bodyPr/>
                    <a:lstStyle/>
                    <a:p>
                      <a:r>
                        <a:rPr lang="en-US" dirty="0"/>
                        <a:t>Souvenir</a:t>
                      </a:r>
                      <a:endParaRPr lang="en-IN" dirty="0"/>
                    </a:p>
                  </a:txBody>
                  <a:tcPr/>
                </a:tc>
                <a:tc>
                  <a:txBody>
                    <a:bodyPr/>
                    <a:lstStyle/>
                    <a:p>
                      <a:r>
                        <a:rPr lang="en-US" dirty="0"/>
                        <a:t>24</a:t>
                      </a:r>
                      <a:endParaRPr lang="en-IN" dirty="0"/>
                    </a:p>
                  </a:txBody>
                  <a:tcPr/>
                </a:tc>
                <a:tc>
                  <a:txBody>
                    <a:bodyPr/>
                    <a:lstStyle/>
                    <a:p>
                      <a:r>
                        <a:rPr lang="en-US" dirty="0"/>
                        <a:t>2616.00/-</a:t>
                      </a:r>
                      <a:endParaRPr lang="en-IN" dirty="0"/>
                    </a:p>
                  </a:txBody>
                  <a:tcPr/>
                </a:tc>
                <a:tc>
                  <a:txBody>
                    <a:bodyPr/>
                    <a:lstStyle/>
                    <a:p>
                      <a:r>
                        <a:rPr lang="en-US" dirty="0"/>
                        <a:t>18</a:t>
                      </a:r>
                      <a:endParaRPr lang="en-IN" dirty="0"/>
                    </a:p>
                  </a:txBody>
                  <a:tcPr/>
                </a:tc>
                <a:tc>
                  <a:txBody>
                    <a:bodyPr/>
                    <a:lstStyle/>
                    <a:p>
                      <a:r>
                        <a:rPr lang="en-US" dirty="0"/>
                        <a:t>1853</a:t>
                      </a:r>
                      <a:endParaRPr lang="en-IN" dirty="0"/>
                    </a:p>
                  </a:txBody>
                  <a:tcPr/>
                </a:tc>
                <a:extLst>
                  <a:ext uri="{0D108BD9-81ED-4DB2-BD59-A6C34878D82A}">
                    <a16:rowId xmlns:a16="http://schemas.microsoft.com/office/drawing/2014/main" val="754248629"/>
                  </a:ext>
                </a:extLst>
              </a:tr>
              <a:tr h="370840">
                <a:tc>
                  <a:txBody>
                    <a:bodyPr/>
                    <a:lstStyle/>
                    <a:p>
                      <a:r>
                        <a:rPr lang="en-US" dirty="0"/>
                        <a:t>Technology</a:t>
                      </a:r>
                      <a:endParaRPr lang="en-IN" dirty="0"/>
                    </a:p>
                  </a:txBody>
                  <a:tcPr/>
                </a:tc>
                <a:tc>
                  <a:txBody>
                    <a:bodyPr/>
                    <a:lstStyle/>
                    <a:p>
                      <a:r>
                        <a:rPr lang="en-US" dirty="0"/>
                        <a:t>30&amp;65</a:t>
                      </a:r>
                      <a:endParaRPr lang="en-IN" dirty="0"/>
                    </a:p>
                  </a:txBody>
                  <a:tcPr/>
                </a:tc>
                <a:tc>
                  <a:txBody>
                    <a:bodyPr/>
                    <a:lstStyle/>
                    <a:p>
                      <a:r>
                        <a:rPr lang="en-US" dirty="0"/>
                        <a:t>234150.00/-</a:t>
                      </a:r>
                      <a:endParaRPr lang="en-IN" dirty="0"/>
                    </a:p>
                  </a:txBody>
                  <a:tcPr/>
                </a:tc>
                <a:tc>
                  <a:txBody>
                    <a:bodyPr/>
                    <a:lstStyle/>
                    <a:p>
                      <a:r>
                        <a:rPr lang="en-US" dirty="0"/>
                        <a:t>66</a:t>
                      </a:r>
                      <a:endParaRPr lang="en-IN" dirty="0"/>
                    </a:p>
                  </a:txBody>
                  <a:tcPr/>
                </a:tc>
                <a:tc>
                  <a:txBody>
                    <a:bodyPr/>
                    <a:lstStyle/>
                    <a:p>
                      <a:r>
                        <a:rPr lang="en-US" dirty="0"/>
                        <a:t>161700</a:t>
                      </a:r>
                      <a:endParaRPr lang="en-IN" dirty="0"/>
                    </a:p>
                  </a:txBody>
                  <a:tcPr/>
                </a:tc>
                <a:extLst>
                  <a:ext uri="{0D108BD9-81ED-4DB2-BD59-A6C34878D82A}">
                    <a16:rowId xmlns:a16="http://schemas.microsoft.com/office/drawing/2014/main" val="3408093557"/>
                  </a:ext>
                </a:extLst>
              </a:tr>
              <a:tr h="370840">
                <a:tc>
                  <a:txBody>
                    <a:bodyPr/>
                    <a:lstStyle/>
                    <a:p>
                      <a:r>
                        <a:rPr lang="en-US" dirty="0"/>
                        <a:t>Books</a:t>
                      </a:r>
                      <a:endParaRPr lang="en-IN" dirty="0"/>
                    </a:p>
                  </a:txBody>
                  <a:tcPr/>
                </a:tc>
                <a:tc>
                  <a:txBody>
                    <a:bodyPr/>
                    <a:lstStyle/>
                    <a:p>
                      <a:r>
                        <a:rPr lang="en-US" dirty="0"/>
                        <a:t>36</a:t>
                      </a:r>
                      <a:endParaRPr lang="en-IN" dirty="0"/>
                    </a:p>
                  </a:txBody>
                  <a:tcPr/>
                </a:tc>
                <a:tc>
                  <a:txBody>
                    <a:bodyPr/>
                    <a:lstStyle/>
                    <a:p>
                      <a:r>
                        <a:rPr lang="en-US" dirty="0"/>
                        <a:t>3348.00/-</a:t>
                      </a:r>
                      <a:endParaRPr lang="en-IN" dirty="0"/>
                    </a:p>
                  </a:txBody>
                  <a:tcPr/>
                </a:tc>
                <a:tc>
                  <a:txBody>
                    <a:bodyPr/>
                    <a:lstStyle/>
                    <a:p>
                      <a:r>
                        <a:rPr lang="en-US" dirty="0"/>
                        <a:t>24</a:t>
                      </a:r>
                      <a:endParaRPr lang="en-IN" dirty="0"/>
                    </a:p>
                  </a:txBody>
                  <a:tcPr/>
                </a:tc>
                <a:tc>
                  <a:txBody>
                    <a:bodyPr/>
                    <a:lstStyle/>
                    <a:p>
                      <a:r>
                        <a:rPr lang="en-US" dirty="0"/>
                        <a:t>2485</a:t>
                      </a:r>
                      <a:endParaRPr lang="en-IN" dirty="0"/>
                    </a:p>
                  </a:txBody>
                  <a:tcPr/>
                </a:tc>
                <a:extLst>
                  <a:ext uri="{0D108BD9-81ED-4DB2-BD59-A6C34878D82A}">
                    <a16:rowId xmlns:a16="http://schemas.microsoft.com/office/drawing/2014/main" val="273738736"/>
                  </a:ext>
                </a:extLst>
              </a:tr>
            </a:tbl>
          </a:graphicData>
        </a:graphic>
      </p:graphicFrame>
      <p:graphicFrame>
        <p:nvGraphicFramePr>
          <p:cNvPr id="5" name="Table 4">
            <a:extLst>
              <a:ext uri="{FF2B5EF4-FFF2-40B4-BE49-F238E27FC236}">
                <a16:creationId xmlns:a16="http://schemas.microsoft.com/office/drawing/2014/main" id="{97057B33-88BE-D7C4-A09A-DEE65661A147}"/>
              </a:ext>
            </a:extLst>
          </p:cNvPr>
          <p:cNvGraphicFramePr>
            <a:graphicFrameLocks noGrp="1"/>
          </p:cNvGraphicFramePr>
          <p:nvPr>
            <p:extLst>
              <p:ext uri="{D42A27DB-BD31-4B8C-83A1-F6EECF244321}">
                <p14:modId xmlns:p14="http://schemas.microsoft.com/office/powerpoint/2010/main" val="1249313424"/>
              </p:ext>
            </p:extLst>
          </p:nvPr>
        </p:nvGraphicFramePr>
        <p:xfrm>
          <a:off x="3331597" y="1656697"/>
          <a:ext cx="6483916" cy="370840"/>
        </p:xfrm>
        <a:graphic>
          <a:graphicData uri="http://schemas.openxmlformats.org/drawingml/2006/table">
            <a:tbl>
              <a:tblPr firstRow="1" bandRow="1">
                <a:tableStyleId>{5C22544A-7EE6-4342-B048-85BDC9FD1C3A}</a:tableStyleId>
              </a:tblPr>
              <a:tblGrid>
                <a:gridCol w="3241958">
                  <a:extLst>
                    <a:ext uri="{9D8B030D-6E8A-4147-A177-3AD203B41FA5}">
                      <a16:colId xmlns:a16="http://schemas.microsoft.com/office/drawing/2014/main" val="3519920589"/>
                    </a:ext>
                  </a:extLst>
                </a:gridCol>
                <a:gridCol w="3241958">
                  <a:extLst>
                    <a:ext uri="{9D8B030D-6E8A-4147-A177-3AD203B41FA5}">
                      <a16:colId xmlns:a16="http://schemas.microsoft.com/office/drawing/2014/main" val="1729063332"/>
                    </a:ext>
                  </a:extLst>
                </a:gridCol>
              </a:tblGrid>
              <a:tr h="370840">
                <a:tc>
                  <a:txBody>
                    <a:bodyPr/>
                    <a:lstStyle/>
                    <a:p>
                      <a:r>
                        <a:rPr lang="en-US" dirty="0"/>
                        <a:t>FEMALE</a:t>
                      </a:r>
                      <a:endParaRPr lang="en-IN" dirty="0"/>
                    </a:p>
                  </a:txBody>
                  <a:tcPr/>
                </a:tc>
                <a:tc>
                  <a:txBody>
                    <a:bodyPr/>
                    <a:lstStyle/>
                    <a:p>
                      <a:r>
                        <a:rPr lang="en-US" dirty="0"/>
                        <a:t>MALE</a:t>
                      </a:r>
                      <a:endParaRPr lang="en-IN" dirty="0"/>
                    </a:p>
                  </a:txBody>
                  <a:tcPr/>
                </a:tc>
                <a:extLst>
                  <a:ext uri="{0D108BD9-81ED-4DB2-BD59-A6C34878D82A}">
                    <a16:rowId xmlns:a16="http://schemas.microsoft.com/office/drawing/2014/main" val="3125963581"/>
                  </a:ext>
                </a:extLst>
              </a:tr>
            </a:tbl>
          </a:graphicData>
        </a:graphic>
      </p:graphicFrame>
    </p:spTree>
    <p:extLst>
      <p:ext uri="{BB962C8B-B14F-4D97-AF65-F5344CB8AC3E}">
        <p14:creationId xmlns:p14="http://schemas.microsoft.com/office/powerpoint/2010/main" val="1282950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29212-F9A4-6C93-760E-7688A5120F73}"/>
              </a:ext>
            </a:extLst>
          </p:cNvPr>
          <p:cNvSpPr>
            <a:spLocks noGrp="1"/>
          </p:cNvSpPr>
          <p:nvPr>
            <p:ph idx="1"/>
          </p:nvPr>
        </p:nvSpPr>
        <p:spPr>
          <a:xfrm>
            <a:off x="1030287" y="890546"/>
            <a:ext cx="10131425" cy="5796500"/>
          </a:xfrm>
        </p:spPr>
        <p:txBody>
          <a:bodyPr>
            <a:normAutofit fontScale="92500"/>
          </a:bodyPr>
          <a:lstStyle/>
          <a:p>
            <a:pPr>
              <a:buFont typeface="Arial" panose="020B0604020202020204" pitchFamily="34" charset="0"/>
              <a:buChar char="•"/>
            </a:pPr>
            <a:r>
              <a:rPr lang="en-US" sz="2000" b="1" dirty="0">
                <a:latin typeface="Avenir Next LT Pro Light" panose="020B0304020202020204" pitchFamily="34" charset="0"/>
              </a:rPr>
              <a:t>Stable Purchase Patterns (30-50 years):</a:t>
            </a:r>
            <a:r>
              <a:rPr lang="en-US" sz="2000" dirty="0">
                <a:latin typeface="Avenir Next LT Pro Light" panose="020B0304020202020204" pitchFamily="34" charset="0"/>
              </a:rPr>
              <a:t>Age groups between </a:t>
            </a:r>
            <a:r>
              <a:rPr lang="en-US" sz="2000" b="1" dirty="0">
                <a:latin typeface="Avenir Next LT Pro Light" panose="020B0304020202020204" pitchFamily="34" charset="0"/>
              </a:rPr>
              <a:t>30 and 50</a:t>
            </a:r>
            <a:r>
              <a:rPr lang="en-US" sz="2000" dirty="0">
                <a:latin typeface="Avenir Next LT Pro Light" panose="020B0304020202020204" pitchFamily="34" charset="0"/>
              </a:rPr>
              <a:t> show consistent engagement, with categories ranging from </a:t>
            </a:r>
            <a:r>
              <a:rPr lang="en-US" sz="2000" b="1" dirty="0">
                <a:latin typeface="Avenir Next LT Pro Light" panose="020B0304020202020204" pitchFamily="34" charset="0"/>
              </a:rPr>
              <a:t>30 (1,981)</a:t>
            </a:r>
            <a:r>
              <a:rPr lang="en-US" sz="2000" dirty="0">
                <a:latin typeface="Avenir Next LT Pro Light" panose="020B0304020202020204" pitchFamily="34" charset="0"/>
              </a:rPr>
              <a:t> to </a:t>
            </a:r>
            <a:r>
              <a:rPr lang="en-US" sz="2000" b="1" dirty="0">
                <a:latin typeface="Avenir Next LT Pro Light" panose="020B0304020202020204" pitchFamily="34" charset="0"/>
              </a:rPr>
              <a:t>50 (1,873)</a:t>
            </a:r>
            <a:r>
              <a:rPr lang="en-US" sz="2000" dirty="0">
                <a:latin typeface="Avenir Next LT Pro Light" panose="020B0304020202020204" pitchFamily="34" charset="0"/>
              </a:rPr>
              <a:t>. These consumers tend to engage with multiple categories, indicating steady purchasing habits.</a:t>
            </a:r>
          </a:p>
          <a:p>
            <a:pPr>
              <a:buFont typeface="Arial" panose="020B0604020202020204" pitchFamily="34" charset="0"/>
              <a:buChar char="•"/>
            </a:pPr>
            <a:r>
              <a:rPr lang="en-US" sz="2000" b="1" dirty="0">
                <a:latin typeface="Avenir Next LT Pro Light" panose="020B0304020202020204" pitchFamily="34" charset="0"/>
              </a:rPr>
              <a:t>Insight:</a:t>
            </a:r>
            <a:r>
              <a:rPr lang="en-US" sz="2000" dirty="0">
                <a:latin typeface="Avenir Next LT Pro Light" panose="020B0304020202020204" pitchFamily="34" charset="0"/>
              </a:rPr>
              <a:t> This group is likely in a phase of financial stability, balancing both personal and family needs, and thus is actively engaged in multiple product categories.</a:t>
            </a:r>
          </a:p>
          <a:p>
            <a:pPr>
              <a:buFont typeface="Arial" panose="020B0604020202020204" pitchFamily="34" charset="0"/>
              <a:buChar char="•"/>
            </a:pPr>
            <a:r>
              <a:rPr lang="en-US" sz="2000" b="1" dirty="0">
                <a:latin typeface="Avenir Next LT Pro Light" panose="020B0304020202020204" pitchFamily="34" charset="0"/>
              </a:rPr>
              <a:t>Actionable Strategy:</a:t>
            </a:r>
            <a:r>
              <a:rPr lang="en-US" sz="2000" dirty="0">
                <a:latin typeface="Avenir Next LT Pro Light" panose="020B0304020202020204" pitchFamily="34" charset="0"/>
              </a:rPr>
              <a:t> Offer products that cater to both personal enrichment and family needs. Consider loyalty programs or bundled discounts to further engage them.</a:t>
            </a:r>
          </a:p>
          <a:p>
            <a:pPr>
              <a:buFont typeface="Arial" panose="020B0604020202020204" pitchFamily="34" charset="0"/>
              <a:buChar char="•"/>
            </a:pPr>
            <a:r>
              <a:rPr lang="en-US" sz="2000" b="1" dirty="0">
                <a:latin typeface="Avenir Next LT Pro Light" panose="020B0304020202020204" pitchFamily="34" charset="0"/>
              </a:rPr>
              <a:t>Engagement in Older Consumers (50+ years):</a:t>
            </a:r>
            <a:r>
              <a:rPr lang="en-US" sz="2000" dirty="0">
                <a:latin typeface="Avenir Next LT Pro Light" panose="020B0304020202020204" pitchFamily="34" charset="0"/>
              </a:rPr>
              <a:t>Age groups </a:t>
            </a:r>
            <a:r>
              <a:rPr lang="en-US" sz="2000" b="1" dirty="0">
                <a:latin typeface="Avenir Next LT Pro Light" panose="020B0304020202020204" pitchFamily="34" charset="0"/>
              </a:rPr>
              <a:t>51 (1,993)</a:t>
            </a:r>
            <a:r>
              <a:rPr lang="en-US" sz="2000" dirty="0">
                <a:latin typeface="Avenir Next LT Pro Light" panose="020B0304020202020204" pitchFamily="34" charset="0"/>
              </a:rPr>
              <a:t>, </a:t>
            </a:r>
            <a:r>
              <a:rPr lang="en-US" sz="2000" b="1" dirty="0">
                <a:latin typeface="Avenir Next LT Pro Light" panose="020B0304020202020204" pitchFamily="34" charset="0"/>
              </a:rPr>
              <a:t>56 (1,916)</a:t>
            </a:r>
            <a:r>
              <a:rPr lang="en-US" sz="2000" dirty="0">
                <a:latin typeface="Avenir Next LT Pro Light" panose="020B0304020202020204" pitchFamily="34" charset="0"/>
              </a:rPr>
              <a:t>, and </a:t>
            </a:r>
            <a:r>
              <a:rPr lang="en-US" sz="2000" b="1" dirty="0">
                <a:latin typeface="Avenir Next LT Pro Light" panose="020B0304020202020204" pitchFamily="34" charset="0"/>
              </a:rPr>
              <a:t>60 (1,874)</a:t>
            </a:r>
            <a:r>
              <a:rPr lang="en-US" sz="2000" dirty="0">
                <a:latin typeface="Avenir Next LT Pro Light" panose="020B0304020202020204" pitchFamily="34" charset="0"/>
              </a:rPr>
              <a:t> show high engagement in a wide variety of categories, suggesting that older consumers are also interested in exploring different products.</a:t>
            </a:r>
          </a:p>
          <a:p>
            <a:pPr>
              <a:buFont typeface="Arial" panose="020B0604020202020204" pitchFamily="34" charset="0"/>
              <a:buChar char="•"/>
            </a:pPr>
            <a:r>
              <a:rPr lang="en-US" sz="2000" b="1" dirty="0">
                <a:latin typeface="Avenir Next LT Pro Light" panose="020B0304020202020204" pitchFamily="34" charset="0"/>
              </a:rPr>
              <a:t>Insight:</a:t>
            </a:r>
            <a:r>
              <a:rPr lang="en-US" sz="2000" dirty="0">
                <a:latin typeface="Avenir Next LT Pro Light" panose="020B0304020202020204" pitchFamily="34" charset="0"/>
              </a:rPr>
              <a:t> These consumers may prioritize comfort, health, and leisure, and could be looking for products that enhance their well-being, home life, and retirement planning.</a:t>
            </a:r>
          </a:p>
          <a:p>
            <a:pPr>
              <a:buFont typeface="Arial" panose="020B0604020202020204" pitchFamily="34" charset="0"/>
              <a:buChar char="•"/>
            </a:pPr>
            <a:r>
              <a:rPr lang="en-US" sz="2000" b="1" dirty="0">
                <a:latin typeface="Avenir Next LT Pro Light" panose="020B0304020202020204" pitchFamily="34" charset="0"/>
              </a:rPr>
              <a:t>Actionable Strategy:</a:t>
            </a:r>
            <a:r>
              <a:rPr lang="en-US" sz="2000" dirty="0">
                <a:latin typeface="Avenir Next LT Pro Light" panose="020B0304020202020204" pitchFamily="34" charset="0"/>
              </a:rPr>
              <a:t> Create marketing strategies that emphasize comfort, quality, and convenience, such as healthcare products, leisure activities, home improvement, or travel. Offer subscription services or loyalty programs that cater to their lifestyle</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73942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8045-2E0A-B1B6-F763-D92B384F13EF}"/>
              </a:ext>
            </a:extLst>
          </p:cNvPr>
          <p:cNvSpPr>
            <a:spLocks noGrp="1"/>
          </p:cNvSpPr>
          <p:nvPr>
            <p:ph type="title"/>
          </p:nvPr>
        </p:nvSpPr>
        <p:spPr>
          <a:xfrm>
            <a:off x="3472552" y="491782"/>
            <a:ext cx="5381708" cy="706878"/>
          </a:xfrm>
        </p:spPr>
        <p:txBody>
          <a:bodyPr>
            <a:normAutofit/>
          </a:bodyPr>
          <a:lstStyle/>
          <a:p>
            <a:r>
              <a:rPr lang="en-US"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Age to productivity</a:t>
            </a:r>
            <a:endParaRPr lang="en-IN"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endParaRPr>
          </a:p>
        </p:txBody>
      </p:sp>
      <p:sp>
        <p:nvSpPr>
          <p:cNvPr id="5" name="Rectangle 1">
            <a:extLst>
              <a:ext uri="{FF2B5EF4-FFF2-40B4-BE49-F238E27FC236}">
                <a16:creationId xmlns:a16="http://schemas.microsoft.com/office/drawing/2014/main" id="{E32E7B59-D3DB-9EBF-6203-88D085683002}"/>
              </a:ext>
            </a:extLst>
          </p:cNvPr>
          <p:cNvSpPr>
            <a:spLocks noGrp="1" noChangeArrowheads="1"/>
          </p:cNvSpPr>
          <p:nvPr>
            <p:ph idx="1"/>
          </p:nvPr>
        </p:nvSpPr>
        <p:spPr bwMode="auto">
          <a:xfrm>
            <a:off x="618392" y="1564904"/>
            <a:ext cx="1095521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Light" panose="020B0304020202020204" pitchFamily="34" charset="0"/>
              </a:rPr>
              <a:t>Young Adult Population (18-25) is Largest:</a:t>
            </a:r>
            <a:endParaRPr kumimoji="0" lang="en-US" altLang="en-US" b="0" i="0" u="none" strike="noStrike" cap="none" normalizeH="0" baseline="0" dirty="0">
              <a:ln>
                <a:noFill/>
              </a:ln>
              <a:solidFill>
                <a:schemeClr val="tx1"/>
              </a:solidFill>
              <a:effectLst/>
              <a:latin typeface="Avenir Next LT Pro Light" panose="020B03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venir Next LT Pro Light" panose="020B0304020202020204" pitchFamily="34" charset="0"/>
              </a:rPr>
              <a:t>The age group 19-22 shows the highest number of individuals in your dataset, with counts ranging from 1844 to 2051. This suggests that the 18-25 age group is a dominant segment in your market.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Light" panose="020B0304020202020204" pitchFamily="34" charset="0"/>
              </a:rPr>
              <a:t>Key insight:</a:t>
            </a:r>
            <a:r>
              <a:rPr kumimoji="0" lang="en-US" altLang="en-US" b="0" i="0" u="none" strike="noStrike" cap="none" normalizeH="0" baseline="0" dirty="0">
                <a:ln>
                  <a:noFill/>
                </a:ln>
                <a:solidFill>
                  <a:schemeClr val="tx1"/>
                </a:solidFill>
                <a:effectLst/>
                <a:latin typeface="Avenir Next LT Pro Light" panose="020B0304020202020204" pitchFamily="34" charset="0"/>
              </a:rPr>
              <a:t> This group is likely in the early stages of their careers or education, making them highly influential in terms of trends, purchasing behavior, and social media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Light" panose="020B0304020202020204" pitchFamily="34" charset="0"/>
              </a:rPr>
              <a:t>Stable Demand Among Adults (26-45):</a:t>
            </a:r>
            <a:endParaRPr kumimoji="0" lang="en-US" altLang="en-US" b="0" i="0" u="none" strike="noStrike" cap="none" normalizeH="0" baseline="0" dirty="0">
              <a:ln>
                <a:noFill/>
              </a:ln>
              <a:solidFill>
                <a:schemeClr val="tx1"/>
              </a:solidFill>
              <a:effectLst/>
              <a:latin typeface="Avenir Next LT Pro Light" panose="020B03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venir Next LT Pro Light" panose="020B0304020202020204" pitchFamily="34" charset="0"/>
              </a:rPr>
              <a:t>The </a:t>
            </a:r>
            <a:r>
              <a:rPr kumimoji="0" lang="en-US" altLang="en-US" b="1" i="0" u="none" strike="noStrike" cap="none" normalizeH="0" baseline="0" dirty="0">
                <a:ln>
                  <a:noFill/>
                </a:ln>
                <a:solidFill>
                  <a:schemeClr val="tx1"/>
                </a:solidFill>
                <a:effectLst/>
                <a:latin typeface="Avenir Next LT Pro Light" panose="020B0304020202020204" pitchFamily="34" charset="0"/>
              </a:rPr>
              <a:t>26-45</a:t>
            </a:r>
            <a:r>
              <a:rPr kumimoji="0" lang="en-US" altLang="en-US" b="0" i="0" u="none" strike="noStrike" cap="none" normalizeH="0" baseline="0" dirty="0">
                <a:ln>
                  <a:noFill/>
                </a:ln>
                <a:solidFill>
                  <a:schemeClr val="tx1"/>
                </a:solidFill>
                <a:effectLst/>
                <a:latin typeface="Avenir Next LT Pro Light" panose="020B0304020202020204" pitchFamily="34" charset="0"/>
              </a:rPr>
              <a:t> age group (from </a:t>
            </a:r>
            <a:r>
              <a:rPr kumimoji="0" lang="en-US" altLang="en-US" b="1" i="0" u="none" strike="noStrike" cap="none" normalizeH="0" baseline="0" dirty="0">
                <a:ln>
                  <a:noFill/>
                </a:ln>
                <a:solidFill>
                  <a:schemeClr val="tx1"/>
                </a:solidFill>
                <a:effectLst/>
                <a:latin typeface="Avenir Next LT Pro Light" panose="020B0304020202020204" pitchFamily="34" charset="0"/>
              </a:rPr>
              <a:t>26 to 45</a:t>
            </a:r>
            <a:r>
              <a:rPr kumimoji="0" lang="en-US" altLang="en-US" b="0" i="0" u="none" strike="noStrike" cap="none" normalizeH="0" baseline="0" dirty="0">
                <a:ln>
                  <a:noFill/>
                </a:ln>
                <a:solidFill>
                  <a:schemeClr val="tx1"/>
                </a:solidFill>
                <a:effectLst/>
                <a:latin typeface="Avenir Next LT Pro Light" panose="020B0304020202020204" pitchFamily="34" charset="0"/>
              </a:rPr>
              <a:t>) shows relatively stable numbers, with counts between </a:t>
            </a:r>
            <a:r>
              <a:rPr kumimoji="0" lang="en-US" altLang="en-US" b="1" i="0" u="none" strike="noStrike" cap="none" normalizeH="0" baseline="0" dirty="0">
                <a:ln>
                  <a:noFill/>
                </a:ln>
                <a:solidFill>
                  <a:schemeClr val="tx1"/>
                </a:solidFill>
                <a:effectLst/>
                <a:latin typeface="Avenir Next LT Pro Light" panose="020B0304020202020204" pitchFamily="34" charset="0"/>
              </a:rPr>
              <a:t>1863 </a:t>
            </a:r>
            <a:r>
              <a:rPr kumimoji="0" lang="en-US" altLang="en-US" b="0" i="0" u="none" strike="noStrike" cap="none" normalizeH="0" baseline="0" dirty="0">
                <a:ln>
                  <a:noFill/>
                </a:ln>
                <a:solidFill>
                  <a:schemeClr val="tx1"/>
                </a:solidFill>
                <a:effectLst/>
                <a:latin typeface="Avenir Next LT Pro Light" panose="020B0304020202020204" pitchFamily="34" charset="0"/>
              </a:rPr>
              <a:t>and </a:t>
            </a:r>
            <a:r>
              <a:rPr kumimoji="0" lang="en-US" altLang="en-US" b="1" i="0" u="none" strike="noStrike" cap="none" normalizeH="0" baseline="0" dirty="0">
                <a:ln>
                  <a:noFill/>
                </a:ln>
                <a:solidFill>
                  <a:schemeClr val="tx1"/>
                </a:solidFill>
                <a:effectLst/>
                <a:latin typeface="Avenir Next LT Pro Light" panose="020B0304020202020204" pitchFamily="34" charset="0"/>
              </a:rPr>
              <a:t>2057</a:t>
            </a:r>
            <a:r>
              <a:rPr kumimoji="0" lang="en-US" altLang="en-US" b="0" i="0" u="none" strike="noStrike" cap="none" normalizeH="0" baseline="0" dirty="0">
                <a:ln>
                  <a:noFill/>
                </a:ln>
                <a:solidFill>
                  <a:schemeClr val="tx1"/>
                </a:solidFill>
                <a:effectLst/>
                <a:latin typeface="Avenir Next LT Pro Light" panose="020B0304020202020204" pitchFamily="34" charset="0"/>
              </a:rPr>
              <a:t>, indicating a broad adult market that has consistent demand for products or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Light" panose="020B0304020202020204" pitchFamily="34" charset="0"/>
              </a:rPr>
              <a:t>Key insight:</a:t>
            </a:r>
            <a:r>
              <a:rPr kumimoji="0" lang="en-US" altLang="en-US" b="0" i="0" u="none" strike="noStrike" cap="none" normalizeH="0" baseline="0" dirty="0">
                <a:ln>
                  <a:noFill/>
                </a:ln>
                <a:solidFill>
                  <a:schemeClr val="tx1"/>
                </a:solidFill>
                <a:effectLst/>
                <a:latin typeface="Avenir Next LT Pro Light" panose="020B0304020202020204" pitchFamily="34" charset="0"/>
              </a:rPr>
              <a:t> This segment is likely to be more financially stable than younger individuals, potentially making it a key market for higher-value products or services</a:t>
            </a:r>
            <a:r>
              <a:rPr lang="en-US" altLang="en-US" dirty="0">
                <a:latin typeface="Avenir Next LT Pro Light" panose="020B0304020202020204" pitchFamily="34" charset="0"/>
              </a:rPr>
              <a:t>.</a:t>
            </a:r>
            <a:endParaRPr kumimoji="0" lang="en-US" altLang="en-US" b="0" i="0" u="none" strike="noStrike" cap="none" normalizeH="0" baseline="0" dirty="0">
              <a:ln>
                <a:noFill/>
              </a:ln>
              <a:solidFill>
                <a:schemeClr val="tx1"/>
              </a:solidFill>
              <a:effectLst/>
              <a:latin typeface="Avenir Next LT Pro Light" panose="020B03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Light" panose="020B0304020202020204" pitchFamily="34" charset="0"/>
              </a:rPr>
              <a:t>Decline After 45:</a:t>
            </a:r>
            <a:endParaRPr kumimoji="0" lang="en-US" altLang="en-US" b="0" i="0" u="none" strike="noStrike" cap="none" normalizeH="0" baseline="0" dirty="0">
              <a:ln>
                <a:noFill/>
              </a:ln>
              <a:solidFill>
                <a:schemeClr val="tx1"/>
              </a:solidFill>
              <a:effectLst/>
              <a:latin typeface="Avenir Next LT Pro Light" panose="020B03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venir Next LT Pro Light" panose="020B0304020202020204" pitchFamily="34" charset="0"/>
              </a:rPr>
              <a:t>From age 46 onward, there's a noticeable decline in the number of individuals within each age bracket, with the lowest counts seen in the </a:t>
            </a:r>
            <a:r>
              <a:rPr kumimoji="0" lang="en-US" altLang="en-US" b="1" i="0" u="none" strike="noStrike" cap="none" normalizeH="0" baseline="0" dirty="0">
                <a:ln>
                  <a:noFill/>
                </a:ln>
                <a:solidFill>
                  <a:schemeClr val="tx1"/>
                </a:solidFill>
                <a:effectLst/>
                <a:latin typeface="Avenir Next LT Pro Light" panose="020B0304020202020204" pitchFamily="34" charset="0"/>
              </a:rPr>
              <a:t>50-69</a:t>
            </a:r>
            <a:r>
              <a:rPr kumimoji="0" lang="en-US" altLang="en-US" b="0" i="0" u="none" strike="noStrike" cap="none" normalizeH="0" baseline="0" dirty="0">
                <a:ln>
                  <a:noFill/>
                </a:ln>
                <a:solidFill>
                  <a:schemeClr val="tx1"/>
                </a:solidFill>
                <a:effectLst/>
                <a:latin typeface="Avenir Next LT Pro Light" panose="020B0304020202020204" pitchFamily="34" charset="0"/>
              </a:rPr>
              <a:t> age range (averaging between </a:t>
            </a:r>
            <a:r>
              <a:rPr kumimoji="0" lang="en-US" altLang="en-US" b="1" i="0" u="none" strike="noStrike" cap="none" normalizeH="0" baseline="0" dirty="0">
                <a:ln>
                  <a:noFill/>
                </a:ln>
                <a:solidFill>
                  <a:schemeClr val="tx1"/>
                </a:solidFill>
                <a:effectLst/>
                <a:latin typeface="Avenir Next LT Pro Light" panose="020B0304020202020204" pitchFamily="34" charset="0"/>
              </a:rPr>
              <a:t>1800-1900)</a:t>
            </a:r>
            <a:r>
              <a:rPr kumimoji="0" lang="en-US" altLang="en-US" b="0" i="0" u="none" strike="noStrike" cap="none" normalizeH="0" baseline="0" dirty="0">
                <a:ln>
                  <a:noFill/>
                </a:ln>
                <a:solidFill>
                  <a:schemeClr val="tx1"/>
                </a:solidFill>
                <a:effectLst/>
                <a:latin typeface="Avenir Next LT Pro Light" panose="020B03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Light" panose="020B0304020202020204" pitchFamily="34" charset="0"/>
              </a:rPr>
              <a:t>Key insight:</a:t>
            </a:r>
            <a:r>
              <a:rPr kumimoji="0" lang="en-US" altLang="en-US" b="0" i="0" u="none" strike="noStrike" cap="none" normalizeH="0" baseline="0" dirty="0">
                <a:ln>
                  <a:noFill/>
                </a:ln>
                <a:solidFill>
                  <a:schemeClr val="tx1"/>
                </a:solidFill>
                <a:effectLst/>
                <a:latin typeface="Avenir Next LT Pro Light" panose="020B0304020202020204" pitchFamily="34" charset="0"/>
              </a:rPr>
              <a:t> While not negligible, this age group might represent a smaller proportion of the target market, suggesting a shift towards younger adults and middle-aged consumers in terms of purchasing power.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4106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417A2-5B1F-EB8D-59AA-B32523EAD3E2}"/>
              </a:ext>
            </a:extLst>
          </p:cNvPr>
          <p:cNvSpPr>
            <a:spLocks noGrp="1"/>
          </p:cNvSpPr>
          <p:nvPr>
            <p:ph type="title"/>
          </p:nvPr>
        </p:nvSpPr>
        <p:spPr>
          <a:xfrm>
            <a:off x="2558331" y="80560"/>
            <a:ext cx="7075336" cy="1293028"/>
          </a:xfrm>
        </p:spPr>
        <p:txBody>
          <a:bodyPr>
            <a:normAutofit/>
          </a:bodyPr>
          <a:lstStyle/>
          <a:p>
            <a:r>
              <a:rPr lang="en-US"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Particular age to revenue</a:t>
            </a:r>
            <a:endParaRPr lang="en-IN"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endParaRPr>
          </a:p>
        </p:txBody>
      </p:sp>
      <p:sp>
        <p:nvSpPr>
          <p:cNvPr id="3" name="Content Placeholder 2">
            <a:extLst>
              <a:ext uri="{FF2B5EF4-FFF2-40B4-BE49-F238E27FC236}">
                <a16:creationId xmlns:a16="http://schemas.microsoft.com/office/drawing/2014/main" id="{AEC33341-752E-1179-C1CD-163B8125C100}"/>
              </a:ext>
            </a:extLst>
          </p:cNvPr>
          <p:cNvSpPr>
            <a:spLocks noGrp="1"/>
          </p:cNvSpPr>
          <p:nvPr>
            <p:ph idx="1"/>
          </p:nvPr>
        </p:nvSpPr>
        <p:spPr>
          <a:xfrm>
            <a:off x="113306" y="1373588"/>
            <a:ext cx="11965388" cy="1679713"/>
          </a:xfrm>
        </p:spPr>
        <p:txBody>
          <a:bodyPr>
            <a:normAutofit lnSpcReduction="10000"/>
          </a:bodyPr>
          <a:lstStyle/>
          <a:p>
            <a:r>
              <a:rPr lang="en-US" sz="2000" dirty="0">
                <a:latin typeface="Avenir Next LT Pro Light" panose="020B0304020202020204" pitchFamily="34" charset="0"/>
              </a:rPr>
              <a:t>Now we will see which age generated more revenue , so that it will easy for organization to focus on all-around development. For female </a:t>
            </a:r>
            <a:r>
              <a:rPr lang="en-US" sz="2000" b="1" dirty="0">
                <a:latin typeface="Avenir Next LT Pro Light" panose="020B0304020202020204" pitchFamily="34" charset="0"/>
              </a:rPr>
              <a:t>37 aged </a:t>
            </a:r>
            <a:r>
              <a:rPr lang="en-US" sz="2000" dirty="0">
                <a:latin typeface="Avenir Next LT Pro Light" panose="020B0304020202020204" pitchFamily="34" charset="0"/>
              </a:rPr>
              <a:t>generated </a:t>
            </a:r>
            <a:r>
              <a:rPr lang="en-US" sz="2000" b="1" dirty="0">
                <a:latin typeface="Avenir Next LT Pro Light" panose="020B0304020202020204" pitchFamily="34" charset="0"/>
              </a:rPr>
              <a:t>Rs. 9,57,104.74</a:t>
            </a:r>
            <a:r>
              <a:rPr lang="en-US" sz="2000" dirty="0">
                <a:latin typeface="Avenir Next LT Pro Light" panose="020B0304020202020204" pitchFamily="34" charset="0"/>
              </a:rPr>
              <a:t>/- and for male </a:t>
            </a:r>
            <a:r>
              <a:rPr lang="en-US" sz="2000" b="1" dirty="0">
                <a:latin typeface="Avenir Next LT Pro Light" panose="020B0304020202020204" pitchFamily="34" charset="0"/>
              </a:rPr>
              <a:t>27 aged </a:t>
            </a:r>
            <a:r>
              <a:rPr lang="en-US" sz="2000" dirty="0">
                <a:latin typeface="Avenir Next LT Pro Light" panose="020B0304020202020204" pitchFamily="34" charset="0"/>
              </a:rPr>
              <a:t>generated </a:t>
            </a:r>
            <a:r>
              <a:rPr lang="en-US" sz="2000" b="1" dirty="0">
                <a:latin typeface="Avenir Next LT Pro Light" panose="020B0304020202020204" pitchFamily="34" charset="0"/>
              </a:rPr>
              <a:t>Rs. 5,99,023.62</a:t>
            </a:r>
            <a:r>
              <a:rPr lang="en-US" sz="2000" dirty="0">
                <a:latin typeface="Avenir Next LT Pro Light" panose="020B0304020202020204" pitchFamily="34" charset="0"/>
              </a:rPr>
              <a:t>/- . In order to know how many female and male are there in above age and break-up of above generated revenue in the table below:-</a:t>
            </a:r>
          </a:p>
          <a:p>
            <a:pPr marL="0" indent="0">
              <a:buNone/>
            </a:pPr>
            <a:r>
              <a:rPr lang="en-US" sz="2000" dirty="0"/>
              <a:t>                                                     </a:t>
            </a:r>
            <a:r>
              <a:rPr lang="en-US" sz="2000" b="1" dirty="0">
                <a:latin typeface="Felix Titling" panose="04060505060202020A04" pitchFamily="82" charset="0"/>
              </a:rPr>
              <a:t>|           Female                |                Male                   |</a:t>
            </a:r>
            <a:endParaRPr lang="en-IN" sz="2000" b="1" dirty="0">
              <a:latin typeface="Felix Titling" panose="04060505060202020A04" pitchFamily="82" charset="0"/>
            </a:endParaRPr>
          </a:p>
        </p:txBody>
      </p:sp>
      <p:graphicFrame>
        <p:nvGraphicFramePr>
          <p:cNvPr id="5" name="Table 4">
            <a:extLst>
              <a:ext uri="{FF2B5EF4-FFF2-40B4-BE49-F238E27FC236}">
                <a16:creationId xmlns:a16="http://schemas.microsoft.com/office/drawing/2014/main" id="{81890E04-0D8A-6C18-47D8-F654BA59D96C}"/>
              </a:ext>
            </a:extLst>
          </p:cNvPr>
          <p:cNvGraphicFramePr>
            <a:graphicFrameLocks noGrp="1"/>
          </p:cNvGraphicFramePr>
          <p:nvPr>
            <p:extLst>
              <p:ext uri="{D42A27DB-BD31-4B8C-83A1-F6EECF244321}">
                <p14:modId xmlns:p14="http://schemas.microsoft.com/office/powerpoint/2010/main" val="1369387164"/>
              </p:ext>
            </p:extLst>
          </p:nvPr>
        </p:nvGraphicFramePr>
        <p:xfrm>
          <a:off x="1584516" y="2953983"/>
          <a:ext cx="9022965" cy="3337560"/>
        </p:xfrm>
        <a:graphic>
          <a:graphicData uri="http://schemas.openxmlformats.org/drawingml/2006/table">
            <a:tbl>
              <a:tblPr firstRow="1" bandRow="1">
                <a:tableStyleId>{5C22544A-7EE6-4342-B048-85BDC9FD1C3A}</a:tableStyleId>
              </a:tblPr>
              <a:tblGrid>
                <a:gridCol w="2663687">
                  <a:extLst>
                    <a:ext uri="{9D8B030D-6E8A-4147-A177-3AD203B41FA5}">
                      <a16:colId xmlns:a16="http://schemas.microsoft.com/office/drawing/2014/main" val="2856447411"/>
                    </a:ext>
                  </a:extLst>
                </a:gridCol>
                <a:gridCol w="1296063">
                  <a:extLst>
                    <a:ext uri="{9D8B030D-6E8A-4147-A177-3AD203B41FA5}">
                      <a16:colId xmlns:a16="http://schemas.microsoft.com/office/drawing/2014/main" val="2148307599"/>
                    </a:ext>
                  </a:extLst>
                </a:gridCol>
                <a:gridCol w="1717481">
                  <a:extLst>
                    <a:ext uri="{9D8B030D-6E8A-4147-A177-3AD203B41FA5}">
                      <a16:colId xmlns:a16="http://schemas.microsoft.com/office/drawing/2014/main" val="872502992"/>
                    </a:ext>
                  </a:extLst>
                </a:gridCol>
                <a:gridCol w="1541141">
                  <a:extLst>
                    <a:ext uri="{9D8B030D-6E8A-4147-A177-3AD203B41FA5}">
                      <a16:colId xmlns:a16="http://schemas.microsoft.com/office/drawing/2014/main" val="2299330849"/>
                    </a:ext>
                  </a:extLst>
                </a:gridCol>
                <a:gridCol w="1804593">
                  <a:extLst>
                    <a:ext uri="{9D8B030D-6E8A-4147-A177-3AD203B41FA5}">
                      <a16:colId xmlns:a16="http://schemas.microsoft.com/office/drawing/2014/main" val="1228411477"/>
                    </a:ext>
                  </a:extLst>
                </a:gridCol>
              </a:tblGrid>
              <a:tr h="370840">
                <a:tc>
                  <a:txBody>
                    <a:bodyPr/>
                    <a:lstStyle/>
                    <a:p>
                      <a:pPr algn="ctr"/>
                      <a:r>
                        <a:rPr lang="en-US" dirty="0"/>
                        <a:t>CATEGORY</a:t>
                      </a:r>
                      <a:endParaRPr lang="en-IN" dirty="0"/>
                    </a:p>
                  </a:txBody>
                  <a:tcPr/>
                </a:tc>
                <a:tc>
                  <a:txBody>
                    <a:bodyPr/>
                    <a:lstStyle/>
                    <a:p>
                      <a:pPr algn="ctr"/>
                      <a:r>
                        <a:rPr lang="en-US" dirty="0"/>
                        <a:t>REVENUE</a:t>
                      </a:r>
                      <a:endParaRPr lang="en-IN" dirty="0"/>
                    </a:p>
                  </a:txBody>
                  <a:tcPr/>
                </a:tc>
                <a:tc>
                  <a:txBody>
                    <a:bodyPr/>
                    <a:lstStyle/>
                    <a:p>
                      <a:pPr algn="ctr"/>
                      <a:r>
                        <a:rPr lang="en-US" sz="1400" dirty="0"/>
                        <a:t>GENDER COUNT</a:t>
                      </a:r>
                      <a:endParaRPr lang="en-IN" sz="1400" dirty="0"/>
                    </a:p>
                  </a:txBody>
                  <a:tcPr/>
                </a:tc>
                <a:tc>
                  <a:txBody>
                    <a:bodyPr/>
                    <a:lstStyle/>
                    <a:p>
                      <a:pPr algn="ctr"/>
                      <a:r>
                        <a:rPr lang="en-US" dirty="0"/>
                        <a:t>REVENUE</a:t>
                      </a:r>
                      <a:endParaRPr lang="en-IN" dirty="0"/>
                    </a:p>
                  </a:txBody>
                  <a:tcPr/>
                </a:tc>
                <a:tc>
                  <a:txBody>
                    <a:bodyPr/>
                    <a:lstStyle/>
                    <a:p>
                      <a:pPr algn="ctr"/>
                      <a:r>
                        <a:rPr lang="en-US" sz="1400" dirty="0"/>
                        <a:t>GENDER COUNT</a:t>
                      </a:r>
                      <a:endParaRPr lang="en-IN" sz="1400" dirty="0"/>
                    </a:p>
                  </a:txBody>
                  <a:tcPr/>
                </a:tc>
                <a:extLst>
                  <a:ext uri="{0D108BD9-81ED-4DB2-BD59-A6C34878D82A}">
                    <a16:rowId xmlns:a16="http://schemas.microsoft.com/office/drawing/2014/main" val="3692639651"/>
                  </a:ext>
                </a:extLst>
              </a:tr>
              <a:tr h="370840">
                <a:tc>
                  <a:txBody>
                    <a:bodyPr/>
                    <a:lstStyle/>
                    <a:p>
                      <a:r>
                        <a:rPr lang="en-US" dirty="0"/>
                        <a:t>Clothing</a:t>
                      </a:r>
                      <a:endParaRPr lang="en-IN" dirty="0"/>
                    </a:p>
                  </a:txBody>
                  <a:tcPr/>
                </a:tc>
                <a:tc>
                  <a:txBody>
                    <a:bodyPr/>
                    <a:lstStyle/>
                    <a:p>
                      <a:r>
                        <a:rPr lang="en-US" dirty="0"/>
                        <a:t>412910</a:t>
                      </a:r>
                      <a:endParaRPr lang="en-IN" dirty="0"/>
                    </a:p>
                  </a:txBody>
                  <a:tcPr/>
                </a:tc>
                <a:tc>
                  <a:txBody>
                    <a:bodyPr/>
                    <a:lstStyle/>
                    <a:p>
                      <a:r>
                        <a:rPr lang="en-US" dirty="0"/>
                        <a:t>454</a:t>
                      </a:r>
                      <a:endParaRPr lang="en-IN" dirty="0"/>
                    </a:p>
                  </a:txBody>
                  <a:tcPr/>
                </a:tc>
                <a:tc>
                  <a:txBody>
                    <a:bodyPr/>
                    <a:lstStyle/>
                    <a:p>
                      <a:r>
                        <a:rPr lang="en-US" dirty="0"/>
                        <a:t>254768</a:t>
                      </a:r>
                      <a:endParaRPr lang="en-IN" dirty="0"/>
                    </a:p>
                  </a:txBody>
                  <a:tcPr/>
                </a:tc>
                <a:tc>
                  <a:txBody>
                    <a:bodyPr/>
                    <a:lstStyle/>
                    <a:p>
                      <a:r>
                        <a:rPr lang="en-US" dirty="0"/>
                        <a:t>271</a:t>
                      </a:r>
                      <a:endParaRPr lang="en-IN" dirty="0"/>
                    </a:p>
                  </a:txBody>
                  <a:tcPr/>
                </a:tc>
                <a:extLst>
                  <a:ext uri="{0D108BD9-81ED-4DB2-BD59-A6C34878D82A}">
                    <a16:rowId xmlns:a16="http://schemas.microsoft.com/office/drawing/2014/main" val="2228128936"/>
                  </a:ext>
                </a:extLst>
              </a:tr>
              <a:tr h="370840">
                <a:tc>
                  <a:txBody>
                    <a:bodyPr/>
                    <a:lstStyle/>
                    <a:p>
                      <a:r>
                        <a:rPr lang="en-US" dirty="0"/>
                        <a:t>Cosmetics</a:t>
                      </a:r>
                      <a:endParaRPr lang="en-IN" dirty="0"/>
                    </a:p>
                  </a:txBody>
                  <a:tcPr/>
                </a:tc>
                <a:tc>
                  <a:txBody>
                    <a:bodyPr/>
                    <a:lstStyle/>
                    <a:p>
                      <a:r>
                        <a:rPr lang="en-US" dirty="0"/>
                        <a:t>23623</a:t>
                      </a:r>
                      <a:endParaRPr lang="en-IN" dirty="0"/>
                    </a:p>
                  </a:txBody>
                  <a:tcPr/>
                </a:tc>
                <a:tc>
                  <a:txBody>
                    <a:bodyPr/>
                    <a:lstStyle/>
                    <a:p>
                      <a:r>
                        <a:rPr lang="en-US" dirty="0"/>
                        <a:t>187</a:t>
                      </a:r>
                      <a:endParaRPr lang="en-IN" dirty="0"/>
                    </a:p>
                  </a:txBody>
                  <a:tcPr/>
                </a:tc>
                <a:tc>
                  <a:txBody>
                    <a:bodyPr/>
                    <a:lstStyle/>
                    <a:p>
                      <a:r>
                        <a:rPr lang="en-US" dirty="0"/>
                        <a:t>15369</a:t>
                      </a:r>
                      <a:endParaRPr lang="en-IN" dirty="0"/>
                    </a:p>
                  </a:txBody>
                  <a:tcPr/>
                </a:tc>
                <a:tc>
                  <a:txBody>
                    <a:bodyPr/>
                    <a:lstStyle/>
                    <a:p>
                      <a:r>
                        <a:rPr lang="en-US" dirty="0"/>
                        <a:t>128</a:t>
                      </a:r>
                      <a:endParaRPr lang="en-IN" dirty="0"/>
                    </a:p>
                  </a:txBody>
                  <a:tcPr/>
                </a:tc>
                <a:extLst>
                  <a:ext uri="{0D108BD9-81ED-4DB2-BD59-A6C34878D82A}">
                    <a16:rowId xmlns:a16="http://schemas.microsoft.com/office/drawing/2014/main" val="3142536039"/>
                  </a:ext>
                </a:extLst>
              </a:tr>
              <a:tr h="370840">
                <a:tc>
                  <a:txBody>
                    <a:bodyPr/>
                    <a:lstStyle/>
                    <a:p>
                      <a:r>
                        <a:rPr lang="en-US" dirty="0"/>
                        <a:t>Food and Beverages</a:t>
                      </a:r>
                    </a:p>
                  </a:txBody>
                  <a:tcPr/>
                </a:tc>
                <a:tc>
                  <a:txBody>
                    <a:bodyPr/>
                    <a:lstStyle/>
                    <a:p>
                      <a:r>
                        <a:rPr lang="en-US" dirty="0"/>
                        <a:t>3321</a:t>
                      </a:r>
                      <a:endParaRPr lang="en-IN" dirty="0"/>
                    </a:p>
                  </a:txBody>
                  <a:tcPr/>
                </a:tc>
                <a:tc>
                  <a:txBody>
                    <a:bodyPr/>
                    <a:lstStyle/>
                    <a:p>
                      <a:r>
                        <a:rPr lang="en-US" dirty="0"/>
                        <a:t>206</a:t>
                      </a:r>
                      <a:endParaRPr lang="en-IN" dirty="0"/>
                    </a:p>
                  </a:txBody>
                  <a:tcPr/>
                </a:tc>
                <a:tc>
                  <a:txBody>
                    <a:bodyPr/>
                    <a:lstStyle/>
                    <a:p>
                      <a:r>
                        <a:rPr lang="en-US" dirty="0"/>
                        <a:t>1883</a:t>
                      </a:r>
                      <a:endParaRPr lang="en-IN" dirty="0"/>
                    </a:p>
                  </a:txBody>
                  <a:tcPr/>
                </a:tc>
                <a:tc>
                  <a:txBody>
                    <a:bodyPr/>
                    <a:lstStyle/>
                    <a:p>
                      <a:r>
                        <a:rPr lang="en-US" dirty="0"/>
                        <a:t>110</a:t>
                      </a:r>
                      <a:endParaRPr lang="en-IN" dirty="0"/>
                    </a:p>
                  </a:txBody>
                  <a:tcPr/>
                </a:tc>
                <a:extLst>
                  <a:ext uri="{0D108BD9-81ED-4DB2-BD59-A6C34878D82A}">
                    <a16:rowId xmlns:a16="http://schemas.microsoft.com/office/drawing/2014/main" val="988265616"/>
                  </a:ext>
                </a:extLst>
              </a:tr>
              <a:tr h="370840">
                <a:tc>
                  <a:txBody>
                    <a:bodyPr/>
                    <a:lstStyle/>
                    <a:p>
                      <a:r>
                        <a:rPr lang="en-US" dirty="0"/>
                        <a:t>Toys</a:t>
                      </a:r>
                      <a:endParaRPr lang="en-IN" dirty="0"/>
                    </a:p>
                  </a:txBody>
                  <a:tcPr/>
                </a:tc>
                <a:tc>
                  <a:txBody>
                    <a:bodyPr/>
                    <a:lstStyle/>
                    <a:p>
                      <a:r>
                        <a:rPr lang="en-US" dirty="0"/>
                        <a:t>12150</a:t>
                      </a:r>
                      <a:endParaRPr lang="en-IN" dirty="0"/>
                    </a:p>
                  </a:txBody>
                  <a:tcPr/>
                </a:tc>
                <a:tc>
                  <a:txBody>
                    <a:bodyPr/>
                    <a:lstStyle/>
                    <a:p>
                      <a:r>
                        <a:rPr lang="en-US" dirty="0"/>
                        <a:t>126</a:t>
                      </a:r>
                      <a:endParaRPr lang="en-IN" dirty="0"/>
                    </a:p>
                  </a:txBody>
                  <a:tcPr/>
                </a:tc>
                <a:tc>
                  <a:txBody>
                    <a:bodyPr/>
                    <a:lstStyle/>
                    <a:p>
                      <a:r>
                        <a:rPr lang="en-US" dirty="0"/>
                        <a:t>7921</a:t>
                      </a:r>
                      <a:endParaRPr lang="en-IN" dirty="0"/>
                    </a:p>
                  </a:txBody>
                  <a:tcPr/>
                </a:tc>
                <a:tc>
                  <a:txBody>
                    <a:bodyPr/>
                    <a:lstStyle/>
                    <a:p>
                      <a:r>
                        <a:rPr lang="en-US" dirty="0"/>
                        <a:t>74</a:t>
                      </a:r>
                      <a:endParaRPr lang="en-IN" dirty="0"/>
                    </a:p>
                  </a:txBody>
                  <a:tcPr/>
                </a:tc>
                <a:extLst>
                  <a:ext uri="{0D108BD9-81ED-4DB2-BD59-A6C34878D82A}">
                    <a16:rowId xmlns:a16="http://schemas.microsoft.com/office/drawing/2014/main" val="1816101438"/>
                  </a:ext>
                </a:extLst>
              </a:tr>
              <a:tr h="370840">
                <a:tc>
                  <a:txBody>
                    <a:bodyPr/>
                    <a:lstStyle/>
                    <a:p>
                      <a:r>
                        <a:rPr lang="en-US" dirty="0"/>
                        <a:t>Shoes</a:t>
                      </a:r>
                      <a:endParaRPr lang="en-IN" dirty="0"/>
                    </a:p>
                  </a:txBody>
                  <a:tcPr/>
                </a:tc>
                <a:tc>
                  <a:txBody>
                    <a:bodyPr/>
                    <a:lstStyle/>
                    <a:p>
                      <a:r>
                        <a:rPr lang="en-US" dirty="0"/>
                        <a:t>268876</a:t>
                      </a:r>
                      <a:endParaRPr lang="en-IN" dirty="0"/>
                    </a:p>
                  </a:txBody>
                  <a:tcPr/>
                </a:tc>
                <a:tc>
                  <a:txBody>
                    <a:bodyPr/>
                    <a:lstStyle/>
                    <a:p>
                      <a:r>
                        <a:rPr lang="en-US" dirty="0"/>
                        <a:t>137</a:t>
                      </a:r>
                      <a:endParaRPr lang="en-IN" dirty="0"/>
                    </a:p>
                  </a:txBody>
                  <a:tcPr/>
                </a:tc>
                <a:tc>
                  <a:txBody>
                    <a:bodyPr/>
                    <a:lstStyle/>
                    <a:p>
                      <a:r>
                        <a:rPr lang="en-US" dirty="0"/>
                        <a:t>173449</a:t>
                      </a:r>
                      <a:endParaRPr lang="en-IN" dirty="0"/>
                    </a:p>
                  </a:txBody>
                  <a:tcPr/>
                </a:tc>
                <a:tc>
                  <a:txBody>
                    <a:bodyPr/>
                    <a:lstStyle/>
                    <a:p>
                      <a:r>
                        <a:rPr lang="en-US" dirty="0"/>
                        <a:t>92</a:t>
                      </a:r>
                      <a:endParaRPr lang="en-IN" dirty="0"/>
                    </a:p>
                  </a:txBody>
                  <a:tcPr/>
                </a:tc>
                <a:extLst>
                  <a:ext uri="{0D108BD9-81ED-4DB2-BD59-A6C34878D82A}">
                    <a16:rowId xmlns:a16="http://schemas.microsoft.com/office/drawing/2014/main" val="1513844958"/>
                  </a:ext>
                </a:extLst>
              </a:tr>
              <a:tr h="370840">
                <a:tc>
                  <a:txBody>
                    <a:bodyPr/>
                    <a:lstStyle/>
                    <a:p>
                      <a:r>
                        <a:rPr lang="en-US" dirty="0"/>
                        <a:t>Souvenir</a:t>
                      </a:r>
                      <a:endParaRPr lang="en-IN" dirty="0"/>
                    </a:p>
                  </a:txBody>
                  <a:tcPr/>
                </a:tc>
                <a:tc>
                  <a:txBody>
                    <a:bodyPr/>
                    <a:lstStyle/>
                    <a:p>
                      <a:r>
                        <a:rPr lang="en-US" dirty="0"/>
                        <a:t>1947</a:t>
                      </a:r>
                      <a:endParaRPr lang="en-IN" dirty="0"/>
                    </a:p>
                  </a:txBody>
                  <a:tcPr/>
                </a:tc>
                <a:tc>
                  <a:txBody>
                    <a:bodyPr/>
                    <a:lstStyle/>
                    <a:p>
                      <a:r>
                        <a:rPr lang="en-US" dirty="0"/>
                        <a:t>54</a:t>
                      </a:r>
                      <a:endParaRPr lang="en-IN" dirty="0"/>
                    </a:p>
                  </a:txBody>
                  <a:tcPr/>
                </a:tc>
                <a:tc>
                  <a:txBody>
                    <a:bodyPr/>
                    <a:lstStyle/>
                    <a:p>
                      <a:r>
                        <a:rPr lang="en-US" dirty="0"/>
                        <a:t>1349</a:t>
                      </a:r>
                      <a:endParaRPr lang="en-IN" dirty="0"/>
                    </a:p>
                  </a:txBody>
                  <a:tcPr/>
                </a:tc>
                <a:tc>
                  <a:txBody>
                    <a:bodyPr/>
                    <a:lstStyle/>
                    <a:p>
                      <a:r>
                        <a:rPr lang="en-US" dirty="0"/>
                        <a:t>37</a:t>
                      </a:r>
                      <a:endParaRPr lang="en-IN" dirty="0"/>
                    </a:p>
                  </a:txBody>
                  <a:tcPr/>
                </a:tc>
                <a:extLst>
                  <a:ext uri="{0D108BD9-81ED-4DB2-BD59-A6C34878D82A}">
                    <a16:rowId xmlns:a16="http://schemas.microsoft.com/office/drawing/2014/main" val="3395612646"/>
                  </a:ext>
                </a:extLst>
              </a:tr>
              <a:tr h="370840">
                <a:tc>
                  <a:txBody>
                    <a:bodyPr/>
                    <a:lstStyle/>
                    <a:p>
                      <a:r>
                        <a:rPr lang="en-US" dirty="0"/>
                        <a:t>Technology</a:t>
                      </a:r>
                      <a:endParaRPr lang="en-IN" dirty="0"/>
                    </a:p>
                  </a:txBody>
                  <a:tcPr/>
                </a:tc>
                <a:tc>
                  <a:txBody>
                    <a:bodyPr/>
                    <a:lstStyle/>
                    <a:p>
                      <a:r>
                        <a:rPr lang="en-US" dirty="0"/>
                        <a:t>232050</a:t>
                      </a:r>
                      <a:endParaRPr lang="en-IN" dirty="0"/>
                    </a:p>
                  </a:txBody>
                  <a:tcPr/>
                </a:tc>
                <a:tc>
                  <a:txBody>
                    <a:bodyPr/>
                    <a:lstStyle/>
                    <a:p>
                      <a:r>
                        <a:rPr lang="en-US" dirty="0"/>
                        <a:t>67</a:t>
                      </a:r>
                      <a:endParaRPr lang="en-IN" dirty="0"/>
                    </a:p>
                  </a:txBody>
                  <a:tcPr/>
                </a:tc>
                <a:tc>
                  <a:txBody>
                    <a:bodyPr/>
                    <a:lstStyle/>
                    <a:p>
                      <a:r>
                        <a:rPr lang="en-US" dirty="0"/>
                        <a:t>142800</a:t>
                      </a:r>
                      <a:endParaRPr lang="en-IN" dirty="0"/>
                    </a:p>
                  </a:txBody>
                  <a:tcPr/>
                </a:tc>
                <a:tc>
                  <a:txBody>
                    <a:bodyPr/>
                    <a:lstStyle/>
                    <a:p>
                      <a:r>
                        <a:rPr lang="en-US" dirty="0"/>
                        <a:t>42</a:t>
                      </a:r>
                      <a:endParaRPr lang="en-IN" dirty="0"/>
                    </a:p>
                  </a:txBody>
                  <a:tcPr/>
                </a:tc>
                <a:extLst>
                  <a:ext uri="{0D108BD9-81ED-4DB2-BD59-A6C34878D82A}">
                    <a16:rowId xmlns:a16="http://schemas.microsoft.com/office/drawing/2014/main" val="3841566528"/>
                  </a:ext>
                </a:extLst>
              </a:tr>
              <a:tr h="370840">
                <a:tc>
                  <a:txBody>
                    <a:bodyPr/>
                    <a:lstStyle/>
                    <a:p>
                      <a:r>
                        <a:rPr lang="en-US" dirty="0"/>
                        <a:t>Books</a:t>
                      </a:r>
                      <a:endParaRPr lang="en-IN" dirty="0"/>
                    </a:p>
                  </a:txBody>
                  <a:tcPr/>
                </a:tc>
                <a:tc>
                  <a:txBody>
                    <a:bodyPr/>
                    <a:lstStyle/>
                    <a:p>
                      <a:r>
                        <a:rPr lang="en-US" dirty="0"/>
                        <a:t>2227</a:t>
                      </a:r>
                      <a:endParaRPr lang="en-IN" dirty="0"/>
                    </a:p>
                  </a:txBody>
                  <a:tcPr/>
                </a:tc>
                <a:tc>
                  <a:txBody>
                    <a:bodyPr/>
                    <a:lstStyle/>
                    <a:p>
                      <a:r>
                        <a:rPr lang="en-US" dirty="0"/>
                        <a:t>49</a:t>
                      </a:r>
                      <a:endParaRPr lang="en-IN" dirty="0"/>
                    </a:p>
                  </a:txBody>
                  <a:tcPr/>
                </a:tc>
                <a:tc>
                  <a:txBody>
                    <a:bodyPr/>
                    <a:lstStyle/>
                    <a:p>
                      <a:r>
                        <a:rPr lang="en-US" dirty="0"/>
                        <a:t>1485</a:t>
                      </a:r>
                      <a:endParaRPr lang="en-IN" dirty="0"/>
                    </a:p>
                  </a:txBody>
                  <a:tcPr/>
                </a:tc>
                <a:tc>
                  <a:txBody>
                    <a:bodyPr/>
                    <a:lstStyle/>
                    <a:p>
                      <a:r>
                        <a:rPr lang="en-US" dirty="0"/>
                        <a:t>36</a:t>
                      </a:r>
                      <a:endParaRPr lang="en-IN" dirty="0"/>
                    </a:p>
                  </a:txBody>
                  <a:tcPr/>
                </a:tc>
                <a:extLst>
                  <a:ext uri="{0D108BD9-81ED-4DB2-BD59-A6C34878D82A}">
                    <a16:rowId xmlns:a16="http://schemas.microsoft.com/office/drawing/2014/main" val="919826671"/>
                  </a:ext>
                </a:extLst>
              </a:tr>
            </a:tbl>
          </a:graphicData>
        </a:graphic>
      </p:graphicFrame>
    </p:spTree>
    <p:extLst>
      <p:ext uri="{BB962C8B-B14F-4D97-AF65-F5344CB8AC3E}">
        <p14:creationId xmlns:p14="http://schemas.microsoft.com/office/powerpoint/2010/main" val="3911597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D6DCA-174D-0159-E9D5-CB8C73D4E704}"/>
              </a:ext>
            </a:extLst>
          </p:cNvPr>
          <p:cNvSpPr>
            <a:spLocks noGrp="1"/>
          </p:cNvSpPr>
          <p:nvPr>
            <p:ph idx="1"/>
          </p:nvPr>
        </p:nvSpPr>
        <p:spPr>
          <a:xfrm>
            <a:off x="1030287" y="731521"/>
            <a:ext cx="10131425" cy="5559890"/>
          </a:xfrm>
        </p:spPr>
        <p:txBody>
          <a:bodyPr>
            <a:normAutofit fontScale="92500" lnSpcReduction="20000"/>
          </a:bodyPr>
          <a:lstStyle/>
          <a:p>
            <a:r>
              <a:rPr lang="en-US" sz="2600" b="1" dirty="0">
                <a:solidFill>
                  <a:schemeClr val="tx1"/>
                </a:solidFill>
                <a:latin typeface="Avenir Next LT Pro Light" panose="020B0304020202020204" pitchFamily="34" charset="0"/>
              </a:rPr>
              <a:t>Actionable Steps</a:t>
            </a:r>
          </a:p>
          <a:p>
            <a:pPr>
              <a:buFont typeface="+mj-lt"/>
              <a:buAutoNum type="arabicPeriod"/>
            </a:pPr>
            <a:r>
              <a:rPr lang="en-US" sz="2600" b="1" dirty="0">
                <a:solidFill>
                  <a:schemeClr val="tx1"/>
                </a:solidFill>
                <a:latin typeface="Avenir Next LT Pro Light" panose="020B0304020202020204" pitchFamily="34" charset="0"/>
              </a:rPr>
              <a:t>Target Younger Demographics (18-25):</a:t>
            </a:r>
            <a:endParaRPr lang="en-US" sz="2600" dirty="0">
              <a:solidFill>
                <a:schemeClr val="tx1"/>
              </a:solidFill>
              <a:latin typeface="Avenir Next LT Pro Light" panose="020B0304020202020204" pitchFamily="34" charset="0"/>
            </a:endParaRPr>
          </a:p>
          <a:p>
            <a:pPr marL="742950" lvl="1" indent="-285750">
              <a:buFont typeface="+mj-lt"/>
              <a:buAutoNum type="arabicPeriod"/>
            </a:pPr>
            <a:r>
              <a:rPr lang="en-US" sz="2600" dirty="0">
                <a:solidFill>
                  <a:schemeClr val="tx1"/>
                </a:solidFill>
                <a:latin typeface="Avenir Next LT Pro Light" panose="020B0304020202020204" pitchFamily="34" charset="0"/>
              </a:rPr>
              <a:t>Focus on digital platforms like social media, influencer marketing, and platforms like TikTok and Instagram, where younger consumers are most active.</a:t>
            </a:r>
          </a:p>
          <a:p>
            <a:pPr marL="742950" lvl="1" indent="-285750">
              <a:buFont typeface="+mj-lt"/>
              <a:buAutoNum type="arabicPeriod"/>
            </a:pPr>
            <a:r>
              <a:rPr lang="en-US" sz="2600" dirty="0">
                <a:solidFill>
                  <a:schemeClr val="tx1"/>
                </a:solidFill>
                <a:latin typeface="Avenir Next LT Pro Light" panose="020B0304020202020204" pitchFamily="34" charset="0"/>
              </a:rPr>
              <a:t>Offer student discounts, early-career professional development tools, or subscription models that align with their financial capabilities and needs.</a:t>
            </a:r>
          </a:p>
          <a:p>
            <a:pPr>
              <a:buFont typeface="+mj-lt"/>
              <a:buAutoNum type="arabicPeriod"/>
            </a:pPr>
            <a:r>
              <a:rPr lang="en-US" sz="2600" b="1" dirty="0">
                <a:solidFill>
                  <a:schemeClr val="tx1"/>
                </a:solidFill>
                <a:latin typeface="Avenir Next LT Pro Light" panose="020B0304020202020204" pitchFamily="34" charset="0"/>
              </a:rPr>
              <a:t>Create Products/Services for 26-45 Age Group:</a:t>
            </a:r>
            <a:endParaRPr lang="en-US" sz="2600" dirty="0">
              <a:solidFill>
                <a:schemeClr val="tx1"/>
              </a:solidFill>
              <a:latin typeface="Avenir Next LT Pro Light" panose="020B0304020202020204" pitchFamily="34" charset="0"/>
            </a:endParaRPr>
          </a:p>
          <a:p>
            <a:pPr marL="742950" lvl="1" indent="-285750">
              <a:buFont typeface="+mj-lt"/>
              <a:buAutoNum type="arabicPeriod"/>
            </a:pPr>
            <a:r>
              <a:rPr lang="en-US" sz="2600" dirty="0">
                <a:solidFill>
                  <a:schemeClr val="tx1"/>
                </a:solidFill>
                <a:latin typeface="Avenir Next LT Pro Light" panose="020B0304020202020204" pitchFamily="34" charset="0"/>
              </a:rPr>
              <a:t>This group might have more stable financial resources, making them suitable targets for premium offerings, long-term investments, and luxury products. Think about targeting this demographic with financial planning services, home goods, wellness products, and advanced tech gadgets.</a:t>
            </a:r>
          </a:p>
          <a:p>
            <a:pPr marL="742950" lvl="1" indent="-285750">
              <a:buFont typeface="+mj-lt"/>
              <a:buAutoNum type="arabicPeriod"/>
            </a:pPr>
            <a:r>
              <a:rPr lang="en-US" sz="2600" dirty="0">
                <a:solidFill>
                  <a:schemeClr val="tx1"/>
                </a:solidFill>
                <a:latin typeface="Avenir Next LT Pro Light" panose="020B0304020202020204" pitchFamily="34" charset="0"/>
              </a:rPr>
              <a:t>Develop loyalty programs, subscription models, or personalized offerings that appeal to their busy and evolving lifestyles.</a:t>
            </a:r>
            <a:endParaRPr lang="en-US" dirty="0">
              <a:solidFill>
                <a:schemeClr val="tx1"/>
              </a:solidFill>
              <a:latin typeface="Avenir Next LT Pro Light" panose="020B0304020202020204" pitchFamily="34" charset="0"/>
            </a:endParaRPr>
          </a:p>
          <a:p>
            <a:endParaRPr lang="en-IN" dirty="0"/>
          </a:p>
        </p:txBody>
      </p:sp>
    </p:spTree>
    <p:extLst>
      <p:ext uri="{BB962C8B-B14F-4D97-AF65-F5344CB8AC3E}">
        <p14:creationId xmlns:p14="http://schemas.microsoft.com/office/powerpoint/2010/main" val="293810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E12454E-A138-A5EE-439E-0267798CDD59}"/>
              </a:ext>
            </a:extLst>
          </p:cNvPr>
          <p:cNvSpPr>
            <a:spLocks noGrp="1" noChangeArrowheads="1"/>
          </p:cNvSpPr>
          <p:nvPr>
            <p:ph idx="1"/>
          </p:nvPr>
        </p:nvSpPr>
        <p:spPr bwMode="auto">
          <a:xfrm>
            <a:off x="659056" y="535900"/>
            <a:ext cx="10462845"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Light" panose="020B0304020202020204" pitchFamily="34" charset="0"/>
              </a:rPr>
              <a:t>Tailor Marketing and Customer Engagement Strategies:</a:t>
            </a:r>
            <a:endParaRPr kumimoji="0" lang="en-US" altLang="en-US" b="0" i="0" u="none" strike="noStrike" cap="none" normalizeH="0" baseline="0" dirty="0">
              <a:ln>
                <a:noFill/>
              </a:ln>
              <a:solidFill>
                <a:schemeClr val="tx1"/>
              </a:solidFill>
              <a:effectLst/>
              <a:latin typeface="Avenir Next LT Pro Light" panose="020B03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Light" panose="020B0304020202020204" pitchFamily="34" charset="0"/>
              </a:rPr>
              <a:t>Content marketing:</a:t>
            </a:r>
            <a:r>
              <a:rPr kumimoji="0" lang="en-US" altLang="en-US" b="0" i="0" u="none" strike="noStrike" cap="none" normalizeH="0" baseline="0" dirty="0">
                <a:ln>
                  <a:noFill/>
                </a:ln>
                <a:solidFill>
                  <a:schemeClr val="tx1"/>
                </a:solidFill>
                <a:effectLst/>
                <a:latin typeface="Avenir Next LT Pro Light" panose="020B0304020202020204" pitchFamily="34" charset="0"/>
              </a:rPr>
              <a:t> Create tailored content that resonates with each age group. For             younger audiences, focus on trend-related content, for mid-aged adults, offer practical and lifestyle-centric content, and for older customers, prioritize educational and value-driven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Light" panose="020B0304020202020204" pitchFamily="34" charset="0"/>
              </a:rPr>
              <a:t>Cross-channel communication:</a:t>
            </a:r>
            <a:r>
              <a:rPr kumimoji="0" lang="en-US" altLang="en-US" b="0" i="0" u="none" strike="noStrike" cap="none" normalizeH="0" baseline="0" dirty="0">
                <a:ln>
                  <a:noFill/>
                </a:ln>
                <a:solidFill>
                  <a:schemeClr val="tx1"/>
                </a:solidFill>
                <a:effectLst/>
                <a:latin typeface="Avenir Next LT Pro Light" panose="020B0304020202020204" pitchFamily="34" charset="0"/>
              </a:rPr>
              <a:t> Leverage multiple communication channels (email, social media, SMS, etc.) to ensure that all segments are effectively engaged.</a:t>
            </a:r>
          </a:p>
          <a:p>
            <a:pPr marL="0" indent="0" defTabSz="914400" eaLnBrk="0" fontAlgn="base" hangingPunct="0">
              <a:spcBef>
                <a:spcPct val="0"/>
              </a:spcBef>
              <a:spcAft>
                <a:spcPct val="0"/>
              </a:spcAft>
              <a:buClrTx/>
              <a:buSzTx/>
              <a:buFontTx/>
              <a:buChar char="•"/>
            </a:pPr>
            <a:r>
              <a:rPr lang="en-IN" dirty="0">
                <a:latin typeface="Avenir Next LT Pro Light" panose="020B0304020202020204" pitchFamily="34" charset="0"/>
              </a:rPr>
              <a:t>Particularly men </a:t>
            </a:r>
            <a:r>
              <a:rPr lang="en-IN" b="1" dirty="0">
                <a:latin typeface="Avenir Next LT Pro Light" panose="020B0304020202020204" pitchFamily="34" charset="0"/>
              </a:rPr>
              <a:t>aged 22 </a:t>
            </a:r>
            <a:r>
              <a:rPr lang="en-IN" dirty="0">
                <a:latin typeface="Avenir Next LT Pro Light" panose="020B0304020202020204" pitchFamily="34" charset="0"/>
              </a:rPr>
              <a:t>bought </a:t>
            </a:r>
            <a:r>
              <a:rPr lang="en-IN" b="1" dirty="0">
                <a:latin typeface="Avenir Next LT Pro Light" panose="020B0304020202020204" pitchFamily="34" charset="0"/>
              </a:rPr>
              <a:t>2530 </a:t>
            </a:r>
            <a:r>
              <a:rPr lang="en-IN" b="1" dirty="0" err="1">
                <a:latin typeface="Avenir Next LT Pro Light" panose="020B0304020202020204" pitchFamily="34" charset="0"/>
              </a:rPr>
              <a:t>no.s</a:t>
            </a:r>
            <a:r>
              <a:rPr lang="en-IN" dirty="0">
                <a:latin typeface="Avenir Next LT Pro Light" panose="020B0304020202020204" pitchFamily="34" charset="0"/>
              </a:rPr>
              <a:t>, generating revenue around </a:t>
            </a:r>
            <a:r>
              <a:rPr lang="en-IN" b="1" dirty="0">
                <a:latin typeface="Avenir Next LT Pro Light" panose="020B0304020202020204" pitchFamily="34" charset="0"/>
              </a:rPr>
              <a:t>Rs. 5,62,583.31/- </a:t>
            </a:r>
            <a:r>
              <a:rPr lang="en-IN" dirty="0">
                <a:latin typeface="Avenir Next LT Pro Light" panose="020B0304020202020204" pitchFamily="34" charset="0"/>
              </a:rPr>
              <a:t>and female </a:t>
            </a:r>
            <a:r>
              <a:rPr lang="en-IN" b="1" dirty="0">
                <a:latin typeface="Avenir Next LT Pro Light" panose="020B0304020202020204" pitchFamily="34" charset="0"/>
              </a:rPr>
              <a:t>aged 37 </a:t>
            </a:r>
            <a:r>
              <a:rPr lang="en-IN" dirty="0">
                <a:latin typeface="Avenir Next LT Pro Light" panose="020B0304020202020204" pitchFamily="34" charset="0"/>
              </a:rPr>
              <a:t>bought </a:t>
            </a:r>
            <a:r>
              <a:rPr lang="en-IN" b="1" dirty="0">
                <a:latin typeface="Avenir Next LT Pro Light" panose="020B0304020202020204" pitchFamily="34" charset="0"/>
              </a:rPr>
              <a:t>3913 </a:t>
            </a:r>
            <a:r>
              <a:rPr lang="en-IN" b="1" dirty="0" err="1">
                <a:latin typeface="Avenir Next LT Pro Light" panose="020B0304020202020204" pitchFamily="34" charset="0"/>
              </a:rPr>
              <a:t>no.s</a:t>
            </a:r>
            <a:r>
              <a:rPr lang="en-IN" b="1" dirty="0">
                <a:latin typeface="Avenir Next LT Pro Light" panose="020B0304020202020204" pitchFamily="34" charset="0"/>
              </a:rPr>
              <a:t> </a:t>
            </a:r>
            <a:r>
              <a:rPr lang="en-IN" dirty="0">
                <a:latin typeface="Avenir Next LT Pro Light" panose="020B0304020202020204" pitchFamily="34" charset="0"/>
              </a:rPr>
              <a:t>with a revenue around </a:t>
            </a:r>
            <a:r>
              <a:rPr lang="en-IN" b="1" dirty="0">
                <a:latin typeface="Avenir Next LT Pro Light" panose="020B0304020202020204" pitchFamily="34" charset="0"/>
              </a:rPr>
              <a:t>Rs. 9,57,104.74</a:t>
            </a:r>
            <a:r>
              <a:rPr lang="en-IN" dirty="0">
                <a:latin typeface="Avenir Next LT Pro Light" panose="020B0304020202020204" pitchFamily="34" charset="0"/>
              </a:rPr>
              <a:t>/-. Lets see briefly how much gender-count related to product as per the above 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venir Next LT Pro Light" panose="020B0304020202020204" pitchFamily="34" charset="0"/>
            </a:endParaRPr>
          </a:p>
        </p:txBody>
      </p:sp>
      <p:graphicFrame>
        <p:nvGraphicFramePr>
          <p:cNvPr id="2" name="Table 1">
            <a:extLst>
              <a:ext uri="{FF2B5EF4-FFF2-40B4-BE49-F238E27FC236}">
                <a16:creationId xmlns:a16="http://schemas.microsoft.com/office/drawing/2014/main" id="{B2E2C0CD-2F4B-2B91-AF22-FEE11979F362}"/>
              </a:ext>
            </a:extLst>
          </p:cNvPr>
          <p:cNvGraphicFramePr>
            <a:graphicFrameLocks noGrp="1"/>
          </p:cNvGraphicFramePr>
          <p:nvPr>
            <p:extLst>
              <p:ext uri="{D42A27DB-BD31-4B8C-83A1-F6EECF244321}">
                <p14:modId xmlns:p14="http://schemas.microsoft.com/office/powerpoint/2010/main" val="2475845136"/>
              </p:ext>
            </p:extLst>
          </p:nvPr>
        </p:nvGraphicFramePr>
        <p:xfrm>
          <a:off x="2582442" y="3269974"/>
          <a:ext cx="7027116" cy="3291840"/>
        </p:xfrm>
        <a:graphic>
          <a:graphicData uri="http://schemas.openxmlformats.org/drawingml/2006/table">
            <a:tbl>
              <a:tblPr firstRow="1" bandRow="1">
                <a:tableStyleId>{5C22544A-7EE6-4342-B048-85BDC9FD1C3A}</a:tableStyleId>
              </a:tblPr>
              <a:tblGrid>
                <a:gridCol w="2342372">
                  <a:extLst>
                    <a:ext uri="{9D8B030D-6E8A-4147-A177-3AD203B41FA5}">
                      <a16:colId xmlns:a16="http://schemas.microsoft.com/office/drawing/2014/main" val="4155462266"/>
                    </a:ext>
                  </a:extLst>
                </a:gridCol>
                <a:gridCol w="2342372">
                  <a:extLst>
                    <a:ext uri="{9D8B030D-6E8A-4147-A177-3AD203B41FA5}">
                      <a16:colId xmlns:a16="http://schemas.microsoft.com/office/drawing/2014/main" val="1770580017"/>
                    </a:ext>
                  </a:extLst>
                </a:gridCol>
                <a:gridCol w="2342372">
                  <a:extLst>
                    <a:ext uri="{9D8B030D-6E8A-4147-A177-3AD203B41FA5}">
                      <a16:colId xmlns:a16="http://schemas.microsoft.com/office/drawing/2014/main" val="1591936446"/>
                    </a:ext>
                  </a:extLst>
                </a:gridCol>
              </a:tblGrid>
              <a:tr h="276970">
                <a:tc>
                  <a:txBody>
                    <a:bodyPr/>
                    <a:lstStyle/>
                    <a:p>
                      <a:r>
                        <a:rPr lang="en-US" dirty="0"/>
                        <a:t>Category</a:t>
                      </a:r>
                      <a:endParaRPr lang="en-IN" dirty="0"/>
                    </a:p>
                  </a:txBody>
                  <a:tcPr/>
                </a:tc>
                <a:tc>
                  <a:txBody>
                    <a:bodyPr/>
                    <a:lstStyle/>
                    <a:p>
                      <a:r>
                        <a:rPr lang="en-US" dirty="0"/>
                        <a:t>Male</a:t>
                      </a:r>
                      <a:endParaRPr lang="en-IN" dirty="0"/>
                    </a:p>
                  </a:txBody>
                  <a:tcPr/>
                </a:tc>
                <a:tc>
                  <a:txBody>
                    <a:bodyPr/>
                    <a:lstStyle/>
                    <a:p>
                      <a:r>
                        <a:rPr lang="en-US" dirty="0"/>
                        <a:t>Female</a:t>
                      </a:r>
                      <a:endParaRPr lang="en-IN" dirty="0"/>
                    </a:p>
                  </a:txBody>
                  <a:tcPr/>
                </a:tc>
                <a:extLst>
                  <a:ext uri="{0D108BD9-81ED-4DB2-BD59-A6C34878D82A}">
                    <a16:rowId xmlns:a16="http://schemas.microsoft.com/office/drawing/2014/main" val="4242102206"/>
                  </a:ext>
                </a:extLst>
              </a:tr>
              <a:tr h="276970">
                <a:tc>
                  <a:txBody>
                    <a:bodyPr/>
                    <a:lstStyle/>
                    <a:p>
                      <a:r>
                        <a:rPr lang="en-US" dirty="0"/>
                        <a:t>Clothing</a:t>
                      </a:r>
                      <a:endParaRPr lang="en-IN" dirty="0"/>
                    </a:p>
                  </a:txBody>
                  <a:tcPr/>
                </a:tc>
                <a:tc>
                  <a:txBody>
                    <a:bodyPr/>
                    <a:lstStyle/>
                    <a:p>
                      <a:r>
                        <a:rPr lang="en-US" dirty="0"/>
                        <a:t>291</a:t>
                      </a:r>
                      <a:endParaRPr lang="en-IN" dirty="0"/>
                    </a:p>
                  </a:txBody>
                  <a:tcPr/>
                </a:tc>
                <a:tc>
                  <a:txBody>
                    <a:bodyPr/>
                    <a:lstStyle/>
                    <a:p>
                      <a:r>
                        <a:rPr lang="en-US" dirty="0"/>
                        <a:t>454</a:t>
                      </a:r>
                      <a:endParaRPr lang="en-IN" dirty="0"/>
                    </a:p>
                  </a:txBody>
                  <a:tcPr/>
                </a:tc>
                <a:extLst>
                  <a:ext uri="{0D108BD9-81ED-4DB2-BD59-A6C34878D82A}">
                    <a16:rowId xmlns:a16="http://schemas.microsoft.com/office/drawing/2014/main" val="2027437870"/>
                  </a:ext>
                </a:extLst>
              </a:tr>
              <a:tr h="276970">
                <a:tc>
                  <a:txBody>
                    <a:bodyPr/>
                    <a:lstStyle/>
                    <a:p>
                      <a:r>
                        <a:rPr lang="en-US" dirty="0"/>
                        <a:t>Cosmetics</a:t>
                      </a:r>
                      <a:endParaRPr lang="en-IN" dirty="0"/>
                    </a:p>
                  </a:txBody>
                  <a:tcPr/>
                </a:tc>
                <a:tc>
                  <a:txBody>
                    <a:bodyPr/>
                    <a:lstStyle/>
                    <a:p>
                      <a:r>
                        <a:rPr lang="en-US" dirty="0"/>
                        <a:t>121</a:t>
                      </a:r>
                      <a:endParaRPr lang="en-IN" dirty="0"/>
                    </a:p>
                  </a:txBody>
                  <a:tcPr/>
                </a:tc>
                <a:tc>
                  <a:txBody>
                    <a:bodyPr/>
                    <a:lstStyle/>
                    <a:p>
                      <a:r>
                        <a:rPr lang="en-US" dirty="0"/>
                        <a:t>187</a:t>
                      </a:r>
                      <a:endParaRPr lang="en-IN" dirty="0"/>
                    </a:p>
                  </a:txBody>
                  <a:tcPr/>
                </a:tc>
                <a:extLst>
                  <a:ext uri="{0D108BD9-81ED-4DB2-BD59-A6C34878D82A}">
                    <a16:rowId xmlns:a16="http://schemas.microsoft.com/office/drawing/2014/main" val="1111235500"/>
                  </a:ext>
                </a:extLst>
              </a:tr>
              <a:tr h="276970">
                <a:tc>
                  <a:txBody>
                    <a:bodyPr/>
                    <a:lstStyle/>
                    <a:p>
                      <a:r>
                        <a:rPr lang="en-US" dirty="0"/>
                        <a:t>Food and Beverages</a:t>
                      </a:r>
                    </a:p>
                  </a:txBody>
                  <a:tcPr/>
                </a:tc>
                <a:tc>
                  <a:txBody>
                    <a:bodyPr/>
                    <a:lstStyle/>
                    <a:p>
                      <a:r>
                        <a:rPr lang="en-US" dirty="0"/>
                        <a:t>124</a:t>
                      </a:r>
                      <a:endParaRPr lang="en-IN" dirty="0"/>
                    </a:p>
                  </a:txBody>
                  <a:tcPr/>
                </a:tc>
                <a:tc>
                  <a:txBody>
                    <a:bodyPr/>
                    <a:lstStyle/>
                    <a:p>
                      <a:r>
                        <a:rPr lang="en-US" dirty="0"/>
                        <a:t>206</a:t>
                      </a:r>
                      <a:endParaRPr lang="en-IN" dirty="0"/>
                    </a:p>
                  </a:txBody>
                  <a:tcPr/>
                </a:tc>
                <a:extLst>
                  <a:ext uri="{0D108BD9-81ED-4DB2-BD59-A6C34878D82A}">
                    <a16:rowId xmlns:a16="http://schemas.microsoft.com/office/drawing/2014/main" val="1438209023"/>
                  </a:ext>
                </a:extLst>
              </a:tr>
              <a:tr h="276970">
                <a:tc>
                  <a:txBody>
                    <a:bodyPr/>
                    <a:lstStyle/>
                    <a:p>
                      <a:r>
                        <a:rPr lang="en-US" dirty="0"/>
                        <a:t>Toys</a:t>
                      </a:r>
                      <a:endParaRPr lang="en-IN" dirty="0"/>
                    </a:p>
                  </a:txBody>
                  <a:tcPr/>
                </a:tc>
                <a:tc>
                  <a:txBody>
                    <a:bodyPr/>
                    <a:lstStyle/>
                    <a:p>
                      <a:r>
                        <a:rPr lang="en-US" dirty="0"/>
                        <a:t>97</a:t>
                      </a:r>
                      <a:endParaRPr lang="en-IN" dirty="0"/>
                    </a:p>
                  </a:txBody>
                  <a:tcPr/>
                </a:tc>
                <a:tc>
                  <a:txBody>
                    <a:bodyPr/>
                    <a:lstStyle/>
                    <a:p>
                      <a:r>
                        <a:rPr lang="en-US" dirty="0"/>
                        <a:t>126</a:t>
                      </a:r>
                      <a:endParaRPr lang="en-IN" dirty="0"/>
                    </a:p>
                  </a:txBody>
                  <a:tcPr/>
                </a:tc>
                <a:extLst>
                  <a:ext uri="{0D108BD9-81ED-4DB2-BD59-A6C34878D82A}">
                    <a16:rowId xmlns:a16="http://schemas.microsoft.com/office/drawing/2014/main" val="183398866"/>
                  </a:ext>
                </a:extLst>
              </a:tr>
              <a:tr h="276970">
                <a:tc>
                  <a:txBody>
                    <a:bodyPr/>
                    <a:lstStyle/>
                    <a:p>
                      <a:r>
                        <a:rPr lang="en-US" dirty="0"/>
                        <a:t>Shoes</a:t>
                      </a:r>
                      <a:endParaRPr lang="en-IN" dirty="0"/>
                    </a:p>
                  </a:txBody>
                  <a:tcPr/>
                </a:tc>
                <a:tc>
                  <a:txBody>
                    <a:bodyPr/>
                    <a:lstStyle/>
                    <a:p>
                      <a:r>
                        <a:rPr lang="en-US" dirty="0"/>
                        <a:t>75</a:t>
                      </a:r>
                      <a:endParaRPr lang="en-IN" dirty="0"/>
                    </a:p>
                  </a:txBody>
                  <a:tcPr/>
                </a:tc>
                <a:tc>
                  <a:txBody>
                    <a:bodyPr/>
                    <a:lstStyle/>
                    <a:p>
                      <a:r>
                        <a:rPr lang="en-US" dirty="0"/>
                        <a:t>137</a:t>
                      </a:r>
                      <a:endParaRPr lang="en-IN" dirty="0"/>
                    </a:p>
                  </a:txBody>
                  <a:tcPr/>
                </a:tc>
                <a:extLst>
                  <a:ext uri="{0D108BD9-81ED-4DB2-BD59-A6C34878D82A}">
                    <a16:rowId xmlns:a16="http://schemas.microsoft.com/office/drawing/2014/main" val="776099331"/>
                  </a:ext>
                </a:extLst>
              </a:tr>
              <a:tr h="276970">
                <a:tc>
                  <a:txBody>
                    <a:bodyPr/>
                    <a:lstStyle/>
                    <a:p>
                      <a:r>
                        <a:rPr lang="en-US" dirty="0"/>
                        <a:t>Souvenir</a:t>
                      </a:r>
                      <a:endParaRPr lang="en-IN" dirty="0"/>
                    </a:p>
                  </a:txBody>
                  <a:tcPr/>
                </a:tc>
                <a:tc>
                  <a:txBody>
                    <a:bodyPr/>
                    <a:lstStyle/>
                    <a:p>
                      <a:r>
                        <a:rPr lang="en-US" dirty="0"/>
                        <a:t>41</a:t>
                      </a:r>
                      <a:endParaRPr lang="en-IN" dirty="0"/>
                    </a:p>
                  </a:txBody>
                  <a:tcPr/>
                </a:tc>
                <a:tc>
                  <a:txBody>
                    <a:bodyPr/>
                    <a:lstStyle/>
                    <a:p>
                      <a:r>
                        <a:rPr lang="en-US" dirty="0"/>
                        <a:t>54</a:t>
                      </a:r>
                      <a:endParaRPr lang="en-IN" dirty="0"/>
                    </a:p>
                  </a:txBody>
                  <a:tcPr/>
                </a:tc>
                <a:extLst>
                  <a:ext uri="{0D108BD9-81ED-4DB2-BD59-A6C34878D82A}">
                    <a16:rowId xmlns:a16="http://schemas.microsoft.com/office/drawing/2014/main" val="855146834"/>
                  </a:ext>
                </a:extLst>
              </a:tr>
              <a:tr h="276970">
                <a:tc>
                  <a:txBody>
                    <a:bodyPr/>
                    <a:lstStyle/>
                    <a:p>
                      <a:r>
                        <a:rPr lang="en-US" dirty="0"/>
                        <a:t>Technology</a:t>
                      </a:r>
                      <a:endParaRPr lang="en-IN" dirty="0"/>
                    </a:p>
                  </a:txBody>
                  <a:tcPr/>
                </a:tc>
                <a:tc>
                  <a:txBody>
                    <a:bodyPr/>
                    <a:lstStyle/>
                    <a:p>
                      <a:r>
                        <a:rPr lang="en-US" dirty="0"/>
                        <a:t>47</a:t>
                      </a:r>
                      <a:endParaRPr lang="en-IN" dirty="0"/>
                    </a:p>
                  </a:txBody>
                  <a:tcPr/>
                </a:tc>
                <a:tc>
                  <a:txBody>
                    <a:bodyPr/>
                    <a:lstStyle/>
                    <a:p>
                      <a:r>
                        <a:rPr lang="en-US" dirty="0"/>
                        <a:t>67</a:t>
                      </a:r>
                      <a:endParaRPr lang="en-IN" dirty="0"/>
                    </a:p>
                  </a:txBody>
                  <a:tcPr/>
                </a:tc>
                <a:extLst>
                  <a:ext uri="{0D108BD9-81ED-4DB2-BD59-A6C34878D82A}">
                    <a16:rowId xmlns:a16="http://schemas.microsoft.com/office/drawing/2014/main" val="2594071971"/>
                  </a:ext>
                </a:extLst>
              </a:tr>
              <a:tr h="276970">
                <a:tc>
                  <a:txBody>
                    <a:bodyPr/>
                    <a:lstStyle/>
                    <a:p>
                      <a:r>
                        <a:rPr lang="en-US" dirty="0"/>
                        <a:t>Books</a:t>
                      </a:r>
                      <a:endParaRPr lang="en-IN" dirty="0"/>
                    </a:p>
                  </a:txBody>
                  <a:tcPr/>
                </a:tc>
                <a:tc>
                  <a:txBody>
                    <a:bodyPr/>
                    <a:lstStyle/>
                    <a:p>
                      <a:r>
                        <a:rPr lang="en-US" dirty="0"/>
                        <a:t>47</a:t>
                      </a:r>
                      <a:endParaRPr lang="en-IN" dirty="0"/>
                    </a:p>
                  </a:txBody>
                  <a:tcPr/>
                </a:tc>
                <a:tc>
                  <a:txBody>
                    <a:bodyPr/>
                    <a:lstStyle/>
                    <a:p>
                      <a:r>
                        <a:rPr lang="en-US" dirty="0"/>
                        <a:t>49</a:t>
                      </a:r>
                      <a:endParaRPr lang="en-IN" dirty="0"/>
                    </a:p>
                  </a:txBody>
                  <a:tcPr/>
                </a:tc>
                <a:extLst>
                  <a:ext uri="{0D108BD9-81ED-4DB2-BD59-A6C34878D82A}">
                    <a16:rowId xmlns:a16="http://schemas.microsoft.com/office/drawing/2014/main" val="1988339487"/>
                  </a:ext>
                </a:extLst>
              </a:tr>
            </a:tbl>
          </a:graphicData>
        </a:graphic>
      </p:graphicFrame>
    </p:spTree>
    <p:extLst>
      <p:ext uri="{BB962C8B-B14F-4D97-AF65-F5344CB8AC3E}">
        <p14:creationId xmlns:p14="http://schemas.microsoft.com/office/powerpoint/2010/main" val="2142577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6C50259-ED13-F390-8158-4F7F37E9272B}"/>
              </a:ext>
            </a:extLst>
          </p:cNvPr>
          <p:cNvSpPr>
            <a:spLocks noGrp="1" noChangeArrowheads="1"/>
          </p:cNvSpPr>
          <p:nvPr>
            <p:ph idx="1"/>
          </p:nvPr>
        </p:nvSpPr>
        <p:spPr bwMode="auto">
          <a:xfrm>
            <a:off x="688731" y="1067614"/>
            <a:ext cx="10814537"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venir Next LT Pro Light" panose="020B0304020202020204" pitchFamily="34" charset="0"/>
              </a:rPr>
              <a:t>Young Adult Population (18-25) is Largest:</a:t>
            </a:r>
            <a:endParaRPr kumimoji="0" lang="en-US" altLang="en-US" sz="2000" b="0" i="0" u="none" strike="noStrike" cap="none" normalizeH="0" baseline="0" dirty="0">
              <a:ln>
                <a:noFill/>
              </a:ln>
              <a:solidFill>
                <a:schemeClr val="tx1"/>
              </a:solidFill>
              <a:effectLst/>
              <a:latin typeface="Avenir Next LT Pro Light" panose="020B03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venir Next LT Pro Light" panose="020B0304020202020204" pitchFamily="34" charset="0"/>
              </a:rPr>
              <a:t>The age group 19-22 shows the highest number of individuals in your dataset, with counts ranging from </a:t>
            </a:r>
            <a:r>
              <a:rPr kumimoji="0" lang="en-US" altLang="en-US" sz="2000" b="1" i="0" u="none" strike="noStrike" cap="none" normalizeH="0" baseline="0" dirty="0">
                <a:ln>
                  <a:noFill/>
                </a:ln>
                <a:solidFill>
                  <a:schemeClr val="tx1"/>
                </a:solidFill>
                <a:effectLst/>
                <a:latin typeface="Avenir Next LT Pro Light" panose="020B0304020202020204" pitchFamily="34" charset="0"/>
              </a:rPr>
              <a:t>1844</a:t>
            </a:r>
            <a:r>
              <a:rPr kumimoji="0" lang="en-US" altLang="en-US" sz="2000" b="0" i="0" u="none" strike="noStrike" cap="none" normalizeH="0" baseline="0" dirty="0">
                <a:ln>
                  <a:noFill/>
                </a:ln>
                <a:solidFill>
                  <a:schemeClr val="tx1"/>
                </a:solidFill>
                <a:effectLst/>
                <a:latin typeface="Avenir Next LT Pro Light" panose="020B0304020202020204" pitchFamily="34" charset="0"/>
              </a:rPr>
              <a:t> to </a:t>
            </a:r>
            <a:r>
              <a:rPr kumimoji="0" lang="en-US" altLang="en-US" sz="2000" b="1" i="0" u="none" strike="noStrike" cap="none" normalizeH="0" baseline="0" dirty="0">
                <a:ln>
                  <a:noFill/>
                </a:ln>
                <a:solidFill>
                  <a:schemeClr val="tx1"/>
                </a:solidFill>
                <a:effectLst/>
                <a:latin typeface="Avenir Next LT Pro Light" panose="020B0304020202020204" pitchFamily="34" charset="0"/>
              </a:rPr>
              <a:t>2051</a:t>
            </a:r>
            <a:r>
              <a:rPr kumimoji="0" lang="en-US" altLang="en-US" sz="2000" b="0" i="0" u="none" strike="noStrike" cap="none" normalizeH="0" baseline="0" dirty="0">
                <a:ln>
                  <a:noFill/>
                </a:ln>
                <a:solidFill>
                  <a:schemeClr val="tx1"/>
                </a:solidFill>
                <a:effectLst/>
                <a:latin typeface="Avenir Next LT Pro Light" panose="020B0304020202020204" pitchFamily="34" charset="0"/>
              </a:rPr>
              <a:t>. This suggests that the 18-25 age group is a dominant segment in your market.</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latin typeface="Avenir Next LT Pro Light" panose="020B0304020202020204" pitchFamily="34" charset="0"/>
              </a:rPr>
              <a:t> </a:t>
            </a:r>
            <a:r>
              <a:rPr kumimoji="0" lang="en-US" altLang="en-US" sz="2000" b="1" i="0" u="none" strike="noStrike" cap="none" normalizeH="0" baseline="0" dirty="0">
                <a:ln>
                  <a:noFill/>
                </a:ln>
                <a:solidFill>
                  <a:schemeClr val="tx1"/>
                </a:solidFill>
                <a:effectLst/>
                <a:latin typeface="Avenir Next LT Pro Light" panose="020B0304020202020204" pitchFamily="34" charset="0"/>
              </a:rPr>
              <a:t>Key insight:</a:t>
            </a:r>
            <a:r>
              <a:rPr kumimoji="0" lang="en-US" altLang="en-US" sz="2000" b="0" i="0" u="none" strike="noStrike" cap="none" normalizeH="0" baseline="0" dirty="0">
                <a:ln>
                  <a:noFill/>
                </a:ln>
                <a:solidFill>
                  <a:schemeClr val="tx1"/>
                </a:solidFill>
                <a:effectLst/>
                <a:latin typeface="Avenir Next LT Pro Light" panose="020B0304020202020204" pitchFamily="34" charset="0"/>
              </a:rPr>
              <a:t> This group is likely in the early stages of their careers or education, making them highly influential in terms of trends, purchasing behavior, and social media engagement.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venir Next LT Pro Light" panose="020B03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venir Next LT Pro Light" panose="020B0304020202020204" pitchFamily="34" charset="0"/>
              </a:rPr>
              <a:t>Stable Demand Among Adults (26-45):</a:t>
            </a:r>
            <a:endParaRPr kumimoji="0" lang="en-US" altLang="en-US" sz="2000" b="0" i="0" u="none" strike="noStrike" cap="none" normalizeH="0" baseline="0" dirty="0">
              <a:ln>
                <a:noFill/>
              </a:ln>
              <a:solidFill>
                <a:schemeClr val="tx1"/>
              </a:solidFill>
              <a:effectLst/>
              <a:latin typeface="Avenir Next LT Pro Light" panose="020B03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venir Next LT Pro Light" panose="020B0304020202020204" pitchFamily="34" charset="0"/>
              </a:rPr>
              <a:t>The 26-45 age group (from 26 to 45) shows relatively stable numbers, with counts between </a:t>
            </a:r>
            <a:r>
              <a:rPr kumimoji="0" lang="en-US" altLang="en-US" sz="2000" b="1" i="0" u="none" strike="noStrike" cap="none" normalizeH="0" baseline="0" dirty="0">
                <a:ln>
                  <a:noFill/>
                </a:ln>
                <a:solidFill>
                  <a:schemeClr val="tx1"/>
                </a:solidFill>
                <a:effectLst/>
                <a:latin typeface="Avenir Next LT Pro Light" panose="020B0304020202020204" pitchFamily="34" charset="0"/>
              </a:rPr>
              <a:t>1863</a:t>
            </a:r>
            <a:r>
              <a:rPr kumimoji="0" lang="en-US" altLang="en-US" sz="2000" b="0" i="0" u="none" strike="noStrike" cap="none" normalizeH="0" baseline="0" dirty="0">
                <a:ln>
                  <a:noFill/>
                </a:ln>
                <a:solidFill>
                  <a:schemeClr val="tx1"/>
                </a:solidFill>
                <a:effectLst/>
                <a:latin typeface="Avenir Next LT Pro Light" panose="020B0304020202020204" pitchFamily="34" charset="0"/>
              </a:rPr>
              <a:t> and </a:t>
            </a:r>
            <a:r>
              <a:rPr kumimoji="0" lang="en-US" altLang="en-US" sz="2000" b="1" i="0" u="none" strike="noStrike" cap="none" normalizeH="0" baseline="0" dirty="0">
                <a:ln>
                  <a:noFill/>
                </a:ln>
                <a:solidFill>
                  <a:schemeClr val="tx1"/>
                </a:solidFill>
                <a:effectLst/>
                <a:latin typeface="Avenir Next LT Pro Light" panose="020B0304020202020204" pitchFamily="34" charset="0"/>
              </a:rPr>
              <a:t>2057</a:t>
            </a:r>
            <a:r>
              <a:rPr kumimoji="0" lang="en-US" altLang="en-US" sz="2000" b="0" i="0" u="none" strike="noStrike" cap="none" normalizeH="0" baseline="0" dirty="0">
                <a:ln>
                  <a:noFill/>
                </a:ln>
                <a:solidFill>
                  <a:schemeClr val="tx1"/>
                </a:solidFill>
                <a:effectLst/>
                <a:latin typeface="Avenir Next LT Pro Light" panose="020B0304020202020204" pitchFamily="34" charset="0"/>
              </a:rPr>
              <a:t>, indicating a broad adult market that has consistent demand for products or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venir Next LT Pro Light" panose="020B0304020202020204" pitchFamily="34" charset="0"/>
              </a:rPr>
              <a:t>Key insight:</a:t>
            </a:r>
            <a:r>
              <a:rPr kumimoji="0" lang="en-US" altLang="en-US" sz="2000" b="0" i="0" u="none" strike="noStrike" cap="none" normalizeH="0" baseline="0" dirty="0">
                <a:ln>
                  <a:noFill/>
                </a:ln>
                <a:solidFill>
                  <a:schemeClr val="tx1"/>
                </a:solidFill>
                <a:effectLst/>
                <a:latin typeface="Avenir Next LT Pro Light" panose="020B0304020202020204" pitchFamily="34" charset="0"/>
              </a:rPr>
              <a:t> This segment is likely to be more financially stable than younger individuals, potentially making it a key market for higher-value products or services, including financial services, home goods, and more.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3845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769D-9173-EE47-D5E6-210FA42683EC}"/>
              </a:ext>
            </a:extLst>
          </p:cNvPr>
          <p:cNvSpPr>
            <a:spLocks noGrp="1"/>
          </p:cNvSpPr>
          <p:nvPr>
            <p:ph type="title"/>
          </p:nvPr>
        </p:nvSpPr>
        <p:spPr/>
        <p:txBody>
          <a:bodyPr/>
          <a:lstStyle/>
          <a:p>
            <a:pPr algn="ctr"/>
            <a:r>
              <a:rPr lang="en-US"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Payment methods dependency</a:t>
            </a:r>
            <a:endParaRPr lang="en-IN"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endParaRPr>
          </a:p>
        </p:txBody>
      </p:sp>
      <p:sp>
        <p:nvSpPr>
          <p:cNvPr id="3" name="Content Placeholder 2">
            <a:extLst>
              <a:ext uri="{FF2B5EF4-FFF2-40B4-BE49-F238E27FC236}">
                <a16:creationId xmlns:a16="http://schemas.microsoft.com/office/drawing/2014/main" id="{B395B42A-6488-8310-4BC8-E8496D608AB8}"/>
              </a:ext>
            </a:extLst>
          </p:cNvPr>
          <p:cNvSpPr>
            <a:spLocks noGrp="1"/>
          </p:cNvSpPr>
          <p:nvPr>
            <p:ph idx="1"/>
          </p:nvPr>
        </p:nvSpPr>
        <p:spPr>
          <a:xfrm>
            <a:off x="685801" y="2142068"/>
            <a:ext cx="10131425" cy="2119832"/>
          </a:xfrm>
        </p:spPr>
        <p:txBody>
          <a:bodyPr>
            <a:normAutofit/>
          </a:bodyPr>
          <a:lstStyle/>
          <a:p>
            <a:pPr>
              <a:buFont typeface="Wingdings" panose="05000000000000000000" pitchFamily="2" charset="2"/>
              <a:buChar char="Ø"/>
            </a:pPr>
            <a:r>
              <a:rPr lang="en-US" dirty="0">
                <a:latin typeface="Avenir Next LT Pro Light" panose="020B0304020202020204" pitchFamily="34" charset="0"/>
              </a:rPr>
              <a:t>As we know where revenue is generated, there payment are done with various methods. Here the customer have paid in </a:t>
            </a:r>
            <a:r>
              <a:rPr lang="en-US" b="1" dirty="0">
                <a:latin typeface="Avenir Next LT Pro Light" panose="020B0304020202020204" pitchFamily="34" charset="0"/>
              </a:rPr>
              <a:t>Cash, Credit card, Debit card. I</a:t>
            </a:r>
            <a:r>
              <a:rPr lang="en-US" dirty="0">
                <a:latin typeface="Avenir Next LT Pro Light" panose="020B0304020202020204" pitchFamily="34" charset="0"/>
              </a:rPr>
              <a:t>n which age, gender, total amount, are inter-linked. On the below table we will see how they are inter-linked</a:t>
            </a:r>
          </a:p>
          <a:p>
            <a:pPr marL="0" indent="0">
              <a:buNone/>
            </a:pPr>
            <a:endParaRPr lang="en-US" dirty="0">
              <a:latin typeface="Avenir Next LT Pro Light" panose="020B0304020202020204" pitchFamily="34" charset="0"/>
            </a:endParaRPr>
          </a:p>
        </p:txBody>
      </p:sp>
      <p:pic>
        <p:nvPicPr>
          <p:cNvPr id="6" name="Picture 5">
            <a:extLst>
              <a:ext uri="{FF2B5EF4-FFF2-40B4-BE49-F238E27FC236}">
                <a16:creationId xmlns:a16="http://schemas.microsoft.com/office/drawing/2014/main" id="{28EA2B48-6AB3-B6D4-BE5B-E206C198EEB8}"/>
              </a:ext>
            </a:extLst>
          </p:cNvPr>
          <p:cNvPicPr>
            <a:picLocks noChangeAspect="1"/>
          </p:cNvPicPr>
          <p:nvPr/>
        </p:nvPicPr>
        <p:blipFill>
          <a:blip r:embed="rId2">
            <a:extLst>
              <a:ext uri="{28A0092B-C50C-407E-A947-70E740481C1C}">
                <a14:useLocalDpi xmlns:a14="http://schemas.microsoft.com/office/drawing/2010/main" val="0"/>
              </a:ext>
            </a:extLst>
          </a:blip>
          <a:srcRect l="12661" t="6666" r="12563" b="5672"/>
          <a:stretch/>
        </p:blipFill>
        <p:spPr>
          <a:xfrm>
            <a:off x="3124863" y="3201984"/>
            <a:ext cx="4508389" cy="3156668"/>
          </a:xfrm>
          <a:prstGeom prst="rect">
            <a:avLst/>
          </a:prstGeom>
        </p:spPr>
      </p:pic>
    </p:spTree>
    <p:extLst>
      <p:ext uri="{BB962C8B-B14F-4D97-AF65-F5344CB8AC3E}">
        <p14:creationId xmlns:p14="http://schemas.microsoft.com/office/powerpoint/2010/main" val="1510699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BC926-0F35-EEE6-3EDC-49712DC65423}"/>
              </a:ext>
            </a:extLst>
          </p:cNvPr>
          <p:cNvSpPr>
            <a:spLocks noGrp="1"/>
          </p:cNvSpPr>
          <p:nvPr>
            <p:ph idx="1"/>
          </p:nvPr>
        </p:nvSpPr>
        <p:spPr>
          <a:xfrm>
            <a:off x="685801" y="814647"/>
            <a:ext cx="10131425" cy="5486400"/>
          </a:xfrm>
        </p:spPr>
        <p:txBody>
          <a:bodyPr>
            <a:normAutofit fontScale="92500" lnSpcReduction="20000"/>
          </a:bodyPr>
          <a:lstStyle/>
          <a:p>
            <a:r>
              <a:rPr lang="en-US" sz="1900" b="1" dirty="0">
                <a:latin typeface="Avenir Next LT Pro Light" panose="020B0304020202020204" pitchFamily="34" charset="0"/>
              </a:rPr>
              <a:t>Cash Payments Are Popular Across All Age Groups (Especially Middle-Aged Adults)</a:t>
            </a:r>
          </a:p>
          <a:p>
            <a:pPr>
              <a:buFont typeface="Arial" panose="020B0604020202020204" pitchFamily="34" charset="0"/>
              <a:buChar char="•"/>
            </a:pPr>
            <a:r>
              <a:rPr lang="en-US" sz="1900" b="1" dirty="0">
                <a:latin typeface="Avenir Next LT Pro Light" panose="020B0304020202020204" pitchFamily="34" charset="0"/>
              </a:rPr>
              <a:t>Cash</a:t>
            </a:r>
            <a:r>
              <a:rPr lang="en-US" sz="1900" dirty="0">
                <a:latin typeface="Avenir Next LT Pro Light" panose="020B0304020202020204" pitchFamily="34" charset="0"/>
              </a:rPr>
              <a:t> is the most commonly used payment method for all age groups, with many individuals, especially between </a:t>
            </a:r>
            <a:r>
              <a:rPr lang="en-US" sz="1900" b="1" dirty="0">
                <a:latin typeface="Avenir Next LT Pro Light" panose="020B0304020202020204" pitchFamily="34" charset="0"/>
              </a:rPr>
              <a:t>18-69 years</a:t>
            </a:r>
            <a:r>
              <a:rPr lang="en-US" sz="1900" dirty="0">
                <a:latin typeface="Avenir Next LT Pro Light" panose="020B0304020202020204" pitchFamily="34" charset="0"/>
              </a:rPr>
              <a:t>, using cash for their purchases. For instance, </a:t>
            </a:r>
            <a:r>
              <a:rPr lang="en-US" sz="1900" b="1" dirty="0">
                <a:latin typeface="Avenir Next LT Pro Light" panose="020B0304020202020204" pitchFamily="34" charset="0"/>
              </a:rPr>
              <a:t>41-year-olds</a:t>
            </a:r>
            <a:r>
              <a:rPr lang="en-US" sz="1900" dirty="0">
                <a:latin typeface="Avenir Next LT Pro Light" panose="020B0304020202020204" pitchFamily="34" charset="0"/>
              </a:rPr>
              <a:t> and </a:t>
            </a:r>
            <a:r>
              <a:rPr lang="en-US" sz="1900" b="1" dirty="0">
                <a:latin typeface="Avenir Next LT Pro Light" panose="020B0304020202020204" pitchFamily="34" charset="0"/>
              </a:rPr>
              <a:t>22-year-olds</a:t>
            </a:r>
            <a:r>
              <a:rPr lang="en-US" sz="1900" dirty="0">
                <a:latin typeface="Avenir Next LT Pro Light" panose="020B0304020202020204" pitchFamily="34" charset="0"/>
              </a:rPr>
              <a:t> show high counts of cash transactions.</a:t>
            </a:r>
          </a:p>
          <a:p>
            <a:pPr>
              <a:buFont typeface="Arial" panose="020B0604020202020204" pitchFamily="34" charset="0"/>
              <a:buChar char="•"/>
            </a:pPr>
            <a:r>
              <a:rPr lang="en-US" sz="1900" b="1" dirty="0">
                <a:latin typeface="Avenir Next LT Pro Light" panose="020B0304020202020204" pitchFamily="34" charset="0"/>
              </a:rPr>
              <a:t>Insight:</a:t>
            </a:r>
            <a:r>
              <a:rPr lang="en-US" sz="1900" dirty="0">
                <a:latin typeface="Avenir Next LT Pro Light" panose="020B0304020202020204" pitchFamily="34" charset="0"/>
              </a:rPr>
              <a:t> This indicates that a significant portion of consumers still prefer paying in cash, suggesting that businesses should continue to accommodate this payment method, especially for certain demographics.</a:t>
            </a:r>
          </a:p>
          <a:p>
            <a:r>
              <a:rPr lang="en-US" sz="1900" b="1" dirty="0">
                <a:latin typeface="Avenir Next LT Pro Light" panose="020B0304020202020204" pitchFamily="34" charset="0"/>
              </a:rPr>
              <a:t>Credit Cards Are Popular in Certain Demographics</a:t>
            </a:r>
          </a:p>
          <a:p>
            <a:pPr>
              <a:buFont typeface="Arial" panose="020B0604020202020204" pitchFamily="34" charset="0"/>
              <a:buChar char="•"/>
            </a:pPr>
            <a:r>
              <a:rPr lang="en-US" sz="1900" b="1" dirty="0">
                <a:latin typeface="Avenir Next LT Pro Light" panose="020B0304020202020204" pitchFamily="34" charset="0"/>
              </a:rPr>
              <a:t>Credit cards</a:t>
            </a:r>
            <a:r>
              <a:rPr lang="en-US" sz="1900" dirty="0">
                <a:latin typeface="Avenir Next LT Pro Light" panose="020B0304020202020204" pitchFamily="34" charset="0"/>
              </a:rPr>
              <a:t> are frequently used by </a:t>
            </a:r>
            <a:r>
              <a:rPr lang="en-US" sz="1900" b="1" dirty="0">
                <a:latin typeface="Avenir Next LT Pro Light" panose="020B0304020202020204" pitchFamily="34" charset="0"/>
              </a:rPr>
              <a:t>middle-aged to older consumers</a:t>
            </a:r>
            <a:r>
              <a:rPr lang="en-US" sz="1900" dirty="0">
                <a:latin typeface="Avenir Next LT Pro Light" panose="020B0304020202020204" pitchFamily="34" charset="0"/>
              </a:rPr>
              <a:t> (e.g., 50, 51, 57, 58 years), with </a:t>
            </a:r>
            <a:r>
              <a:rPr lang="en-US" sz="1900" b="1" dirty="0">
                <a:latin typeface="Avenir Next LT Pro Light" panose="020B0304020202020204" pitchFamily="34" charset="0"/>
              </a:rPr>
              <a:t>43-year-olds</a:t>
            </a:r>
            <a:r>
              <a:rPr lang="en-US" sz="1900" dirty="0">
                <a:latin typeface="Avenir Next LT Pro Light" panose="020B0304020202020204" pitchFamily="34" charset="0"/>
              </a:rPr>
              <a:t> and </a:t>
            </a:r>
            <a:r>
              <a:rPr lang="en-US" sz="1900" b="1" dirty="0">
                <a:latin typeface="Avenir Next LT Pro Light" panose="020B0304020202020204" pitchFamily="34" charset="0"/>
              </a:rPr>
              <a:t>64-year-olds</a:t>
            </a:r>
            <a:r>
              <a:rPr lang="en-US" sz="1900" dirty="0">
                <a:latin typeface="Avenir Next LT Pro Light" panose="020B0304020202020204" pitchFamily="34" charset="0"/>
              </a:rPr>
              <a:t> notably using them.</a:t>
            </a:r>
          </a:p>
          <a:p>
            <a:pPr>
              <a:buFont typeface="Arial" panose="020B0604020202020204" pitchFamily="34" charset="0"/>
              <a:buChar char="•"/>
            </a:pPr>
            <a:r>
              <a:rPr lang="en-US" sz="1900" b="1" dirty="0">
                <a:latin typeface="Avenir Next LT Pro Light" panose="020B0304020202020204" pitchFamily="34" charset="0"/>
              </a:rPr>
              <a:t>Insight:</a:t>
            </a:r>
            <a:r>
              <a:rPr lang="en-US" sz="1900" dirty="0">
                <a:latin typeface="Avenir Next LT Pro Light" panose="020B0304020202020204" pitchFamily="34" charset="0"/>
              </a:rPr>
              <a:t> Credit card usage might be linked to higher-value purchases, indicating that consumers in these age groups may have more disposable income or prefer the benefits of credit.</a:t>
            </a:r>
          </a:p>
          <a:p>
            <a:r>
              <a:rPr lang="en-US" sz="1900" b="1" dirty="0">
                <a:latin typeface="Avenir Next LT Pro Light" panose="020B0304020202020204" pitchFamily="34" charset="0"/>
              </a:rPr>
              <a:t>Debit Card Usage Is Less Common, But Present Among Younger Consumers</a:t>
            </a:r>
          </a:p>
          <a:p>
            <a:pPr>
              <a:buFont typeface="Arial" panose="020B0604020202020204" pitchFamily="34" charset="0"/>
              <a:buChar char="•"/>
            </a:pPr>
            <a:r>
              <a:rPr lang="en-US" sz="1900" b="1" dirty="0">
                <a:latin typeface="Avenir Next LT Pro Light" panose="020B0304020202020204" pitchFamily="34" charset="0"/>
              </a:rPr>
              <a:t>Debit cards</a:t>
            </a:r>
            <a:r>
              <a:rPr lang="en-US" sz="1900" dirty="0">
                <a:latin typeface="Avenir Next LT Pro Light" panose="020B0304020202020204" pitchFamily="34" charset="0"/>
              </a:rPr>
              <a:t> are less frequently used overall, but there is some presence in the </a:t>
            </a:r>
            <a:r>
              <a:rPr lang="en-US" sz="1900" b="1" dirty="0">
                <a:latin typeface="Avenir Next LT Pro Light" panose="020B0304020202020204" pitchFamily="34" charset="0"/>
              </a:rPr>
              <a:t>younger</a:t>
            </a:r>
            <a:r>
              <a:rPr lang="en-US" sz="1900" dirty="0">
                <a:latin typeface="Avenir Next LT Pro Light" panose="020B0304020202020204" pitchFamily="34" charset="0"/>
              </a:rPr>
              <a:t> age groups like </a:t>
            </a:r>
            <a:r>
              <a:rPr lang="en-US" sz="1900" b="1" dirty="0">
                <a:latin typeface="Avenir Next LT Pro Light" panose="020B0304020202020204" pitchFamily="34" charset="0"/>
              </a:rPr>
              <a:t>18-24 years</a:t>
            </a:r>
            <a:r>
              <a:rPr lang="en-US" sz="1900" dirty="0">
                <a:latin typeface="Avenir Next LT Pro Light" panose="020B0304020202020204" pitchFamily="34" charset="0"/>
              </a:rPr>
              <a:t>. </a:t>
            </a:r>
            <a:r>
              <a:rPr lang="en-US" sz="1900" b="1" dirty="0">
                <a:latin typeface="Avenir Next LT Pro Light" panose="020B0304020202020204" pitchFamily="34" charset="0"/>
              </a:rPr>
              <a:t>18-year-olds</a:t>
            </a:r>
            <a:r>
              <a:rPr lang="en-US" sz="1900" dirty="0">
                <a:latin typeface="Avenir Next LT Pro Light" panose="020B0304020202020204" pitchFamily="34" charset="0"/>
              </a:rPr>
              <a:t> and </a:t>
            </a:r>
            <a:r>
              <a:rPr lang="en-US" sz="1900" b="1" dirty="0">
                <a:latin typeface="Avenir Next LT Pro Light" panose="020B0304020202020204" pitchFamily="34" charset="0"/>
              </a:rPr>
              <a:t>21-year-olds</a:t>
            </a:r>
            <a:r>
              <a:rPr lang="en-US" sz="1900" dirty="0">
                <a:latin typeface="Avenir Next LT Pro Light" panose="020B0304020202020204" pitchFamily="34" charset="0"/>
              </a:rPr>
              <a:t> have relatively high debit card usage.</a:t>
            </a:r>
          </a:p>
          <a:p>
            <a:pPr>
              <a:buFont typeface="Arial" panose="020B0604020202020204" pitchFamily="34" charset="0"/>
              <a:buChar char="•"/>
            </a:pPr>
            <a:r>
              <a:rPr lang="en-US" sz="1900" b="1" dirty="0">
                <a:latin typeface="Avenir Next LT Pro Light" panose="020B0304020202020204" pitchFamily="34" charset="0"/>
              </a:rPr>
              <a:t>Insight:</a:t>
            </a:r>
            <a:r>
              <a:rPr lang="en-US" sz="1900" dirty="0">
                <a:latin typeface="Avenir Next LT Pro Light" panose="020B0304020202020204" pitchFamily="34" charset="0"/>
              </a:rPr>
              <a:t> Debit card usage among younger consumers may be due to the nature of their spending habits or a lack of credit availability. This group is likely more financially cautious, preferring to spend only what they have.</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82136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83F1-B928-6869-734F-84E871DAD0A7}"/>
              </a:ext>
            </a:extLst>
          </p:cNvPr>
          <p:cNvSpPr>
            <a:spLocks noGrp="1"/>
          </p:cNvSpPr>
          <p:nvPr>
            <p:ph type="title"/>
          </p:nvPr>
        </p:nvSpPr>
        <p:spPr>
          <a:xfrm>
            <a:off x="3790858" y="839789"/>
            <a:ext cx="4610283" cy="670959"/>
          </a:xfrm>
        </p:spPr>
        <p:txBody>
          <a:bodyPr>
            <a:normAutofit fontScale="90000"/>
          </a:bodyPr>
          <a:lstStyle/>
          <a:p>
            <a:r>
              <a:rPr lang="en-IN" sz="4000"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PROJECT</a:t>
            </a:r>
            <a:r>
              <a:rPr lang="en-IN" sz="4000" cap="none" dirty="0">
                <a:ln w="0">
                  <a:solidFill>
                    <a:schemeClr val="tx1">
                      <a:lumMod val="85000"/>
                    </a:schemeClr>
                  </a:solidFill>
                </a:ln>
                <a:effectLst>
                  <a:outerShdw blurRad="38100" dist="19050" dir="2700000" algn="tl" rotWithShape="0">
                    <a:schemeClr val="dk1">
                      <a:alpha val="40000"/>
                    </a:schemeClr>
                  </a:outerShdw>
                </a:effectLst>
              </a:rPr>
              <a:t> </a:t>
            </a:r>
            <a:r>
              <a:rPr lang="en-IN" sz="4000"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OUTLINE</a:t>
            </a:r>
            <a:br>
              <a:rPr lang="en-IN" sz="4000" dirty="0">
                <a:ln w="0">
                  <a:solidFill>
                    <a:schemeClr val="accent1">
                      <a:lumMod val="40000"/>
                      <a:lumOff val="60000"/>
                    </a:schemeClr>
                  </a:solidFill>
                </a:ln>
                <a:solidFill>
                  <a:schemeClr val="accent1"/>
                </a:solidFill>
                <a:effectLst>
                  <a:outerShdw blurRad="38100" dist="25400" dir="5400000" algn="ctr" rotWithShape="0">
                    <a:srgbClr val="6E747A">
                      <a:alpha val="43000"/>
                    </a:srgbClr>
                  </a:outerShdw>
                </a:effectLst>
              </a:rPr>
            </a:br>
            <a:endParaRPr lang="en-IN" dirty="0"/>
          </a:p>
        </p:txBody>
      </p:sp>
      <p:sp>
        <p:nvSpPr>
          <p:cNvPr id="3" name="Content Placeholder 2">
            <a:extLst>
              <a:ext uri="{FF2B5EF4-FFF2-40B4-BE49-F238E27FC236}">
                <a16:creationId xmlns:a16="http://schemas.microsoft.com/office/drawing/2014/main" id="{7422A483-7850-7A30-3F3B-DAEF5FE25B54}"/>
              </a:ext>
            </a:extLst>
          </p:cNvPr>
          <p:cNvSpPr>
            <a:spLocks noGrp="1"/>
          </p:cNvSpPr>
          <p:nvPr>
            <p:ph idx="1"/>
          </p:nvPr>
        </p:nvSpPr>
        <p:spPr/>
        <p:txBody>
          <a:bodyPr>
            <a:normAutofit fontScale="92500" lnSpcReduction="10000"/>
          </a:bodyPr>
          <a:lstStyle/>
          <a:p>
            <a:pPr marL="285750" indent="-285750">
              <a:buFont typeface="Wingdings" panose="05000000000000000000" pitchFamily="2" charset="2"/>
              <a:buChar char="Ø"/>
            </a:pPr>
            <a:r>
              <a:rPr lang="en-US" sz="2400" dirty="0">
                <a:latin typeface="Avenir Next LT Pro Light" panose="020B0304020202020204" pitchFamily="34" charset="0"/>
              </a:rPr>
              <a:t>This project contains shopping information from 10 different shopping malls between 2021 and 2023</a:t>
            </a:r>
          </a:p>
          <a:p>
            <a:endParaRPr lang="en-US" sz="2400" dirty="0">
              <a:latin typeface="Avenir Next LT Pro Light" panose="020B0304020202020204" pitchFamily="34" charset="0"/>
            </a:endParaRPr>
          </a:p>
          <a:p>
            <a:pPr marL="285750" indent="-285750">
              <a:buFont typeface="Wingdings" panose="05000000000000000000" pitchFamily="2" charset="2"/>
              <a:buChar char="Ø"/>
            </a:pPr>
            <a:r>
              <a:rPr lang="en-US" sz="2400" dirty="0">
                <a:latin typeface="Avenir Next LT Pro Light" panose="020B0304020202020204" pitchFamily="34" charset="0"/>
              </a:rPr>
              <a:t> We have gathered data from various age groups and genders to provide a comprehensive view of shopping habits in Istanbul</a:t>
            </a:r>
          </a:p>
          <a:p>
            <a:endParaRPr lang="en-US" sz="2400" dirty="0">
              <a:latin typeface="Avenir Next LT Pro Light" panose="020B0304020202020204" pitchFamily="34" charset="0"/>
            </a:endParaRPr>
          </a:p>
          <a:p>
            <a:pPr marL="285750" indent="-285750">
              <a:buFont typeface="Wingdings" panose="05000000000000000000" pitchFamily="2" charset="2"/>
              <a:buChar char="Ø"/>
            </a:pPr>
            <a:r>
              <a:rPr lang="en-US" sz="2400" dirty="0">
                <a:latin typeface="Avenir Next LT Pro Light" panose="020B0304020202020204" pitchFamily="34" charset="0"/>
              </a:rPr>
              <a:t>The dataset includes essential information such as invoice numbers, customer IDs, age, gender, payment methods, product categories, quantity, price, order dates, and shopping mall locations</a:t>
            </a:r>
            <a:endParaRPr lang="en-IN" sz="2400" dirty="0">
              <a:latin typeface="Avenir Next LT Pro Light" panose="020B0304020202020204" pitchFamily="34" charset="0"/>
            </a:endParaRPr>
          </a:p>
          <a:p>
            <a:endParaRPr lang="en-IN" dirty="0"/>
          </a:p>
        </p:txBody>
      </p:sp>
    </p:spTree>
    <p:extLst>
      <p:ext uri="{BB962C8B-B14F-4D97-AF65-F5344CB8AC3E}">
        <p14:creationId xmlns:p14="http://schemas.microsoft.com/office/powerpoint/2010/main" val="1487154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EB98E-41A8-B60A-41F4-C3DD79115EC8}"/>
              </a:ext>
            </a:extLst>
          </p:cNvPr>
          <p:cNvSpPr>
            <a:spLocks noGrp="1"/>
          </p:cNvSpPr>
          <p:nvPr>
            <p:ph idx="1"/>
          </p:nvPr>
        </p:nvSpPr>
        <p:spPr>
          <a:xfrm>
            <a:off x="1030287" y="357809"/>
            <a:ext cx="10131425" cy="3315694"/>
          </a:xfrm>
        </p:spPr>
        <p:txBody>
          <a:bodyPr>
            <a:normAutofit fontScale="55000" lnSpcReduction="20000"/>
          </a:bodyPr>
          <a:lstStyle/>
          <a:p>
            <a:r>
              <a:rPr lang="en-US" sz="2600" b="1" dirty="0">
                <a:latin typeface="Avenir Next LT Pro Light" panose="020B0304020202020204" pitchFamily="34" charset="0"/>
              </a:rPr>
              <a:t>Age Groups with Higher Quantities of Products Purchased</a:t>
            </a:r>
          </a:p>
          <a:p>
            <a:pPr>
              <a:buFont typeface="Arial" panose="020B0604020202020204" pitchFamily="34" charset="0"/>
              <a:buChar char="•"/>
            </a:pPr>
            <a:r>
              <a:rPr lang="en-US" sz="2600" b="1" dirty="0">
                <a:latin typeface="Avenir Next LT Pro Light" panose="020B0304020202020204" pitchFamily="34" charset="0"/>
              </a:rPr>
              <a:t>Higher purchase quantities</a:t>
            </a:r>
            <a:r>
              <a:rPr lang="en-US" sz="2600" dirty="0">
                <a:latin typeface="Avenir Next LT Pro Light" panose="020B0304020202020204" pitchFamily="34" charset="0"/>
              </a:rPr>
              <a:t> are seen with </a:t>
            </a:r>
            <a:r>
              <a:rPr lang="en-US" sz="2600" b="1" dirty="0">
                <a:latin typeface="Avenir Next LT Pro Light" panose="020B0304020202020204" pitchFamily="34" charset="0"/>
              </a:rPr>
              <a:t>middle-aged to older adults</a:t>
            </a:r>
            <a:r>
              <a:rPr lang="en-US" sz="2600" dirty="0">
                <a:latin typeface="Avenir Next LT Pro Light" panose="020B0304020202020204" pitchFamily="34" charset="0"/>
              </a:rPr>
              <a:t>. For example, </a:t>
            </a:r>
            <a:r>
              <a:rPr lang="en-US" sz="2600" b="1" dirty="0">
                <a:latin typeface="Avenir Next LT Pro Light" panose="020B0304020202020204" pitchFamily="34" charset="0"/>
              </a:rPr>
              <a:t>36-year-olds</a:t>
            </a:r>
            <a:r>
              <a:rPr lang="en-US" sz="2600" dirty="0">
                <a:latin typeface="Avenir Next LT Pro Light" panose="020B0304020202020204" pitchFamily="34" charset="0"/>
              </a:rPr>
              <a:t> have a product quantity of </a:t>
            </a:r>
            <a:r>
              <a:rPr lang="en-US" sz="2600" b="1" dirty="0">
                <a:latin typeface="Avenir Next LT Pro Light" panose="020B0304020202020204" pitchFamily="34" charset="0"/>
              </a:rPr>
              <a:t>221</a:t>
            </a:r>
            <a:r>
              <a:rPr lang="en-US" sz="2600" dirty="0">
                <a:latin typeface="Avenir Next LT Pro Light" panose="020B0304020202020204" pitchFamily="34" charset="0"/>
              </a:rPr>
              <a:t>, while </a:t>
            </a:r>
            <a:r>
              <a:rPr lang="en-US" sz="2600" b="1" dirty="0">
                <a:latin typeface="Avenir Next LT Pro Light" panose="020B0304020202020204" pitchFamily="34" charset="0"/>
              </a:rPr>
              <a:t>50-year-olds</a:t>
            </a:r>
            <a:r>
              <a:rPr lang="en-US" sz="2600" dirty="0">
                <a:latin typeface="Avenir Next LT Pro Light" panose="020B0304020202020204" pitchFamily="34" charset="0"/>
              </a:rPr>
              <a:t> have </a:t>
            </a:r>
            <a:r>
              <a:rPr lang="en-US" sz="2600" b="1" dirty="0">
                <a:latin typeface="Avenir Next LT Pro Light" panose="020B0304020202020204" pitchFamily="34" charset="0"/>
              </a:rPr>
              <a:t>213</a:t>
            </a:r>
            <a:r>
              <a:rPr lang="en-US" sz="2600" dirty="0">
                <a:latin typeface="Avenir Next LT Pro Light" panose="020B0304020202020204" pitchFamily="34" charset="0"/>
              </a:rPr>
              <a:t>.</a:t>
            </a:r>
          </a:p>
          <a:p>
            <a:pPr>
              <a:buFont typeface="Arial" panose="020B0604020202020204" pitchFamily="34" charset="0"/>
              <a:buChar char="•"/>
            </a:pPr>
            <a:r>
              <a:rPr lang="en-US" sz="2600" b="1" dirty="0">
                <a:latin typeface="Avenir Next LT Pro Light" panose="020B0304020202020204" pitchFamily="34" charset="0"/>
              </a:rPr>
              <a:t>Insight:</a:t>
            </a:r>
            <a:r>
              <a:rPr lang="en-US" sz="2600" dirty="0">
                <a:latin typeface="Avenir Next LT Pro Light" panose="020B0304020202020204" pitchFamily="34" charset="0"/>
              </a:rPr>
              <a:t> Consumers in their </a:t>
            </a:r>
            <a:r>
              <a:rPr lang="en-US" sz="2600" b="1" dirty="0">
                <a:latin typeface="Avenir Next LT Pro Light" panose="020B0304020202020204" pitchFamily="34" charset="0"/>
              </a:rPr>
              <a:t>30s to 50s</a:t>
            </a:r>
            <a:r>
              <a:rPr lang="en-US" sz="2600" dirty="0">
                <a:latin typeface="Avenir Next LT Pro Light" panose="020B0304020202020204" pitchFamily="34" charset="0"/>
              </a:rPr>
              <a:t> seem to make larger purchases in terms of quantity, which could indicate bulk buying, a preference for value deals, or family-related purchases.</a:t>
            </a:r>
          </a:p>
          <a:p>
            <a:r>
              <a:rPr lang="en-US" sz="2600" b="1" dirty="0">
                <a:latin typeface="Avenir Next LT Pro Light" panose="020B0304020202020204" pitchFamily="34" charset="0"/>
              </a:rPr>
              <a:t>5. Gender-Specific Trends</a:t>
            </a:r>
          </a:p>
          <a:p>
            <a:pPr>
              <a:buFont typeface="Arial" panose="020B0604020202020204" pitchFamily="34" charset="0"/>
              <a:buChar char="•"/>
            </a:pPr>
            <a:r>
              <a:rPr lang="en-US" sz="2600" dirty="0">
                <a:latin typeface="Avenir Next LT Pro Light" panose="020B0304020202020204" pitchFamily="34" charset="0"/>
              </a:rPr>
              <a:t>There is a clear trend that </a:t>
            </a:r>
            <a:r>
              <a:rPr lang="en-US" sz="2600" b="1" dirty="0">
                <a:latin typeface="Avenir Next LT Pro Light" panose="020B0304020202020204" pitchFamily="34" charset="0"/>
              </a:rPr>
              <a:t>females</a:t>
            </a:r>
            <a:r>
              <a:rPr lang="en-US" sz="2600" dirty="0">
                <a:latin typeface="Avenir Next LT Pro Light" panose="020B0304020202020204" pitchFamily="34" charset="0"/>
              </a:rPr>
              <a:t> are purchasing more frequently than males in many age groups. For example, the </a:t>
            </a:r>
            <a:r>
              <a:rPr lang="en-US" sz="2600" b="1" dirty="0">
                <a:latin typeface="Avenir Next LT Pro Light" panose="020B0304020202020204" pitchFamily="34" charset="0"/>
              </a:rPr>
              <a:t>29-year-old females</a:t>
            </a:r>
            <a:r>
              <a:rPr lang="en-US" sz="2600" dirty="0">
                <a:latin typeface="Avenir Next LT Pro Light" panose="020B0304020202020204" pitchFamily="34" charset="0"/>
              </a:rPr>
              <a:t> have purchased </a:t>
            </a:r>
            <a:r>
              <a:rPr lang="en-US" sz="2600" b="1" dirty="0">
                <a:latin typeface="Avenir Next LT Pro Light" panose="020B0304020202020204" pitchFamily="34" charset="0"/>
              </a:rPr>
              <a:t>195</a:t>
            </a:r>
            <a:r>
              <a:rPr lang="en-US" sz="2600" dirty="0">
                <a:latin typeface="Avenir Next LT Pro Light" panose="020B0304020202020204" pitchFamily="34" charset="0"/>
              </a:rPr>
              <a:t> units, while males of the same age purchased </a:t>
            </a:r>
            <a:r>
              <a:rPr lang="en-US" sz="2600" b="1" dirty="0">
                <a:latin typeface="Avenir Next LT Pro Light" panose="020B0304020202020204" pitchFamily="34" charset="0"/>
              </a:rPr>
              <a:t>119</a:t>
            </a:r>
            <a:r>
              <a:rPr lang="en-US" sz="2600" dirty="0">
                <a:latin typeface="Avenir Next LT Pro Light" panose="020B0304020202020204" pitchFamily="34" charset="0"/>
              </a:rPr>
              <a:t>.</a:t>
            </a:r>
          </a:p>
          <a:p>
            <a:pPr>
              <a:buFont typeface="Arial" panose="020B0604020202020204" pitchFamily="34" charset="0"/>
              <a:buChar char="•"/>
            </a:pPr>
            <a:r>
              <a:rPr lang="en-US" sz="2600" b="1" dirty="0">
                <a:latin typeface="Avenir Next LT Pro Light" panose="020B0304020202020204" pitchFamily="34" charset="0"/>
              </a:rPr>
              <a:t>Insight:</a:t>
            </a:r>
            <a:r>
              <a:rPr lang="en-US" sz="2600" dirty="0">
                <a:latin typeface="Avenir Next LT Pro Light" panose="020B0304020202020204" pitchFamily="34" charset="0"/>
              </a:rPr>
              <a:t> Female consumers seem to have a higher purchasing frequency than their male counterparts, which could be relevant for product targeting and marketing efforts.\</a:t>
            </a:r>
          </a:p>
          <a:p>
            <a:pPr marL="0" indent="0">
              <a:buNone/>
            </a:pPr>
            <a:endParaRPr lang="en-US" sz="2600" dirty="0">
              <a:latin typeface="Avenir Next LT Pro Light" panose="020B0304020202020204" pitchFamily="34" charset="0"/>
            </a:endParaRPr>
          </a:p>
          <a:p>
            <a:pPr>
              <a:buFont typeface="Arial" panose="020B0604020202020204" pitchFamily="34" charset="0"/>
              <a:buChar char="•"/>
            </a:pPr>
            <a:r>
              <a:rPr lang="en-US" sz="2100" dirty="0">
                <a:latin typeface="Felix Titling" panose="04060505060202020A04" pitchFamily="82" charset="0"/>
              </a:rPr>
              <a:t>As we all saw how gender is linked with the payment method. But as payment method is linked so lets see from which gender of what particular age has used which for total price</a:t>
            </a:r>
            <a:endParaRPr lang="en-IN" sz="2100" dirty="0">
              <a:latin typeface="Felix Titling" panose="04060505060202020A04" pitchFamily="82" charset="0"/>
            </a:endParaRPr>
          </a:p>
          <a:p>
            <a:pPr>
              <a:buFont typeface="Arial" panose="020B0604020202020204" pitchFamily="34" charset="0"/>
              <a:buChar char="•"/>
            </a:pPr>
            <a:endParaRPr lang="en-US" sz="3300" dirty="0">
              <a:latin typeface="Avenir Next LT Pro Light" panose="020B0304020202020204" pitchFamily="34" charset="0"/>
            </a:endParaRPr>
          </a:p>
          <a:p>
            <a:endParaRPr lang="en-IN" dirty="0"/>
          </a:p>
        </p:txBody>
      </p:sp>
      <p:graphicFrame>
        <p:nvGraphicFramePr>
          <p:cNvPr id="7" name="Table 6">
            <a:extLst>
              <a:ext uri="{FF2B5EF4-FFF2-40B4-BE49-F238E27FC236}">
                <a16:creationId xmlns:a16="http://schemas.microsoft.com/office/drawing/2014/main" id="{667D7C31-A8A5-3F03-2DA5-5041C70D441E}"/>
              </a:ext>
            </a:extLst>
          </p:cNvPr>
          <p:cNvGraphicFramePr>
            <a:graphicFrameLocks noGrp="1"/>
          </p:cNvGraphicFramePr>
          <p:nvPr>
            <p:extLst>
              <p:ext uri="{D42A27DB-BD31-4B8C-83A1-F6EECF244321}">
                <p14:modId xmlns:p14="http://schemas.microsoft.com/office/powerpoint/2010/main" val="623586274"/>
              </p:ext>
            </p:extLst>
          </p:nvPr>
        </p:nvGraphicFramePr>
        <p:xfrm>
          <a:off x="2146852" y="4165600"/>
          <a:ext cx="7898294" cy="1483360"/>
        </p:xfrm>
        <a:graphic>
          <a:graphicData uri="http://schemas.openxmlformats.org/drawingml/2006/table">
            <a:tbl>
              <a:tblPr firstRow="1" bandRow="1">
                <a:tableStyleId>{5C22544A-7EE6-4342-B048-85BDC9FD1C3A}</a:tableStyleId>
              </a:tblPr>
              <a:tblGrid>
                <a:gridCol w="2169674">
                  <a:extLst>
                    <a:ext uri="{9D8B030D-6E8A-4147-A177-3AD203B41FA5}">
                      <a16:colId xmlns:a16="http://schemas.microsoft.com/office/drawing/2014/main" val="752628763"/>
                    </a:ext>
                  </a:extLst>
                </a:gridCol>
                <a:gridCol w="719299">
                  <a:extLst>
                    <a:ext uri="{9D8B030D-6E8A-4147-A177-3AD203B41FA5}">
                      <a16:colId xmlns:a16="http://schemas.microsoft.com/office/drawing/2014/main" val="2167032094"/>
                    </a:ext>
                  </a:extLst>
                </a:gridCol>
                <a:gridCol w="2162755">
                  <a:extLst>
                    <a:ext uri="{9D8B030D-6E8A-4147-A177-3AD203B41FA5}">
                      <a16:colId xmlns:a16="http://schemas.microsoft.com/office/drawing/2014/main" val="1264565179"/>
                    </a:ext>
                  </a:extLst>
                </a:gridCol>
                <a:gridCol w="787179">
                  <a:extLst>
                    <a:ext uri="{9D8B030D-6E8A-4147-A177-3AD203B41FA5}">
                      <a16:colId xmlns:a16="http://schemas.microsoft.com/office/drawing/2014/main" val="4134545073"/>
                    </a:ext>
                  </a:extLst>
                </a:gridCol>
                <a:gridCol w="2059387">
                  <a:extLst>
                    <a:ext uri="{9D8B030D-6E8A-4147-A177-3AD203B41FA5}">
                      <a16:colId xmlns:a16="http://schemas.microsoft.com/office/drawing/2014/main" val="2025461968"/>
                    </a:ext>
                  </a:extLst>
                </a:gridCol>
              </a:tblGrid>
              <a:tr h="370840">
                <a:tc>
                  <a:txBody>
                    <a:bodyPr/>
                    <a:lstStyle/>
                    <a:p>
                      <a:pPr algn="ctr"/>
                      <a:r>
                        <a:rPr lang="en-US" dirty="0"/>
                        <a:t>Payment methods</a:t>
                      </a:r>
                      <a:endParaRPr lang="en-IN" dirty="0"/>
                    </a:p>
                  </a:txBody>
                  <a:tcPr/>
                </a:tc>
                <a:tc>
                  <a:txBody>
                    <a:bodyPr/>
                    <a:lstStyle/>
                    <a:p>
                      <a:pPr algn="ctr"/>
                      <a:r>
                        <a:rPr lang="en-US" dirty="0"/>
                        <a:t>Age </a:t>
                      </a:r>
                      <a:endParaRPr lang="en-IN" dirty="0"/>
                    </a:p>
                  </a:txBody>
                  <a:tcPr/>
                </a:tc>
                <a:tc>
                  <a:txBody>
                    <a:bodyPr/>
                    <a:lstStyle/>
                    <a:p>
                      <a:pPr algn="ctr"/>
                      <a:r>
                        <a:rPr lang="en-US" dirty="0"/>
                        <a:t>Price</a:t>
                      </a:r>
                      <a:endParaRPr lang="en-IN" dirty="0"/>
                    </a:p>
                  </a:txBody>
                  <a:tcPr/>
                </a:tc>
                <a:tc>
                  <a:txBody>
                    <a:bodyPr/>
                    <a:lstStyle/>
                    <a:p>
                      <a:pPr algn="ctr"/>
                      <a:r>
                        <a:rPr lang="en-US" dirty="0"/>
                        <a:t>Age</a:t>
                      </a:r>
                      <a:endParaRPr lang="en-IN" dirty="0"/>
                    </a:p>
                  </a:txBody>
                  <a:tcPr/>
                </a:tc>
                <a:tc>
                  <a:txBody>
                    <a:bodyPr/>
                    <a:lstStyle/>
                    <a:p>
                      <a:pPr algn="ctr"/>
                      <a:r>
                        <a:rPr lang="en-US" dirty="0"/>
                        <a:t>Price</a:t>
                      </a:r>
                      <a:endParaRPr lang="en-IN" dirty="0"/>
                    </a:p>
                  </a:txBody>
                  <a:tcPr/>
                </a:tc>
                <a:extLst>
                  <a:ext uri="{0D108BD9-81ED-4DB2-BD59-A6C34878D82A}">
                    <a16:rowId xmlns:a16="http://schemas.microsoft.com/office/drawing/2014/main" val="3507017482"/>
                  </a:ext>
                </a:extLst>
              </a:tr>
              <a:tr h="370840">
                <a:tc>
                  <a:txBody>
                    <a:bodyPr/>
                    <a:lstStyle/>
                    <a:p>
                      <a:r>
                        <a:rPr lang="en-US" dirty="0"/>
                        <a:t>CASH</a:t>
                      </a:r>
                      <a:endParaRPr lang="en-IN" dirty="0"/>
                    </a:p>
                  </a:txBody>
                  <a:tcPr/>
                </a:tc>
                <a:tc>
                  <a:txBody>
                    <a:bodyPr/>
                    <a:lstStyle/>
                    <a:p>
                      <a:r>
                        <a:rPr lang="en-US" dirty="0"/>
                        <a:t>37</a:t>
                      </a:r>
                      <a:endParaRPr lang="en-IN" dirty="0"/>
                    </a:p>
                  </a:txBody>
                  <a:tcPr/>
                </a:tc>
                <a:tc>
                  <a:txBody>
                    <a:bodyPr/>
                    <a:lstStyle/>
                    <a:p>
                      <a:r>
                        <a:rPr lang="en-US" dirty="0"/>
                        <a:t>4,65,019/-</a:t>
                      </a:r>
                      <a:endParaRPr lang="en-IN" dirty="0"/>
                    </a:p>
                  </a:txBody>
                  <a:tcPr/>
                </a:tc>
                <a:tc>
                  <a:txBody>
                    <a:bodyPr/>
                    <a:lstStyle/>
                    <a:p>
                      <a:r>
                        <a:rPr lang="en-US" dirty="0"/>
                        <a:t>64</a:t>
                      </a:r>
                      <a:endParaRPr lang="en-IN" dirty="0"/>
                    </a:p>
                  </a:txBody>
                  <a:tcPr/>
                </a:tc>
                <a:tc>
                  <a:txBody>
                    <a:bodyPr/>
                    <a:lstStyle/>
                    <a:p>
                      <a:r>
                        <a:rPr lang="en-US" dirty="0"/>
                        <a:t>2,78,881/-</a:t>
                      </a:r>
                      <a:endParaRPr lang="en-IN" dirty="0"/>
                    </a:p>
                  </a:txBody>
                  <a:tcPr/>
                </a:tc>
                <a:extLst>
                  <a:ext uri="{0D108BD9-81ED-4DB2-BD59-A6C34878D82A}">
                    <a16:rowId xmlns:a16="http://schemas.microsoft.com/office/drawing/2014/main" val="2133978479"/>
                  </a:ext>
                </a:extLst>
              </a:tr>
              <a:tr h="370840">
                <a:tc>
                  <a:txBody>
                    <a:bodyPr/>
                    <a:lstStyle/>
                    <a:p>
                      <a:r>
                        <a:rPr lang="en-US" dirty="0"/>
                        <a:t>CREDIT CARD</a:t>
                      </a:r>
                      <a:endParaRPr lang="en-IN" dirty="0"/>
                    </a:p>
                  </a:txBody>
                  <a:tcPr/>
                </a:tc>
                <a:tc>
                  <a:txBody>
                    <a:bodyPr/>
                    <a:lstStyle/>
                    <a:p>
                      <a:r>
                        <a:rPr lang="en-US" dirty="0"/>
                        <a:t>46</a:t>
                      </a:r>
                      <a:endParaRPr lang="en-IN" dirty="0"/>
                    </a:p>
                  </a:txBody>
                  <a:tcPr/>
                </a:tc>
                <a:tc>
                  <a:txBody>
                    <a:bodyPr/>
                    <a:lstStyle/>
                    <a:p>
                      <a:r>
                        <a:rPr lang="en-US" dirty="0"/>
                        <a:t>3,40,622/-</a:t>
                      </a:r>
                      <a:endParaRPr lang="en-IN" dirty="0"/>
                    </a:p>
                  </a:txBody>
                  <a:tcPr/>
                </a:tc>
                <a:tc>
                  <a:txBody>
                    <a:bodyPr/>
                    <a:lstStyle/>
                    <a:p>
                      <a:r>
                        <a:rPr lang="en-US" dirty="0"/>
                        <a:t>27</a:t>
                      </a:r>
                      <a:endParaRPr lang="en-IN" dirty="0"/>
                    </a:p>
                  </a:txBody>
                  <a:tcPr/>
                </a:tc>
                <a:tc>
                  <a:txBody>
                    <a:bodyPr/>
                    <a:lstStyle/>
                    <a:p>
                      <a:r>
                        <a:rPr lang="en-US" dirty="0"/>
                        <a:t>2,23,129/-</a:t>
                      </a:r>
                      <a:endParaRPr lang="en-IN" dirty="0"/>
                    </a:p>
                  </a:txBody>
                  <a:tcPr/>
                </a:tc>
                <a:extLst>
                  <a:ext uri="{0D108BD9-81ED-4DB2-BD59-A6C34878D82A}">
                    <a16:rowId xmlns:a16="http://schemas.microsoft.com/office/drawing/2014/main" val="826344603"/>
                  </a:ext>
                </a:extLst>
              </a:tr>
              <a:tr h="370840">
                <a:tc>
                  <a:txBody>
                    <a:bodyPr/>
                    <a:lstStyle/>
                    <a:p>
                      <a:r>
                        <a:rPr lang="en-US" dirty="0"/>
                        <a:t>DEBIT CARD</a:t>
                      </a:r>
                      <a:endParaRPr lang="en-IN" dirty="0"/>
                    </a:p>
                  </a:txBody>
                  <a:tcPr/>
                </a:tc>
                <a:tc>
                  <a:txBody>
                    <a:bodyPr/>
                    <a:lstStyle/>
                    <a:p>
                      <a:r>
                        <a:rPr lang="en-US" dirty="0"/>
                        <a:t>51</a:t>
                      </a:r>
                      <a:endParaRPr lang="en-IN" dirty="0"/>
                    </a:p>
                  </a:txBody>
                  <a:tcPr/>
                </a:tc>
                <a:tc>
                  <a:txBody>
                    <a:bodyPr/>
                    <a:lstStyle/>
                    <a:p>
                      <a:r>
                        <a:rPr lang="en-US" dirty="0"/>
                        <a:t>2,12,449/-</a:t>
                      </a:r>
                      <a:endParaRPr lang="en-IN" dirty="0"/>
                    </a:p>
                  </a:txBody>
                  <a:tcPr/>
                </a:tc>
                <a:tc>
                  <a:txBody>
                    <a:bodyPr/>
                    <a:lstStyle/>
                    <a:p>
                      <a:r>
                        <a:rPr lang="en-US" dirty="0"/>
                        <a:t>43</a:t>
                      </a:r>
                      <a:endParaRPr lang="en-IN" dirty="0"/>
                    </a:p>
                  </a:txBody>
                  <a:tcPr/>
                </a:tc>
                <a:tc>
                  <a:txBody>
                    <a:bodyPr/>
                    <a:lstStyle/>
                    <a:p>
                      <a:r>
                        <a:rPr lang="en-US" dirty="0"/>
                        <a:t>1,39,307/-</a:t>
                      </a:r>
                      <a:endParaRPr lang="en-IN" dirty="0"/>
                    </a:p>
                  </a:txBody>
                  <a:tcPr/>
                </a:tc>
                <a:extLst>
                  <a:ext uri="{0D108BD9-81ED-4DB2-BD59-A6C34878D82A}">
                    <a16:rowId xmlns:a16="http://schemas.microsoft.com/office/drawing/2014/main" val="3691048420"/>
                  </a:ext>
                </a:extLst>
              </a:tr>
            </a:tbl>
          </a:graphicData>
        </a:graphic>
      </p:graphicFrame>
      <p:graphicFrame>
        <p:nvGraphicFramePr>
          <p:cNvPr id="2" name="Table 1">
            <a:extLst>
              <a:ext uri="{FF2B5EF4-FFF2-40B4-BE49-F238E27FC236}">
                <a16:creationId xmlns:a16="http://schemas.microsoft.com/office/drawing/2014/main" id="{A29D1E35-791F-E62E-2E29-33C6F422B5D4}"/>
              </a:ext>
            </a:extLst>
          </p:cNvPr>
          <p:cNvGraphicFramePr>
            <a:graphicFrameLocks noGrp="1"/>
          </p:cNvGraphicFramePr>
          <p:nvPr>
            <p:extLst>
              <p:ext uri="{D42A27DB-BD31-4B8C-83A1-F6EECF244321}">
                <p14:modId xmlns:p14="http://schemas.microsoft.com/office/powerpoint/2010/main" val="4228273295"/>
              </p:ext>
            </p:extLst>
          </p:nvPr>
        </p:nvGraphicFramePr>
        <p:xfrm>
          <a:off x="4312257" y="3788797"/>
          <a:ext cx="5732889" cy="370840"/>
        </p:xfrm>
        <a:graphic>
          <a:graphicData uri="http://schemas.openxmlformats.org/drawingml/2006/table">
            <a:tbl>
              <a:tblPr firstRow="1" bandRow="1">
                <a:tableStyleId>{5C22544A-7EE6-4342-B048-85BDC9FD1C3A}</a:tableStyleId>
              </a:tblPr>
              <a:tblGrid>
                <a:gridCol w="2862470">
                  <a:extLst>
                    <a:ext uri="{9D8B030D-6E8A-4147-A177-3AD203B41FA5}">
                      <a16:colId xmlns:a16="http://schemas.microsoft.com/office/drawing/2014/main" val="264039080"/>
                    </a:ext>
                  </a:extLst>
                </a:gridCol>
                <a:gridCol w="2870419">
                  <a:extLst>
                    <a:ext uri="{9D8B030D-6E8A-4147-A177-3AD203B41FA5}">
                      <a16:colId xmlns:a16="http://schemas.microsoft.com/office/drawing/2014/main" val="3085300457"/>
                    </a:ext>
                  </a:extLst>
                </a:gridCol>
              </a:tblGrid>
              <a:tr h="370840">
                <a:tc>
                  <a:txBody>
                    <a:bodyPr/>
                    <a:lstStyle/>
                    <a:p>
                      <a:pPr algn="ctr"/>
                      <a:r>
                        <a:rPr lang="en-US" dirty="0"/>
                        <a:t>FEMALE</a:t>
                      </a:r>
                      <a:endParaRPr lang="en-IN" dirty="0"/>
                    </a:p>
                  </a:txBody>
                  <a:tcPr/>
                </a:tc>
                <a:tc>
                  <a:txBody>
                    <a:bodyPr/>
                    <a:lstStyle/>
                    <a:p>
                      <a:pPr algn="ctr"/>
                      <a:r>
                        <a:rPr lang="en-US" dirty="0"/>
                        <a:t>MALE</a:t>
                      </a:r>
                      <a:endParaRPr lang="en-IN" dirty="0"/>
                    </a:p>
                  </a:txBody>
                  <a:tcPr/>
                </a:tc>
                <a:extLst>
                  <a:ext uri="{0D108BD9-81ED-4DB2-BD59-A6C34878D82A}">
                    <a16:rowId xmlns:a16="http://schemas.microsoft.com/office/drawing/2014/main" val="54396155"/>
                  </a:ext>
                </a:extLst>
              </a:tr>
            </a:tbl>
          </a:graphicData>
        </a:graphic>
      </p:graphicFrame>
    </p:spTree>
    <p:extLst>
      <p:ext uri="{BB962C8B-B14F-4D97-AF65-F5344CB8AC3E}">
        <p14:creationId xmlns:p14="http://schemas.microsoft.com/office/powerpoint/2010/main" val="1754037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1C9EC-1FE6-9D84-64D7-E44AD2C1FC15}"/>
              </a:ext>
            </a:extLst>
          </p:cNvPr>
          <p:cNvSpPr>
            <a:spLocks noGrp="1"/>
          </p:cNvSpPr>
          <p:nvPr>
            <p:ph idx="1"/>
          </p:nvPr>
        </p:nvSpPr>
        <p:spPr>
          <a:xfrm>
            <a:off x="685800" y="1391479"/>
            <a:ext cx="10820400" cy="1204696"/>
          </a:xfrm>
        </p:spPr>
        <p:txBody>
          <a:bodyPr>
            <a:normAutofit/>
          </a:bodyPr>
          <a:lstStyle/>
          <a:p>
            <a:r>
              <a:rPr lang="en-US" dirty="0"/>
              <a:t>As we already know gender is linked to revenue. Now we will see the gender count for each category against payment method</a:t>
            </a:r>
          </a:p>
          <a:p>
            <a:pPr marL="0" indent="0">
              <a:buNone/>
            </a:pPr>
            <a:r>
              <a:rPr lang="en-US" dirty="0"/>
              <a:t>                                            </a:t>
            </a:r>
            <a:r>
              <a:rPr lang="en-US" b="1" dirty="0">
                <a:latin typeface="Felix Titling" panose="04060505060202020A04" pitchFamily="82" charset="0"/>
              </a:rPr>
              <a:t>|                     FEMALE GENDER COUNT                          </a:t>
            </a:r>
            <a:r>
              <a:rPr lang="en-US" b="1" dirty="0"/>
              <a:t>|</a:t>
            </a:r>
            <a:endParaRPr lang="en-IN" b="1" dirty="0"/>
          </a:p>
        </p:txBody>
      </p:sp>
      <p:graphicFrame>
        <p:nvGraphicFramePr>
          <p:cNvPr id="4" name="Table 3">
            <a:extLst>
              <a:ext uri="{FF2B5EF4-FFF2-40B4-BE49-F238E27FC236}">
                <a16:creationId xmlns:a16="http://schemas.microsoft.com/office/drawing/2014/main" id="{63725BA7-705A-80EF-729A-A16F723D32CC}"/>
              </a:ext>
            </a:extLst>
          </p:cNvPr>
          <p:cNvGraphicFramePr>
            <a:graphicFrameLocks noGrp="1"/>
          </p:cNvGraphicFramePr>
          <p:nvPr>
            <p:extLst>
              <p:ext uri="{D42A27DB-BD31-4B8C-83A1-F6EECF244321}">
                <p14:modId xmlns:p14="http://schemas.microsoft.com/office/powerpoint/2010/main" val="32426624"/>
              </p:ext>
            </p:extLst>
          </p:nvPr>
        </p:nvGraphicFramePr>
        <p:xfrm>
          <a:off x="1304014" y="2596174"/>
          <a:ext cx="8561788" cy="3337560"/>
        </p:xfrm>
        <a:graphic>
          <a:graphicData uri="http://schemas.openxmlformats.org/drawingml/2006/table">
            <a:tbl>
              <a:tblPr firstRow="1" bandRow="1">
                <a:tableStyleId>{5C22544A-7EE6-4342-B048-85BDC9FD1C3A}</a:tableStyleId>
              </a:tblPr>
              <a:tblGrid>
                <a:gridCol w="2504661">
                  <a:extLst>
                    <a:ext uri="{9D8B030D-6E8A-4147-A177-3AD203B41FA5}">
                      <a16:colId xmlns:a16="http://schemas.microsoft.com/office/drawing/2014/main" val="1353712476"/>
                    </a:ext>
                  </a:extLst>
                </a:gridCol>
                <a:gridCol w="1776233">
                  <a:extLst>
                    <a:ext uri="{9D8B030D-6E8A-4147-A177-3AD203B41FA5}">
                      <a16:colId xmlns:a16="http://schemas.microsoft.com/office/drawing/2014/main" val="3394061902"/>
                    </a:ext>
                  </a:extLst>
                </a:gridCol>
                <a:gridCol w="2140447">
                  <a:extLst>
                    <a:ext uri="{9D8B030D-6E8A-4147-A177-3AD203B41FA5}">
                      <a16:colId xmlns:a16="http://schemas.microsoft.com/office/drawing/2014/main" val="1895626816"/>
                    </a:ext>
                  </a:extLst>
                </a:gridCol>
                <a:gridCol w="2140447">
                  <a:extLst>
                    <a:ext uri="{9D8B030D-6E8A-4147-A177-3AD203B41FA5}">
                      <a16:colId xmlns:a16="http://schemas.microsoft.com/office/drawing/2014/main" val="302855246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CATEGORY</a:t>
                      </a:r>
                      <a:endParaRPr lang="en-IN" dirty="0"/>
                    </a:p>
                  </a:txBody>
                  <a:tcPr/>
                </a:tc>
                <a:tc>
                  <a:txBody>
                    <a:bodyPr/>
                    <a:lstStyle/>
                    <a:p>
                      <a:r>
                        <a:rPr lang="en-US" dirty="0"/>
                        <a:t>CASH</a:t>
                      </a:r>
                      <a:endParaRPr lang="en-IN" dirty="0"/>
                    </a:p>
                  </a:txBody>
                  <a:tcPr/>
                </a:tc>
                <a:tc>
                  <a:txBody>
                    <a:bodyPr/>
                    <a:lstStyle/>
                    <a:p>
                      <a:r>
                        <a:rPr lang="en-US" dirty="0"/>
                        <a:t>CREDIT CARD</a:t>
                      </a:r>
                      <a:endParaRPr lang="en-IN" dirty="0"/>
                    </a:p>
                  </a:txBody>
                  <a:tcPr/>
                </a:tc>
                <a:tc>
                  <a:txBody>
                    <a:bodyPr/>
                    <a:lstStyle/>
                    <a:p>
                      <a:r>
                        <a:rPr lang="en-US" dirty="0"/>
                        <a:t>DEBIT CARD</a:t>
                      </a:r>
                      <a:endParaRPr lang="en-IN" dirty="0"/>
                    </a:p>
                  </a:txBody>
                  <a:tcPr/>
                </a:tc>
                <a:extLst>
                  <a:ext uri="{0D108BD9-81ED-4DB2-BD59-A6C34878D82A}">
                    <a16:rowId xmlns:a16="http://schemas.microsoft.com/office/drawing/2014/main" val="1411839436"/>
                  </a:ext>
                </a:extLst>
              </a:tr>
              <a:tr h="370840">
                <a:tc>
                  <a:txBody>
                    <a:bodyPr/>
                    <a:lstStyle/>
                    <a:p>
                      <a:r>
                        <a:rPr lang="en-US" dirty="0"/>
                        <a:t>Clothing</a:t>
                      </a:r>
                      <a:endParaRPr lang="en-IN" dirty="0"/>
                    </a:p>
                  </a:txBody>
                  <a:tcPr/>
                </a:tc>
                <a:tc>
                  <a:txBody>
                    <a:bodyPr/>
                    <a:lstStyle/>
                    <a:p>
                      <a:r>
                        <a:rPr lang="en-US" dirty="0"/>
                        <a:t>214</a:t>
                      </a:r>
                      <a:endParaRPr lang="en-IN" dirty="0"/>
                    </a:p>
                  </a:txBody>
                  <a:tcPr/>
                </a:tc>
                <a:tc>
                  <a:txBody>
                    <a:bodyPr/>
                    <a:lstStyle/>
                    <a:p>
                      <a:r>
                        <a:rPr lang="en-US" dirty="0"/>
                        <a:t>163</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1175774470"/>
                  </a:ext>
                </a:extLst>
              </a:tr>
              <a:tr h="370840">
                <a:tc>
                  <a:txBody>
                    <a:bodyPr/>
                    <a:lstStyle/>
                    <a:p>
                      <a:r>
                        <a:rPr lang="en-US" dirty="0"/>
                        <a:t>Cosmetics</a:t>
                      </a:r>
                      <a:endParaRPr lang="en-IN" dirty="0"/>
                    </a:p>
                  </a:txBody>
                  <a:tcPr/>
                </a:tc>
                <a:tc>
                  <a:txBody>
                    <a:bodyPr/>
                    <a:lstStyle/>
                    <a:p>
                      <a:r>
                        <a:rPr lang="en-US" dirty="0"/>
                        <a:t>100</a:t>
                      </a:r>
                      <a:endParaRPr lang="en-IN" dirty="0"/>
                    </a:p>
                  </a:txBody>
                  <a:tcPr/>
                </a:tc>
                <a:tc>
                  <a:txBody>
                    <a:bodyPr/>
                    <a:lstStyle/>
                    <a:p>
                      <a:r>
                        <a:rPr lang="en-US" dirty="0"/>
                        <a:t>78</a:t>
                      </a:r>
                      <a:endParaRPr lang="en-IN" dirty="0"/>
                    </a:p>
                  </a:txBody>
                  <a:tcPr/>
                </a:tc>
                <a:tc>
                  <a:txBody>
                    <a:bodyPr/>
                    <a:lstStyle/>
                    <a:p>
                      <a:r>
                        <a:rPr lang="en-US" dirty="0"/>
                        <a:t>49</a:t>
                      </a:r>
                      <a:endParaRPr lang="en-IN" dirty="0"/>
                    </a:p>
                  </a:txBody>
                  <a:tcPr/>
                </a:tc>
                <a:extLst>
                  <a:ext uri="{0D108BD9-81ED-4DB2-BD59-A6C34878D82A}">
                    <a16:rowId xmlns:a16="http://schemas.microsoft.com/office/drawing/2014/main" val="3023977869"/>
                  </a:ext>
                </a:extLst>
              </a:tr>
              <a:tr h="370840">
                <a:tc>
                  <a:txBody>
                    <a:bodyPr/>
                    <a:lstStyle/>
                    <a:p>
                      <a:r>
                        <a:rPr lang="en-US" dirty="0"/>
                        <a:t>Food and Beverages</a:t>
                      </a:r>
                    </a:p>
                  </a:txBody>
                  <a:tcPr/>
                </a:tc>
                <a:tc>
                  <a:txBody>
                    <a:bodyPr/>
                    <a:lstStyle/>
                    <a:p>
                      <a:r>
                        <a:rPr lang="en-US" dirty="0"/>
                        <a:t>102</a:t>
                      </a:r>
                    </a:p>
                  </a:txBody>
                  <a:tcPr/>
                </a:tc>
                <a:tc>
                  <a:txBody>
                    <a:bodyPr/>
                    <a:lstStyle/>
                    <a:p>
                      <a:r>
                        <a:rPr lang="en-US" dirty="0"/>
                        <a:t>74</a:t>
                      </a:r>
                      <a:endParaRPr lang="en-IN" dirty="0"/>
                    </a:p>
                  </a:txBody>
                  <a:tcPr/>
                </a:tc>
                <a:tc>
                  <a:txBody>
                    <a:bodyPr/>
                    <a:lstStyle/>
                    <a:p>
                      <a:r>
                        <a:rPr lang="en-US" dirty="0"/>
                        <a:t>49</a:t>
                      </a:r>
                      <a:endParaRPr lang="en-IN" dirty="0"/>
                    </a:p>
                  </a:txBody>
                  <a:tcPr/>
                </a:tc>
                <a:extLst>
                  <a:ext uri="{0D108BD9-81ED-4DB2-BD59-A6C34878D82A}">
                    <a16:rowId xmlns:a16="http://schemas.microsoft.com/office/drawing/2014/main" val="2201513859"/>
                  </a:ext>
                </a:extLst>
              </a:tr>
              <a:tr h="370840">
                <a:tc>
                  <a:txBody>
                    <a:bodyPr/>
                    <a:lstStyle/>
                    <a:p>
                      <a:r>
                        <a:rPr lang="en-US" dirty="0"/>
                        <a:t>Toys</a:t>
                      </a:r>
                      <a:endParaRPr lang="en-IN" dirty="0"/>
                    </a:p>
                  </a:txBody>
                  <a:tcPr/>
                </a:tc>
                <a:tc>
                  <a:txBody>
                    <a:bodyPr/>
                    <a:lstStyle/>
                    <a:p>
                      <a:r>
                        <a:rPr lang="en-US" dirty="0"/>
                        <a:t>69</a:t>
                      </a:r>
                      <a:endParaRPr lang="en-IN" dirty="0"/>
                    </a:p>
                  </a:txBody>
                  <a:tcPr/>
                </a:tc>
                <a:tc>
                  <a:txBody>
                    <a:bodyPr/>
                    <a:lstStyle/>
                    <a:p>
                      <a:r>
                        <a:rPr lang="en-US" dirty="0"/>
                        <a:t>59</a:t>
                      </a:r>
                      <a:endParaRPr lang="en-IN" dirty="0"/>
                    </a:p>
                  </a:txBody>
                  <a:tcPr/>
                </a:tc>
                <a:tc>
                  <a:txBody>
                    <a:bodyPr/>
                    <a:lstStyle/>
                    <a:p>
                      <a:r>
                        <a:rPr lang="en-US" dirty="0"/>
                        <a:t>33</a:t>
                      </a:r>
                      <a:endParaRPr lang="en-IN" dirty="0"/>
                    </a:p>
                  </a:txBody>
                  <a:tcPr/>
                </a:tc>
                <a:extLst>
                  <a:ext uri="{0D108BD9-81ED-4DB2-BD59-A6C34878D82A}">
                    <a16:rowId xmlns:a16="http://schemas.microsoft.com/office/drawing/2014/main" val="1111156512"/>
                  </a:ext>
                </a:extLst>
              </a:tr>
              <a:tr h="370840">
                <a:tc>
                  <a:txBody>
                    <a:bodyPr/>
                    <a:lstStyle/>
                    <a:p>
                      <a:r>
                        <a:rPr lang="en-US" dirty="0"/>
                        <a:t>Shoes</a:t>
                      </a:r>
                      <a:endParaRPr lang="en-IN" dirty="0"/>
                    </a:p>
                  </a:txBody>
                  <a:tcPr/>
                </a:tc>
                <a:tc>
                  <a:txBody>
                    <a:bodyPr/>
                    <a:lstStyle/>
                    <a:p>
                      <a:r>
                        <a:rPr lang="en-US" dirty="0"/>
                        <a:t>72</a:t>
                      </a:r>
                      <a:endParaRPr lang="en-IN" dirty="0"/>
                    </a:p>
                  </a:txBody>
                  <a:tcPr/>
                </a:tc>
                <a:tc>
                  <a:txBody>
                    <a:bodyPr/>
                    <a:lstStyle/>
                    <a:p>
                      <a:r>
                        <a:rPr lang="en-US" dirty="0"/>
                        <a:t>59</a:t>
                      </a:r>
                      <a:endParaRPr lang="en-IN" dirty="0"/>
                    </a:p>
                  </a:txBody>
                  <a:tcPr/>
                </a:tc>
                <a:tc>
                  <a:txBody>
                    <a:bodyPr/>
                    <a:lstStyle/>
                    <a:p>
                      <a:r>
                        <a:rPr lang="en-US" dirty="0"/>
                        <a:t>30</a:t>
                      </a:r>
                      <a:endParaRPr lang="en-IN" dirty="0"/>
                    </a:p>
                  </a:txBody>
                  <a:tcPr/>
                </a:tc>
                <a:extLst>
                  <a:ext uri="{0D108BD9-81ED-4DB2-BD59-A6C34878D82A}">
                    <a16:rowId xmlns:a16="http://schemas.microsoft.com/office/drawing/2014/main" val="3569164877"/>
                  </a:ext>
                </a:extLst>
              </a:tr>
              <a:tr h="370840">
                <a:tc>
                  <a:txBody>
                    <a:bodyPr/>
                    <a:lstStyle/>
                    <a:p>
                      <a:r>
                        <a:rPr lang="en-US" dirty="0"/>
                        <a:t>Souvenir</a:t>
                      </a:r>
                      <a:endParaRPr lang="en-IN" dirty="0"/>
                    </a:p>
                  </a:txBody>
                  <a:tcPr/>
                </a:tc>
                <a:tc>
                  <a:txBody>
                    <a:bodyPr/>
                    <a:lstStyle/>
                    <a:p>
                      <a:r>
                        <a:rPr lang="en-US" dirty="0"/>
                        <a:t>42</a:t>
                      </a:r>
                      <a:endParaRPr lang="en-IN" dirty="0"/>
                    </a:p>
                  </a:txBody>
                  <a:tcPr/>
                </a:tc>
                <a:tc>
                  <a:txBody>
                    <a:bodyPr/>
                    <a:lstStyle/>
                    <a:p>
                      <a:r>
                        <a:rPr lang="en-US" dirty="0"/>
                        <a:t>32</a:t>
                      </a:r>
                      <a:endParaRPr lang="en-IN" dirty="0"/>
                    </a:p>
                  </a:txBody>
                  <a:tcPr/>
                </a:tc>
                <a:tc>
                  <a:txBody>
                    <a:bodyPr/>
                    <a:lstStyle/>
                    <a:p>
                      <a:r>
                        <a:rPr lang="en-US" dirty="0"/>
                        <a:t>21</a:t>
                      </a:r>
                      <a:endParaRPr lang="en-IN" dirty="0"/>
                    </a:p>
                  </a:txBody>
                  <a:tcPr/>
                </a:tc>
                <a:extLst>
                  <a:ext uri="{0D108BD9-81ED-4DB2-BD59-A6C34878D82A}">
                    <a16:rowId xmlns:a16="http://schemas.microsoft.com/office/drawing/2014/main" val="2878103445"/>
                  </a:ext>
                </a:extLst>
              </a:tr>
              <a:tr h="370840">
                <a:tc>
                  <a:txBody>
                    <a:bodyPr/>
                    <a:lstStyle/>
                    <a:p>
                      <a:r>
                        <a:rPr lang="en-US" dirty="0"/>
                        <a:t>Technology</a:t>
                      </a:r>
                      <a:endParaRPr lang="en-IN" dirty="0"/>
                    </a:p>
                  </a:txBody>
                  <a:tcPr/>
                </a:tc>
                <a:tc>
                  <a:txBody>
                    <a:bodyPr/>
                    <a:lstStyle/>
                    <a:p>
                      <a:r>
                        <a:rPr lang="en-US" dirty="0"/>
                        <a:t>37</a:t>
                      </a:r>
                      <a:endParaRPr lang="en-IN" dirty="0"/>
                    </a:p>
                  </a:txBody>
                  <a:tcPr/>
                </a:tc>
                <a:tc>
                  <a:txBody>
                    <a:bodyPr/>
                    <a:lstStyle/>
                    <a:p>
                      <a:r>
                        <a:rPr lang="en-US" dirty="0"/>
                        <a:t>31</a:t>
                      </a:r>
                      <a:endParaRPr lang="en-IN" dirty="0"/>
                    </a:p>
                  </a:txBody>
                  <a:tcPr/>
                </a:tc>
                <a:tc>
                  <a:txBody>
                    <a:bodyPr/>
                    <a:lstStyle/>
                    <a:p>
                      <a:r>
                        <a:rPr lang="en-US" dirty="0"/>
                        <a:t>27</a:t>
                      </a:r>
                      <a:endParaRPr lang="en-IN" dirty="0"/>
                    </a:p>
                  </a:txBody>
                  <a:tcPr/>
                </a:tc>
                <a:extLst>
                  <a:ext uri="{0D108BD9-81ED-4DB2-BD59-A6C34878D82A}">
                    <a16:rowId xmlns:a16="http://schemas.microsoft.com/office/drawing/2014/main" val="906425106"/>
                  </a:ext>
                </a:extLst>
              </a:tr>
              <a:tr h="370840">
                <a:tc>
                  <a:txBody>
                    <a:bodyPr/>
                    <a:lstStyle/>
                    <a:p>
                      <a:r>
                        <a:rPr lang="en-US" dirty="0"/>
                        <a:t>Books</a:t>
                      </a:r>
                      <a:endParaRPr lang="en-IN" dirty="0"/>
                    </a:p>
                  </a:txBody>
                  <a:tcPr/>
                </a:tc>
                <a:tc>
                  <a:txBody>
                    <a:bodyPr/>
                    <a:lstStyle/>
                    <a:p>
                      <a:r>
                        <a:rPr lang="en-US" dirty="0"/>
                        <a:t>39</a:t>
                      </a:r>
                      <a:endParaRPr lang="en-IN" dirty="0"/>
                    </a:p>
                  </a:txBody>
                  <a:tcPr/>
                </a:tc>
                <a:tc>
                  <a:txBody>
                    <a:bodyPr/>
                    <a:lstStyle/>
                    <a:p>
                      <a:r>
                        <a:rPr lang="en-US" dirty="0"/>
                        <a:t>29</a:t>
                      </a:r>
                      <a:endParaRPr lang="en-IN" dirty="0"/>
                    </a:p>
                  </a:txBody>
                  <a:tcPr/>
                </a:tc>
                <a:tc>
                  <a:txBody>
                    <a:bodyPr/>
                    <a:lstStyle/>
                    <a:p>
                      <a:r>
                        <a:rPr lang="en-US" dirty="0"/>
                        <a:t>21</a:t>
                      </a:r>
                      <a:endParaRPr lang="en-IN" dirty="0"/>
                    </a:p>
                  </a:txBody>
                  <a:tcPr/>
                </a:tc>
                <a:extLst>
                  <a:ext uri="{0D108BD9-81ED-4DB2-BD59-A6C34878D82A}">
                    <a16:rowId xmlns:a16="http://schemas.microsoft.com/office/drawing/2014/main" val="1032880207"/>
                  </a:ext>
                </a:extLst>
              </a:tr>
            </a:tbl>
          </a:graphicData>
        </a:graphic>
      </p:graphicFrame>
    </p:spTree>
    <p:extLst>
      <p:ext uri="{BB962C8B-B14F-4D97-AF65-F5344CB8AC3E}">
        <p14:creationId xmlns:p14="http://schemas.microsoft.com/office/powerpoint/2010/main" val="584703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4C411-07B8-BEB9-F5EE-29CEB805A539}"/>
              </a:ext>
            </a:extLst>
          </p:cNvPr>
          <p:cNvSpPr>
            <a:spLocks noGrp="1"/>
          </p:cNvSpPr>
          <p:nvPr>
            <p:ph idx="1"/>
          </p:nvPr>
        </p:nvSpPr>
        <p:spPr>
          <a:xfrm>
            <a:off x="685800" y="1200648"/>
            <a:ext cx="10820400" cy="5018038"/>
          </a:xfrm>
        </p:spPr>
        <p:txBody>
          <a:bodyPr/>
          <a:lstStyle/>
          <a:p>
            <a:pPr marL="0" indent="0">
              <a:buNone/>
            </a:pPr>
            <a:r>
              <a:rPr lang="en-US" dirty="0"/>
              <a:t>                                                  |</a:t>
            </a:r>
            <a:r>
              <a:rPr lang="en-US" b="1" dirty="0"/>
              <a:t>                        MALE GENDER COUNT                           |</a:t>
            </a:r>
            <a:endParaRPr lang="en-IN" b="1" dirty="0"/>
          </a:p>
        </p:txBody>
      </p:sp>
      <p:graphicFrame>
        <p:nvGraphicFramePr>
          <p:cNvPr id="4" name="Table 3">
            <a:extLst>
              <a:ext uri="{FF2B5EF4-FFF2-40B4-BE49-F238E27FC236}">
                <a16:creationId xmlns:a16="http://schemas.microsoft.com/office/drawing/2014/main" id="{2AEFA3BB-63D8-B5B0-B866-A7A1BFA01EC1}"/>
              </a:ext>
            </a:extLst>
          </p:cNvPr>
          <p:cNvGraphicFramePr>
            <a:graphicFrameLocks noGrp="1"/>
          </p:cNvGraphicFramePr>
          <p:nvPr>
            <p:extLst>
              <p:ext uri="{D42A27DB-BD31-4B8C-83A1-F6EECF244321}">
                <p14:modId xmlns:p14="http://schemas.microsoft.com/office/powerpoint/2010/main" val="2579001958"/>
              </p:ext>
            </p:extLst>
          </p:nvPr>
        </p:nvGraphicFramePr>
        <p:xfrm>
          <a:off x="2032000" y="1572313"/>
          <a:ext cx="8128000" cy="3337560"/>
        </p:xfrm>
        <a:graphic>
          <a:graphicData uri="http://schemas.openxmlformats.org/drawingml/2006/table">
            <a:tbl>
              <a:tblPr firstRow="1" bandRow="1">
                <a:tableStyleId>{5C22544A-7EE6-4342-B048-85BDC9FD1C3A}</a:tableStyleId>
              </a:tblPr>
              <a:tblGrid>
                <a:gridCol w="2224116">
                  <a:extLst>
                    <a:ext uri="{9D8B030D-6E8A-4147-A177-3AD203B41FA5}">
                      <a16:colId xmlns:a16="http://schemas.microsoft.com/office/drawing/2014/main" val="71285012"/>
                    </a:ext>
                  </a:extLst>
                </a:gridCol>
                <a:gridCol w="1839884">
                  <a:extLst>
                    <a:ext uri="{9D8B030D-6E8A-4147-A177-3AD203B41FA5}">
                      <a16:colId xmlns:a16="http://schemas.microsoft.com/office/drawing/2014/main" val="2976072394"/>
                    </a:ext>
                  </a:extLst>
                </a:gridCol>
                <a:gridCol w="2032000">
                  <a:extLst>
                    <a:ext uri="{9D8B030D-6E8A-4147-A177-3AD203B41FA5}">
                      <a16:colId xmlns:a16="http://schemas.microsoft.com/office/drawing/2014/main" val="1656664917"/>
                    </a:ext>
                  </a:extLst>
                </a:gridCol>
                <a:gridCol w="2032000">
                  <a:extLst>
                    <a:ext uri="{9D8B030D-6E8A-4147-A177-3AD203B41FA5}">
                      <a16:colId xmlns:a16="http://schemas.microsoft.com/office/drawing/2014/main" val="3664299555"/>
                    </a:ext>
                  </a:extLst>
                </a:gridCol>
              </a:tblGrid>
              <a:tr h="370840">
                <a:tc>
                  <a:txBody>
                    <a:bodyPr/>
                    <a:lstStyle/>
                    <a:p>
                      <a:r>
                        <a:rPr lang="en-US" dirty="0"/>
                        <a:t>CATEGORY</a:t>
                      </a:r>
                      <a:endParaRPr lang="en-IN" dirty="0"/>
                    </a:p>
                  </a:txBody>
                  <a:tcPr/>
                </a:tc>
                <a:tc>
                  <a:txBody>
                    <a:bodyPr/>
                    <a:lstStyle/>
                    <a:p>
                      <a:r>
                        <a:rPr lang="en-US" dirty="0"/>
                        <a:t>CASH</a:t>
                      </a:r>
                      <a:endParaRPr lang="en-IN" dirty="0"/>
                    </a:p>
                  </a:txBody>
                  <a:tcPr/>
                </a:tc>
                <a:tc>
                  <a:txBody>
                    <a:bodyPr/>
                    <a:lstStyle/>
                    <a:p>
                      <a:r>
                        <a:rPr lang="en-US" dirty="0"/>
                        <a:t>CREDIT CARD</a:t>
                      </a:r>
                      <a:endParaRPr lang="en-IN" dirty="0"/>
                    </a:p>
                  </a:txBody>
                  <a:tcPr/>
                </a:tc>
                <a:tc>
                  <a:txBody>
                    <a:bodyPr/>
                    <a:lstStyle/>
                    <a:p>
                      <a:r>
                        <a:rPr lang="en-US" dirty="0"/>
                        <a:t>DEBIT CARD</a:t>
                      </a:r>
                      <a:endParaRPr lang="en-IN" dirty="0"/>
                    </a:p>
                  </a:txBody>
                  <a:tcPr/>
                </a:tc>
                <a:extLst>
                  <a:ext uri="{0D108BD9-81ED-4DB2-BD59-A6C34878D82A}">
                    <a16:rowId xmlns:a16="http://schemas.microsoft.com/office/drawing/2014/main" val="2498464960"/>
                  </a:ext>
                </a:extLst>
              </a:tr>
              <a:tr h="370840">
                <a:tc>
                  <a:txBody>
                    <a:bodyPr/>
                    <a:lstStyle/>
                    <a:p>
                      <a:r>
                        <a:rPr lang="en-US" dirty="0"/>
                        <a:t>Clothing</a:t>
                      </a:r>
                      <a:endParaRPr lang="en-IN" dirty="0"/>
                    </a:p>
                  </a:txBody>
                  <a:tcPr/>
                </a:tc>
                <a:tc>
                  <a:txBody>
                    <a:bodyPr/>
                    <a:lstStyle/>
                    <a:p>
                      <a:r>
                        <a:rPr lang="en-US" dirty="0"/>
                        <a:t>145</a:t>
                      </a:r>
                      <a:endParaRPr lang="en-IN" dirty="0"/>
                    </a:p>
                  </a:txBody>
                  <a:tcPr/>
                </a:tc>
                <a:tc>
                  <a:txBody>
                    <a:bodyPr/>
                    <a:lstStyle/>
                    <a:p>
                      <a:r>
                        <a:rPr lang="en-US" dirty="0"/>
                        <a:t>112</a:t>
                      </a:r>
                      <a:endParaRPr lang="en-IN" dirty="0"/>
                    </a:p>
                  </a:txBody>
                  <a:tcPr/>
                </a:tc>
                <a:tc>
                  <a:txBody>
                    <a:bodyPr/>
                    <a:lstStyle/>
                    <a:p>
                      <a:r>
                        <a:rPr lang="en-US" dirty="0"/>
                        <a:t>69</a:t>
                      </a:r>
                      <a:endParaRPr lang="en-IN" dirty="0"/>
                    </a:p>
                  </a:txBody>
                  <a:tcPr/>
                </a:tc>
                <a:extLst>
                  <a:ext uri="{0D108BD9-81ED-4DB2-BD59-A6C34878D82A}">
                    <a16:rowId xmlns:a16="http://schemas.microsoft.com/office/drawing/2014/main" val="1530119143"/>
                  </a:ext>
                </a:extLst>
              </a:tr>
              <a:tr h="370840">
                <a:tc>
                  <a:txBody>
                    <a:bodyPr/>
                    <a:lstStyle/>
                    <a:p>
                      <a:r>
                        <a:rPr lang="en-US" dirty="0"/>
                        <a:t>Cosmetics</a:t>
                      </a:r>
                      <a:endParaRPr lang="en-IN" dirty="0"/>
                    </a:p>
                  </a:txBody>
                  <a:tcPr/>
                </a:tc>
                <a:tc>
                  <a:txBody>
                    <a:bodyPr/>
                    <a:lstStyle/>
                    <a:p>
                      <a:r>
                        <a:rPr lang="en-US" dirty="0"/>
                        <a:t>68</a:t>
                      </a:r>
                      <a:endParaRPr lang="en-IN" dirty="0"/>
                    </a:p>
                  </a:txBody>
                  <a:tcPr/>
                </a:tc>
                <a:tc>
                  <a:txBody>
                    <a:bodyPr/>
                    <a:lstStyle/>
                    <a:p>
                      <a:r>
                        <a:rPr lang="en-US" dirty="0"/>
                        <a:t>56</a:t>
                      </a:r>
                      <a:endParaRPr lang="en-IN" dirty="0"/>
                    </a:p>
                  </a:txBody>
                  <a:tcPr/>
                </a:tc>
                <a:tc>
                  <a:txBody>
                    <a:bodyPr/>
                    <a:lstStyle/>
                    <a:p>
                      <a:r>
                        <a:rPr lang="en-US" dirty="0"/>
                        <a:t>34</a:t>
                      </a:r>
                      <a:endParaRPr lang="en-IN" dirty="0"/>
                    </a:p>
                  </a:txBody>
                  <a:tcPr/>
                </a:tc>
                <a:extLst>
                  <a:ext uri="{0D108BD9-81ED-4DB2-BD59-A6C34878D82A}">
                    <a16:rowId xmlns:a16="http://schemas.microsoft.com/office/drawing/2014/main" val="3479001630"/>
                  </a:ext>
                </a:extLst>
              </a:tr>
              <a:tr h="370840">
                <a:tc>
                  <a:txBody>
                    <a:bodyPr/>
                    <a:lstStyle/>
                    <a:p>
                      <a:r>
                        <a:rPr lang="en-US" dirty="0"/>
                        <a:t>Food and Beverages</a:t>
                      </a:r>
                    </a:p>
                  </a:txBody>
                  <a:tcPr/>
                </a:tc>
                <a:tc>
                  <a:txBody>
                    <a:bodyPr/>
                    <a:lstStyle/>
                    <a:p>
                      <a:r>
                        <a:rPr lang="en-US" dirty="0"/>
                        <a:t>67</a:t>
                      </a:r>
                      <a:endParaRPr lang="en-IN" dirty="0"/>
                    </a:p>
                  </a:txBody>
                  <a:tcPr/>
                </a:tc>
                <a:tc>
                  <a:txBody>
                    <a:bodyPr/>
                    <a:lstStyle/>
                    <a:p>
                      <a:r>
                        <a:rPr lang="en-US" dirty="0"/>
                        <a:t>59</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715894231"/>
                  </a:ext>
                </a:extLst>
              </a:tr>
              <a:tr h="370840">
                <a:tc>
                  <a:txBody>
                    <a:bodyPr/>
                    <a:lstStyle/>
                    <a:p>
                      <a:r>
                        <a:rPr lang="en-US" dirty="0"/>
                        <a:t>Toys</a:t>
                      </a:r>
                      <a:endParaRPr lang="en-IN" dirty="0"/>
                    </a:p>
                  </a:txBody>
                  <a:tcPr/>
                </a:tc>
                <a:tc>
                  <a:txBody>
                    <a:bodyPr/>
                    <a:lstStyle/>
                    <a:p>
                      <a:r>
                        <a:rPr lang="en-US" dirty="0"/>
                        <a:t>55</a:t>
                      </a:r>
                      <a:endParaRPr lang="en-IN" dirty="0"/>
                    </a:p>
                  </a:txBody>
                  <a:tcPr/>
                </a:tc>
                <a:tc>
                  <a:txBody>
                    <a:bodyPr/>
                    <a:lstStyle/>
                    <a:p>
                      <a:r>
                        <a:rPr lang="en-US" dirty="0"/>
                        <a:t>37</a:t>
                      </a:r>
                      <a:endParaRPr lang="en-IN" dirty="0"/>
                    </a:p>
                  </a:txBody>
                  <a:tcPr/>
                </a:tc>
                <a:tc>
                  <a:txBody>
                    <a:bodyPr/>
                    <a:lstStyle/>
                    <a:p>
                      <a:r>
                        <a:rPr lang="en-US" dirty="0"/>
                        <a:t>27</a:t>
                      </a:r>
                      <a:endParaRPr lang="en-IN" dirty="0"/>
                    </a:p>
                  </a:txBody>
                  <a:tcPr/>
                </a:tc>
                <a:extLst>
                  <a:ext uri="{0D108BD9-81ED-4DB2-BD59-A6C34878D82A}">
                    <a16:rowId xmlns:a16="http://schemas.microsoft.com/office/drawing/2014/main" val="751345464"/>
                  </a:ext>
                </a:extLst>
              </a:tr>
              <a:tr h="370840">
                <a:tc>
                  <a:txBody>
                    <a:bodyPr/>
                    <a:lstStyle/>
                    <a:p>
                      <a:r>
                        <a:rPr lang="en-US" dirty="0"/>
                        <a:t>Shoes</a:t>
                      </a:r>
                      <a:endParaRPr lang="en-IN" dirty="0"/>
                    </a:p>
                  </a:txBody>
                  <a:tcPr/>
                </a:tc>
                <a:tc>
                  <a:txBody>
                    <a:bodyPr/>
                    <a:lstStyle/>
                    <a:p>
                      <a:r>
                        <a:rPr lang="en-US" dirty="0"/>
                        <a:t>44</a:t>
                      </a:r>
                      <a:endParaRPr lang="en-IN" dirty="0"/>
                    </a:p>
                  </a:txBody>
                  <a:tcPr/>
                </a:tc>
                <a:tc>
                  <a:txBody>
                    <a:bodyPr/>
                    <a:lstStyle/>
                    <a:p>
                      <a:r>
                        <a:rPr lang="en-US" dirty="0"/>
                        <a:t>37</a:t>
                      </a:r>
                      <a:endParaRPr lang="en-IN" dirty="0"/>
                    </a:p>
                  </a:txBody>
                  <a:tcPr/>
                </a:tc>
                <a:tc>
                  <a:txBody>
                    <a:bodyPr/>
                    <a:lstStyle/>
                    <a:p>
                      <a:r>
                        <a:rPr lang="en-US" dirty="0"/>
                        <a:t>29</a:t>
                      </a:r>
                      <a:endParaRPr lang="en-IN" dirty="0"/>
                    </a:p>
                  </a:txBody>
                  <a:tcPr/>
                </a:tc>
                <a:extLst>
                  <a:ext uri="{0D108BD9-81ED-4DB2-BD59-A6C34878D82A}">
                    <a16:rowId xmlns:a16="http://schemas.microsoft.com/office/drawing/2014/main" val="4267780724"/>
                  </a:ext>
                </a:extLst>
              </a:tr>
              <a:tr h="370840">
                <a:tc>
                  <a:txBody>
                    <a:bodyPr/>
                    <a:lstStyle/>
                    <a:p>
                      <a:r>
                        <a:rPr lang="en-US" dirty="0"/>
                        <a:t>Souvenir</a:t>
                      </a:r>
                      <a:endParaRPr lang="en-IN" dirty="0"/>
                    </a:p>
                  </a:txBody>
                  <a:tcPr/>
                </a:tc>
                <a:tc>
                  <a:txBody>
                    <a:bodyPr/>
                    <a:lstStyle/>
                    <a:p>
                      <a:r>
                        <a:rPr lang="en-US" dirty="0"/>
                        <a:t>25</a:t>
                      </a:r>
                      <a:endParaRPr lang="en-IN" dirty="0"/>
                    </a:p>
                  </a:txBody>
                  <a:tcPr/>
                </a:tc>
                <a:tc>
                  <a:txBody>
                    <a:bodyPr/>
                    <a:lstStyle/>
                    <a:p>
                      <a:r>
                        <a:rPr lang="en-US" dirty="0"/>
                        <a:t>25</a:t>
                      </a:r>
                      <a:endParaRPr lang="en-IN" dirty="0"/>
                    </a:p>
                  </a:txBody>
                  <a:tcPr/>
                </a:tc>
                <a:tc>
                  <a:txBody>
                    <a:bodyPr/>
                    <a:lstStyle/>
                    <a:p>
                      <a:r>
                        <a:rPr lang="en-US" dirty="0"/>
                        <a:t>16</a:t>
                      </a:r>
                      <a:endParaRPr lang="en-IN" dirty="0"/>
                    </a:p>
                  </a:txBody>
                  <a:tcPr/>
                </a:tc>
                <a:extLst>
                  <a:ext uri="{0D108BD9-81ED-4DB2-BD59-A6C34878D82A}">
                    <a16:rowId xmlns:a16="http://schemas.microsoft.com/office/drawing/2014/main" val="1672106067"/>
                  </a:ext>
                </a:extLst>
              </a:tr>
              <a:tr h="370840">
                <a:tc>
                  <a:txBody>
                    <a:bodyPr/>
                    <a:lstStyle/>
                    <a:p>
                      <a:r>
                        <a:rPr lang="en-US" dirty="0"/>
                        <a:t>Technology</a:t>
                      </a:r>
                      <a:endParaRPr lang="en-IN" dirty="0"/>
                    </a:p>
                  </a:txBody>
                  <a:tcPr/>
                </a:tc>
                <a:tc>
                  <a:txBody>
                    <a:bodyPr/>
                    <a:lstStyle/>
                    <a:p>
                      <a:r>
                        <a:rPr lang="en-US" dirty="0"/>
                        <a:t>24</a:t>
                      </a:r>
                      <a:endParaRPr lang="en-IN" dirty="0"/>
                    </a:p>
                  </a:txBody>
                  <a:tcPr/>
                </a:tc>
                <a:tc>
                  <a:txBody>
                    <a:bodyPr/>
                    <a:lstStyle/>
                    <a:p>
                      <a:r>
                        <a:rPr lang="en-US" dirty="0"/>
                        <a:t>22</a:t>
                      </a:r>
                      <a:endParaRPr lang="en-IN" dirty="0"/>
                    </a:p>
                  </a:txBody>
                  <a:tcPr/>
                </a:tc>
                <a:tc>
                  <a:txBody>
                    <a:bodyPr/>
                    <a:lstStyle/>
                    <a:p>
                      <a:r>
                        <a:rPr lang="en-US" dirty="0"/>
                        <a:t>14</a:t>
                      </a:r>
                      <a:endParaRPr lang="en-IN" dirty="0"/>
                    </a:p>
                  </a:txBody>
                  <a:tcPr/>
                </a:tc>
                <a:extLst>
                  <a:ext uri="{0D108BD9-81ED-4DB2-BD59-A6C34878D82A}">
                    <a16:rowId xmlns:a16="http://schemas.microsoft.com/office/drawing/2014/main" val="2129669427"/>
                  </a:ext>
                </a:extLst>
              </a:tr>
              <a:tr h="370840">
                <a:tc>
                  <a:txBody>
                    <a:bodyPr/>
                    <a:lstStyle/>
                    <a:p>
                      <a:r>
                        <a:rPr lang="en-US" dirty="0"/>
                        <a:t>Books</a:t>
                      </a:r>
                      <a:endParaRPr lang="en-IN" dirty="0"/>
                    </a:p>
                  </a:txBody>
                  <a:tcPr/>
                </a:tc>
                <a:tc>
                  <a:txBody>
                    <a:bodyPr/>
                    <a:lstStyle/>
                    <a:p>
                      <a:r>
                        <a:rPr lang="en-US" dirty="0"/>
                        <a:t>26</a:t>
                      </a:r>
                      <a:endParaRPr lang="en-IN" dirty="0"/>
                    </a:p>
                  </a:txBody>
                  <a:tcPr/>
                </a:tc>
                <a:tc>
                  <a:txBody>
                    <a:bodyPr/>
                    <a:lstStyle/>
                    <a:p>
                      <a:r>
                        <a:rPr lang="en-US" dirty="0"/>
                        <a:t>23</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585021177"/>
                  </a:ext>
                </a:extLst>
              </a:tr>
            </a:tbl>
          </a:graphicData>
        </a:graphic>
      </p:graphicFrame>
    </p:spTree>
    <p:extLst>
      <p:ext uri="{BB962C8B-B14F-4D97-AF65-F5344CB8AC3E}">
        <p14:creationId xmlns:p14="http://schemas.microsoft.com/office/powerpoint/2010/main" val="3321318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15C11-E71A-88D1-9374-D09E1CFC5F73}"/>
              </a:ext>
            </a:extLst>
          </p:cNvPr>
          <p:cNvSpPr>
            <a:spLocks noGrp="1"/>
          </p:cNvSpPr>
          <p:nvPr>
            <p:ph type="title"/>
          </p:nvPr>
        </p:nvSpPr>
        <p:spPr/>
        <p:txBody>
          <a:bodyPr>
            <a:normAutofit/>
          </a:bodyPr>
          <a:lstStyle/>
          <a:p>
            <a:pPr algn="ctr"/>
            <a:r>
              <a:rPr lang="en-IN" sz="4000"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FINDINGS</a:t>
            </a:r>
            <a:br>
              <a:rPr lang="en-IN" sz="4000" dirty="0">
                <a:ln w="0">
                  <a:solidFill>
                    <a:schemeClr val="tx1">
                      <a:lumMod val="85000"/>
                    </a:schemeClr>
                  </a:solidFill>
                </a:ln>
                <a:solidFill>
                  <a:schemeClr val="accent1"/>
                </a:solidFill>
                <a:effectLst>
                  <a:outerShdw blurRad="38100" dist="25400" dir="5400000" algn="ctr" rotWithShape="0">
                    <a:srgbClr val="6E747A">
                      <a:alpha val="43000"/>
                    </a:srgbClr>
                  </a:outerShdw>
                </a:effectLst>
              </a:rPr>
            </a:br>
            <a:endParaRPr lang="en-IN" dirty="0">
              <a:ln w="3175" cmpd="sng">
                <a:solidFill>
                  <a:schemeClr val="tx1">
                    <a:lumMod val="85000"/>
                  </a:schemeClr>
                </a:solidFill>
              </a:ln>
            </a:endParaRPr>
          </a:p>
        </p:txBody>
      </p:sp>
      <p:sp>
        <p:nvSpPr>
          <p:cNvPr id="3" name="Content Placeholder 2">
            <a:extLst>
              <a:ext uri="{FF2B5EF4-FFF2-40B4-BE49-F238E27FC236}">
                <a16:creationId xmlns:a16="http://schemas.microsoft.com/office/drawing/2014/main" id="{B598202D-A8FF-005F-197B-1D162CDD9C50}"/>
              </a:ext>
            </a:extLst>
          </p:cNvPr>
          <p:cNvSpPr>
            <a:spLocks noGrp="1"/>
          </p:cNvSpPr>
          <p:nvPr>
            <p:ph idx="1"/>
          </p:nvPr>
        </p:nvSpPr>
        <p:spPr/>
        <p:txBody>
          <a:bodyPr>
            <a:normAutofit fontScale="92500" lnSpcReduction="20000"/>
          </a:bodyPr>
          <a:lstStyle/>
          <a:p>
            <a:pPr marL="285750" indent="-285750">
              <a:buFont typeface="Wingdings" panose="05000000000000000000" pitchFamily="2" charset="2"/>
              <a:buChar char="Ø"/>
            </a:pPr>
            <a:r>
              <a:rPr lang="en-IN" sz="2000" dirty="0">
                <a:latin typeface="Avenir Next LT Pro Light" panose="020B0304020202020204" pitchFamily="34" charset="0"/>
              </a:rPr>
              <a:t>The shopping Distribution according to gender female are higher comparing male</a:t>
            </a:r>
          </a:p>
          <a:p>
            <a:pPr marL="285750" indent="-285750">
              <a:buFont typeface="Wingdings" panose="05000000000000000000" pitchFamily="2" charset="2"/>
              <a:buChar char="Ø"/>
            </a:pPr>
            <a:r>
              <a:rPr lang="en-IN" sz="2000" dirty="0">
                <a:latin typeface="Avenir Next LT Pro Light" panose="020B0304020202020204" pitchFamily="34" charset="0"/>
              </a:rPr>
              <a:t>Female are sell more products</a:t>
            </a:r>
          </a:p>
          <a:p>
            <a:pPr marL="285750" indent="-285750">
              <a:buFont typeface="Wingdings" panose="05000000000000000000" pitchFamily="2" charset="2"/>
              <a:buChar char="Ø"/>
            </a:pPr>
            <a:r>
              <a:rPr lang="en-IN" sz="2000" dirty="0">
                <a:latin typeface="Avenir Next LT Pro Light" panose="020B0304020202020204" pitchFamily="34" charset="0"/>
              </a:rPr>
              <a:t>According to gender female are generated more revenue</a:t>
            </a:r>
          </a:p>
          <a:p>
            <a:pPr marL="285750" indent="-285750">
              <a:buFont typeface="Wingdings" panose="05000000000000000000" pitchFamily="2" charset="2"/>
              <a:buChar char="Ø"/>
            </a:pPr>
            <a:r>
              <a:rPr lang="en-IN" sz="2000" dirty="0">
                <a:latin typeface="Avenir Next LT Pro Light" panose="020B0304020202020204" pitchFamily="34" charset="0"/>
              </a:rPr>
              <a:t>Distribution of purchase categories relative to other columns finding</a:t>
            </a:r>
          </a:p>
          <a:p>
            <a:pPr marL="285750" indent="-285750">
              <a:buFont typeface="Wingdings" panose="05000000000000000000" pitchFamily="2" charset="2"/>
              <a:buChar char="Ø"/>
            </a:pPr>
            <a:r>
              <a:rPr lang="en-IN" sz="2000" dirty="0">
                <a:latin typeface="Avenir Next LT Pro Light" panose="020B0304020202020204" pitchFamily="34" charset="0"/>
              </a:rPr>
              <a:t>In the dataset 37 age are higher shopping distributed</a:t>
            </a:r>
          </a:p>
          <a:p>
            <a:pPr marL="285750" indent="-285750">
              <a:buFont typeface="Wingdings" panose="05000000000000000000" pitchFamily="2" charset="2"/>
              <a:buChar char="Ø"/>
            </a:pPr>
            <a:r>
              <a:rPr lang="en-IN" sz="2000" dirty="0">
                <a:latin typeface="Avenir Next LT Pro Light" panose="020B0304020202020204" pitchFamily="34" charset="0"/>
              </a:rPr>
              <a:t>36-50 age sell more products</a:t>
            </a:r>
          </a:p>
          <a:p>
            <a:pPr marL="285750" indent="-285750">
              <a:buFont typeface="Wingdings" panose="05000000000000000000" pitchFamily="2" charset="2"/>
              <a:buChar char="Ø"/>
            </a:pPr>
            <a:r>
              <a:rPr lang="en-IN" sz="2000" dirty="0">
                <a:latin typeface="Avenir Next LT Pro Light" panose="020B0304020202020204" pitchFamily="34" charset="0"/>
              </a:rPr>
              <a:t>Age of 37 aged female generated more revenue</a:t>
            </a:r>
          </a:p>
          <a:p>
            <a:pPr marL="285750" indent="-285750">
              <a:buFont typeface="Wingdings" panose="05000000000000000000" pitchFamily="2" charset="2"/>
              <a:buChar char="Ø"/>
            </a:pPr>
            <a:r>
              <a:rPr lang="en-US" sz="2000" dirty="0">
                <a:latin typeface="Avenir Next LT Pro Light" panose="020B0304020202020204" pitchFamily="34" charset="0"/>
              </a:rPr>
              <a:t>Distribution of purchase categories relative to other columns finding</a:t>
            </a:r>
          </a:p>
          <a:p>
            <a:pPr marL="285750" indent="-285750">
              <a:buFont typeface="Wingdings" panose="05000000000000000000" pitchFamily="2" charset="2"/>
              <a:buChar char="Ø"/>
            </a:pPr>
            <a:r>
              <a:rPr lang="en-US" sz="2000" dirty="0">
                <a:latin typeface="Avenir Next LT Pro Light" panose="020B0304020202020204" pitchFamily="34" charset="0"/>
              </a:rPr>
              <a:t>Different payment methods are using according different columns</a:t>
            </a:r>
          </a:p>
          <a:p>
            <a:pPr marL="285750" indent="-285750">
              <a:buFont typeface="Wingdings" panose="05000000000000000000" pitchFamily="2" charset="2"/>
              <a:buChar char="Ø"/>
            </a:pPr>
            <a:r>
              <a:rPr lang="en-US" sz="2000" dirty="0">
                <a:latin typeface="Avenir Next LT Pro Light" panose="020B0304020202020204" pitchFamily="34" charset="0"/>
              </a:rPr>
              <a:t>Cash are highly use to payment method </a:t>
            </a:r>
            <a:endParaRPr lang="en-IN" sz="2000" dirty="0">
              <a:latin typeface="Avenir Next LT Pro Light" panose="020B0304020202020204" pitchFamily="34" charset="0"/>
            </a:endParaRPr>
          </a:p>
          <a:p>
            <a:endParaRPr lang="en-IN" dirty="0"/>
          </a:p>
        </p:txBody>
      </p:sp>
    </p:spTree>
    <p:extLst>
      <p:ext uri="{BB962C8B-B14F-4D97-AF65-F5344CB8AC3E}">
        <p14:creationId xmlns:p14="http://schemas.microsoft.com/office/powerpoint/2010/main" val="1614131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6993-2D63-9CB8-D857-10EFABBCEC61}"/>
              </a:ext>
            </a:extLst>
          </p:cNvPr>
          <p:cNvSpPr>
            <a:spLocks noGrp="1"/>
          </p:cNvSpPr>
          <p:nvPr>
            <p:ph type="title"/>
          </p:nvPr>
        </p:nvSpPr>
        <p:spPr>
          <a:xfrm>
            <a:off x="1882144" y="458523"/>
            <a:ext cx="8427711" cy="1582796"/>
          </a:xfrm>
        </p:spPr>
        <p:txBody>
          <a:bodyPr>
            <a:normAutofit/>
          </a:bodyPr>
          <a:lstStyle/>
          <a:p>
            <a:pPr algn="ctr"/>
            <a:r>
              <a:rPr lang="en-IN" sz="4000"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CONCLUSION</a:t>
            </a:r>
            <a:br>
              <a:rPr lang="en-IN" sz="4000" dirty="0">
                <a:ln w="0">
                  <a:solidFill>
                    <a:schemeClr val="accent1">
                      <a:lumMod val="60000"/>
                      <a:lumOff val="40000"/>
                    </a:schemeClr>
                  </a:solidFill>
                </a:ln>
                <a:solidFill>
                  <a:schemeClr val="accent1"/>
                </a:solidFill>
                <a:effectLst>
                  <a:outerShdw blurRad="38100" dist="25400" dir="5400000" algn="ctr" rotWithShape="0">
                    <a:srgbClr val="6E747A">
                      <a:alpha val="43000"/>
                    </a:srgbClr>
                  </a:outerShdw>
                </a:effectLst>
              </a:rPr>
            </a:br>
            <a:endParaRPr lang="en-IN" dirty="0"/>
          </a:p>
        </p:txBody>
      </p:sp>
      <p:sp>
        <p:nvSpPr>
          <p:cNvPr id="3" name="Content Placeholder 2">
            <a:extLst>
              <a:ext uri="{FF2B5EF4-FFF2-40B4-BE49-F238E27FC236}">
                <a16:creationId xmlns:a16="http://schemas.microsoft.com/office/drawing/2014/main" id="{A28ACDF6-83F0-1835-7127-7B5A6DA3CC56}"/>
              </a:ext>
            </a:extLst>
          </p:cNvPr>
          <p:cNvSpPr>
            <a:spLocks noGrp="1"/>
          </p:cNvSpPr>
          <p:nvPr>
            <p:ph idx="1"/>
          </p:nvPr>
        </p:nvSpPr>
        <p:spPr/>
        <p:txBody>
          <a:bodyPr>
            <a:normAutofit fontScale="92500"/>
          </a:bodyPr>
          <a:lstStyle/>
          <a:p>
            <a:pPr>
              <a:buFont typeface="Wingdings" panose="05000000000000000000" pitchFamily="2" charset="2"/>
              <a:buChar char="Ø"/>
            </a:pPr>
            <a:r>
              <a:rPr lang="en-US" sz="2000" dirty="0">
                <a:latin typeface="Avenir Next LT Pro Light" panose="020B0304020202020204" pitchFamily="34" charset="0"/>
              </a:rPr>
              <a:t>In a Conclusion From the dataset containing invoice numbers, customer IDs, age, gender, payment methods, product categories, quantity, price, order dates, and shopping mall locations, several valuable insights can be drawn to inform business strategies. Analyzing the payment methods reveals customer preferences, allowing businesses to optimize payment options and reduce transaction costs. Age and gender analysis uncovers distinct purchasing patterns, helping to tailor marketing campaigns and product offerings to different demographics. Examining product categories helps identify high-revenue-generating items, guiding inventory management and promotional strategies. The study of shopping mall locations highlights regional differences in customer behavior, enabling businesses to prioritize successful areas for expansion or marketing. </a:t>
            </a:r>
            <a:endParaRPr lang="en-IN" sz="2000" dirty="0">
              <a:latin typeface="Avenir Next LT Pro Light" panose="020B0304020202020204" pitchFamily="34" charset="0"/>
            </a:endParaRPr>
          </a:p>
          <a:p>
            <a:endParaRPr lang="en-IN" dirty="0"/>
          </a:p>
        </p:txBody>
      </p:sp>
    </p:spTree>
    <p:extLst>
      <p:ext uri="{BB962C8B-B14F-4D97-AF65-F5344CB8AC3E}">
        <p14:creationId xmlns:p14="http://schemas.microsoft.com/office/powerpoint/2010/main" val="3517396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7BCBBE-2B2A-FE7D-E30B-1E402DD596D4}"/>
              </a:ext>
            </a:extLst>
          </p:cNvPr>
          <p:cNvSpPr>
            <a:spLocks noGrp="1"/>
          </p:cNvSpPr>
          <p:nvPr>
            <p:ph idx="1"/>
          </p:nvPr>
        </p:nvSpPr>
        <p:spPr>
          <a:xfrm>
            <a:off x="685801" y="748145"/>
            <a:ext cx="10131425" cy="6109855"/>
          </a:xfrm>
        </p:spPr>
        <p:txBody>
          <a:bodyPr>
            <a:normAutofit/>
          </a:bodyPr>
          <a:lstStyle/>
          <a:p>
            <a:r>
              <a:rPr lang="en-US" b="1" dirty="0">
                <a:latin typeface="Avenir Next LT Pro Light" panose="020B0304020202020204" pitchFamily="34" charset="0"/>
              </a:rPr>
              <a:t>Target High-Engagement Age Groups (37-43 years, 64 years):</a:t>
            </a:r>
            <a:r>
              <a:rPr lang="en-US" dirty="0">
                <a:latin typeface="Avenir Next LT Pro Light" panose="020B0304020202020204" pitchFamily="34" charset="0"/>
              </a:rPr>
              <a:t> These groups have high engagement levels and are great targets for broad product offers and personalized marketing.</a:t>
            </a:r>
          </a:p>
          <a:p>
            <a:r>
              <a:rPr lang="en-US" b="1" dirty="0">
                <a:latin typeface="Avenir Next LT Pro Light" panose="020B0304020202020204" pitchFamily="34" charset="0"/>
              </a:rPr>
              <a:t>Personalize Offerings for Younger Consumers (18-30 years):</a:t>
            </a:r>
            <a:r>
              <a:rPr lang="en-US" dirty="0">
                <a:latin typeface="Avenir Next LT Pro Light" panose="020B0304020202020204" pitchFamily="34" charset="0"/>
              </a:rPr>
              <a:t> Cater to their curiosity and trend-driven preferences with a wide variety of products and influencer-led campaigns.</a:t>
            </a:r>
          </a:p>
          <a:p>
            <a:r>
              <a:rPr lang="en-US" b="1" dirty="0">
                <a:latin typeface="Avenir Next LT Pro Light" panose="020B0304020202020204" pitchFamily="34" charset="0"/>
              </a:rPr>
              <a:t>Simplify the Shopping Experience for Older Consumers (50+ years):</a:t>
            </a:r>
            <a:r>
              <a:rPr lang="en-US" dirty="0">
                <a:latin typeface="Avenir Next LT Pro Light" panose="020B0304020202020204" pitchFamily="34" charset="0"/>
              </a:rPr>
              <a:t> Focus on comfort, ease of use, and personalized products, especially for those aged 60+.</a:t>
            </a:r>
          </a:p>
          <a:p>
            <a:r>
              <a:rPr lang="en-US" b="1" dirty="0">
                <a:latin typeface="Avenir Next LT Pro Light" panose="020B0304020202020204" pitchFamily="34" charset="0"/>
              </a:rPr>
              <a:t>Leverage Cross-Selling and Bundling:</a:t>
            </a:r>
            <a:r>
              <a:rPr lang="en-US" dirty="0">
                <a:latin typeface="Avenir Next LT Pro Light" panose="020B0304020202020204" pitchFamily="34" charset="0"/>
              </a:rPr>
              <a:t> Younger consumers are more likely to purchase across categories, so bundle products to increase their cart size and explore cross-sell strategies.</a:t>
            </a:r>
          </a:p>
          <a:p>
            <a:r>
              <a:rPr lang="en-US" b="1" dirty="0">
                <a:latin typeface="Avenir Next LT Pro Light" panose="020B0304020202020204" pitchFamily="34" charset="0"/>
              </a:rPr>
              <a:t>Optimize Campaign Timing and Seasonal Offers:</a:t>
            </a:r>
            <a:r>
              <a:rPr lang="en-US" dirty="0">
                <a:latin typeface="Avenir Next LT Pro Light" panose="020B0304020202020204" pitchFamily="34" charset="0"/>
              </a:rPr>
              <a:t> Plan promotions and product offers that align with specific age groups' needs throughout the year.</a:t>
            </a:r>
          </a:p>
          <a:p>
            <a:r>
              <a:rPr lang="en-US" dirty="0">
                <a:latin typeface="Avenir Next LT Pro Light" panose="020B0304020202020204" pitchFamily="34" charset="0"/>
              </a:rPr>
              <a:t>By focusing on these insights, you can enhance customer engagement, boost sales, and create more targeted, effective marketing campaigns that cater to the specific needs of each age group.</a:t>
            </a:r>
          </a:p>
          <a:p>
            <a:r>
              <a:rPr lang="en-US" dirty="0">
                <a:latin typeface="Avenir Next LT Pro Light" panose="020B0304020202020204" pitchFamily="34" charset="0"/>
              </a:rPr>
              <a:t>By leveraging these insights, businesses can better target their audience with tailored products, payment options, and marketing campaigns.</a:t>
            </a:r>
          </a:p>
          <a:p>
            <a:r>
              <a:rPr lang="en-US" dirty="0">
                <a:latin typeface="Avenir Next LT Pro Light" panose="020B0304020202020204" pitchFamily="34" charset="0"/>
              </a:rPr>
              <a:t>Understanding age and gender trends, combined with payment method preferences, allows businesses to refine their strategies for maximum engagement and sales.</a:t>
            </a:r>
          </a:p>
          <a:p>
            <a:endParaRPr lang="en-IN" dirty="0"/>
          </a:p>
        </p:txBody>
      </p:sp>
    </p:spTree>
    <p:extLst>
      <p:ext uri="{BB962C8B-B14F-4D97-AF65-F5344CB8AC3E}">
        <p14:creationId xmlns:p14="http://schemas.microsoft.com/office/powerpoint/2010/main" val="822380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9957F9-4233-7461-4CC2-5B662C4139BE}"/>
              </a:ext>
            </a:extLst>
          </p:cNvPr>
          <p:cNvSpPr/>
          <p:nvPr/>
        </p:nvSpPr>
        <p:spPr>
          <a:xfrm>
            <a:off x="1966622" y="2060885"/>
            <a:ext cx="8258755" cy="1569660"/>
          </a:xfrm>
          <a:prstGeom prst="rect">
            <a:avLst/>
          </a:prstGeom>
          <a:noFill/>
        </p:spPr>
        <p:txBody>
          <a:bodyPr wrap="square" lIns="91440" tIns="45720" rIns="91440" bIns="45720">
            <a:spAutoFit/>
            <a:scene3d>
              <a:camera prst="orthographicFront"/>
              <a:lightRig rig="threePt" dir="t"/>
            </a:scene3d>
            <a:sp3d extrusionH="57150">
              <a:bevelT w="57150" h="38100" prst="artDeco"/>
            </a:sp3d>
          </a:bodyPr>
          <a:lstStyle/>
          <a:p>
            <a:pPr algn="ctr"/>
            <a:r>
              <a:rPr lang="en-US" sz="9600" b="1" dirty="0">
                <a:ln w="22225">
                  <a:solidFill>
                    <a:schemeClr val="tx1">
                      <a:lumMod val="85000"/>
                    </a:schemeClr>
                  </a:solidFill>
                  <a:prstDash val="solid"/>
                </a:ln>
                <a:solidFill>
                  <a:sysClr val="windowText" lastClr="000000"/>
                </a:solidFill>
                <a:latin typeface="Felix Titling" panose="04060505060202020A04" pitchFamily="82" charset="0"/>
              </a:rPr>
              <a:t>Thank You!!</a:t>
            </a:r>
          </a:p>
        </p:txBody>
      </p:sp>
      <p:pic>
        <p:nvPicPr>
          <p:cNvPr id="3" name="Graphic 2" descr="Handshake with solid fill">
            <a:extLst>
              <a:ext uri="{FF2B5EF4-FFF2-40B4-BE49-F238E27FC236}">
                <a16:creationId xmlns:a16="http://schemas.microsoft.com/office/drawing/2014/main" id="{26216077-2474-8F8E-1FB6-A120C79B44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799" y="3173345"/>
            <a:ext cx="914400" cy="914400"/>
          </a:xfrm>
          <a:prstGeom prst="rect">
            <a:avLst/>
          </a:prstGeom>
        </p:spPr>
      </p:pic>
    </p:spTree>
    <p:extLst>
      <p:ext uri="{BB962C8B-B14F-4D97-AF65-F5344CB8AC3E}">
        <p14:creationId xmlns:p14="http://schemas.microsoft.com/office/powerpoint/2010/main" val="386653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3847-09BB-CD34-9CE7-C7AB2276D2DF}"/>
              </a:ext>
            </a:extLst>
          </p:cNvPr>
          <p:cNvSpPr>
            <a:spLocks noGrp="1"/>
          </p:cNvSpPr>
          <p:nvPr>
            <p:ph type="title"/>
          </p:nvPr>
        </p:nvSpPr>
        <p:spPr>
          <a:xfrm>
            <a:off x="1797666" y="582211"/>
            <a:ext cx="8596668" cy="1320800"/>
          </a:xfrm>
        </p:spPr>
        <p:txBody>
          <a:bodyPr>
            <a:normAutofit/>
          </a:bodyPr>
          <a:lstStyle/>
          <a:p>
            <a:pPr algn="ctr"/>
            <a:r>
              <a:rPr lang="en-IN" sz="4000"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DATA</a:t>
            </a:r>
            <a:r>
              <a:rPr lang="en-IN" sz="3200" cap="none" dirty="0">
                <a:ln w="0">
                  <a:solidFill>
                    <a:schemeClr val="tx1">
                      <a:lumMod val="85000"/>
                    </a:schemeClr>
                  </a:solidFill>
                </a:ln>
                <a:effectLst>
                  <a:outerShdw blurRad="38100" dist="19050" dir="2700000" algn="tl" rotWithShape="0">
                    <a:schemeClr val="dk1">
                      <a:alpha val="40000"/>
                    </a:schemeClr>
                  </a:outerShdw>
                </a:effectLst>
              </a:rPr>
              <a:t> </a:t>
            </a:r>
            <a:r>
              <a:rPr lang="en-IN" sz="4000"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SOURCES</a:t>
            </a:r>
            <a:br>
              <a:rPr lang="en-IN" sz="4000" dirty="0">
                <a:ln w="0">
                  <a:solidFill>
                    <a:schemeClr val="accent1">
                      <a:lumMod val="40000"/>
                      <a:lumOff val="60000"/>
                    </a:schemeClr>
                  </a:solidFill>
                </a:ln>
                <a:solidFill>
                  <a:schemeClr val="accent1"/>
                </a:solidFill>
                <a:effectLst>
                  <a:outerShdw blurRad="38100" dist="25400" dir="5400000" algn="ctr" rotWithShape="0">
                    <a:srgbClr val="6E747A">
                      <a:alpha val="43000"/>
                    </a:srgbClr>
                  </a:outerShdw>
                </a:effectLst>
              </a:rPr>
            </a:br>
            <a:endParaRPr lang="en-IN" dirty="0"/>
          </a:p>
        </p:txBody>
      </p:sp>
      <p:sp>
        <p:nvSpPr>
          <p:cNvPr id="3" name="Rectangle 2">
            <a:extLst>
              <a:ext uri="{FF2B5EF4-FFF2-40B4-BE49-F238E27FC236}">
                <a16:creationId xmlns:a16="http://schemas.microsoft.com/office/drawing/2014/main" id="{5E4DD3E3-6841-C8B7-924D-052C9A60851E}"/>
              </a:ext>
            </a:extLst>
          </p:cNvPr>
          <p:cNvSpPr/>
          <p:nvPr/>
        </p:nvSpPr>
        <p:spPr>
          <a:xfrm>
            <a:off x="2341361" y="2417195"/>
            <a:ext cx="7509275" cy="29101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image1.png">
            <a:extLst>
              <a:ext uri="{FF2B5EF4-FFF2-40B4-BE49-F238E27FC236}">
                <a16:creationId xmlns:a16="http://schemas.microsoft.com/office/drawing/2014/main" id="{AE1A4CBE-2121-A646-9F4A-0416924C08FD}"/>
              </a:ext>
            </a:extLst>
          </p:cNvPr>
          <p:cNvPicPr/>
          <p:nvPr/>
        </p:nvPicPr>
        <p:blipFill>
          <a:blip r:embed="rId2"/>
          <a:srcRect l="3013" t="4435" r="2150" b="17141"/>
          <a:stretch/>
        </p:blipFill>
        <p:spPr>
          <a:xfrm>
            <a:off x="2341362" y="2417196"/>
            <a:ext cx="7509275" cy="2910177"/>
          </a:xfrm>
          <a:prstGeom prst="rect">
            <a:avLst/>
          </a:prstGeom>
          <a:ln/>
        </p:spPr>
      </p:pic>
      <p:pic>
        <p:nvPicPr>
          <p:cNvPr id="7" name="Graphic 6" descr="Cloud Computing with solid fill">
            <a:extLst>
              <a:ext uri="{FF2B5EF4-FFF2-40B4-BE49-F238E27FC236}">
                <a16:creationId xmlns:a16="http://schemas.microsoft.com/office/drawing/2014/main" id="{EFC621E7-CBB2-5944-7D3B-D1930C3613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1309313"/>
            <a:ext cx="914400" cy="914400"/>
          </a:xfrm>
          <a:prstGeom prst="rect">
            <a:avLst/>
          </a:prstGeom>
        </p:spPr>
      </p:pic>
    </p:spTree>
    <p:extLst>
      <p:ext uri="{BB962C8B-B14F-4D97-AF65-F5344CB8AC3E}">
        <p14:creationId xmlns:p14="http://schemas.microsoft.com/office/powerpoint/2010/main" val="2626946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0908-356F-E2BC-3015-651B79437A40}"/>
              </a:ext>
            </a:extLst>
          </p:cNvPr>
          <p:cNvSpPr>
            <a:spLocks noGrp="1"/>
          </p:cNvSpPr>
          <p:nvPr>
            <p:ph type="title"/>
          </p:nvPr>
        </p:nvSpPr>
        <p:spPr>
          <a:xfrm>
            <a:off x="685800" y="204083"/>
            <a:ext cx="10131425" cy="1456267"/>
          </a:xfrm>
        </p:spPr>
        <p:txBody>
          <a:bodyPr>
            <a:normAutofit/>
          </a:bodyPr>
          <a:lstStyle/>
          <a:p>
            <a:pPr algn="ctr"/>
            <a:r>
              <a:rPr lang="en-IN" sz="4000"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DATA</a:t>
            </a:r>
            <a:r>
              <a:rPr lang="en-IN" sz="4000" cap="none" dirty="0">
                <a:ln w="0">
                  <a:solidFill>
                    <a:schemeClr val="tx1">
                      <a:lumMod val="85000"/>
                    </a:schemeClr>
                  </a:solidFill>
                </a:ln>
                <a:effectLst>
                  <a:outerShdw blurRad="38100" dist="19050" dir="2700000" algn="tl" rotWithShape="0">
                    <a:schemeClr val="dk1">
                      <a:alpha val="40000"/>
                    </a:schemeClr>
                  </a:outerShdw>
                </a:effectLst>
              </a:rPr>
              <a:t> </a:t>
            </a:r>
            <a:r>
              <a:rPr lang="en-IN" sz="4000"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ANALYSIS</a:t>
            </a:r>
            <a:br>
              <a:rPr lang="en-IN" sz="4000" dirty="0">
                <a:ln w="0">
                  <a:solidFill>
                    <a:schemeClr val="accent1">
                      <a:lumMod val="40000"/>
                      <a:lumOff val="60000"/>
                    </a:schemeClr>
                  </a:solidFill>
                </a:ln>
                <a:solidFill>
                  <a:schemeClr val="accent1"/>
                </a:solidFill>
                <a:effectLst>
                  <a:outerShdw blurRad="38100" dist="25400" dir="5400000" algn="ctr" rotWithShape="0">
                    <a:srgbClr val="6E747A">
                      <a:alpha val="43000"/>
                    </a:srgbClr>
                  </a:outerShdw>
                </a:effectLst>
              </a:rPr>
            </a:br>
            <a:endParaRPr lang="en-IN" dirty="0"/>
          </a:p>
        </p:txBody>
      </p:sp>
      <p:sp>
        <p:nvSpPr>
          <p:cNvPr id="3" name="Content Placeholder 2">
            <a:extLst>
              <a:ext uri="{FF2B5EF4-FFF2-40B4-BE49-F238E27FC236}">
                <a16:creationId xmlns:a16="http://schemas.microsoft.com/office/drawing/2014/main" id="{420512A8-74F9-1627-7CFF-17EAFB15C52B}"/>
              </a:ext>
            </a:extLst>
          </p:cNvPr>
          <p:cNvSpPr>
            <a:spLocks noGrp="1"/>
          </p:cNvSpPr>
          <p:nvPr>
            <p:ph idx="1"/>
          </p:nvPr>
        </p:nvSpPr>
        <p:spPr>
          <a:xfrm>
            <a:off x="845157" y="1580321"/>
            <a:ext cx="10501685" cy="4749683"/>
          </a:xfrm>
        </p:spPr>
        <p:txBody>
          <a:bodyPr>
            <a:normAutofit fontScale="25000" lnSpcReduction="20000"/>
          </a:bodyPr>
          <a:lstStyle/>
          <a:p>
            <a:pPr marL="285750" indent="-285750">
              <a:buFont typeface="Wingdings" panose="05000000000000000000" pitchFamily="2" charset="2"/>
              <a:buChar char="Ø"/>
            </a:pPr>
            <a:r>
              <a:rPr lang="en-US" sz="6400" dirty="0">
                <a:latin typeface="Avenir Next LT Pro Light" panose="020B0304020202020204" pitchFamily="34" charset="0"/>
              </a:rPr>
              <a:t>In a customer segmentation analysis project, data such as invoice numbers, customer IDs, age, gender, payment methods, product categories, quantity, price, order dates, and shopping mall locations. </a:t>
            </a:r>
          </a:p>
          <a:p>
            <a:pPr marL="285750" indent="-285750">
              <a:buFont typeface="Wingdings" panose="05000000000000000000" pitchFamily="2" charset="2"/>
              <a:buChar char="Ø"/>
            </a:pPr>
            <a:r>
              <a:rPr lang="en-US" sz="6400" dirty="0">
                <a:latin typeface="Avenir Next LT Pro Light" panose="020B0304020202020204" pitchFamily="34" charset="0"/>
              </a:rPr>
              <a:t>The data should be analysis the outlined areas  of focus,</a:t>
            </a:r>
          </a:p>
          <a:p>
            <a:r>
              <a:rPr lang="en-US" sz="6400" dirty="0">
                <a:latin typeface="Avenir Next LT Pro Light" panose="020B0304020202020204" pitchFamily="34" charset="0"/>
              </a:rPr>
              <a:t>1.How is the shopping distribution according to gender?</a:t>
            </a:r>
          </a:p>
          <a:p>
            <a:r>
              <a:rPr lang="en-US" sz="6400" dirty="0">
                <a:latin typeface="Avenir Next LT Pro Light" panose="020B0304020202020204" pitchFamily="34" charset="0"/>
              </a:rPr>
              <a:t>2.Which gender did we sell more products to?</a:t>
            </a:r>
          </a:p>
          <a:p>
            <a:r>
              <a:rPr lang="en-US" sz="6400" dirty="0">
                <a:latin typeface="Avenir Next LT Pro Light" panose="020B0304020202020204" pitchFamily="34" charset="0"/>
              </a:rPr>
              <a:t>3.Which gender generated more revenue?</a:t>
            </a:r>
          </a:p>
          <a:p>
            <a:r>
              <a:rPr lang="en-US" sz="6400" dirty="0">
                <a:latin typeface="Avenir Next LT Pro Light" panose="020B0304020202020204" pitchFamily="34" charset="0"/>
              </a:rPr>
              <a:t>4.Distribution of purchase categories relative to other columns?</a:t>
            </a:r>
          </a:p>
          <a:p>
            <a:r>
              <a:rPr lang="en-US" sz="6400" dirty="0">
                <a:latin typeface="Avenir Next LT Pro Light" panose="020B0304020202020204" pitchFamily="34" charset="0"/>
              </a:rPr>
              <a:t>5.How is the shopping distribution according to age?</a:t>
            </a:r>
          </a:p>
          <a:p>
            <a:r>
              <a:rPr lang="en-US" sz="6400" dirty="0">
                <a:latin typeface="Avenir Next LT Pro Light" panose="020B0304020202020204" pitchFamily="34" charset="0"/>
              </a:rPr>
              <a:t>6.Which age cat did we sell more products to?</a:t>
            </a:r>
          </a:p>
          <a:p>
            <a:r>
              <a:rPr lang="en-US" sz="6400" dirty="0">
                <a:latin typeface="Avenir Next LT Pro Light" panose="020B0304020202020204" pitchFamily="34" charset="0"/>
              </a:rPr>
              <a:t>7.Which age cat generated more revenue?</a:t>
            </a:r>
          </a:p>
          <a:p>
            <a:r>
              <a:rPr lang="en-US" sz="6400" dirty="0">
                <a:latin typeface="Avenir Next LT Pro Light" panose="020B0304020202020204" pitchFamily="34" charset="0"/>
              </a:rPr>
              <a:t>8.Distribution of purchase categories relative to other columns?</a:t>
            </a:r>
          </a:p>
          <a:p>
            <a:r>
              <a:rPr lang="en-US" sz="6400" dirty="0">
                <a:latin typeface="Avenir Next LT Pro Light" panose="020B0304020202020204" pitchFamily="34" charset="0"/>
              </a:rPr>
              <a:t>9.Does the payment method have a relation with other columns?</a:t>
            </a:r>
          </a:p>
          <a:p>
            <a:r>
              <a:rPr lang="en-US" sz="6400" dirty="0">
                <a:latin typeface="Avenir Next LT Pro Light" panose="020B0304020202020204" pitchFamily="34" charset="0"/>
              </a:rPr>
              <a:t>10. How is the distribution of the payment method?</a:t>
            </a:r>
          </a:p>
          <a:p>
            <a:endParaRPr lang="en-US" sz="6400" dirty="0">
              <a:latin typeface="Avenir Next LT Pro Light" panose="020B0304020202020204" pitchFamily="34" charset="0"/>
            </a:endParaRPr>
          </a:p>
          <a:p>
            <a:pPr marL="285750" indent="-285750">
              <a:buFont typeface="Wingdings" panose="05000000000000000000" pitchFamily="2" charset="2"/>
              <a:buChar char="Ø"/>
            </a:pPr>
            <a:r>
              <a:rPr lang="en-US" sz="6400" dirty="0">
                <a:latin typeface="Avenir Next LT Pro Light" panose="020B0304020202020204" pitchFamily="34" charset="0"/>
              </a:rPr>
              <a:t>The all above analysis are done in My SQL</a:t>
            </a:r>
          </a:p>
          <a:p>
            <a:endParaRPr lang="en-IN" dirty="0"/>
          </a:p>
        </p:txBody>
      </p:sp>
      <p:pic>
        <p:nvPicPr>
          <p:cNvPr id="5" name="Graphic 4" descr="Bar chart with solid fill">
            <a:extLst>
              <a:ext uri="{FF2B5EF4-FFF2-40B4-BE49-F238E27FC236}">
                <a16:creationId xmlns:a16="http://schemas.microsoft.com/office/drawing/2014/main" id="{6F532DB3-7D13-5C23-EB6D-87DF009DB3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94312" y="665922"/>
            <a:ext cx="914400" cy="914400"/>
          </a:xfrm>
          <a:prstGeom prst="rect">
            <a:avLst/>
          </a:prstGeom>
        </p:spPr>
      </p:pic>
      <p:pic>
        <p:nvPicPr>
          <p:cNvPr id="7" name="Graphic 6" descr="Checklist with solid fill">
            <a:extLst>
              <a:ext uri="{FF2B5EF4-FFF2-40B4-BE49-F238E27FC236}">
                <a16:creationId xmlns:a16="http://schemas.microsoft.com/office/drawing/2014/main" id="{FFBEF241-1CA2-7A34-8D7C-64C4B24D4A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16321" y="705936"/>
            <a:ext cx="914400" cy="794357"/>
          </a:xfrm>
          <a:prstGeom prst="rect">
            <a:avLst/>
          </a:prstGeom>
        </p:spPr>
      </p:pic>
    </p:spTree>
    <p:extLst>
      <p:ext uri="{BB962C8B-B14F-4D97-AF65-F5344CB8AC3E}">
        <p14:creationId xmlns:p14="http://schemas.microsoft.com/office/powerpoint/2010/main" val="1731549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B690-0B6C-7608-4A06-85CC4BB3AF95}"/>
              </a:ext>
            </a:extLst>
          </p:cNvPr>
          <p:cNvSpPr>
            <a:spLocks noGrp="1"/>
          </p:cNvSpPr>
          <p:nvPr>
            <p:ph type="title"/>
          </p:nvPr>
        </p:nvSpPr>
        <p:spPr>
          <a:xfrm>
            <a:off x="1797665" y="615932"/>
            <a:ext cx="8596668" cy="1320800"/>
          </a:xfrm>
        </p:spPr>
        <p:txBody>
          <a:bodyPr>
            <a:normAutofit/>
          </a:bodyPr>
          <a:lstStyle/>
          <a:p>
            <a:pPr algn="ctr"/>
            <a:r>
              <a:rPr lang="en-IN" sz="4000"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ADVANCED</a:t>
            </a:r>
            <a:r>
              <a:rPr lang="en-IN" sz="4000" cap="none" dirty="0">
                <a:ln w="0">
                  <a:solidFill>
                    <a:schemeClr val="tx1">
                      <a:lumMod val="85000"/>
                    </a:schemeClr>
                  </a:solidFill>
                </a:ln>
                <a:effectLst>
                  <a:outerShdw blurRad="38100" dist="19050" dir="2700000" algn="tl" rotWithShape="0">
                    <a:schemeClr val="dk1">
                      <a:alpha val="40000"/>
                    </a:schemeClr>
                  </a:outerShdw>
                </a:effectLst>
              </a:rPr>
              <a:t> </a:t>
            </a:r>
            <a:r>
              <a:rPr lang="en-IN" sz="4000"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ANALYTICS</a:t>
            </a:r>
            <a:br>
              <a:rPr lang="en-IN" sz="4000" dirty="0">
                <a:ln w="0">
                  <a:solidFill>
                    <a:schemeClr val="accent1">
                      <a:lumMod val="40000"/>
                      <a:lumOff val="60000"/>
                    </a:schemeClr>
                  </a:solidFill>
                </a:ln>
                <a:solidFill>
                  <a:schemeClr val="accent1"/>
                </a:solidFill>
                <a:effectLst>
                  <a:outerShdw blurRad="38100" dist="25400" dir="5400000" algn="ctr" rotWithShape="0">
                    <a:srgbClr val="6E747A">
                      <a:alpha val="43000"/>
                    </a:srgbClr>
                  </a:outerShdw>
                </a:effectLst>
              </a:rPr>
            </a:br>
            <a:endParaRPr lang="en-IN" dirty="0"/>
          </a:p>
        </p:txBody>
      </p:sp>
      <p:sp>
        <p:nvSpPr>
          <p:cNvPr id="3" name="Content Placeholder 2">
            <a:extLst>
              <a:ext uri="{FF2B5EF4-FFF2-40B4-BE49-F238E27FC236}">
                <a16:creationId xmlns:a16="http://schemas.microsoft.com/office/drawing/2014/main" id="{9581C31B-8819-50DC-A7B0-63705DF4D8C5}"/>
              </a:ext>
            </a:extLst>
          </p:cNvPr>
          <p:cNvSpPr>
            <a:spLocks noGrp="1"/>
          </p:cNvSpPr>
          <p:nvPr>
            <p:ph idx="1"/>
          </p:nvPr>
        </p:nvSpPr>
        <p:spPr>
          <a:xfrm>
            <a:off x="1030287" y="2134116"/>
            <a:ext cx="10131425" cy="3649133"/>
          </a:xfrm>
        </p:spPr>
        <p:txBody>
          <a:bodyPr>
            <a:normAutofit/>
          </a:bodyPr>
          <a:lstStyle/>
          <a:p>
            <a:pPr marL="457200" indent="-457200">
              <a:buFont typeface="Wingdings" panose="05000000000000000000" pitchFamily="2" charset="2"/>
              <a:buChar char="Ø"/>
            </a:pPr>
            <a:r>
              <a:rPr lang="en-US" sz="2000" dirty="0">
                <a:latin typeface="Avenir Next LT Pro Light" panose="020B0304020202020204" pitchFamily="34" charset="0"/>
              </a:rPr>
              <a:t>Data Collection &amp; Preprocessing: Gathering customer data from host id mentioned above and cleaning it for consistency and accuracy.</a:t>
            </a:r>
          </a:p>
          <a:p>
            <a:pPr marL="457200" indent="-457200">
              <a:buFont typeface="Wingdings" panose="05000000000000000000" pitchFamily="2" charset="2"/>
              <a:buChar char="Ø"/>
            </a:pPr>
            <a:r>
              <a:rPr lang="en-US" sz="2000" dirty="0">
                <a:latin typeface="Avenir Next LT Pro Light" panose="020B0304020202020204" pitchFamily="34" charset="0"/>
              </a:rPr>
              <a:t>Behavioral &amp; Psychographic Segmentation: Segmenting customers based on attitudes, values, and behaviors, in addition to transactional data, to uncover deeper insights.</a:t>
            </a:r>
          </a:p>
          <a:p>
            <a:pPr marL="457200" indent="-457200">
              <a:buFont typeface="Wingdings" panose="05000000000000000000" pitchFamily="2" charset="2"/>
              <a:buChar char="Ø"/>
            </a:pPr>
            <a:r>
              <a:rPr lang="en-US" sz="2000" dirty="0">
                <a:latin typeface="Avenir Next LT Pro Light" panose="020B0304020202020204" pitchFamily="34" charset="0"/>
              </a:rPr>
              <a:t>Application &amp; Optimization: Applying segmentation insights in targeted marketing, personalized offerings, and pricing strategies, while continuously monitoring and refining models for effectiveness</a:t>
            </a:r>
            <a:r>
              <a:rPr lang="en-US" sz="2000" dirty="0"/>
              <a:t>.</a:t>
            </a:r>
            <a:endParaRPr lang="en-IN" sz="2000" dirty="0"/>
          </a:p>
          <a:p>
            <a:endParaRPr lang="en-IN" dirty="0"/>
          </a:p>
        </p:txBody>
      </p:sp>
      <p:pic>
        <p:nvPicPr>
          <p:cNvPr id="5" name="Graphic 4" descr="Upward trend with solid fill">
            <a:extLst>
              <a:ext uri="{FF2B5EF4-FFF2-40B4-BE49-F238E27FC236}">
                <a16:creationId xmlns:a16="http://schemas.microsoft.com/office/drawing/2014/main" id="{FE417742-FBC8-CD68-A99C-478DF14C08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799" y="1219716"/>
            <a:ext cx="914400" cy="914400"/>
          </a:xfrm>
          <a:prstGeom prst="rect">
            <a:avLst/>
          </a:prstGeom>
        </p:spPr>
      </p:pic>
    </p:spTree>
    <p:extLst>
      <p:ext uri="{BB962C8B-B14F-4D97-AF65-F5344CB8AC3E}">
        <p14:creationId xmlns:p14="http://schemas.microsoft.com/office/powerpoint/2010/main" val="271492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5114-DACD-6456-5E73-793E601AD7C8}"/>
              </a:ext>
            </a:extLst>
          </p:cNvPr>
          <p:cNvSpPr>
            <a:spLocks noGrp="1"/>
          </p:cNvSpPr>
          <p:nvPr>
            <p:ph type="title"/>
          </p:nvPr>
        </p:nvSpPr>
        <p:spPr/>
        <p:txBody>
          <a:bodyPr>
            <a:normAutofit/>
          </a:bodyPr>
          <a:lstStyle/>
          <a:p>
            <a:pPr algn="ctr"/>
            <a:r>
              <a:rPr lang="en-IN" sz="4000"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CHALLENGES</a:t>
            </a:r>
            <a:r>
              <a:rPr lang="en-IN" sz="4000" cap="none" dirty="0">
                <a:ln w="0">
                  <a:solidFill>
                    <a:schemeClr val="tx1">
                      <a:lumMod val="85000"/>
                    </a:schemeClr>
                  </a:solidFill>
                </a:ln>
                <a:effectLst>
                  <a:outerShdw blurRad="38100" dist="19050" dir="2700000" algn="tl" rotWithShape="0">
                    <a:schemeClr val="dk1">
                      <a:alpha val="40000"/>
                    </a:schemeClr>
                  </a:outerShdw>
                </a:effectLst>
              </a:rPr>
              <a:t> </a:t>
            </a:r>
            <a:r>
              <a:rPr lang="en-IN" sz="4000"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&amp; SOLUTION</a:t>
            </a:r>
            <a:br>
              <a:rPr lang="en-IN" sz="4000" dirty="0">
                <a:ln w="0">
                  <a:solidFill>
                    <a:schemeClr val="accent1">
                      <a:lumMod val="60000"/>
                      <a:lumOff val="40000"/>
                    </a:schemeClr>
                  </a:solidFill>
                </a:ln>
                <a:solidFill>
                  <a:schemeClr val="accent1"/>
                </a:solidFill>
                <a:effectLst>
                  <a:outerShdw blurRad="38100" dist="25400" dir="5400000" algn="ctr" rotWithShape="0">
                    <a:srgbClr val="6E747A">
                      <a:alpha val="43000"/>
                    </a:srgbClr>
                  </a:outerShdw>
                </a:effectLst>
              </a:rPr>
            </a:br>
            <a:endParaRPr lang="en-IN" dirty="0"/>
          </a:p>
        </p:txBody>
      </p:sp>
      <p:sp>
        <p:nvSpPr>
          <p:cNvPr id="3" name="Content Placeholder 2">
            <a:extLst>
              <a:ext uri="{FF2B5EF4-FFF2-40B4-BE49-F238E27FC236}">
                <a16:creationId xmlns:a16="http://schemas.microsoft.com/office/drawing/2014/main" id="{B40DE68D-B283-14FD-D09A-ED5832426DE8}"/>
              </a:ext>
            </a:extLst>
          </p:cNvPr>
          <p:cNvSpPr>
            <a:spLocks noGrp="1"/>
          </p:cNvSpPr>
          <p:nvPr>
            <p:ph idx="1"/>
          </p:nvPr>
        </p:nvSpPr>
        <p:spPr/>
        <p:txBody>
          <a:bodyPr>
            <a:normAutofit fontScale="85000" lnSpcReduction="20000"/>
          </a:bodyPr>
          <a:lstStyle/>
          <a:p>
            <a:r>
              <a:rPr lang="en-IN" sz="3600" dirty="0">
                <a:latin typeface="Avenir Next LT Pro Light" panose="020B0304020202020204" pitchFamily="34" charset="0"/>
              </a:rPr>
              <a:t>Challenges</a:t>
            </a:r>
          </a:p>
          <a:p>
            <a:endParaRPr lang="en-IN" dirty="0">
              <a:latin typeface="Avenir Next LT Pro Light" panose="020B0304020202020204" pitchFamily="34" charset="0"/>
            </a:endParaRPr>
          </a:p>
          <a:p>
            <a:pPr marL="285750" indent="-285750">
              <a:buFont typeface="Wingdings" panose="05000000000000000000" pitchFamily="2" charset="2"/>
              <a:buChar char="Ø"/>
            </a:pPr>
            <a:r>
              <a:rPr lang="en-IN" dirty="0">
                <a:latin typeface="Avenir Next LT Pro Light" panose="020B0304020202020204" pitchFamily="34" charset="0"/>
              </a:rPr>
              <a:t>Time constrain</a:t>
            </a:r>
          </a:p>
          <a:p>
            <a:pPr marL="285750" indent="-285750">
              <a:buFont typeface="Wingdings" panose="05000000000000000000" pitchFamily="2" charset="2"/>
              <a:buChar char="Ø"/>
            </a:pPr>
            <a:r>
              <a:rPr lang="en-IN" dirty="0">
                <a:latin typeface="Avenir Next LT Pro Light" panose="020B0304020202020204" pitchFamily="34" charset="0"/>
              </a:rPr>
              <a:t>Adapting to change</a:t>
            </a:r>
          </a:p>
          <a:p>
            <a:pPr marL="285750" indent="-285750">
              <a:buFont typeface="Wingdings" panose="05000000000000000000" pitchFamily="2" charset="2"/>
              <a:buChar char="Ø"/>
            </a:pPr>
            <a:r>
              <a:rPr lang="en-IN" dirty="0">
                <a:latin typeface="Avenir Next LT Pro Light" panose="020B0304020202020204" pitchFamily="34" charset="0"/>
              </a:rPr>
              <a:t>Risk management</a:t>
            </a:r>
          </a:p>
          <a:p>
            <a:endParaRPr lang="en-IN" dirty="0">
              <a:latin typeface="Avenir Next LT Pro Light" panose="020B0304020202020204" pitchFamily="34" charset="0"/>
            </a:endParaRPr>
          </a:p>
          <a:p>
            <a:r>
              <a:rPr lang="en-IN" sz="3600" dirty="0">
                <a:latin typeface="Avenir Next LT Pro Light" panose="020B0304020202020204" pitchFamily="34" charset="0"/>
              </a:rPr>
              <a:t>Solution</a:t>
            </a:r>
          </a:p>
          <a:p>
            <a:endParaRPr lang="en-IN" dirty="0">
              <a:latin typeface="Avenir Next LT Pro Light" panose="020B0304020202020204" pitchFamily="34" charset="0"/>
            </a:endParaRPr>
          </a:p>
          <a:p>
            <a:pPr marL="285750" indent="-285750">
              <a:buFont typeface="Wingdings" panose="05000000000000000000" pitchFamily="2" charset="2"/>
              <a:buChar char="Ø"/>
            </a:pPr>
            <a:r>
              <a:rPr lang="en-IN" dirty="0">
                <a:latin typeface="Avenir Next LT Pro Light" panose="020B0304020202020204" pitchFamily="34" charset="0"/>
              </a:rPr>
              <a:t>Effective time management</a:t>
            </a:r>
          </a:p>
          <a:p>
            <a:pPr marL="285750" indent="-285750">
              <a:buFont typeface="Wingdings" panose="05000000000000000000" pitchFamily="2" charset="2"/>
              <a:buChar char="Ø"/>
            </a:pPr>
            <a:r>
              <a:rPr lang="en-IN" dirty="0">
                <a:latin typeface="Avenir Next LT Pro Light" panose="020B0304020202020204" pitchFamily="34" charset="0"/>
              </a:rPr>
              <a:t>Adaptability</a:t>
            </a:r>
          </a:p>
          <a:p>
            <a:pPr marL="285750" indent="-285750">
              <a:buFont typeface="Wingdings" panose="05000000000000000000" pitchFamily="2" charset="2"/>
              <a:buChar char="Ø"/>
            </a:pPr>
            <a:r>
              <a:rPr lang="en-IN" dirty="0">
                <a:latin typeface="Avenir Next LT Pro Light" panose="020B0304020202020204" pitchFamily="34" charset="0"/>
              </a:rPr>
              <a:t>Proactive risk planning</a:t>
            </a:r>
          </a:p>
          <a:p>
            <a:endParaRPr lang="en-IN" dirty="0"/>
          </a:p>
        </p:txBody>
      </p:sp>
    </p:spTree>
    <p:extLst>
      <p:ext uri="{BB962C8B-B14F-4D97-AF65-F5344CB8AC3E}">
        <p14:creationId xmlns:p14="http://schemas.microsoft.com/office/powerpoint/2010/main" val="27134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D9791-EC6A-0C1B-7EBA-A25B0696EE77}"/>
              </a:ext>
            </a:extLst>
          </p:cNvPr>
          <p:cNvSpPr>
            <a:spLocks noGrp="1"/>
          </p:cNvSpPr>
          <p:nvPr>
            <p:ph type="title"/>
          </p:nvPr>
        </p:nvSpPr>
        <p:spPr>
          <a:xfrm>
            <a:off x="1797666" y="609600"/>
            <a:ext cx="8596668" cy="1320800"/>
          </a:xfrm>
        </p:spPr>
        <p:txBody>
          <a:bodyPr/>
          <a:lstStyle/>
          <a:p>
            <a:pPr algn="ctr"/>
            <a:r>
              <a:rPr lang="en-IN" sz="4000"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rPr>
              <a:t>References</a:t>
            </a:r>
            <a:endParaRPr lang="en-IN" cap="none" dirty="0">
              <a:ln w="0">
                <a:solidFill>
                  <a:schemeClr val="tx1">
                    <a:lumMod val="85000"/>
                  </a:schemeClr>
                </a:solidFill>
              </a:ln>
              <a:effectLst>
                <a:outerShdw blurRad="38100" dist="19050" dir="2700000" algn="tl" rotWithShape="0">
                  <a:schemeClr val="dk1">
                    <a:alpha val="40000"/>
                  </a:schemeClr>
                </a:outerShdw>
              </a:effectLst>
              <a:latin typeface="Felix Titling" panose="04060505060202020A04" pitchFamily="82" charset="0"/>
            </a:endParaRPr>
          </a:p>
        </p:txBody>
      </p:sp>
      <p:sp>
        <p:nvSpPr>
          <p:cNvPr id="3" name="Content Placeholder 2">
            <a:extLst>
              <a:ext uri="{FF2B5EF4-FFF2-40B4-BE49-F238E27FC236}">
                <a16:creationId xmlns:a16="http://schemas.microsoft.com/office/drawing/2014/main" id="{FAAABC80-1163-8770-ABC5-9239174D7026}"/>
              </a:ext>
            </a:extLst>
          </p:cNvPr>
          <p:cNvSpPr>
            <a:spLocks noGrp="1"/>
          </p:cNvSpPr>
          <p:nvPr>
            <p:ph idx="1"/>
          </p:nvPr>
        </p:nvSpPr>
        <p:spPr/>
        <p:txBody>
          <a:bodyPr/>
          <a:lstStyle/>
          <a:p>
            <a:pPr marL="285750" indent="-285750">
              <a:buFont typeface="Wingdings" panose="05000000000000000000" pitchFamily="2" charset="2"/>
              <a:buChar char="Ø"/>
            </a:pPr>
            <a:r>
              <a:rPr lang="en-IN" sz="2800" dirty="0">
                <a:latin typeface="Avenir Next LT Pro Light" panose="020B0304020202020204" pitchFamily="34" charset="0"/>
              </a:rPr>
              <a:t>References &amp; Tools Used:</a:t>
            </a:r>
          </a:p>
          <a:p>
            <a:pPr marL="1257300" lvl="2" indent="-342900">
              <a:buFont typeface="Courier New" panose="02070309020205020404" pitchFamily="49" charset="0"/>
              <a:buChar char="o"/>
            </a:pPr>
            <a:r>
              <a:rPr lang="en-IN" sz="2400" dirty="0">
                <a:latin typeface="Avenir Next LT Pro Light" panose="020B0304020202020204" pitchFamily="34" charset="0"/>
              </a:rPr>
              <a:t>My SQL</a:t>
            </a:r>
          </a:p>
          <a:p>
            <a:pPr marL="1257300" lvl="2" indent="-342900">
              <a:buFont typeface="Courier New" panose="02070309020205020404" pitchFamily="49" charset="0"/>
              <a:buChar char="o"/>
            </a:pPr>
            <a:r>
              <a:rPr lang="en-IN" sz="2400" dirty="0">
                <a:latin typeface="Avenir Next LT Pro Light" panose="020B0304020202020204" pitchFamily="34" charset="0"/>
              </a:rPr>
              <a:t>External libraries</a:t>
            </a:r>
          </a:p>
          <a:p>
            <a:pPr marL="1257300" lvl="2" indent="-342900">
              <a:buFont typeface="Courier New" panose="02070309020205020404" pitchFamily="49" charset="0"/>
              <a:buChar char="o"/>
            </a:pPr>
            <a:r>
              <a:rPr lang="en-IN" sz="2400" dirty="0">
                <a:latin typeface="Avenir Next LT Pro Light" panose="020B0304020202020204" pitchFamily="34" charset="0"/>
              </a:rPr>
              <a:t>Visualization tools (Power BI)</a:t>
            </a:r>
          </a:p>
          <a:p>
            <a:pPr marL="1257300" lvl="2" indent="-342900">
              <a:buFont typeface="Courier New" panose="02070309020205020404" pitchFamily="49" charset="0"/>
              <a:buChar char="o"/>
            </a:pPr>
            <a:r>
              <a:rPr lang="en-IN" sz="2400" dirty="0">
                <a:latin typeface="Avenir Next LT Pro Light" panose="020B0304020202020204" pitchFamily="34" charset="0"/>
              </a:rPr>
              <a:t>Presentation tools ( Power Point)</a:t>
            </a:r>
          </a:p>
        </p:txBody>
      </p:sp>
      <p:pic>
        <p:nvPicPr>
          <p:cNvPr id="9" name="Graphic 8" descr="Books with solid fill">
            <a:extLst>
              <a:ext uri="{FF2B5EF4-FFF2-40B4-BE49-F238E27FC236}">
                <a16:creationId xmlns:a16="http://schemas.microsoft.com/office/drawing/2014/main" id="{FB6A1551-70E9-5117-7812-CC2E3FDCF2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1246189"/>
            <a:ext cx="914400" cy="914400"/>
          </a:xfrm>
          <a:prstGeom prst="rect">
            <a:avLst/>
          </a:prstGeom>
        </p:spPr>
      </p:pic>
    </p:spTree>
    <p:extLst>
      <p:ext uri="{BB962C8B-B14F-4D97-AF65-F5344CB8AC3E}">
        <p14:creationId xmlns:p14="http://schemas.microsoft.com/office/powerpoint/2010/main" val="144577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965731-623E-4697-EF13-50C7550DE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09"/>
            <a:ext cx="12192000" cy="6828382"/>
          </a:xfrm>
          <a:prstGeom prst="rect">
            <a:avLst/>
          </a:prstGeom>
        </p:spPr>
      </p:pic>
    </p:spTree>
    <p:extLst>
      <p:ext uri="{BB962C8B-B14F-4D97-AF65-F5344CB8AC3E}">
        <p14:creationId xmlns:p14="http://schemas.microsoft.com/office/powerpoint/2010/main" val="21461898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3318</TotalTime>
  <Words>3927</Words>
  <Application>Microsoft Office PowerPoint</Application>
  <PresentationFormat>Widescreen</PresentationFormat>
  <Paragraphs>415</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Avenir Next LT Pro Light</vt:lpstr>
      <vt:lpstr>Bradley Hand ITC</vt:lpstr>
      <vt:lpstr>Calibri</vt:lpstr>
      <vt:lpstr>Courier New</vt:lpstr>
      <vt:lpstr>Felix Titling</vt:lpstr>
      <vt:lpstr>Trebuchet MS</vt:lpstr>
      <vt:lpstr>Wingdings</vt:lpstr>
      <vt:lpstr>Wingdings 3</vt:lpstr>
      <vt:lpstr>Facet</vt:lpstr>
      <vt:lpstr>Project Customer Segmentation ANALYSIS</vt:lpstr>
      <vt:lpstr>Customer Segmentation Analysis </vt:lpstr>
      <vt:lpstr>PROJECT OUTLINE </vt:lpstr>
      <vt:lpstr>DATA SOURCES </vt:lpstr>
      <vt:lpstr>DATA ANALYSIS </vt:lpstr>
      <vt:lpstr>ADVANCED ANALYTICS </vt:lpstr>
      <vt:lpstr>CHALLENGES &amp; SOLUTION </vt:lpstr>
      <vt:lpstr>References</vt:lpstr>
      <vt:lpstr>PowerPoint Presentation</vt:lpstr>
      <vt:lpstr>PowerPoint Presentation</vt:lpstr>
      <vt:lpstr>Shopping distribution to GENDER</vt:lpstr>
      <vt:lpstr>PowerPoint Presentation</vt:lpstr>
      <vt:lpstr>PowerPoint Presentation</vt:lpstr>
      <vt:lpstr>No. of products to gender</vt:lpstr>
      <vt:lpstr>PowerPoint Presentation</vt:lpstr>
      <vt:lpstr>Gender to revenue</vt:lpstr>
      <vt:lpstr>PowerPoint Presentation</vt:lpstr>
      <vt:lpstr>Purchase category relation</vt:lpstr>
      <vt:lpstr>PowerPoint Presentation</vt:lpstr>
      <vt:lpstr>Age shopping distribution</vt:lpstr>
      <vt:lpstr> </vt:lpstr>
      <vt:lpstr>PowerPoint Presentation</vt:lpstr>
      <vt:lpstr>Age to productivity</vt:lpstr>
      <vt:lpstr>Particular age to revenue</vt:lpstr>
      <vt:lpstr>PowerPoint Presentation</vt:lpstr>
      <vt:lpstr>PowerPoint Presentation</vt:lpstr>
      <vt:lpstr>PowerPoint Presentation</vt:lpstr>
      <vt:lpstr>Payment methods dependency</vt:lpstr>
      <vt:lpstr>PowerPoint Presentation</vt:lpstr>
      <vt:lpstr>PowerPoint Presentation</vt:lpstr>
      <vt:lpstr>PowerPoint Presentation</vt:lpstr>
      <vt:lpstr>PowerPoint Presentation</vt:lpstr>
      <vt:lpstr>FINDINGS </vt:lpstr>
      <vt:lpstr>CONCLUSION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Mohanty</dc:creator>
  <cp:lastModifiedBy>Shubham Mohanty</cp:lastModifiedBy>
  <cp:revision>5</cp:revision>
  <dcterms:created xsi:type="dcterms:W3CDTF">2024-11-25T15:12:24Z</dcterms:created>
  <dcterms:modified xsi:type="dcterms:W3CDTF">2024-11-28T15:53:14Z</dcterms:modified>
</cp:coreProperties>
</file>