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35"/>
  </p:notesMasterIdLst>
  <p:handoutMasterIdLst>
    <p:handoutMasterId r:id="rId36"/>
  </p:handoutMasterIdLst>
  <p:sldIdLst>
    <p:sldId id="286" r:id="rId5"/>
    <p:sldId id="310" r:id="rId6"/>
    <p:sldId id="309" r:id="rId7"/>
    <p:sldId id="267" r:id="rId8"/>
    <p:sldId id="287" r:id="rId9"/>
    <p:sldId id="307" r:id="rId10"/>
    <p:sldId id="268" r:id="rId11"/>
    <p:sldId id="293" r:id="rId12"/>
    <p:sldId id="299" r:id="rId13"/>
    <p:sldId id="269" r:id="rId14"/>
    <p:sldId id="270" r:id="rId15"/>
    <p:sldId id="294" r:id="rId16"/>
    <p:sldId id="297" r:id="rId17"/>
    <p:sldId id="295" r:id="rId18"/>
    <p:sldId id="296" r:id="rId19"/>
    <p:sldId id="300" r:id="rId20"/>
    <p:sldId id="271" r:id="rId21"/>
    <p:sldId id="291" r:id="rId22"/>
    <p:sldId id="273" r:id="rId23"/>
    <p:sldId id="275" r:id="rId24"/>
    <p:sldId id="292" r:id="rId25"/>
    <p:sldId id="312" r:id="rId26"/>
    <p:sldId id="279" r:id="rId27"/>
    <p:sldId id="311" r:id="rId28"/>
    <p:sldId id="301" r:id="rId29"/>
    <p:sldId id="302" r:id="rId30"/>
    <p:sldId id="304" r:id="rId31"/>
    <p:sldId id="305" r:id="rId32"/>
    <p:sldId id="308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  <a:srgbClr val="FFFFFF"/>
    <a:srgbClr val="5FCBEF"/>
    <a:srgbClr val="FBFBFB"/>
    <a:srgbClr val="2F94CE"/>
    <a:srgbClr val="A2EEA8"/>
    <a:srgbClr val="97ECA2"/>
    <a:srgbClr val="0D3662"/>
    <a:srgbClr val="99ECAA"/>
    <a:srgbClr val="0F3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3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60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28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8648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71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0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7549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7796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4890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8762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4254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679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875ED7-85F2-4137-B11B-351017D48CC0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791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11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820951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69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44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9053-E1DD-4959-BC7A-C98D3D2614DC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arallélogramme 14">
            <a:extLst>
              <a:ext uri="{FF2B5EF4-FFF2-40B4-BE49-F238E27FC236}">
                <a16:creationId xmlns:a16="http://schemas.microsoft.com/office/drawing/2014/main" id="{700F47BC-F4D3-4E52-9B9F-81D97FA21150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28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C849-F1D8-4230-9F2F-9250D675BB2A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arallélogramme 14">
            <a:extLst>
              <a:ext uri="{FF2B5EF4-FFF2-40B4-BE49-F238E27FC236}">
                <a16:creationId xmlns:a16="http://schemas.microsoft.com/office/drawing/2014/main" id="{3DF09F8E-E6FC-489B-B35C-13F6EFCB60B5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258F0-CCEB-49BE-AD03-F0A06589071B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A32BDE-F715-4BEF-BCB7-9AB7547FB3B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Connecteur droit 19">
            <a:extLst>
              <a:ext uri="{FF2B5EF4-FFF2-40B4-BE49-F238E27FC236}">
                <a16:creationId xmlns:a16="http://schemas.microsoft.com/office/drawing/2014/main" id="{DFA93950-558F-4A2B-81B7-38C967CB93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9">
            <a:extLst>
              <a:ext uri="{FF2B5EF4-FFF2-40B4-BE49-F238E27FC236}">
                <a16:creationId xmlns:a16="http://schemas.microsoft.com/office/drawing/2014/main" id="{A845405F-732A-412E-92B1-1D778D1E15E8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9">
            <a:extLst>
              <a:ext uri="{FF2B5EF4-FFF2-40B4-BE49-F238E27FC236}">
                <a16:creationId xmlns:a16="http://schemas.microsoft.com/office/drawing/2014/main" id="{B7328900-F2BC-4437-A5FB-CBB5116571E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37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6700-360D-4474-9946-7580E8968658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D90B19-5E72-4A7A-8CF1-F06F47B7AEEA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694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arallélogramme 14">
            <a:extLst>
              <a:ext uri="{FF2B5EF4-FFF2-40B4-BE49-F238E27FC236}">
                <a16:creationId xmlns:a16="http://schemas.microsoft.com/office/drawing/2014/main" id="{4AD2796D-CAF4-44E4-B6AD-1CEEAA7255AD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14468D-7215-46D9-8832-97AD9640E85F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50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06" r:id="rId17"/>
    <p:sldLayoutId id="2147483708" r:id="rId18"/>
    <p:sldLayoutId id="2147483719" r:id="rId19"/>
    <p:sldLayoutId id="2147483721" r:id="rId20"/>
    <p:sldLayoutId id="2147483722" r:id="rId2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45" y="5231914"/>
            <a:ext cx="3817399" cy="64090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  <a:b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1F64A-90AA-4D8D-9597-AC4515291BB6}"/>
              </a:ext>
            </a:extLst>
          </p:cNvPr>
          <p:cNvSpPr txBox="1"/>
          <p:nvPr/>
        </p:nvSpPr>
        <p:spPr>
          <a:xfrm>
            <a:off x="5291092" y="4664305"/>
            <a:ext cx="6530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F3D7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SCS 3214 / IS 3113: Group Project II – 2021</a:t>
            </a:r>
            <a:endParaRPr lang="en-US" sz="28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70D66F8-C216-40FC-AB7A-0A997C48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5" y="-728386"/>
            <a:ext cx="8182948" cy="7279814"/>
          </a:xfr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livery service flat set couriers deliveryman">
            <a:extLst>
              <a:ext uri="{FF2B5EF4-FFF2-40B4-BE49-F238E27FC236}">
                <a16:creationId xmlns:a16="http://schemas.microsoft.com/office/drawing/2014/main" id="{987A3239-E0DE-4B35-971D-4E2FAE9E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23" y="1902866"/>
            <a:ext cx="1513493" cy="158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AD347F3C-0038-49B1-908A-D8412FF6EBA1}"/>
              </a:ext>
            </a:extLst>
          </p:cNvPr>
          <p:cNvSpPr txBox="1">
            <a:spLocks/>
          </p:cNvSpPr>
          <p:nvPr/>
        </p:nvSpPr>
        <p:spPr>
          <a:xfrm>
            <a:off x="1099165" y="932516"/>
            <a:ext cx="6906828" cy="11540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Main functionalities of the system</a:t>
            </a:r>
          </a:p>
          <a:p>
            <a:pPr marL="0" indent="0">
              <a:buNone/>
            </a:pPr>
            <a:r>
              <a:rPr lang="en-US" sz="1600" dirty="0"/>
              <a:t>Considering the our system we can introduce five main actors.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pic>
        <p:nvPicPr>
          <p:cNvPr id="1026" name="Picture 2" descr="Administrative Support Vector Images (over 6,200)">
            <a:extLst>
              <a:ext uri="{FF2B5EF4-FFF2-40B4-BE49-F238E27FC236}">
                <a16:creationId xmlns:a16="http://schemas.microsoft.com/office/drawing/2014/main" id="{2B950156-000A-46F6-B891-4C017519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56" y="4059014"/>
            <a:ext cx="1838837" cy="193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99DBAE-699E-4DBB-8E8E-911F165DA9CA}"/>
              </a:ext>
            </a:extLst>
          </p:cNvPr>
          <p:cNvSpPr txBox="1"/>
          <p:nvPr/>
        </p:nvSpPr>
        <p:spPr>
          <a:xfrm>
            <a:off x="5592192" y="5556152"/>
            <a:ext cx="1007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Admin</a:t>
            </a:r>
            <a:endParaRPr lang="en-US" dirty="0"/>
          </a:p>
        </p:txBody>
      </p:sp>
      <p:pic>
        <p:nvPicPr>
          <p:cNvPr id="2050" name="Picture 2" descr="angel investor concept">
            <a:extLst>
              <a:ext uri="{FF2B5EF4-FFF2-40B4-BE49-F238E27FC236}">
                <a16:creationId xmlns:a16="http://schemas.microsoft.com/office/drawing/2014/main" id="{7033F550-FF26-4C5A-A847-21F00C7F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0" y="4031811"/>
            <a:ext cx="1802777" cy="18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EDA434-0B0E-4717-A01A-BB9A181F4896}"/>
              </a:ext>
            </a:extLst>
          </p:cNvPr>
          <p:cNvSpPr txBox="1"/>
          <p:nvPr/>
        </p:nvSpPr>
        <p:spPr>
          <a:xfrm>
            <a:off x="1493896" y="5556152"/>
            <a:ext cx="120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Investors </a:t>
            </a:r>
            <a:endParaRPr lang="en-US" dirty="0"/>
          </a:p>
        </p:txBody>
      </p:sp>
      <p:pic>
        <p:nvPicPr>
          <p:cNvPr id="3074" name="Picture 2" descr="isometric concept for production">
            <a:extLst>
              <a:ext uri="{FF2B5EF4-FFF2-40B4-BE49-F238E27FC236}">
                <a16:creationId xmlns:a16="http://schemas.microsoft.com/office/drawing/2014/main" id="{350449ED-53AF-4363-BEA1-59D58358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54" y="1994740"/>
            <a:ext cx="1701718" cy="158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5DE667-7D8C-4709-B6F6-15C367C8DCCA}"/>
              </a:ext>
            </a:extLst>
          </p:cNvPr>
          <p:cNvSpPr txBox="1"/>
          <p:nvPr/>
        </p:nvSpPr>
        <p:spPr>
          <a:xfrm>
            <a:off x="2785202" y="3315030"/>
            <a:ext cx="1701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Entrepreneur - Product based</a:t>
            </a:r>
            <a:endParaRPr 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1C0FA-669D-4AB5-B957-667D455A2A3E}"/>
              </a:ext>
            </a:extLst>
          </p:cNvPr>
          <p:cNvSpPr txBox="1"/>
          <p:nvPr/>
        </p:nvSpPr>
        <p:spPr>
          <a:xfrm>
            <a:off x="7274771" y="3183236"/>
            <a:ext cx="16138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Entrepreneur - Service based</a:t>
            </a:r>
            <a:endParaRPr lang="en-US" sz="1600" b="1" dirty="0"/>
          </a:p>
        </p:txBody>
      </p:sp>
      <p:pic>
        <p:nvPicPr>
          <p:cNvPr id="5122" name="Picture 2" descr="Premium Vector | Guy delivers parcel to home door. fast delivery service.  woman receives order cardboard box from the courier. express shipping.  vectoor cartoon design">
            <a:extLst>
              <a:ext uri="{FF2B5EF4-FFF2-40B4-BE49-F238E27FC236}">
                <a16:creationId xmlns:a16="http://schemas.microsoft.com/office/drawing/2014/main" id="{9ED24F99-7493-4D22-887D-10D972F8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04" y="4238638"/>
            <a:ext cx="1382742" cy="138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F47BEA-8960-439B-A5DC-06D85B0F6F2F}"/>
              </a:ext>
            </a:extLst>
          </p:cNvPr>
          <p:cNvSpPr txBox="1"/>
          <p:nvPr/>
        </p:nvSpPr>
        <p:spPr>
          <a:xfrm>
            <a:off x="9007473" y="5624769"/>
            <a:ext cx="1238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Clients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2B6EA-00D1-40AB-A027-C3B6C7146052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5A81AF-0448-439C-80CD-DA7FDFACA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74" y="1083076"/>
            <a:ext cx="6421931" cy="569946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270" y="850776"/>
            <a:ext cx="3820050" cy="46459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3D404-0531-4AB5-9E00-C79DB7377910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83EFF2-FF97-4FA6-A9BE-1BB9E8A2BE15}"/>
              </a:ext>
            </a:extLst>
          </p:cNvPr>
          <p:cNvSpPr txBox="1"/>
          <p:nvPr/>
        </p:nvSpPr>
        <p:spPr>
          <a:xfrm>
            <a:off x="1052005" y="1080402"/>
            <a:ext cx="2206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F7B320-6F93-478C-9046-26B0656E7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07" y="149406"/>
            <a:ext cx="6471820" cy="6708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750D34-DD3B-42C0-A5F4-F54E2F51829E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9BB8C5A3-B077-4491-B86F-A8CB482C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0" y="870594"/>
            <a:ext cx="2394340" cy="46459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Entrepreneur</a:t>
            </a:r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2E66CD-6632-4809-9838-420E23310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46" y="170771"/>
            <a:ext cx="7910004" cy="670498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8F6A25B-AAB6-4546-BE4E-E064382B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16" y="964862"/>
            <a:ext cx="1790659" cy="46459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Investor</a:t>
            </a:r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E4E94-37AF-421C-BF4A-504558FD9A9E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99426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FD0083-3F3B-4A99-9991-81C36DD7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35" y="0"/>
            <a:ext cx="7203763" cy="706002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E3D16-BF1F-4B22-8D2A-A93D6EFF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339" y="953180"/>
            <a:ext cx="1559840" cy="4645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166FA-6BCA-49DC-AFEA-CF44D67C558E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243043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FCE1F11F-00AE-41AD-A66F-4312D012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72" y="944303"/>
            <a:ext cx="1302387" cy="4645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A9AB9-7486-4575-952E-CF9189290769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EE71A-D6A4-4EE4-B517-795FABC8A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40" y="308622"/>
            <a:ext cx="6328256" cy="667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C9F8-B50A-4D86-BFD1-508F18CD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73" y="1000218"/>
            <a:ext cx="4418448" cy="74868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286D9F"/>
                </a:solidFill>
              </a:rPr>
              <a:t>Out of Scope</a:t>
            </a:r>
            <a:br>
              <a:rPr lang="en-US" sz="3600" b="1" dirty="0"/>
            </a:br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04226821-4A0B-4B84-93FB-0B9AD01D55DD}"/>
              </a:ext>
            </a:extLst>
          </p:cNvPr>
          <p:cNvSpPr txBox="1">
            <a:spLocks/>
          </p:cNvSpPr>
          <p:nvPr/>
        </p:nvSpPr>
        <p:spPr>
          <a:xfrm>
            <a:off x="1252079" y="1657905"/>
            <a:ext cx="9800948" cy="32403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000" dirty="0"/>
              <a:t>The system won't handle the legal aspect of contract happen between the investor and the 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ntrepreneur</a:t>
            </a:r>
            <a:r>
              <a:rPr lang="en-US" sz="20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system won't manage the contract partnership.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system won't handle the Inventory of the startups.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We are not implementing the payment gateway.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0C5D8-5FDC-437A-8CFF-11E38FD937D8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224853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29" y="891837"/>
            <a:ext cx="3947931" cy="61551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286D9F"/>
                </a:solidFill>
              </a:rPr>
              <a:t>Quality Attributes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C68978-4C6D-4177-AB0A-1033713B611A}"/>
              </a:ext>
            </a:extLst>
          </p:cNvPr>
          <p:cNvSpPr txBox="1">
            <a:spLocks/>
          </p:cNvSpPr>
          <p:nvPr/>
        </p:nvSpPr>
        <p:spPr>
          <a:xfrm>
            <a:off x="1406372" y="1753193"/>
            <a:ext cx="10515600" cy="492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Security</a:t>
            </a:r>
          </a:p>
          <a:p>
            <a:pPr lvl="1"/>
            <a:r>
              <a:rPr lang="en-US" sz="2000" dirty="0"/>
              <a:t>Required passwords should be longer than 8 characters. </a:t>
            </a:r>
          </a:p>
          <a:p>
            <a:pPr lvl="1"/>
            <a:r>
              <a:rPr lang="en-US" sz="2000" dirty="0"/>
              <a:t>Password recovery option.</a:t>
            </a:r>
          </a:p>
          <a:p>
            <a:pPr lvl="1"/>
            <a:r>
              <a:rPr lang="en-US" sz="2000" dirty="0"/>
              <a:t>Save password in an encrypted manner.</a:t>
            </a:r>
          </a:p>
          <a:p>
            <a:pPr lvl="1"/>
            <a:r>
              <a:rPr lang="en-US" sz="2000" dirty="0"/>
              <a:t>Validated with the required fields.</a:t>
            </a:r>
          </a:p>
          <a:p>
            <a:pPr marL="457200" lvl="1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Performance</a:t>
            </a:r>
          </a:p>
          <a:p>
            <a:pPr lvl="1"/>
            <a:r>
              <a:rPr lang="en-US" sz="2000" dirty="0"/>
              <a:t>Improve the performance by speeding the process, decrease the response time, etc.</a:t>
            </a:r>
          </a:p>
          <a:p>
            <a:pPr lvl="1"/>
            <a:r>
              <a:rPr lang="en-US" sz="2000" b="0" i="0" dirty="0">
                <a:effectLst/>
                <a:latin typeface="Trebuchet MS (Body)"/>
              </a:rPr>
              <a:t>Can distributed </a:t>
            </a:r>
            <a:r>
              <a:rPr lang="en-US" sz="2000" dirty="0">
                <a:latin typeface="Trebuchet MS (Body)"/>
              </a:rPr>
              <a:t>a</a:t>
            </a:r>
            <a:r>
              <a:rPr lang="en-US" sz="2000" b="0" i="0" dirty="0">
                <a:effectLst/>
                <a:latin typeface="Trebuchet MS (Body)"/>
              </a:rPr>
              <a:t>cross two or more data </a:t>
            </a:r>
            <a:r>
              <a:rPr lang="en-US" sz="2000" dirty="0">
                <a:latin typeface="Trebuchet MS (Body)"/>
              </a:rPr>
              <a:t>c</a:t>
            </a:r>
            <a:r>
              <a:rPr lang="en-US" sz="2000" b="0" i="0" dirty="0">
                <a:effectLst/>
                <a:latin typeface="Trebuchet MS (Body)"/>
              </a:rPr>
              <a:t>enters</a:t>
            </a:r>
            <a:r>
              <a:rPr lang="en-US" sz="2000" b="0" i="0" dirty="0">
                <a:solidFill>
                  <a:srgbClr val="313030"/>
                </a:solidFill>
                <a:effectLst/>
                <a:latin typeface="Trebuchet MS (Body)"/>
              </a:rPr>
              <a:t>.</a:t>
            </a:r>
            <a:endParaRPr lang="en-US" sz="2000" dirty="0">
              <a:latin typeface="Trebuchet MS (Body)"/>
            </a:endParaRPr>
          </a:p>
          <a:p>
            <a:pPr lvl="1"/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89BE4-9C6F-457D-B7F5-C34ADD36BD13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07EB8E-BC70-4884-83DF-B7A55E5A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743" y="1067070"/>
            <a:ext cx="7755385" cy="56065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3</a:t>
            </a:r>
            <a:r>
              <a:rPr lang="en-US" sz="2400" dirty="0"/>
              <a:t>. </a:t>
            </a:r>
            <a:r>
              <a:rPr lang="en-US" sz="2400" b="1" i="0" dirty="0">
                <a:effectLst/>
                <a:latin typeface="Work Sans"/>
              </a:rPr>
              <a:t>Testability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000" dirty="0"/>
              <a:t>Conduct the different testing methods.</a:t>
            </a:r>
          </a:p>
          <a:p>
            <a:pPr lvl="1"/>
            <a:r>
              <a:rPr lang="en-US" sz="2000" dirty="0"/>
              <a:t>Project is developing in module wise.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   Usability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Support for both Android and iOS.</a:t>
            </a:r>
          </a:p>
          <a:p>
            <a:pPr lvl="1"/>
            <a:r>
              <a:rPr lang="en-US" sz="2000" dirty="0"/>
              <a:t>Develop in user- friendliness way. </a:t>
            </a:r>
          </a:p>
          <a:p>
            <a:pPr lvl="1"/>
            <a:r>
              <a:rPr lang="en-US" sz="2000" dirty="0"/>
              <a:t>Build with clean and clear user interfaces.</a:t>
            </a:r>
          </a:p>
          <a:p>
            <a:pPr lvl="1"/>
            <a:r>
              <a:rPr lang="en-US" sz="2000" dirty="0"/>
              <a:t>Planning to have user testing. 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DD603-997D-4B5F-8FA4-DAF4617AAFB3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251715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1B22-A4E1-4F6B-8CD1-7DCDB7D2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802" y="1251405"/>
            <a:ext cx="9743982" cy="56065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5</a:t>
            </a:r>
            <a:r>
              <a:rPr lang="en-US" sz="2400" dirty="0"/>
              <a:t>.   </a:t>
            </a:r>
            <a:r>
              <a:rPr lang="en-US" sz="2400" b="1" dirty="0"/>
              <a:t>Availability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Support for both Android and iOS.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24 hours availability.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6.   Maintainability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Use readable codes which can easily understand.</a:t>
            </a:r>
          </a:p>
          <a:p>
            <a:pPr lvl="1"/>
            <a:r>
              <a:rPr lang="en-US" sz="2000" dirty="0"/>
              <a:t>We will use comments to identify the source codes. So code can easily change.</a:t>
            </a:r>
          </a:p>
          <a:p>
            <a:pPr lvl="1"/>
            <a:r>
              <a:rPr lang="en-US" sz="2000" dirty="0"/>
              <a:t>Develop project in module wise.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CA65D-6978-407E-A618-3D4FE82FA4B7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266740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4D-C3F6-4A80-89E0-4C4B04CD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952" y="1024859"/>
            <a:ext cx="9425454" cy="6250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86D9F"/>
                </a:solidFill>
              </a:rPr>
              <a:t>Details of Project Supervisor, Co-supervisor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7F46A-8C1C-4456-B312-535749CAB2E7}"/>
              </a:ext>
            </a:extLst>
          </p:cNvPr>
          <p:cNvSpPr txBox="1"/>
          <p:nvPr/>
        </p:nvSpPr>
        <p:spPr>
          <a:xfrm>
            <a:off x="1158535" y="2967335"/>
            <a:ext cx="8438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	Proposed Project Supervisor: Ms. </a:t>
            </a:r>
            <a:r>
              <a:rPr lang="en-US" sz="2400" dirty="0" err="1"/>
              <a:t>Kulani</a:t>
            </a:r>
            <a:r>
              <a:rPr lang="en-US" sz="2400" dirty="0"/>
              <a:t> </a:t>
            </a:r>
            <a:r>
              <a:rPr lang="en-US" sz="2400" dirty="0" err="1"/>
              <a:t>Sumanasekara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D6A26-FCD3-44B3-96F1-31046DA7C584}"/>
              </a:ext>
            </a:extLst>
          </p:cNvPr>
          <p:cNvSpPr txBox="1"/>
          <p:nvPr/>
        </p:nvSpPr>
        <p:spPr>
          <a:xfrm>
            <a:off x="1158535" y="3634485"/>
            <a:ext cx="8651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	Proposed Project Co-Supervisor: Ms. </a:t>
            </a:r>
            <a:r>
              <a:rPr lang="en-US" sz="2400" dirty="0" err="1"/>
              <a:t>Gayani</a:t>
            </a:r>
            <a:r>
              <a:rPr lang="en-US" sz="2400" dirty="0"/>
              <a:t> </a:t>
            </a:r>
            <a:r>
              <a:rPr lang="en-US" sz="2400" dirty="0" err="1"/>
              <a:t>Rupasinghe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BB28F-2F48-4AE6-A5DF-0DAA6C661C5D}"/>
              </a:ext>
            </a:extLst>
          </p:cNvPr>
          <p:cNvSpPr txBox="1"/>
          <p:nvPr/>
        </p:nvSpPr>
        <p:spPr>
          <a:xfrm>
            <a:off x="1233996" y="2300185"/>
            <a:ext cx="4854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Group Number: </a:t>
            </a:r>
            <a:r>
              <a:rPr lang="en-US" sz="2400" b="1" dirty="0"/>
              <a:t>G22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82C6D-4434-44B0-BA0C-ED1786B64299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372906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707" y="867052"/>
            <a:ext cx="4880087" cy="695418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Proposed Technologies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A95DCC16-5EFA-4FE4-85EF-955DEF22A299}"/>
              </a:ext>
            </a:extLst>
          </p:cNvPr>
          <p:cNvSpPr txBox="1">
            <a:spLocks/>
          </p:cNvSpPr>
          <p:nvPr/>
        </p:nvSpPr>
        <p:spPr>
          <a:xfrm>
            <a:off x="1545758" y="2646261"/>
            <a:ext cx="8006616" cy="344265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2400" b="1" dirty="0"/>
              <a:t>React Native </a:t>
            </a:r>
          </a:p>
          <a:p>
            <a:pPr marL="0" indent="0">
              <a:buNone/>
            </a:pPr>
            <a:endParaRPr lang="en-US" sz="5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React Native is cross-platform.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compatible with both Android and iOS.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React components are reusable.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Hot reload facility gives immediate feedback. 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7BDEC-F1BD-4ED2-9527-1991643DD0D5}"/>
              </a:ext>
            </a:extLst>
          </p:cNvPr>
          <p:cNvSpPr txBox="1"/>
          <p:nvPr/>
        </p:nvSpPr>
        <p:spPr>
          <a:xfrm>
            <a:off x="1201115" y="1661376"/>
            <a:ext cx="944512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 and frameworks expected to use for developing the projects as follows.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0AD9F-717E-4811-B1D3-9E8D542F8E49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7FABCB9-1C1F-4812-B8EC-69B9D4607F71}"/>
              </a:ext>
            </a:extLst>
          </p:cNvPr>
          <p:cNvSpPr txBox="1">
            <a:spLocks/>
          </p:cNvSpPr>
          <p:nvPr/>
        </p:nvSpPr>
        <p:spPr>
          <a:xfrm>
            <a:off x="1732189" y="725625"/>
            <a:ext cx="8281824" cy="59480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2400" b="1" dirty="0"/>
              <a:t>Nodejs</a:t>
            </a:r>
          </a:p>
          <a:p>
            <a:pPr marL="0" indent="0">
              <a:buNone/>
            </a:pPr>
            <a:endParaRPr lang="en-US" sz="500" b="1" dirty="0">
              <a:latin typeface="+mj-lt"/>
            </a:endParaRPr>
          </a:p>
          <a:p>
            <a:r>
              <a:rPr lang="en-US" sz="2000" dirty="0"/>
              <a:t>Offers easy scalability.</a:t>
            </a:r>
          </a:p>
          <a:p>
            <a:r>
              <a:rPr lang="en-US" sz="2000" dirty="0"/>
              <a:t>Nodejs offers high performance and low response time .</a:t>
            </a: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Mongo DB</a:t>
            </a:r>
            <a:endParaRPr lang="en-US" sz="2400" b="1" dirty="0">
              <a:latin typeface="+mj-lt"/>
            </a:endParaRPr>
          </a:p>
          <a:p>
            <a:r>
              <a:rPr lang="en-US" sz="2000" dirty="0"/>
              <a:t>Highly scalable and flexible.</a:t>
            </a:r>
          </a:p>
          <a:p>
            <a:r>
              <a:rPr lang="en-US" sz="2000" dirty="0"/>
              <a:t>Performance and speed is higher than RDBMS.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Diagram drawing Tools </a:t>
            </a:r>
            <a:r>
              <a:rPr lang="en-US" sz="2000" b="1" dirty="0"/>
              <a:t>-</a:t>
            </a:r>
            <a:r>
              <a:rPr lang="en-US" sz="2000" dirty="0"/>
              <a:t> drow.io , </a:t>
            </a:r>
            <a:r>
              <a:rPr lang="en-US" sz="2000" dirty="0" err="1"/>
              <a:t>Lucidchart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Documentations Tools </a:t>
            </a:r>
            <a:r>
              <a:rPr lang="en-US" sz="2000" b="1" dirty="0"/>
              <a:t>-</a:t>
            </a:r>
            <a:r>
              <a:rPr lang="en-US" sz="2000" dirty="0"/>
              <a:t> Microsoft Word , Google Docs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Editing Tools </a:t>
            </a:r>
            <a:r>
              <a:rPr lang="en-US" sz="2000" b="1" dirty="0"/>
              <a:t>- </a:t>
            </a:r>
            <a:r>
              <a:rPr lang="en-US" sz="2000" dirty="0"/>
              <a:t>Visual Studio Code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Contribution Platforms - </a:t>
            </a:r>
            <a:r>
              <a:rPr lang="en-US" sz="2000" dirty="0"/>
              <a:t>GitHub , Google Drive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4BF50-1FC0-4199-9A60-F990D0AE81BE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384610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622D-7BEB-4D37-8F7E-2BE71996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14" y="186762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Operational Feasibility</a:t>
            </a:r>
          </a:p>
          <a:p>
            <a:pPr marL="0" indent="0">
              <a:buNone/>
            </a:pPr>
            <a:endParaRPr lang="en-US" sz="700" b="1" dirty="0"/>
          </a:p>
          <a:p>
            <a:pPr>
              <a:lnSpc>
                <a:spcPct val="150000"/>
              </a:lnSpc>
            </a:pPr>
            <a:r>
              <a:rPr lang="en-US" sz="2000" dirty="0"/>
              <a:t>We consider our proposed App, as a good solution for the identified problem domain.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There is no other solution like this in Sri Lanka to help find business partners and investors for Startup business.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All users will get benefits through the system.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9F24B-11A1-4D47-828B-2D711CB7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289" y="833644"/>
            <a:ext cx="3725990" cy="75756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286D9F"/>
                </a:solidFill>
              </a:rPr>
              <a:t>Feasibility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35AFB-D30E-41E6-8ED7-B6E8723625A1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1741161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681D-B806-434D-8F8F-7B268533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61" y="858174"/>
            <a:ext cx="3725990" cy="75756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286D9F"/>
                </a:solidFill>
              </a:rPr>
              <a:t>Feasibility study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83793A24-2EBC-4CA6-9B48-0DA1173621E5}"/>
              </a:ext>
            </a:extLst>
          </p:cNvPr>
          <p:cNvSpPr txBox="1">
            <a:spLocks/>
          </p:cNvSpPr>
          <p:nvPr/>
        </p:nvSpPr>
        <p:spPr>
          <a:xfrm>
            <a:off x="1401028" y="1953087"/>
            <a:ext cx="9389943" cy="31693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Technical Feasibility</a:t>
            </a:r>
          </a:p>
          <a:p>
            <a:pPr marL="0" indent="0">
              <a:buNone/>
            </a:pPr>
            <a:endParaRPr lang="en-US" sz="5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Technologies which are using by us, is freely available and technical skills required are manageable.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Nodejs, React Native and Mongo DB offers high performance and low response time.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React Native compatible with both Android and iOS.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B1619-1C72-44F7-B263-A017C588E432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2497512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192D40-DF86-476E-B599-2CBBF340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85" y="858174"/>
            <a:ext cx="3725990" cy="75756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286D9F"/>
                </a:solidFill>
              </a:rPr>
              <a:t>Feasibility study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07BC99C-1F55-44AF-9CC7-1BB5FD29E93D}"/>
              </a:ext>
            </a:extLst>
          </p:cNvPr>
          <p:cNvSpPr txBox="1">
            <a:spLocks/>
          </p:cNvSpPr>
          <p:nvPr/>
        </p:nvSpPr>
        <p:spPr>
          <a:xfrm>
            <a:off x="1401028" y="1935329"/>
            <a:ext cx="9389943" cy="31693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Economic Feasibility</a:t>
            </a:r>
          </a:p>
          <a:p>
            <a:pPr marL="0" indent="0">
              <a:buNone/>
            </a:pPr>
            <a:endParaRPr lang="en-US" sz="5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Our cost will be zero because we are using  Open source software and freely available tools.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When we publish the app in the Play Store, additional cost will be added.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are expecting to include an annual membership fee for every user.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98528-A8AE-4206-BABC-C785B6E4E91F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2367235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9E97E69E-4747-43FF-9B0D-365DEEC3B743}"/>
              </a:ext>
            </a:extLst>
          </p:cNvPr>
          <p:cNvSpPr txBox="1">
            <a:spLocks/>
          </p:cNvSpPr>
          <p:nvPr/>
        </p:nvSpPr>
        <p:spPr>
          <a:xfrm>
            <a:off x="1440977" y="1730405"/>
            <a:ext cx="9310045" cy="47591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Legal and Ethical Feasibility</a:t>
            </a:r>
          </a:p>
          <a:p>
            <a:pPr marL="0" indent="0">
              <a:buNone/>
            </a:pPr>
            <a:endParaRPr lang="en-US" sz="5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We are using freely available tools and open source software so there is no issues with licenses.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System will not save the customers’ sensitive data like credit card information.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are not responsible for the legal activities between investors and the Startup companies.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take action for the complaint about false data and inappropriate data within System.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5D436-FC32-4F27-9A15-81058EA920E0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9715CA-712F-47E9-9BAF-7CEF7BF6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85" y="822664"/>
            <a:ext cx="3725990" cy="75756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286D9F"/>
                </a:solidFill>
              </a:rPr>
              <a:t>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1836392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E46-9BA6-49CC-A52F-356819916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956" y="2302167"/>
            <a:ext cx="945208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Project should be completed in 15 Weeks. Therefore, estimated man-hours for the project will be as follows.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Weekdays working hours in the schedule	        = 4  </a:t>
            </a:r>
          </a:p>
          <a:p>
            <a:r>
              <a:rPr lang="en-US" dirty="0"/>
              <a:t>Weekends working hours                          	 = 2  </a:t>
            </a:r>
          </a:p>
          <a:p>
            <a:r>
              <a:rPr lang="en-US" dirty="0"/>
              <a:t>Number of members                                	 = 5  </a:t>
            </a:r>
          </a:p>
          <a:p>
            <a:r>
              <a:rPr lang="en-US" dirty="0"/>
              <a:t>Man-hours per week                                 	 = (4+2)*5 = 30  </a:t>
            </a:r>
          </a:p>
          <a:p>
            <a:r>
              <a:rPr lang="en-US" dirty="0"/>
              <a:t>Estimated number of weeks                     	 = 15  </a:t>
            </a:r>
          </a:p>
          <a:p>
            <a:r>
              <a:rPr lang="en-US" dirty="0"/>
              <a:t>Estimate Total of Man-hours                     	 = 15*30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	 = </a:t>
            </a:r>
            <a:r>
              <a:rPr lang="en-US" u="sng" dirty="0"/>
              <a:t>450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E9993-CAB7-4435-B1D2-78398666F27E}"/>
              </a:ext>
            </a:extLst>
          </p:cNvPr>
          <p:cNvSpPr txBox="1"/>
          <p:nvPr/>
        </p:nvSpPr>
        <p:spPr>
          <a:xfrm>
            <a:off x="1298934" y="1673319"/>
            <a:ext cx="3741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 Feasibility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CC7E9-EAE0-43B0-A902-B70E54524E20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61DAE7-45A2-489E-8E38-5786C323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12" y="819597"/>
            <a:ext cx="3725990" cy="75756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286D9F"/>
                </a:solidFill>
              </a:rPr>
              <a:t>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3193043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ECF7-3EA5-4641-9D18-1769B882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0" y="841398"/>
            <a:ext cx="4045587" cy="669415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The Project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5F8C6-8B30-413F-81E1-C002B591283A}"/>
              </a:ext>
            </a:extLst>
          </p:cNvPr>
          <p:cNvSpPr txBox="1"/>
          <p:nvPr/>
        </p:nvSpPr>
        <p:spPr>
          <a:xfrm>
            <a:off x="1529588" y="2270760"/>
            <a:ext cx="8866162" cy="167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scrum roles as follows,</a:t>
            </a:r>
          </a:p>
          <a:p>
            <a:endParaRPr 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Product Owner - Supervisor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Scrum Master – Co-Supervisor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Development Team - Team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639AE-67DC-4D4F-8DAB-B1EE1DC54878}"/>
              </a:ext>
            </a:extLst>
          </p:cNvPr>
          <p:cNvSpPr txBox="1"/>
          <p:nvPr/>
        </p:nvSpPr>
        <p:spPr>
          <a:xfrm>
            <a:off x="1174482" y="1692015"/>
            <a:ext cx="9221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are planning to follow SCRUM methodology in this software development process.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3F5EC-5909-41C5-9FE4-89EE24DCC4A1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98390-9B4E-4147-A265-3BF3630ABEAE}"/>
              </a:ext>
            </a:extLst>
          </p:cNvPr>
          <p:cNvSpPr txBox="1"/>
          <p:nvPr/>
        </p:nvSpPr>
        <p:spPr>
          <a:xfrm>
            <a:off x="1174482" y="4671680"/>
            <a:ext cx="9545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</a:rPr>
              <a:t>Interconnection of the components will be tested through out the development process.</a:t>
            </a:r>
            <a:endParaRPr lang="en-US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rebuchet MS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1CC14-EC37-4FA2-9C4E-506ECA7E872F}"/>
              </a:ext>
            </a:extLst>
          </p:cNvPr>
          <p:cNvSpPr txBox="1"/>
          <p:nvPr/>
        </p:nvSpPr>
        <p:spPr>
          <a:xfrm>
            <a:off x="1121216" y="5452096"/>
            <a:ext cx="92745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 (Body)"/>
              </a:rPr>
              <a:t>Developments process is happening with the testing so we can identify the correctness of the each component.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A260C-231E-4129-8DA2-75AB3DF1BAA5}"/>
              </a:ext>
            </a:extLst>
          </p:cNvPr>
          <p:cNvSpPr txBox="1"/>
          <p:nvPr/>
        </p:nvSpPr>
        <p:spPr>
          <a:xfrm>
            <a:off x="1174482" y="4199041"/>
            <a:ext cx="9221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Body)"/>
              </a:rPr>
              <a:t>Development process divided into main 4 sprints.</a:t>
            </a:r>
          </a:p>
        </p:txBody>
      </p:sp>
    </p:spTree>
    <p:extLst>
      <p:ext uri="{BB962C8B-B14F-4D97-AF65-F5344CB8AC3E}">
        <p14:creationId xmlns:p14="http://schemas.microsoft.com/office/powerpoint/2010/main" val="2069187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B0BDD0-9248-4EBF-944A-2C80597C1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16" y="1449746"/>
            <a:ext cx="7660629" cy="53449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272BF-2281-4667-B00B-59E4BE3FDE3A}"/>
              </a:ext>
            </a:extLst>
          </p:cNvPr>
          <p:cNvSpPr txBox="1"/>
          <p:nvPr/>
        </p:nvSpPr>
        <p:spPr>
          <a:xfrm>
            <a:off x="1247313" y="988081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based work distribution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91FA6-5D51-4DF5-902F-25B39D210EB6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1540707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BD7C-7031-4457-93CF-C0AF2DBD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72" y="1115627"/>
            <a:ext cx="5661322" cy="64215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Load Distribution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29B-6D4B-480B-BC83-4B126A8B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72" y="2027424"/>
            <a:ext cx="887503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We distribute our main functionalities as follows,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Admin functionalities	 					– 	by B.R.H.K. </a:t>
            </a:r>
            <a:r>
              <a:rPr lang="en-US" sz="2000" dirty="0" err="1"/>
              <a:t>Balasuriya</a:t>
            </a:r>
            <a:endParaRPr lang="en-US" sz="2000" dirty="0"/>
          </a:p>
          <a:p>
            <a:pPr marL="0" lvl="5" indent="0">
              <a:spcBef>
                <a:spcPts val="1000"/>
              </a:spcBef>
              <a:buNone/>
            </a:pPr>
            <a:r>
              <a:rPr lang="en-US" sz="2000" dirty="0"/>
              <a:t>   Investor functionalities					– 	by W.S.S. </a:t>
            </a:r>
            <a:r>
              <a:rPr lang="en-US" sz="2000" dirty="0" err="1"/>
              <a:t>Gunasekara</a:t>
            </a:r>
            <a:endParaRPr lang="en-US" sz="2000" dirty="0"/>
          </a:p>
          <a:p>
            <a:pPr marL="0" lvl="5" indent="0">
              <a:spcBef>
                <a:spcPts val="1000"/>
              </a:spcBef>
              <a:buNone/>
            </a:pPr>
            <a:r>
              <a:rPr lang="en-US" sz="2000" dirty="0"/>
              <a:t>   Client functionalities						– 	by H.L.S </a:t>
            </a:r>
            <a:r>
              <a:rPr lang="en-US" sz="2000" dirty="0" err="1"/>
              <a:t>Prasanga</a:t>
            </a:r>
            <a:endParaRPr lang="en-US" sz="14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Entrepreneur- Product</a:t>
            </a:r>
            <a:r>
              <a:rPr lang="en-US" sz="2000" dirty="0"/>
              <a:t>  functionalities		– 	by D.M.H.U. Jayasuriya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Entrepreneur- Service</a:t>
            </a:r>
            <a:r>
              <a:rPr lang="en-US" sz="2000" dirty="0"/>
              <a:t>  functionalities		-	by A.W.R.S. </a:t>
            </a:r>
            <a:r>
              <a:rPr lang="en-US" sz="2000" dirty="0" err="1"/>
              <a:t>Hemachandra</a:t>
            </a:r>
            <a:endParaRPr lang="en-US" sz="2000" dirty="0"/>
          </a:p>
          <a:p>
            <a:pPr marL="0" lvl="5" indent="0">
              <a:spcBef>
                <a:spcPts val="1000"/>
              </a:spcBef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3AC42-3941-46A3-B014-2C2BC1F2A9ED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193598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13D5-527D-4BE0-B8EF-91DD47A6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94" y="867563"/>
            <a:ext cx="3663847" cy="704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86D9F"/>
                </a:solidFill>
              </a:rPr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BC927-A2F8-4AF6-BFE3-6991A5A6B2AD}"/>
              </a:ext>
            </a:extLst>
          </p:cNvPr>
          <p:cNvSpPr txBox="1"/>
          <p:nvPr/>
        </p:nvSpPr>
        <p:spPr>
          <a:xfrm>
            <a:off x="2555614" y="5482928"/>
            <a:ext cx="2683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algn="ctr">
              <a:spcBef>
                <a:spcPts val="1000"/>
              </a:spcBef>
              <a:buNone/>
            </a:pPr>
            <a:r>
              <a:rPr lang="en-US" sz="2000" dirty="0"/>
              <a:t>W.S.S. </a:t>
            </a:r>
            <a:r>
              <a:rPr lang="en-US" sz="2000" dirty="0" err="1"/>
              <a:t>Gunasekara</a:t>
            </a:r>
            <a:r>
              <a:rPr lang="en-US" sz="2000" dirty="0"/>
              <a:t> 18020267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C0A22-BF9D-4BFF-AB2D-CD83A5281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72" y="4096300"/>
            <a:ext cx="1264417" cy="1360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B33AF5-E1CA-4367-9A17-71FC67A93685}"/>
              </a:ext>
            </a:extLst>
          </p:cNvPr>
          <p:cNvSpPr txBox="1"/>
          <p:nvPr/>
        </p:nvSpPr>
        <p:spPr>
          <a:xfrm>
            <a:off x="5965557" y="5559873"/>
            <a:ext cx="2898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A.W.R.S. </a:t>
            </a:r>
            <a:r>
              <a:rPr lang="en-US" sz="1800" dirty="0" err="1"/>
              <a:t>Hemachandra</a:t>
            </a:r>
            <a:r>
              <a:rPr lang="en-US" sz="1800" dirty="0"/>
              <a:t> 18020291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E1667-F05D-4249-A7CF-37A8CCA7C67C}"/>
              </a:ext>
            </a:extLst>
          </p:cNvPr>
          <p:cNvSpPr txBox="1"/>
          <p:nvPr/>
        </p:nvSpPr>
        <p:spPr>
          <a:xfrm>
            <a:off x="8278189" y="3241801"/>
            <a:ext cx="2330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B.R.H.K. </a:t>
            </a:r>
            <a:r>
              <a:rPr lang="en-US" sz="1800" dirty="0" err="1"/>
              <a:t>Balasuriya</a:t>
            </a:r>
            <a:r>
              <a:rPr lang="en-US" sz="1800" dirty="0"/>
              <a:t> </a:t>
            </a:r>
            <a:r>
              <a:rPr lang="en-US" dirty="0"/>
              <a:t>18020102 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1DB8B-F719-431A-A04E-46B0A11C8338}"/>
              </a:ext>
            </a:extLst>
          </p:cNvPr>
          <p:cNvSpPr txBox="1"/>
          <p:nvPr/>
        </p:nvSpPr>
        <p:spPr>
          <a:xfrm>
            <a:off x="1270571" y="3166654"/>
            <a:ext cx="2570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D.M.H.U. Jayasuriya </a:t>
            </a:r>
            <a:r>
              <a:rPr lang="en-US" dirty="0"/>
              <a:t>18000746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539F8-414B-4182-A3F4-F8F072C64D4D}"/>
              </a:ext>
            </a:extLst>
          </p:cNvPr>
          <p:cNvSpPr txBox="1"/>
          <p:nvPr/>
        </p:nvSpPr>
        <p:spPr>
          <a:xfrm>
            <a:off x="4683060" y="3241801"/>
            <a:ext cx="2099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algn="ctr">
              <a:spcBef>
                <a:spcPts val="1000"/>
              </a:spcBef>
              <a:buNone/>
            </a:pPr>
            <a:r>
              <a:rPr lang="en-US" sz="1800" dirty="0"/>
              <a:t> H.L.S </a:t>
            </a:r>
            <a:r>
              <a:rPr lang="en-US" sz="1800" dirty="0" err="1"/>
              <a:t>Prasanga</a:t>
            </a:r>
            <a:r>
              <a:rPr lang="en-US" sz="1800" dirty="0"/>
              <a:t> </a:t>
            </a:r>
            <a:r>
              <a:rPr lang="en-US" dirty="0"/>
              <a:t>18001246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56F7A1-D7A0-40ED-AB2D-AEC7CF7C8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3979" y="1883160"/>
            <a:ext cx="1423633" cy="1143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29F6BC-26A2-4FA9-A5BE-2840607537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62" y="1743021"/>
            <a:ext cx="1261326" cy="13757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7836BE-591C-46F6-AE4E-DE850F9CDE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99" y="4096300"/>
            <a:ext cx="1254758" cy="13232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A3AAA8-AEDB-45DA-BFE5-94724D9627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31" y="1743021"/>
            <a:ext cx="1186368" cy="13757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D31749-3D3E-403E-A2A6-9678232E7437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2124637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CEE480E-9A44-45E8-9224-1D3417158539}"/>
              </a:ext>
            </a:extLst>
          </p:cNvPr>
          <p:cNvSpPr txBox="1"/>
          <p:nvPr/>
        </p:nvSpPr>
        <p:spPr>
          <a:xfrm>
            <a:off x="3817399" y="3429000"/>
            <a:ext cx="44122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5FCBEF"/>
                </a:solidFill>
                <a:latin typeface="Trebuchet MS (Headings)"/>
              </a:rPr>
              <a:t>THANK YOU</a:t>
            </a:r>
            <a:endParaRPr lang="en-US" sz="6000" dirty="0">
              <a:solidFill>
                <a:srgbClr val="5FCBEF"/>
              </a:solidFill>
              <a:latin typeface="Trebuchet MS (Headings)"/>
            </a:endParaRPr>
          </a:p>
        </p:txBody>
      </p:sp>
      <p:pic>
        <p:nvPicPr>
          <p:cNvPr id="10" name="Content Placeholder 13">
            <a:extLst>
              <a:ext uri="{FF2B5EF4-FFF2-40B4-BE49-F238E27FC236}">
                <a16:creationId xmlns:a16="http://schemas.microsoft.com/office/drawing/2014/main" id="{237549FC-9B64-430D-807E-1BD0FE56E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60" y="0"/>
            <a:ext cx="3526752" cy="3137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6508CC-AEDD-47D7-BEA1-3190AB5D141A}"/>
              </a:ext>
            </a:extLst>
          </p:cNvPr>
          <p:cNvSpPr txBox="1"/>
          <p:nvPr/>
        </p:nvSpPr>
        <p:spPr>
          <a:xfrm>
            <a:off x="3670918" y="4842883"/>
            <a:ext cx="4705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A0BB09F-35E1-406C-A5AF-D1E29BE08C32}"/>
              </a:ext>
            </a:extLst>
          </p:cNvPr>
          <p:cNvSpPr txBox="1">
            <a:spLocks/>
          </p:cNvSpPr>
          <p:nvPr/>
        </p:nvSpPr>
        <p:spPr>
          <a:xfrm>
            <a:off x="1227119" y="1614499"/>
            <a:ext cx="9737761" cy="469838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+mj-lt"/>
              </a:rPr>
              <a:t>Problem Definition </a:t>
            </a:r>
          </a:p>
          <a:p>
            <a:pPr marL="0" indent="0">
              <a:buNone/>
            </a:pPr>
            <a:endParaRPr lang="en-US" sz="5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</a:rPr>
              <a:t>It’s not easy to start a new business with regular customers.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</a:rPr>
              <a:t>There are difficulties in fulfilling the capital requirements for the Startup business.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</a:rPr>
              <a:t>Difficult to find quality service for the startup stage business.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</a:rPr>
              <a:t>There does not exist a platform for the startup business to do marketing in Sri Lanka.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</a:rPr>
              <a:t>There does not exist a platform for finding partners and investors for startup business in Sri Lanka.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72EA0D-140A-4F26-81AE-B9235FF56249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0F93687-4A98-48A4-94DC-75ECED97BA60}"/>
              </a:ext>
            </a:extLst>
          </p:cNvPr>
          <p:cNvSpPr txBox="1">
            <a:spLocks/>
          </p:cNvSpPr>
          <p:nvPr/>
        </p:nvSpPr>
        <p:spPr>
          <a:xfrm>
            <a:off x="1101872" y="865816"/>
            <a:ext cx="2864856" cy="748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286D9F"/>
                </a:solidFill>
              </a:rPr>
              <a:t>Introduction</a:t>
            </a:r>
            <a:endParaRPr lang="en-IN" dirty="0">
              <a:solidFill>
                <a:srgbClr val="286D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22A27A1-A32D-4B93-94B4-3095C4C9755F}"/>
              </a:ext>
            </a:extLst>
          </p:cNvPr>
          <p:cNvSpPr txBox="1">
            <a:spLocks/>
          </p:cNvSpPr>
          <p:nvPr/>
        </p:nvSpPr>
        <p:spPr>
          <a:xfrm>
            <a:off x="1199527" y="1585095"/>
            <a:ext cx="9684496" cy="49605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" b="1" dirty="0">
              <a:latin typeface="+mj-lt"/>
            </a:endParaRPr>
          </a:p>
          <a:p>
            <a:r>
              <a:rPr lang="en-US" sz="2000" dirty="0"/>
              <a:t>Mobile and web based development to the help startup companies to find partners, investors and clients.</a:t>
            </a:r>
            <a:endParaRPr lang="en-US" sz="2000" dirty="0">
              <a:latin typeface="+mj-lt"/>
            </a:endParaRPr>
          </a:p>
          <a:p>
            <a:r>
              <a:rPr lang="en-US" sz="2000" dirty="0"/>
              <a:t>Startup companies can create the account with their required details. </a:t>
            </a:r>
          </a:p>
          <a:p>
            <a:r>
              <a:rPr lang="en-US" sz="2000" dirty="0"/>
              <a:t>And they can apply for partnership from other companies and can send request to the investors. </a:t>
            </a:r>
          </a:p>
          <a:p>
            <a:r>
              <a:rPr lang="en-US" sz="2000" dirty="0"/>
              <a:t>Investors can subscribe startup companies and view more detail when get acceptances.</a:t>
            </a:r>
          </a:p>
          <a:p>
            <a:r>
              <a:rPr lang="en-US" sz="2000" dirty="0"/>
              <a:t>And they can respond for the request come from startup companies.</a:t>
            </a:r>
          </a:p>
          <a:p>
            <a:r>
              <a:rPr lang="en-US" sz="2000" dirty="0"/>
              <a:t>Client can create account and can shop the product services.</a:t>
            </a:r>
          </a:p>
          <a:p>
            <a:r>
              <a:rPr lang="en-US" sz="2000" dirty="0"/>
              <a:t>Admin will have a web application with a dashboard and user management system and a notification system.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33F69-3A09-4FE8-9D0B-214DEA8B68CF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3A255E8-ED81-436B-9961-76323C4D7EE3}"/>
              </a:ext>
            </a:extLst>
          </p:cNvPr>
          <p:cNvSpPr txBox="1">
            <a:spLocks/>
          </p:cNvSpPr>
          <p:nvPr/>
        </p:nvSpPr>
        <p:spPr>
          <a:xfrm>
            <a:off x="1199527" y="1098734"/>
            <a:ext cx="5272294" cy="486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of the Project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B8EB3FA-59D8-41E3-8181-2BED5263B435}"/>
              </a:ext>
            </a:extLst>
          </p:cNvPr>
          <p:cNvSpPr txBox="1">
            <a:spLocks/>
          </p:cNvSpPr>
          <p:nvPr/>
        </p:nvSpPr>
        <p:spPr>
          <a:xfrm>
            <a:off x="1146261" y="1225065"/>
            <a:ext cx="9693374" cy="467858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Motivation to select the project</a:t>
            </a:r>
          </a:p>
          <a:p>
            <a:pPr marL="0" indent="0">
              <a:buNone/>
            </a:pPr>
            <a:endParaRPr lang="en-US" sz="4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There does not exist a platform for finding partners and investors for startup business in Sri Lanka.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Nowadays, mobile phone is the best platform to build up the business connections.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There are a lot of 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ntrepreneurs</a:t>
            </a:r>
            <a:r>
              <a:rPr lang="en-US" sz="2000" dirty="0">
                <a:latin typeface="+mj-lt"/>
              </a:rPr>
              <a:t> who like to start own company.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Startup companies doesn’t have right kind of method to market their business.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There are a lot of investors who likes to invest in startup.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01758-24BA-4083-950B-40A015725C9B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20423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85" y="855846"/>
            <a:ext cx="4667023" cy="66878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286D9F"/>
                </a:solidFill>
              </a:rPr>
              <a:t> Goals &amp; Objectives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3905B1-A184-4215-A608-683C66A9C010}"/>
              </a:ext>
            </a:extLst>
          </p:cNvPr>
          <p:cNvSpPr txBox="1">
            <a:spLocks/>
          </p:cNvSpPr>
          <p:nvPr/>
        </p:nvSpPr>
        <p:spPr>
          <a:xfrm>
            <a:off x="1607900" y="1748901"/>
            <a:ext cx="7704775" cy="43989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Goals</a:t>
            </a:r>
          </a:p>
          <a:p>
            <a:pPr marL="0" indent="0">
              <a:buNone/>
            </a:pPr>
            <a:endParaRPr lang="en-US" sz="5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Establish a well- recognized platform for startups.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Platform to sell products and to connect with partners.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Build up a strong business community for startups.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Connect the investors with the entrepreneurs.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Enhance the opportunities for all the parties to develop and sustain this community.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A67A2-7C6F-4AD1-B8A7-9A47D81DF9D6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27111106-CCAE-4A0D-97F0-92421A7901AE}"/>
              </a:ext>
            </a:extLst>
          </p:cNvPr>
          <p:cNvSpPr txBox="1">
            <a:spLocks/>
          </p:cNvSpPr>
          <p:nvPr/>
        </p:nvSpPr>
        <p:spPr>
          <a:xfrm>
            <a:off x="1714432" y="1411551"/>
            <a:ext cx="7704775" cy="464302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3100" b="1" dirty="0">
                <a:latin typeface="+mj-lt"/>
              </a:rPr>
              <a:t>Objectives</a:t>
            </a:r>
            <a:endParaRPr lang="en-US" sz="3800" b="1" dirty="0">
              <a:latin typeface="+mj-lt"/>
            </a:endParaRPr>
          </a:p>
          <a:p>
            <a:pPr marL="0" indent="0">
              <a:buNone/>
            </a:pPr>
            <a:endParaRPr lang="en-US" sz="800" b="1" dirty="0">
              <a:latin typeface="+mj-lt"/>
            </a:endParaRPr>
          </a:p>
          <a:p>
            <a:pPr>
              <a:lnSpc>
                <a:spcPct val="170000"/>
              </a:lnSpc>
            </a:pPr>
            <a:r>
              <a:rPr lang="en-US" sz="2600" dirty="0"/>
              <a:t>Provide quality service to all users with best performance.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Implement the platform for startups within the required time. 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Establish short-term and long-term profitability.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Provide facilities to investors to follow up startups.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Provides features to clients to buy products through the system.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Supports the startup with the client base attracted</a:t>
            </a:r>
            <a:endParaRPr lang="en-US" sz="2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59C46-D5F0-4B65-814C-9378FBBAD75E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48933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CDBD1CC6-7ED5-4F90-BB60-972F298F1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60" y="0"/>
            <a:ext cx="3526752" cy="3137512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C5AD223D-9B0B-4FB1-B769-F01E3D00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751" y="3429000"/>
            <a:ext cx="6551721" cy="1047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286D9F"/>
                </a:solidFill>
              </a:rPr>
              <a:t>Project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46AA8-4168-4B73-BBB9-FBEADA93E318}"/>
              </a:ext>
            </a:extLst>
          </p:cNvPr>
          <p:cNvSpPr/>
          <p:nvPr/>
        </p:nvSpPr>
        <p:spPr>
          <a:xfrm>
            <a:off x="2281560" y="3137512"/>
            <a:ext cx="7279689" cy="1727451"/>
          </a:xfrm>
          <a:prstGeom prst="rect">
            <a:avLst/>
          </a:prstGeom>
          <a:noFill/>
          <a:ln w="57150" cap="flat" cmpd="sng" algn="ctr">
            <a:solidFill>
              <a:srgbClr val="286D9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5A4F8-5887-4FAF-AAEA-CDF7EEF79D5A}"/>
              </a:ext>
            </a:extLst>
          </p:cNvPr>
          <p:cNvSpPr txBox="1"/>
          <p:nvPr/>
        </p:nvSpPr>
        <p:spPr>
          <a:xfrm>
            <a:off x="9312675" y="184335"/>
            <a:ext cx="2761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Number: G22</a:t>
            </a:r>
          </a:p>
        </p:txBody>
      </p:sp>
    </p:spTree>
    <p:extLst>
      <p:ext uri="{BB962C8B-B14F-4D97-AF65-F5344CB8AC3E}">
        <p14:creationId xmlns:p14="http://schemas.microsoft.com/office/powerpoint/2010/main" val="3054222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3754</TotalTime>
  <Words>1403</Words>
  <Application>Microsoft Office PowerPoint</Application>
  <PresentationFormat>Widescreen</PresentationFormat>
  <Paragraphs>217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Trebuchet MS</vt:lpstr>
      <vt:lpstr>Trebuchet MS (Body)</vt:lpstr>
      <vt:lpstr>Trebuchet MS (Headings)</vt:lpstr>
      <vt:lpstr>Wingdings 3</vt:lpstr>
      <vt:lpstr>Work Sans</vt:lpstr>
      <vt:lpstr>Facet</vt:lpstr>
      <vt:lpstr>Group Number: G22 </vt:lpstr>
      <vt:lpstr>Details of Project Supervisor, Co-supervisor</vt:lpstr>
      <vt:lpstr>Team Members</vt:lpstr>
      <vt:lpstr>PowerPoint Presentation</vt:lpstr>
      <vt:lpstr>PowerPoint Presentation</vt:lpstr>
      <vt:lpstr>PowerPoint Presentation</vt:lpstr>
      <vt:lpstr> Goals &amp; Objectives</vt:lpstr>
      <vt:lpstr>PowerPoint Presentation</vt:lpstr>
      <vt:lpstr>Project Scope</vt:lpstr>
      <vt:lpstr>PowerPoint Presentation</vt:lpstr>
      <vt:lpstr>Use case Diagram</vt:lpstr>
      <vt:lpstr>Entrepreneur</vt:lpstr>
      <vt:lpstr>Investor</vt:lpstr>
      <vt:lpstr>Admin</vt:lpstr>
      <vt:lpstr>Client</vt:lpstr>
      <vt:lpstr>Out of Scope </vt:lpstr>
      <vt:lpstr>Quality Attributes</vt:lpstr>
      <vt:lpstr>PowerPoint Presentation</vt:lpstr>
      <vt:lpstr>PowerPoint Presentation</vt:lpstr>
      <vt:lpstr>Proposed Technologies</vt:lpstr>
      <vt:lpstr>PowerPoint Presentation</vt:lpstr>
      <vt:lpstr>Feasibility study</vt:lpstr>
      <vt:lpstr>Feasibility study</vt:lpstr>
      <vt:lpstr>Feasibility study</vt:lpstr>
      <vt:lpstr>Feasibility study</vt:lpstr>
      <vt:lpstr>Feasibility study</vt:lpstr>
      <vt:lpstr>The Project Plan</vt:lpstr>
      <vt:lpstr>PowerPoint Presentation</vt:lpstr>
      <vt:lpstr>Work Load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RSH</dc:creator>
  <cp:lastModifiedBy>RSH</cp:lastModifiedBy>
  <cp:revision>103</cp:revision>
  <dcterms:created xsi:type="dcterms:W3CDTF">2021-05-29T13:37:55Z</dcterms:created>
  <dcterms:modified xsi:type="dcterms:W3CDTF">2021-06-10T06:44:24Z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