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3" r:id="rId7"/>
    <p:sldId id="267" r:id="rId8"/>
    <p:sldId id="269" r:id="rId9"/>
    <p:sldId id="268" r:id="rId10"/>
    <p:sldId id="270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1079</c:v>
                </c:pt>
                <c:pt idx="1">
                  <c:v>66</c:v>
                </c:pt>
                <c:pt idx="2">
                  <c:v>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0-42AD-9326-B2D632865C2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Workplace Impact of Mental Health Conditions</a:t>
            </a:r>
            <a:endParaRPr lang="en-IN"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Sometimes</c:v>
                </c:pt>
                <c:pt idx="1">
                  <c:v>Often</c:v>
                </c:pt>
                <c:pt idx="2">
                  <c:v>Rarely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445</c:v>
                </c:pt>
                <c:pt idx="1">
                  <c:v>336</c:v>
                </c:pt>
                <c:pt idx="2">
                  <c:v>180</c:v>
                </c:pt>
                <c:pt idx="3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9-4EE1-BF23-C47553865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95578079"/>
        <c:axId val="1395573279"/>
      </c:barChart>
      <c:catAx>
        <c:axId val="1395578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573279"/>
        <c:crosses val="autoZero"/>
        <c:auto val="1"/>
        <c:lblAlgn val="ctr"/>
        <c:lblOffset val="100"/>
        <c:noMultiLvlLbl val="0"/>
      </c:catAx>
      <c:valAx>
        <c:axId val="1395573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578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Employees by Age Group</a:t>
            </a:r>
            <a:endParaRPr lang="en-IN"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15–25</c:v>
                </c:pt>
                <c:pt idx="1">
                  <c:v>26–35</c:v>
                </c:pt>
                <c:pt idx="2">
                  <c:v>36–45</c:v>
                </c:pt>
                <c:pt idx="3">
                  <c:v>46+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620</c:v>
                </c:pt>
                <c:pt idx="2">
                  <c:v>310</c:v>
                </c:pt>
                <c:pt idx="3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7-4C23-BE27-83CD4A3A1E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15–25</c:v>
                </c:pt>
                <c:pt idx="1">
                  <c:v>26–35</c:v>
                </c:pt>
                <c:pt idx="2">
                  <c:v>36–45</c:v>
                </c:pt>
                <c:pt idx="3">
                  <c:v>46+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807-4C23-BE27-83CD4A3A1E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15–25</c:v>
                </c:pt>
                <c:pt idx="1">
                  <c:v>26–35</c:v>
                </c:pt>
                <c:pt idx="2">
                  <c:v>36–45</c:v>
                </c:pt>
                <c:pt idx="3">
                  <c:v>46+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807-4C23-BE27-83CD4A3A1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45129007"/>
        <c:axId val="1645128047"/>
      </c:barChart>
      <c:catAx>
        <c:axId val="164512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128047"/>
        <c:crosses val="autoZero"/>
        <c:auto val="1"/>
        <c:lblAlgn val="ctr"/>
        <c:lblOffset val="100"/>
        <c:noMultiLvlLbl val="0"/>
      </c:catAx>
      <c:valAx>
        <c:axId val="164512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12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7e88b4f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7e88b4f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77e88b4f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77e88b4f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77e88b4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77e88b4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7e88b4f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7e88b4f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72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7e88b4fc_2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7e88b4fc_2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6605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 algn="l">
              <a:lnSpc>
                <a:spcPct val="133333"/>
              </a:lnSpc>
              <a:buSzPts val="1100"/>
            </a:pPr>
            <a:r>
              <a:rPr lang="en-US" sz="3100" b="1" dirty="0">
                <a:highlight>
                  <a:srgbClr val="FFFFFF"/>
                </a:highlight>
              </a:rPr>
              <a:t>Mental Health in Tech Industry</a:t>
            </a:r>
            <a:br>
              <a:rPr lang="en-US" sz="3100" b="1" dirty="0">
                <a:highlight>
                  <a:srgbClr val="FFFFFF"/>
                </a:highlight>
              </a:rPr>
            </a:br>
            <a:br>
              <a:rPr lang="en-US" sz="2200" dirty="0">
                <a:highlight>
                  <a:srgbClr val="FFFFFF"/>
                </a:highlight>
              </a:rPr>
            </a:b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-150017" y="1799450"/>
            <a:ext cx="6474862" cy="590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sz="2400" dirty="0">
                <a:highlight>
                  <a:srgbClr val="FFFFFF"/>
                </a:highlight>
              </a:rPr>
              <a:t>Exploratory Data Analysis using Python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FAF371F-F8C6-6C5A-D90E-B7DB1A73C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312311"/>
              </p:ext>
            </p:extLst>
          </p:nvPr>
        </p:nvGraphicFramePr>
        <p:xfrm>
          <a:off x="1388269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9482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01051D-ACF0-26C8-3923-2EEF86D1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98709"/>
              </p:ext>
            </p:extLst>
          </p:nvPr>
        </p:nvGraphicFramePr>
        <p:xfrm>
          <a:off x="450056" y="814388"/>
          <a:ext cx="7174957" cy="389731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743447">
                  <a:extLst>
                    <a:ext uri="{9D8B030D-6E8A-4147-A177-3AD203B41FA5}">
                      <a16:colId xmlns:a16="http://schemas.microsoft.com/office/drawing/2014/main" val="648957657"/>
                    </a:ext>
                  </a:extLst>
                </a:gridCol>
                <a:gridCol w="5431510">
                  <a:extLst>
                    <a:ext uri="{9D8B030D-6E8A-4147-A177-3AD203B41FA5}">
                      <a16:colId xmlns:a16="http://schemas.microsoft.com/office/drawing/2014/main" val="3518322957"/>
                    </a:ext>
                  </a:extLst>
                </a:gridCol>
              </a:tblGrid>
              <a:tr h="279629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IN" sz="1000" b="1" kern="0" dirty="0">
                          <a:effectLst/>
                        </a:rPr>
                        <a:t>Column Name</a:t>
                      </a:r>
                      <a:endParaRPr lang="en-IN" sz="1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IN" sz="1000" kern="0">
                          <a:effectLst/>
                        </a:rPr>
                        <a:t>Description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066938"/>
                  </a:ext>
                </a:extLst>
              </a:tr>
              <a:tr h="20972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>
                          <a:effectLst/>
                        </a:rPr>
                        <a:t>Timestamp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>
                          <a:effectLst/>
                        </a:rPr>
                        <a:t>Date survey was filled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73707"/>
                  </a:ext>
                </a:extLst>
              </a:tr>
              <a:tr h="218459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>
                          <a:effectLst/>
                        </a:rPr>
                        <a:t>Gender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Gender identity of surveyed person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34144"/>
                  </a:ext>
                </a:extLst>
              </a:tr>
              <a:tr h="218459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>
                          <a:effectLst/>
                        </a:rPr>
                        <a:t>Country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>
                          <a:effectLst/>
                        </a:rPr>
                        <a:t>Country of residence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361857"/>
                  </a:ext>
                </a:extLst>
              </a:tr>
              <a:tr h="26215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>
                          <a:effectLst/>
                        </a:rPr>
                        <a:t>State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>
                          <a:effectLst/>
                        </a:rPr>
                        <a:t>US residents only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293200"/>
                  </a:ext>
                </a:extLst>
              </a:tr>
              <a:tr h="218459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 err="1">
                          <a:effectLst/>
                        </a:rPr>
                        <a:t>self_employed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>
                          <a:effectLst/>
                        </a:rPr>
                        <a:t>Are you self-employed?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810076"/>
                  </a:ext>
                </a:extLst>
              </a:tr>
              <a:tr h="21409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 err="1">
                          <a:effectLst/>
                        </a:rPr>
                        <a:t>family_history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Do you have a family history of mental illness?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788273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>
                          <a:effectLst/>
                        </a:rPr>
                        <a:t>treatment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Have you sought treatment for a mental health condition?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838191"/>
                  </a:ext>
                </a:extLst>
              </a:tr>
              <a:tr h="26215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 err="1">
                          <a:effectLst/>
                        </a:rPr>
                        <a:t>work_interfere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If you have a mental health condition, do you feel that it interferes with your work?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966523"/>
                  </a:ext>
                </a:extLst>
              </a:tr>
              <a:tr h="305843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>
                          <a:effectLst/>
                        </a:rPr>
                        <a:t>no_employees</a:t>
                      </a:r>
                      <a:endParaRPr lang="en-IN" sz="1000" b="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How many employees does your company or organization have?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990878"/>
                  </a:ext>
                </a:extLst>
              </a:tr>
              <a:tr h="257782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 err="1">
                          <a:effectLst/>
                        </a:rPr>
                        <a:t>remote_work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>
                          <a:effectLst/>
                        </a:rPr>
                        <a:t>Do you work remotely (outside of an office) at least 50% of the time?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26762"/>
                  </a:ext>
                </a:extLst>
              </a:tr>
              <a:tr h="26652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 err="1">
                          <a:effectLst/>
                        </a:rPr>
                        <a:t>tech_company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Is your employer primarily a tech company/organization?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174703"/>
                  </a:ext>
                </a:extLst>
              </a:tr>
              <a:tr h="257782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>
                          <a:effectLst/>
                        </a:rPr>
                        <a:t>benefits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>
                          <a:effectLst/>
                        </a:rPr>
                        <a:t>Does your employer provide mental health benefits?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254632"/>
                  </a:ext>
                </a:extLst>
              </a:tr>
              <a:tr h="310212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 err="1">
                          <a:effectLst/>
                        </a:rPr>
                        <a:t>care_options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Do you know the options for mental health care your employer provides?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742889"/>
                  </a:ext>
                </a:extLst>
              </a:tr>
              <a:tr h="349535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b="0" kern="0" dirty="0" err="1">
                          <a:effectLst/>
                        </a:rPr>
                        <a:t>wellness_program</a:t>
                      </a:r>
                      <a:endParaRPr lang="en-IN" sz="10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1000" kern="0" dirty="0">
                          <a:effectLst/>
                        </a:rPr>
                        <a:t>Has your employer ever discussed mental health as part of an employee wellness program?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45959" marR="4595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961810"/>
                  </a:ext>
                </a:extLst>
              </a:tr>
            </a:tbl>
          </a:graphicData>
        </a:graphic>
      </p:graphicFrame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DC972497-E955-41E0-3B65-B8F63722A3B1}"/>
              </a:ext>
            </a:extLst>
          </p:cNvPr>
          <p:cNvSpPr txBox="1">
            <a:spLocks/>
          </p:cNvSpPr>
          <p:nvPr/>
        </p:nvSpPr>
        <p:spPr>
          <a:xfrm>
            <a:off x="364330" y="22621"/>
            <a:ext cx="7260683" cy="110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33333"/>
              </a:lnSpc>
              <a:buSzPts val="1100"/>
            </a:pP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</a:rPr>
              <a:t>Columns Description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E0DE86-D74E-AF9E-FBB2-F7E032D92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734497"/>
              </p:ext>
            </p:extLst>
          </p:nvPr>
        </p:nvGraphicFramePr>
        <p:xfrm>
          <a:off x="314325" y="435769"/>
          <a:ext cx="7024397" cy="413305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951222">
                  <a:extLst>
                    <a:ext uri="{9D8B030D-6E8A-4147-A177-3AD203B41FA5}">
                      <a16:colId xmlns:a16="http://schemas.microsoft.com/office/drawing/2014/main" val="1976401195"/>
                    </a:ext>
                  </a:extLst>
                </a:gridCol>
                <a:gridCol w="5073175">
                  <a:extLst>
                    <a:ext uri="{9D8B030D-6E8A-4147-A177-3AD203B41FA5}">
                      <a16:colId xmlns:a16="http://schemas.microsoft.com/office/drawing/2014/main" val="1568478604"/>
                    </a:ext>
                  </a:extLst>
                </a:gridCol>
              </a:tblGrid>
              <a:tr h="372557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IN" sz="900" kern="100" dirty="0">
                          <a:effectLst/>
                        </a:rPr>
                        <a:t>Column Name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IN" sz="900" kern="100">
                          <a:effectLst/>
                        </a:rPr>
                        <a:t>Description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349516"/>
                  </a:ext>
                </a:extLst>
              </a:tr>
              <a:tr h="34151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 dirty="0" err="1">
                          <a:effectLst/>
                        </a:rPr>
                        <a:t>seek_help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Does your employer provide resources to learn more about mental health issues and how to seek help?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075701"/>
                  </a:ext>
                </a:extLst>
              </a:tr>
              <a:tr h="34151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 dirty="0">
                          <a:effectLst/>
                        </a:rPr>
                        <a:t>anonymity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 dirty="0">
                          <a:effectLst/>
                        </a:rPr>
                        <a:t>Is your anonymity protected if you choose to take advantage of mental health or substance abuse treatment resources?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479096"/>
                  </a:ext>
                </a:extLst>
              </a:tr>
              <a:tr h="29106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leave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How easy is it for you to take medical leave for a mental health condition?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57651"/>
                  </a:ext>
                </a:extLst>
              </a:tr>
              <a:tr h="349272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mental_health_consequence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Do you think that discussing a mental health issue with your employer would have negative consequences?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28652"/>
                  </a:ext>
                </a:extLst>
              </a:tr>
              <a:tr h="34151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phys_health_consequence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Do you think that discussing a physical health issue with your employer would have negative consequences?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492394"/>
                  </a:ext>
                </a:extLst>
              </a:tr>
              <a:tr h="285239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coworkers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Would you be willing to discuss a mental health issue with your coworkers?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727325"/>
                  </a:ext>
                </a:extLst>
              </a:tr>
              <a:tr h="355093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supervisors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Would you be willing to discuss a mental health issue with your direct supervisor(s)?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362052"/>
                  </a:ext>
                </a:extLst>
              </a:tr>
              <a:tr h="349272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mental_health_interview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Would you bring up a mental health issue with a potential employer in an interview?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2137"/>
                  </a:ext>
                </a:extLst>
              </a:tr>
              <a:tr h="407484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mental_vs_physical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Do you feel that your employer takes mental health as seriously as physical health?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865517"/>
                  </a:ext>
                </a:extLst>
              </a:tr>
              <a:tr h="34345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obs_consequence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Have you heard of or observed negative consequences for coworkers with mental health conditions in your workplace?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378061"/>
                  </a:ext>
                </a:extLst>
              </a:tr>
              <a:tr h="355093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>
                          <a:effectLst/>
                        </a:rPr>
                        <a:t>comments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IN" sz="900" kern="100" dirty="0">
                          <a:effectLst/>
                        </a:rPr>
                        <a:t>Any additional notes or comments?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57740" marR="5774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737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33A6-3784-FAFA-314A-60E7AA8F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Define Your Business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EC776-6DD5-36C4-E5B6-83B0B44A8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how mental health affects employees in the tech industry.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patterns in treatment-seeking behavior based on demographic and workplace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workplace support systems like benefits, leave policies, and openness.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gaps in awareness and access to mental health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organizations design inclusive, data-driven wellness programs.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02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N" b="1" dirty="0"/>
              <a:t>About the Dataset</a:t>
            </a:r>
            <a:endParaRPr b="1"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87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400" b="1" dirty="0">
                <a:solidFill>
                  <a:srgbClr val="202124"/>
                </a:solidFill>
                <a:highlight>
                  <a:srgbClr val="FFFFFF"/>
                </a:highlight>
              </a:rPr>
              <a:t>Dataset Information</a:t>
            </a:r>
          </a:p>
          <a:p>
            <a:pPr marL="0" lvl="0" indent="0" algn="l" rtl="0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endParaRPr lang="en" sz="11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171450" indent="-171450">
              <a:lnSpc>
                <a:spcPct val="122222"/>
              </a:lnSpc>
              <a:buClr>
                <a:schemeClr val="dk1"/>
              </a:buClr>
              <a:buSzPct val="81481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is from a 2014 survey that measures attitudes towards mental health and frequency of mental health disorders in the tech workplace. 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is based on a survey about mental health in the tech industry.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</a:t>
            </a: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1,252 responses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 columns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on aspects like age, gender, treatment, work interference, and company support.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via self-report from tech employees across different countries.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Covers both </a:t>
            </a: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workplace-related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questions.</a:t>
            </a:r>
          </a:p>
          <a:p>
            <a:pPr marL="171450" lvl="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for understanding trends, barriers, and attitudes toward mental health</a:t>
            </a:r>
            <a:endParaRPr sz="1200" dirty="0">
              <a:solidFill>
                <a:schemeClr val="tx1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24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64C762-6037-1A63-2B78-5B28FC590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593532"/>
              </p:ext>
            </p:extLst>
          </p:nvPr>
        </p:nvGraphicFramePr>
        <p:xfrm>
          <a:off x="5743575" y="2933752"/>
          <a:ext cx="2943225" cy="211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b="1" dirty="0"/>
              <a:t>Inspiration &amp; Acknowledgements</a:t>
            </a:r>
            <a:br>
              <a:rPr lang="en-IN" b="1" dirty="0"/>
            </a:br>
            <a:endParaRPr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088180"/>
            <a:ext cx="8520600" cy="3826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Inspiration – Questions Worth Exploring</a:t>
            </a:r>
          </a:p>
          <a:p>
            <a:pPr marL="114300" indent="0">
              <a:buNone/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How does the frequency of mental health illness and attitudes towards mental health vary by geographic location?</a:t>
            </a:r>
            <a:b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 Since most responses came from the United States, deeper geographic comparison was limited. However, within-country patterns revealed gaps in awareness, treatment access, and company-level support across different job environments.</a:t>
            </a: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Q: What are the strongest predictors of mental health illness or certain attitudes towards mental health in the workplace?</a:t>
            </a:r>
            <a:b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A: Key predictors include: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-Family history of mental illness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-Work interference levels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-Lack of employer-provided mental health benefits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-Younger age groups more likely to seek help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-Gender also played a role in openness to treatment</a:t>
            </a:r>
          </a:p>
          <a:p>
            <a:pPr marL="114300" indent="0">
              <a:buNone/>
            </a:pP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" sz="1200" b="1" dirty="0">
                <a:solidFill>
                  <a:srgbClr val="202124"/>
                </a:solidFill>
              </a:rPr>
              <a:t>Acknowledgements-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Dataset sourced from </a:t>
            </a:r>
            <a:r>
              <a:rPr lang="en-US" altLang="en-US" sz="11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Sourcing Mental Illness</a:t>
            </a:r>
            <a:endParaRPr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publicly via Kaggle and GitHub repositories</a:t>
            </a:r>
          </a:p>
          <a:p>
            <a:pPr marL="114300" indent="0">
              <a:buNone/>
            </a:pPr>
            <a:endParaRPr lang="en-US" altLang="en-US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b="1" dirty="0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9F2C-2DB8-C471-D8E8-A072F432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25" y="57977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EDA Approach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53492-5538-E317-7358-394776F59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 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Started with data cleaning and wrangling to fix age, gender, and missing values.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new columns like </a:t>
            </a:r>
            <a:r>
              <a:rPr lang="en-IN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Gender_cleaned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age_group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improve clarity.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Explored each variable (univariate analysis) to understand distributions.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bivariate charts to </a:t>
            </a:r>
            <a:r>
              <a:rPr lang="en-IN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relationships like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 vs Treatment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Group vs Treatment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multivariate visualizations like correlation heatmap and </a:t>
            </a:r>
            <a:r>
              <a:rPr lang="en-IN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pairplot</a:t>
            </a: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pattern detection.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on identifying workplace gaps in mental health support.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Customized insights based on logic, not just visual trends.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4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AE08-6A18-E6A3-D29F-9B93B61D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880794"/>
            <a:ext cx="8520600" cy="5727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Insights-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8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CD5831-DA17-4849-DF3F-2B0A8AB09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771039"/>
              </p:ext>
            </p:extLst>
          </p:nvPr>
        </p:nvGraphicFramePr>
        <p:xfrm>
          <a:off x="9525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7913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805</Words>
  <Application>Microsoft Office PowerPoint</Application>
  <PresentationFormat>On-screen Show (16:9)</PresentationFormat>
  <Paragraphs>103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Mental Health in Tech Industry  </vt:lpstr>
      <vt:lpstr>PowerPoint Presentation</vt:lpstr>
      <vt:lpstr>PowerPoint Presentation</vt:lpstr>
      <vt:lpstr>Define Your Business Objective</vt:lpstr>
      <vt:lpstr>About the Dataset</vt:lpstr>
      <vt:lpstr>Inspiration &amp; Acknowledgements </vt:lpstr>
      <vt:lpstr> EDA Approach</vt:lpstr>
      <vt:lpstr>Some Insights-</vt:lpstr>
      <vt:lpstr>PowerPoint Presentation</vt:lpstr>
      <vt:lpstr>PowerPoint Presentation</vt:lpstr>
      <vt:lpstr>Submissions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Shubhangi Kawale</cp:lastModifiedBy>
  <cp:revision>1</cp:revision>
  <dcterms:modified xsi:type="dcterms:W3CDTF">2025-06-28T18:55:28Z</dcterms:modified>
</cp:coreProperties>
</file>