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0" r:id="rId3"/>
    <p:sldId id="257" r:id="rId4"/>
    <p:sldId id="258" r:id="rId5"/>
    <p:sldId id="259"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4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20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035254"/>
            <a:ext cx="4869180" cy="4159091"/>
          </a:xfrm>
          <a:prstGeom prst="rect">
            <a:avLst/>
          </a:prstGeom>
        </p:spPr>
      </p:pic>
      <p:sp>
        <p:nvSpPr>
          <p:cNvPr id="6" name="Text 2"/>
          <p:cNvSpPr/>
          <p:nvPr/>
        </p:nvSpPr>
        <p:spPr>
          <a:xfrm>
            <a:off x="6350437" y="990243"/>
            <a:ext cx="7415927" cy="3193971"/>
          </a:xfrm>
          <a:prstGeom prst="rect">
            <a:avLst/>
          </a:prstGeom>
          <a:noFill/>
          <a:ln/>
        </p:spPr>
        <p:txBody>
          <a:bodyPr wrap="square" rtlCol="0" anchor="t"/>
          <a:lstStyle/>
          <a:p>
            <a:pPr marL="0" indent="0">
              <a:lnSpc>
                <a:spcPts val="8384"/>
              </a:lnSpc>
              <a:buNone/>
            </a:pPr>
            <a:r>
              <a:rPr lang="en-US" sz="6707" b="1" dirty="0">
                <a:solidFill>
                  <a:srgbClr val="333F70"/>
                </a:solidFill>
                <a:latin typeface="Unbounded" pitchFamily="34" charset="0"/>
                <a:ea typeface="Unbounded" pitchFamily="34" charset="-122"/>
                <a:cs typeface="Unbounded" pitchFamily="34" charset="-120"/>
              </a:rPr>
              <a:t>Introduction to Sudoku Solver</a:t>
            </a:r>
            <a:endParaRPr lang="en-US" sz="6707" dirty="0"/>
          </a:p>
        </p:txBody>
      </p:sp>
      <p:sp>
        <p:nvSpPr>
          <p:cNvPr id="7" name="Text 3"/>
          <p:cNvSpPr/>
          <p:nvPr/>
        </p:nvSpPr>
        <p:spPr>
          <a:xfrm>
            <a:off x="6350437" y="4554498"/>
            <a:ext cx="7415927" cy="1975247"/>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Welcome to the world of Sudoku solvers! This presentation will guide you through the fascinating process of solving Sudoku puzzles using a backtracking algorithm. We'll explore the key concepts, visualize the algorithm in action, and delve into the implementation details. Join us on this journey!</a:t>
            </a:r>
            <a:endParaRPr lang="en-US" sz="1944" dirty="0"/>
          </a:p>
        </p:txBody>
      </p:sp>
      <p:sp>
        <p:nvSpPr>
          <p:cNvPr id="10" name="Text 6"/>
          <p:cNvSpPr/>
          <p:nvPr/>
        </p:nvSpPr>
        <p:spPr>
          <a:xfrm>
            <a:off x="6868716" y="6807398"/>
            <a:ext cx="2838569" cy="431959"/>
          </a:xfrm>
          <a:prstGeom prst="rect">
            <a:avLst/>
          </a:prstGeom>
          <a:noFill/>
          <a:ln/>
        </p:spPr>
        <p:txBody>
          <a:bodyPr wrap="none" rtlCol="0" anchor="t"/>
          <a:lstStyle/>
          <a:p>
            <a:pPr marL="0" indent="0" algn="l">
              <a:lnSpc>
                <a:spcPts val="3402"/>
              </a:lnSpc>
              <a:buNone/>
            </a:pPr>
            <a:r>
              <a:rPr lang="en-US" sz="2430" b="1" dirty="0">
                <a:solidFill>
                  <a:srgbClr val="333F70"/>
                </a:solidFill>
                <a:latin typeface="Open Sans" pitchFamily="34" charset="0"/>
                <a:ea typeface="Open Sans" pitchFamily="34" charset="-122"/>
                <a:cs typeface="Open Sans" pitchFamily="34" charset="-120"/>
              </a:rPr>
              <a:t>by Shubham Singh</a:t>
            </a: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745343"/>
            <a:ext cx="4869180" cy="2738914"/>
          </a:xfrm>
          <a:prstGeom prst="rect">
            <a:avLst/>
          </a:prstGeom>
        </p:spPr>
      </p:pic>
      <p:sp>
        <p:nvSpPr>
          <p:cNvPr id="6" name="Text 2"/>
          <p:cNvSpPr/>
          <p:nvPr/>
        </p:nvSpPr>
        <p:spPr>
          <a:xfrm>
            <a:off x="6350437" y="1293019"/>
            <a:ext cx="7415927" cy="1543050"/>
          </a:xfrm>
          <a:prstGeom prst="rect">
            <a:avLst/>
          </a:prstGeom>
          <a:noFill/>
          <a:ln/>
        </p:spPr>
        <p:txBody>
          <a:bodyPr wrap="square" rtlCol="0" anchor="t"/>
          <a:lstStyle/>
          <a:p>
            <a:pPr marL="0" indent="0">
              <a:lnSpc>
                <a:spcPts val="6075"/>
              </a:lnSpc>
              <a:buNone/>
            </a:pPr>
            <a:r>
              <a:rPr lang="en-US" sz="4860" b="1" dirty="0">
                <a:solidFill>
                  <a:srgbClr val="333F70"/>
                </a:solidFill>
                <a:latin typeface="Unbounded" pitchFamily="34" charset="0"/>
                <a:ea typeface="Unbounded" pitchFamily="34" charset="-122"/>
                <a:cs typeface="Unbounded" pitchFamily="34" charset="-120"/>
              </a:rPr>
              <a:t>Representing the Sudoku Board</a:t>
            </a:r>
            <a:endParaRPr lang="en-US" sz="4860" dirty="0"/>
          </a:p>
        </p:txBody>
      </p:sp>
      <p:sp>
        <p:nvSpPr>
          <p:cNvPr id="7" name="Shape 3"/>
          <p:cNvSpPr/>
          <p:nvPr/>
        </p:nvSpPr>
        <p:spPr>
          <a:xfrm>
            <a:off x="6350437" y="3206353"/>
            <a:ext cx="7415927" cy="3730228"/>
          </a:xfrm>
          <a:prstGeom prst="roundRect">
            <a:avLst>
              <a:gd name="adj" fmla="val 2978"/>
            </a:avLst>
          </a:prstGeom>
          <a:noFill/>
          <a:ln w="15240">
            <a:solidFill>
              <a:srgbClr val="000000">
                <a:alpha val="8000"/>
              </a:srgbClr>
            </a:solidFill>
            <a:prstDash val="solid"/>
          </a:ln>
        </p:spPr>
        <p:txBody>
          <a:bodyPr/>
          <a:lstStyle/>
          <a:p>
            <a:endParaRPr lang="en-IN"/>
          </a:p>
        </p:txBody>
      </p:sp>
      <p:sp>
        <p:nvSpPr>
          <p:cNvPr id="8" name="Shape 4"/>
          <p:cNvSpPr/>
          <p:nvPr/>
        </p:nvSpPr>
        <p:spPr>
          <a:xfrm>
            <a:off x="6365677" y="3221593"/>
            <a:ext cx="7385447" cy="1496616"/>
          </a:xfrm>
          <a:prstGeom prst="rect">
            <a:avLst/>
          </a:prstGeom>
          <a:solidFill>
            <a:srgbClr val="FFFFFF">
              <a:alpha val="4000"/>
            </a:srgbClr>
          </a:solidFill>
          <a:ln/>
        </p:spPr>
        <p:txBody>
          <a:bodyPr/>
          <a:lstStyle/>
          <a:p>
            <a:endParaRPr lang="en-IN"/>
          </a:p>
        </p:txBody>
      </p:sp>
      <p:sp>
        <p:nvSpPr>
          <p:cNvPr id="9" name="Text 5"/>
          <p:cNvSpPr/>
          <p:nvPr/>
        </p:nvSpPr>
        <p:spPr>
          <a:xfrm>
            <a:off x="6612493" y="3377327"/>
            <a:ext cx="6891814" cy="1185148"/>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A 2D array or matrix can be used to represent the Sudoku board. Each element represents a cell, with 0 indicating an empty cell.</a:t>
            </a:r>
            <a:endParaRPr lang="en-US" sz="1944" dirty="0"/>
          </a:p>
        </p:txBody>
      </p:sp>
      <p:sp>
        <p:nvSpPr>
          <p:cNvPr id="10" name="Shape 6"/>
          <p:cNvSpPr/>
          <p:nvPr/>
        </p:nvSpPr>
        <p:spPr>
          <a:xfrm>
            <a:off x="6365677" y="4718209"/>
            <a:ext cx="7385447" cy="1101566"/>
          </a:xfrm>
          <a:prstGeom prst="rect">
            <a:avLst/>
          </a:prstGeom>
          <a:solidFill>
            <a:srgbClr val="000000">
              <a:alpha val="4000"/>
            </a:srgbClr>
          </a:solidFill>
          <a:ln/>
        </p:spPr>
        <p:txBody>
          <a:bodyPr/>
          <a:lstStyle/>
          <a:p>
            <a:endParaRPr lang="en-IN"/>
          </a:p>
        </p:txBody>
      </p:sp>
      <p:sp>
        <p:nvSpPr>
          <p:cNvPr id="11" name="Text 7"/>
          <p:cNvSpPr/>
          <p:nvPr/>
        </p:nvSpPr>
        <p:spPr>
          <a:xfrm>
            <a:off x="6612493" y="4873943"/>
            <a:ext cx="6891814" cy="790099"/>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Rows and columns are indexed from 0 to 8, with each cell having its own unique index.</a:t>
            </a:r>
            <a:endParaRPr lang="en-US" sz="1944" dirty="0"/>
          </a:p>
        </p:txBody>
      </p:sp>
      <p:sp>
        <p:nvSpPr>
          <p:cNvPr id="12" name="Shape 8"/>
          <p:cNvSpPr/>
          <p:nvPr/>
        </p:nvSpPr>
        <p:spPr>
          <a:xfrm>
            <a:off x="6365677" y="5819775"/>
            <a:ext cx="7385447" cy="1101566"/>
          </a:xfrm>
          <a:prstGeom prst="rect">
            <a:avLst/>
          </a:prstGeom>
          <a:solidFill>
            <a:srgbClr val="FFFFFF">
              <a:alpha val="4000"/>
            </a:srgbClr>
          </a:solidFill>
          <a:ln/>
        </p:spPr>
        <p:txBody>
          <a:bodyPr/>
          <a:lstStyle/>
          <a:p>
            <a:endParaRPr lang="en-IN"/>
          </a:p>
        </p:txBody>
      </p:sp>
      <p:sp>
        <p:nvSpPr>
          <p:cNvPr id="13" name="Text 9"/>
          <p:cNvSpPr/>
          <p:nvPr/>
        </p:nvSpPr>
        <p:spPr>
          <a:xfrm>
            <a:off x="6612493" y="5975509"/>
            <a:ext cx="6891814" cy="790099"/>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This representation allows easy access and manipulation of cells during the solving process.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2170509"/>
            <a:ext cx="7415927" cy="1543050"/>
          </a:xfrm>
          <a:prstGeom prst="rect">
            <a:avLst/>
          </a:prstGeom>
          <a:noFill/>
          <a:ln/>
        </p:spPr>
        <p:txBody>
          <a:bodyPr wrap="square" rtlCol="0" anchor="t"/>
          <a:lstStyle/>
          <a:p>
            <a:pPr marL="0" indent="0">
              <a:lnSpc>
                <a:spcPts val="6075"/>
              </a:lnSpc>
              <a:buNone/>
            </a:pPr>
            <a:r>
              <a:rPr lang="en-US" sz="4860" b="1" dirty="0">
                <a:solidFill>
                  <a:srgbClr val="333F70"/>
                </a:solidFill>
                <a:latin typeface="Unbounded" pitchFamily="34" charset="0"/>
                <a:ea typeface="Unbounded" pitchFamily="34" charset="-122"/>
                <a:cs typeface="Unbounded" pitchFamily="34" charset="-120"/>
              </a:rPr>
              <a:t>Example: Solving a Sudoku Puzzle</a:t>
            </a:r>
            <a:endParaRPr lang="en-US" sz="4860" dirty="0"/>
          </a:p>
        </p:txBody>
      </p:sp>
      <p:sp>
        <p:nvSpPr>
          <p:cNvPr id="6" name="Text 3"/>
          <p:cNvSpPr/>
          <p:nvPr/>
        </p:nvSpPr>
        <p:spPr>
          <a:xfrm>
            <a:off x="864037" y="4083844"/>
            <a:ext cx="7415927" cy="1975247"/>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Let's apply the backtracking algorithm to solve a Sudoku puzzle step by step. We'll start with an empty board and fill in the numbers one by one, considering the constraints and backtracking when needed. Follow along as we uncover the solution!</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IN"/>
          </a:p>
        </p:txBody>
      </p:sp>
      <p:sp>
        <p:nvSpPr>
          <p:cNvPr id="3" name="Shape 1"/>
          <p:cNvSpPr/>
          <p:nvPr/>
        </p:nvSpPr>
        <p:spPr>
          <a:xfrm>
            <a:off x="-91440" y="18288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4030655" y="403044"/>
            <a:ext cx="8728609" cy="6822959"/>
          </a:xfrm>
          <a:prstGeom prst="rect">
            <a:avLst/>
          </a:prstGeom>
        </p:spPr>
      </p:pic>
      <p:sp>
        <p:nvSpPr>
          <p:cNvPr id="6" name="Text 2"/>
          <p:cNvSpPr/>
          <p:nvPr/>
        </p:nvSpPr>
        <p:spPr>
          <a:xfrm>
            <a:off x="604837" y="641628"/>
            <a:ext cx="7934325" cy="1080135"/>
          </a:xfrm>
          <a:prstGeom prst="rect">
            <a:avLst/>
          </a:prstGeom>
          <a:noFill/>
          <a:ln/>
        </p:spPr>
        <p:txBody>
          <a:bodyPr wrap="square" rtlCol="0" anchor="t"/>
          <a:lstStyle/>
          <a:p>
            <a:pPr marL="0" indent="0">
              <a:lnSpc>
                <a:spcPts val="4253"/>
              </a:lnSpc>
              <a:buNone/>
            </a:pPr>
            <a:r>
              <a:rPr lang="en-US" sz="3402" b="1" dirty="0">
                <a:solidFill>
                  <a:srgbClr val="333F70"/>
                </a:solidFill>
                <a:latin typeface="Unbounded" pitchFamily="34" charset="0"/>
                <a:ea typeface="Unbounded" pitchFamily="34" charset="-122"/>
                <a:cs typeface="Unbounded" pitchFamily="34" charset="-120"/>
              </a:rPr>
              <a:t>Backtracking Algorithm Explained</a:t>
            </a:r>
            <a:endParaRPr lang="en-US" sz="3402" dirty="0"/>
          </a:p>
        </p:txBody>
      </p:sp>
      <p:sp>
        <p:nvSpPr>
          <p:cNvPr id="7" name="Shape 3"/>
          <p:cNvSpPr/>
          <p:nvPr/>
        </p:nvSpPr>
        <p:spPr>
          <a:xfrm>
            <a:off x="846773" y="1980962"/>
            <a:ext cx="34528" cy="5607010"/>
          </a:xfrm>
          <a:prstGeom prst="roundRect">
            <a:avLst>
              <a:gd name="adj" fmla="val 225237"/>
            </a:avLst>
          </a:prstGeom>
          <a:solidFill>
            <a:srgbClr val="BCDBD4"/>
          </a:solidFill>
          <a:ln/>
        </p:spPr>
        <p:txBody>
          <a:bodyPr/>
          <a:lstStyle/>
          <a:p>
            <a:endParaRPr lang="en-IN"/>
          </a:p>
        </p:txBody>
      </p:sp>
      <p:sp>
        <p:nvSpPr>
          <p:cNvPr id="8" name="Shape 4"/>
          <p:cNvSpPr/>
          <p:nvPr/>
        </p:nvSpPr>
        <p:spPr>
          <a:xfrm>
            <a:off x="1058406" y="2352318"/>
            <a:ext cx="604837" cy="34528"/>
          </a:xfrm>
          <a:prstGeom prst="roundRect">
            <a:avLst>
              <a:gd name="adj" fmla="val 225237"/>
            </a:avLst>
          </a:prstGeom>
          <a:solidFill>
            <a:srgbClr val="BCDBD4"/>
          </a:solidFill>
          <a:ln/>
        </p:spPr>
        <p:txBody>
          <a:bodyPr/>
          <a:lstStyle/>
          <a:p>
            <a:endParaRPr lang="en-IN"/>
          </a:p>
        </p:txBody>
      </p:sp>
      <p:sp>
        <p:nvSpPr>
          <p:cNvPr id="9" name="Shape 5"/>
          <p:cNvSpPr/>
          <p:nvPr/>
        </p:nvSpPr>
        <p:spPr>
          <a:xfrm>
            <a:off x="669667" y="2175272"/>
            <a:ext cx="388739" cy="388739"/>
          </a:xfrm>
          <a:prstGeom prst="roundRect">
            <a:avLst>
              <a:gd name="adj" fmla="val 20006"/>
            </a:avLst>
          </a:prstGeom>
          <a:solidFill>
            <a:srgbClr val="D6F5EE"/>
          </a:solidFill>
          <a:ln w="7620">
            <a:solidFill>
              <a:srgbClr val="BCDBD4"/>
            </a:solidFill>
            <a:prstDash val="solid"/>
          </a:ln>
        </p:spPr>
        <p:txBody>
          <a:bodyPr/>
          <a:lstStyle/>
          <a:p>
            <a:endParaRPr lang="en-IN"/>
          </a:p>
        </p:txBody>
      </p:sp>
      <p:sp>
        <p:nvSpPr>
          <p:cNvPr id="10" name="Text 6"/>
          <p:cNvSpPr/>
          <p:nvPr/>
        </p:nvSpPr>
        <p:spPr>
          <a:xfrm>
            <a:off x="796588" y="2240042"/>
            <a:ext cx="134898" cy="259199"/>
          </a:xfrm>
          <a:prstGeom prst="rect">
            <a:avLst/>
          </a:prstGeom>
          <a:noFill/>
          <a:ln/>
        </p:spPr>
        <p:txBody>
          <a:bodyPr wrap="none" rtlCol="0" anchor="t"/>
          <a:lstStyle/>
          <a:p>
            <a:pPr marL="0" indent="0" algn="ctr">
              <a:lnSpc>
                <a:spcPts val="2041"/>
              </a:lnSpc>
              <a:buNone/>
            </a:pPr>
            <a:r>
              <a:rPr lang="en-US" sz="2041" b="1" dirty="0">
                <a:solidFill>
                  <a:srgbClr val="333F70"/>
                </a:solidFill>
                <a:latin typeface="Unbounded" pitchFamily="34" charset="0"/>
                <a:ea typeface="Unbounded" pitchFamily="34" charset="-122"/>
                <a:cs typeface="Unbounded" pitchFamily="34" charset="-120"/>
              </a:rPr>
              <a:t>1</a:t>
            </a:r>
            <a:endParaRPr lang="en-US" sz="2041" dirty="0"/>
          </a:p>
        </p:txBody>
      </p:sp>
      <p:sp>
        <p:nvSpPr>
          <p:cNvPr id="11" name="Text 7"/>
          <p:cNvSpPr/>
          <p:nvPr/>
        </p:nvSpPr>
        <p:spPr>
          <a:xfrm>
            <a:off x="1814513" y="2153722"/>
            <a:ext cx="2160270" cy="269915"/>
          </a:xfrm>
          <a:prstGeom prst="rect">
            <a:avLst/>
          </a:prstGeom>
          <a:noFill/>
          <a:ln/>
        </p:spPr>
        <p:txBody>
          <a:bodyPr wrap="none" rtlCol="0" anchor="t"/>
          <a:lstStyle/>
          <a:p>
            <a:pPr marL="0" indent="0" algn="l">
              <a:lnSpc>
                <a:spcPts val="2126"/>
              </a:lnSpc>
              <a:buNone/>
            </a:pPr>
            <a:r>
              <a:rPr lang="en-US" sz="1701" b="1" dirty="0">
                <a:solidFill>
                  <a:srgbClr val="333F70"/>
                </a:solidFill>
                <a:latin typeface="Unbounded" pitchFamily="34" charset="0"/>
                <a:ea typeface="Unbounded" pitchFamily="34" charset="-122"/>
                <a:cs typeface="Unbounded" pitchFamily="34" charset="-120"/>
              </a:rPr>
              <a:t>Exploration</a:t>
            </a:r>
            <a:endParaRPr lang="en-US" sz="1701" dirty="0"/>
          </a:p>
        </p:txBody>
      </p:sp>
      <p:sp>
        <p:nvSpPr>
          <p:cNvPr id="12" name="Text 8"/>
          <p:cNvSpPr/>
          <p:nvPr/>
        </p:nvSpPr>
        <p:spPr>
          <a:xfrm>
            <a:off x="1814513" y="2527221"/>
            <a:ext cx="6724650" cy="553164"/>
          </a:xfrm>
          <a:prstGeom prst="rect">
            <a:avLst/>
          </a:prstGeom>
          <a:noFill/>
          <a:ln/>
        </p:spPr>
        <p:txBody>
          <a:bodyPr wrap="square" rtlCol="0" anchor="t"/>
          <a:lstStyle/>
          <a:p>
            <a:pPr marL="0" indent="0" algn="l">
              <a:lnSpc>
                <a:spcPts val="2177"/>
              </a:lnSpc>
              <a:buNone/>
            </a:pPr>
            <a:r>
              <a:rPr lang="en-US" sz="1361" dirty="0">
                <a:solidFill>
                  <a:srgbClr val="333F70"/>
                </a:solidFill>
                <a:latin typeface="Open Sans" pitchFamily="34" charset="0"/>
                <a:ea typeface="Open Sans" pitchFamily="34" charset="-122"/>
                <a:cs typeface="Open Sans" pitchFamily="34" charset="-120"/>
              </a:rPr>
              <a:t>The backtracking algorithm systematically explores all possible solutions by trying different values for empty cells.</a:t>
            </a:r>
            <a:endParaRPr lang="en-US" sz="1361" dirty="0"/>
          </a:p>
        </p:txBody>
      </p:sp>
      <p:sp>
        <p:nvSpPr>
          <p:cNvPr id="13" name="Shape 9"/>
          <p:cNvSpPr/>
          <p:nvPr/>
        </p:nvSpPr>
        <p:spPr>
          <a:xfrm>
            <a:off x="1058406" y="3797260"/>
            <a:ext cx="604837" cy="34528"/>
          </a:xfrm>
          <a:prstGeom prst="roundRect">
            <a:avLst>
              <a:gd name="adj" fmla="val 225237"/>
            </a:avLst>
          </a:prstGeom>
          <a:solidFill>
            <a:srgbClr val="BCDBD4"/>
          </a:solidFill>
          <a:ln/>
        </p:spPr>
        <p:txBody>
          <a:bodyPr/>
          <a:lstStyle/>
          <a:p>
            <a:endParaRPr lang="en-IN"/>
          </a:p>
        </p:txBody>
      </p:sp>
      <p:sp>
        <p:nvSpPr>
          <p:cNvPr id="14" name="Shape 10"/>
          <p:cNvSpPr/>
          <p:nvPr/>
        </p:nvSpPr>
        <p:spPr>
          <a:xfrm>
            <a:off x="669667" y="3620214"/>
            <a:ext cx="388739" cy="388739"/>
          </a:xfrm>
          <a:prstGeom prst="roundRect">
            <a:avLst>
              <a:gd name="adj" fmla="val 20006"/>
            </a:avLst>
          </a:prstGeom>
          <a:solidFill>
            <a:srgbClr val="D6F5EE"/>
          </a:solidFill>
          <a:ln w="7620">
            <a:solidFill>
              <a:srgbClr val="BCDBD4"/>
            </a:solidFill>
            <a:prstDash val="solid"/>
          </a:ln>
        </p:spPr>
        <p:txBody>
          <a:bodyPr/>
          <a:lstStyle/>
          <a:p>
            <a:endParaRPr lang="en-IN"/>
          </a:p>
        </p:txBody>
      </p:sp>
      <p:sp>
        <p:nvSpPr>
          <p:cNvPr id="15" name="Text 11"/>
          <p:cNvSpPr/>
          <p:nvPr/>
        </p:nvSpPr>
        <p:spPr>
          <a:xfrm>
            <a:off x="755749" y="3684984"/>
            <a:ext cx="216456" cy="259199"/>
          </a:xfrm>
          <a:prstGeom prst="rect">
            <a:avLst/>
          </a:prstGeom>
          <a:noFill/>
          <a:ln/>
        </p:spPr>
        <p:txBody>
          <a:bodyPr wrap="none" rtlCol="0" anchor="t"/>
          <a:lstStyle/>
          <a:p>
            <a:pPr marL="0" indent="0" algn="ctr">
              <a:lnSpc>
                <a:spcPts val="2041"/>
              </a:lnSpc>
              <a:buNone/>
            </a:pPr>
            <a:r>
              <a:rPr lang="en-US" sz="2041" b="1" dirty="0">
                <a:solidFill>
                  <a:srgbClr val="333F70"/>
                </a:solidFill>
                <a:latin typeface="Unbounded" pitchFamily="34" charset="0"/>
                <a:ea typeface="Unbounded" pitchFamily="34" charset="-122"/>
                <a:cs typeface="Unbounded" pitchFamily="34" charset="-120"/>
              </a:rPr>
              <a:t>2</a:t>
            </a:r>
            <a:endParaRPr lang="en-US" sz="2041" dirty="0"/>
          </a:p>
        </p:txBody>
      </p:sp>
      <p:sp>
        <p:nvSpPr>
          <p:cNvPr id="16" name="Text 12"/>
          <p:cNvSpPr/>
          <p:nvPr/>
        </p:nvSpPr>
        <p:spPr>
          <a:xfrm>
            <a:off x="1814513" y="3598664"/>
            <a:ext cx="2160270" cy="269915"/>
          </a:xfrm>
          <a:prstGeom prst="rect">
            <a:avLst/>
          </a:prstGeom>
          <a:noFill/>
          <a:ln/>
        </p:spPr>
        <p:txBody>
          <a:bodyPr wrap="none" rtlCol="0" anchor="t"/>
          <a:lstStyle/>
          <a:p>
            <a:pPr marL="0" indent="0" algn="l">
              <a:lnSpc>
                <a:spcPts val="2126"/>
              </a:lnSpc>
              <a:buNone/>
            </a:pPr>
            <a:r>
              <a:rPr lang="en-US" sz="1701" b="1" dirty="0">
                <a:solidFill>
                  <a:srgbClr val="333F70"/>
                </a:solidFill>
                <a:latin typeface="Unbounded" pitchFamily="34" charset="0"/>
                <a:ea typeface="Unbounded" pitchFamily="34" charset="-122"/>
                <a:cs typeface="Unbounded" pitchFamily="34" charset="-120"/>
              </a:rPr>
              <a:t>Constraints</a:t>
            </a:r>
            <a:endParaRPr lang="en-US" sz="1701" dirty="0"/>
          </a:p>
        </p:txBody>
      </p:sp>
      <p:sp>
        <p:nvSpPr>
          <p:cNvPr id="17" name="Text 13"/>
          <p:cNvSpPr/>
          <p:nvPr/>
        </p:nvSpPr>
        <p:spPr>
          <a:xfrm>
            <a:off x="1814513" y="3972163"/>
            <a:ext cx="6724650" cy="553164"/>
          </a:xfrm>
          <a:prstGeom prst="rect">
            <a:avLst/>
          </a:prstGeom>
          <a:noFill/>
          <a:ln/>
        </p:spPr>
        <p:txBody>
          <a:bodyPr wrap="square" rtlCol="0" anchor="t"/>
          <a:lstStyle/>
          <a:p>
            <a:pPr marL="0" indent="0" algn="l">
              <a:lnSpc>
                <a:spcPts val="2177"/>
              </a:lnSpc>
              <a:buNone/>
            </a:pPr>
            <a:r>
              <a:rPr lang="en-US" sz="1361" dirty="0">
                <a:solidFill>
                  <a:srgbClr val="333F70"/>
                </a:solidFill>
                <a:latin typeface="Open Sans" pitchFamily="34" charset="0"/>
                <a:ea typeface="Open Sans" pitchFamily="34" charset="-122"/>
                <a:cs typeface="Open Sans" pitchFamily="34" charset="-120"/>
              </a:rPr>
              <a:t>Each step involves checking if the chosen value violates the Sudoku rules (rows, columns, and 3x3 blocks).</a:t>
            </a:r>
            <a:endParaRPr lang="en-US" sz="1361" dirty="0"/>
          </a:p>
        </p:txBody>
      </p:sp>
      <p:sp>
        <p:nvSpPr>
          <p:cNvPr id="18" name="Shape 14"/>
          <p:cNvSpPr/>
          <p:nvPr/>
        </p:nvSpPr>
        <p:spPr>
          <a:xfrm>
            <a:off x="1058406" y="5242203"/>
            <a:ext cx="604837" cy="34528"/>
          </a:xfrm>
          <a:prstGeom prst="roundRect">
            <a:avLst>
              <a:gd name="adj" fmla="val 225237"/>
            </a:avLst>
          </a:prstGeom>
          <a:solidFill>
            <a:srgbClr val="BCDBD4"/>
          </a:solidFill>
          <a:ln/>
        </p:spPr>
        <p:txBody>
          <a:bodyPr/>
          <a:lstStyle/>
          <a:p>
            <a:endParaRPr lang="en-IN"/>
          </a:p>
        </p:txBody>
      </p:sp>
      <p:sp>
        <p:nvSpPr>
          <p:cNvPr id="19" name="Shape 15"/>
          <p:cNvSpPr/>
          <p:nvPr/>
        </p:nvSpPr>
        <p:spPr>
          <a:xfrm>
            <a:off x="669667" y="5065157"/>
            <a:ext cx="388739" cy="388739"/>
          </a:xfrm>
          <a:prstGeom prst="roundRect">
            <a:avLst>
              <a:gd name="adj" fmla="val 20006"/>
            </a:avLst>
          </a:prstGeom>
          <a:solidFill>
            <a:srgbClr val="D6F5EE"/>
          </a:solidFill>
          <a:ln w="7620">
            <a:solidFill>
              <a:srgbClr val="BCDBD4"/>
            </a:solidFill>
            <a:prstDash val="solid"/>
          </a:ln>
        </p:spPr>
        <p:txBody>
          <a:bodyPr/>
          <a:lstStyle/>
          <a:p>
            <a:endParaRPr lang="en-IN"/>
          </a:p>
        </p:txBody>
      </p:sp>
      <p:sp>
        <p:nvSpPr>
          <p:cNvPr id="20" name="Text 16"/>
          <p:cNvSpPr/>
          <p:nvPr/>
        </p:nvSpPr>
        <p:spPr>
          <a:xfrm>
            <a:off x="755273" y="5129927"/>
            <a:ext cx="217527" cy="259199"/>
          </a:xfrm>
          <a:prstGeom prst="rect">
            <a:avLst/>
          </a:prstGeom>
          <a:noFill/>
          <a:ln/>
        </p:spPr>
        <p:txBody>
          <a:bodyPr wrap="none" rtlCol="0" anchor="t"/>
          <a:lstStyle/>
          <a:p>
            <a:pPr marL="0" indent="0" algn="ctr">
              <a:lnSpc>
                <a:spcPts val="2041"/>
              </a:lnSpc>
              <a:buNone/>
            </a:pPr>
            <a:r>
              <a:rPr lang="en-US" sz="2041" b="1" dirty="0">
                <a:solidFill>
                  <a:srgbClr val="333F70"/>
                </a:solidFill>
                <a:latin typeface="Unbounded" pitchFamily="34" charset="0"/>
                <a:ea typeface="Unbounded" pitchFamily="34" charset="-122"/>
                <a:cs typeface="Unbounded" pitchFamily="34" charset="-120"/>
              </a:rPr>
              <a:t>3</a:t>
            </a:r>
            <a:endParaRPr lang="en-US" sz="2041" dirty="0"/>
          </a:p>
        </p:txBody>
      </p:sp>
      <p:sp>
        <p:nvSpPr>
          <p:cNvPr id="21" name="Text 17"/>
          <p:cNvSpPr/>
          <p:nvPr/>
        </p:nvSpPr>
        <p:spPr>
          <a:xfrm>
            <a:off x="1814513" y="5043607"/>
            <a:ext cx="2160270" cy="269915"/>
          </a:xfrm>
          <a:prstGeom prst="rect">
            <a:avLst/>
          </a:prstGeom>
          <a:noFill/>
          <a:ln/>
        </p:spPr>
        <p:txBody>
          <a:bodyPr wrap="none" rtlCol="0" anchor="t"/>
          <a:lstStyle/>
          <a:p>
            <a:pPr marL="0" indent="0" algn="l">
              <a:lnSpc>
                <a:spcPts val="2126"/>
              </a:lnSpc>
              <a:buNone/>
            </a:pPr>
            <a:r>
              <a:rPr lang="en-US" sz="1701" b="1" dirty="0">
                <a:solidFill>
                  <a:srgbClr val="333F70"/>
                </a:solidFill>
                <a:latin typeface="Unbounded" pitchFamily="34" charset="0"/>
                <a:ea typeface="Unbounded" pitchFamily="34" charset="-122"/>
                <a:cs typeface="Unbounded" pitchFamily="34" charset="-120"/>
              </a:rPr>
              <a:t>Backtracking</a:t>
            </a:r>
            <a:endParaRPr lang="en-US" sz="1701" dirty="0"/>
          </a:p>
        </p:txBody>
      </p:sp>
      <p:sp>
        <p:nvSpPr>
          <p:cNvPr id="22" name="Text 18"/>
          <p:cNvSpPr/>
          <p:nvPr/>
        </p:nvSpPr>
        <p:spPr>
          <a:xfrm>
            <a:off x="1814513" y="5417106"/>
            <a:ext cx="6724650" cy="553164"/>
          </a:xfrm>
          <a:prstGeom prst="rect">
            <a:avLst/>
          </a:prstGeom>
          <a:noFill/>
          <a:ln/>
        </p:spPr>
        <p:txBody>
          <a:bodyPr wrap="square" rtlCol="0" anchor="t"/>
          <a:lstStyle/>
          <a:p>
            <a:pPr marL="0" indent="0" algn="l">
              <a:lnSpc>
                <a:spcPts val="2177"/>
              </a:lnSpc>
              <a:buNone/>
            </a:pPr>
            <a:r>
              <a:rPr lang="en-US" sz="1361" dirty="0">
                <a:solidFill>
                  <a:srgbClr val="333F70"/>
                </a:solidFill>
                <a:latin typeface="Open Sans" pitchFamily="34" charset="0"/>
                <a:ea typeface="Open Sans" pitchFamily="34" charset="-122"/>
                <a:cs typeface="Open Sans" pitchFamily="34" charset="-120"/>
              </a:rPr>
              <a:t>If a conflict arises, the algorithm backtracks to the previous step and tries a different value.</a:t>
            </a:r>
            <a:endParaRPr lang="en-US" sz="1361" dirty="0"/>
          </a:p>
        </p:txBody>
      </p:sp>
      <p:sp>
        <p:nvSpPr>
          <p:cNvPr id="23" name="Shape 19"/>
          <p:cNvSpPr/>
          <p:nvPr/>
        </p:nvSpPr>
        <p:spPr>
          <a:xfrm>
            <a:off x="1058406" y="6687145"/>
            <a:ext cx="604837" cy="34528"/>
          </a:xfrm>
          <a:prstGeom prst="roundRect">
            <a:avLst>
              <a:gd name="adj" fmla="val 225237"/>
            </a:avLst>
          </a:prstGeom>
          <a:solidFill>
            <a:srgbClr val="BCDBD4"/>
          </a:solidFill>
          <a:ln/>
        </p:spPr>
        <p:txBody>
          <a:bodyPr/>
          <a:lstStyle/>
          <a:p>
            <a:endParaRPr lang="en-IN"/>
          </a:p>
        </p:txBody>
      </p:sp>
      <p:sp>
        <p:nvSpPr>
          <p:cNvPr id="24" name="Shape 20"/>
          <p:cNvSpPr/>
          <p:nvPr/>
        </p:nvSpPr>
        <p:spPr>
          <a:xfrm>
            <a:off x="669667" y="6510099"/>
            <a:ext cx="388739" cy="388739"/>
          </a:xfrm>
          <a:prstGeom prst="roundRect">
            <a:avLst>
              <a:gd name="adj" fmla="val 20006"/>
            </a:avLst>
          </a:prstGeom>
          <a:solidFill>
            <a:srgbClr val="D6F5EE"/>
          </a:solidFill>
          <a:ln w="7620">
            <a:solidFill>
              <a:srgbClr val="BCDBD4"/>
            </a:solidFill>
            <a:prstDash val="solid"/>
          </a:ln>
        </p:spPr>
        <p:txBody>
          <a:bodyPr/>
          <a:lstStyle/>
          <a:p>
            <a:endParaRPr lang="en-IN"/>
          </a:p>
        </p:txBody>
      </p:sp>
      <p:sp>
        <p:nvSpPr>
          <p:cNvPr id="25" name="Text 21"/>
          <p:cNvSpPr/>
          <p:nvPr/>
        </p:nvSpPr>
        <p:spPr>
          <a:xfrm>
            <a:off x="752415" y="6574869"/>
            <a:ext cx="223242" cy="259199"/>
          </a:xfrm>
          <a:prstGeom prst="rect">
            <a:avLst/>
          </a:prstGeom>
          <a:noFill/>
          <a:ln/>
        </p:spPr>
        <p:txBody>
          <a:bodyPr wrap="none" rtlCol="0" anchor="t"/>
          <a:lstStyle/>
          <a:p>
            <a:pPr marL="0" indent="0" algn="ctr">
              <a:lnSpc>
                <a:spcPts val="2041"/>
              </a:lnSpc>
              <a:buNone/>
            </a:pPr>
            <a:r>
              <a:rPr lang="en-US" sz="2041" b="1" dirty="0">
                <a:solidFill>
                  <a:srgbClr val="333F70"/>
                </a:solidFill>
                <a:latin typeface="Unbounded" pitchFamily="34" charset="0"/>
                <a:ea typeface="Unbounded" pitchFamily="34" charset="-122"/>
                <a:cs typeface="Unbounded" pitchFamily="34" charset="-120"/>
              </a:rPr>
              <a:t>4</a:t>
            </a:r>
            <a:endParaRPr lang="en-US" sz="2041" dirty="0"/>
          </a:p>
        </p:txBody>
      </p:sp>
      <p:sp>
        <p:nvSpPr>
          <p:cNvPr id="26" name="Text 22"/>
          <p:cNvSpPr/>
          <p:nvPr/>
        </p:nvSpPr>
        <p:spPr>
          <a:xfrm>
            <a:off x="1814513" y="6488549"/>
            <a:ext cx="2160270" cy="269915"/>
          </a:xfrm>
          <a:prstGeom prst="rect">
            <a:avLst/>
          </a:prstGeom>
          <a:noFill/>
          <a:ln/>
        </p:spPr>
        <p:txBody>
          <a:bodyPr wrap="none" rtlCol="0" anchor="t"/>
          <a:lstStyle/>
          <a:p>
            <a:pPr marL="0" indent="0" algn="l">
              <a:lnSpc>
                <a:spcPts val="2126"/>
              </a:lnSpc>
              <a:buNone/>
            </a:pPr>
            <a:r>
              <a:rPr lang="en-US" sz="1701" b="1" dirty="0">
                <a:solidFill>
                  <a:srgbClr val="333F70"/>
                </a:solidFill>
                <a:latin typeface="Unbounded" pitchFamily="34" charset="0"/>
                <a:ea typeface="Unbounded" pitchFamily="34" charset="-122"/>
                <a:cs typeface="Unbounded" pitchFamily="34" charset="-120"/>
              </a:rPr>
              <a:t>Solution</a:t>
            </a:r>
            <a:endParaRPr lang="en-US" sz="1701" dirty="0"/>
          </a:p>
        </p:txBody>
      </p:sp>
      <p:sp>
        <p:nvSpPr>
          <p:cNvPr id="27" name="Text 23"/>
          <p:cNvSpPr/>
          <p:nvPr/>
        </p:nvSpPr>
        <p:spPr>
          <a:xfrm>
            <a:off x="1814513" y="6862048"/>
            <a:ext cx="6724650" cy="553164"/>
          </a:xfrm>
          <a:prstGeom prst="rect">
            <a:avLst/>
          </a:prstGeom>
          <a:noFill/>
          <a:ln/>
        </p:spPr>
        <p:txBody>
          <a:bodyPr wrap="square" rtlCol="0" anchor="t"/>
          <a:lstStyle/>
          <a:p>
            <a:pPr marL="0" indent="0" algn="l">
              <a:lnSpc>
                <a:spcPts val="2177"/>
              </a:lnSpc>
              <a:buNone/>
            </a:pPr>
            <a:r>
              <a:rPr lang="en-US" sz="1361" dirty="0">
                <a:solidFill>
                  <a:srgbClr val="333F70"/>
                </a:solidFill>
                <a:latin typeface="Open Sans" pitchFamily="34" charset="0"/>
                <a:ea typeface="Open Sans" pitchFamily="34" charset="-122"/>
                <a:cs typeface="Open Sans" pitchFamily="34" charset="-120"/>
              </a:rPr>
              <a:t>The process continues until a valid solution is found, or all possibilities are exhausted.</a:t>
            </a:r>
            <a:endParaRPr lang="en-US" sz="136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5979" y="1915835"/>
            <a:ext cx="5054322" cy="4397931"/>
          </a:xfrm>
          <a:prstGeom prst="rect">
            <a:avLst/>
          </a:prstGeom>
        </p:spPr>
      </p:pic>
      <p:sp>
        <p:nvSpPr>
          <p:cNvPr id="6" name="Text 2"/>
          <p:cNvSpPr/>
          <p:nvPr/>
        </p:nvSpPr>
        <p:spPr>
          <a:xfrm>
            <a:off x="6091238" y="679966"/>
            <a:ext cx="7934325" cy="1080135"/>
          </a:xfrm>
          <a:prstGeom prst="rect">
            <a:avLst/>
          </a:prstGeom>
          <a:noFill/>
          <a:ln/>
        </p:spPr>
        <p:txBody>
          <a:bodyPr wrap="square" rtlCol="0" anchor="t"/>
          <a:lstStyle/>
          <a:p>
            <a:pPr marL="0" indent="0">
              <a:lnSpc>
                <a:spcPts val="4253"/>
              </a:lnSpc>
              <a:buNone/>
            </a:pPr>
            <a:r>
              <a:rPr lang="en-US" sz="3402" b="1" dirty="0">
                <a:solidFill>
                  <a:srgbClr val="333F70"/>
                </a:solidFill>
                <a:latin typeface="Unbounded" pitchFamily="34" charset="0"/>
                <a:ea typeface="Unbounded" pitchFamily="34" charset="-122"/>
                <a:cs typeface="Unbounded" pitchFamily="34" charset="-120"/>
              </a:rPr>
              <a:t>Visualizing the Backtracking Process</a:t>
            </a:r>
            <a:endParaRPr lang="en-US" sz="3402" dirty="0"/>
          </a:p>
        </p:txBody>
      </p:sp>
      <p:pic>
        <p:nvPicPr>
          <p:cNvPr id="7" name="Image 2" descr="preencoded.png"/>
          <p:cNvPicPr>
            <a:picLocks noChangeAspect="1"/>
          </p:cNvPicPr>
          <p:nvPr/>
        </p:nvPicPr>
        <p:blipFill>
          <a:blip r:embed="rId5"/>
          <a:stretch>
            <a:fillRect/>
          </a:stretch>
        </p:blipFill>
        <p:spPr>
          <a:xfrm>
            <a:off x="6091238" y="2019300"/>
            <a:ext cx="864037" cy="1382554"/>
          </a:xfrm>
          <a:prstGeom prst="rect">
            <a:avLst/>
          </a:prstGeom>
        </p:spPr>
      </p:pic>
      <p:sp>
        <p:nvSpPr>
          <p:cNvPr id="8" name="Text 3"/>
          <p:cNvSpPr/>
          <p:nvPr/>
        </p:nvSpPr>
        <p:spPr>
          <a:xfrm>
            <a:off x="7214473" y="2192060"/>
            <a:ext cx="2160270" cy="269915"/>
          </a:xfrm>
          <a:prstGeom prst="rect">
            <a:avLst/>
          </a:prstGeom>
          <a:noFill/>
          <a:ln/>
        </p:spPr>
        <p:txBody>
          <a:bodyPr wrap="none" rtlCol="0" anchor="t"/>
          <a:lstStyle/>
          <a:p>
            <a:pPr marL="0" indent="0" algn="l">
              <a:lnSpc>
                <a:spcPts val="2126"/>
              </a:lnSpc>
              <a:buNone/>
            </a:pPr>
            <a:r>
              <a:rPr lang="en-US" sz="1701" b="1" dirty="0">
                <a:solidFill>
                  <a:srgbClr val="333F70"/>
                </a:solidFill>
                <a:latin typeface="Unbounded" pitchFamily="34" charset="0"/>
                <a:ea typeface="Unbounded" pitchFamily="34" charset="-122"/>
                <a:cs typeface="Unbounded" pitchFamily="34" charset="-120"/>
              </a:rPr>
              <a:t>Initial State</a:t>
            </a:r>
            <a:endParaRPr lang="en-US" sz="1701" dirty="0"/>
          </a:p>
        </p:txBody>
      </p:sp>
      <p:sp>
        <p:nvSpPr>
          <p:cNvPr id="9" name="Text 4"/>
          <p:cNvSpPr/>
          <p:nvPr/>
        </p:nvSpPr>
        <p:spPr>
          <a:xfrm>
            <a:off x="7214473" y="2565559"/>
            <a:ext cx="6811089" cy="276582"/>
          </a:xfrm>
          <a:prstGeom prst="rect">
            <a:avLst/>
          </a:prstGeom>
          <a:noFill/>
          <a:ln/>
        </p:spPr>
        <p:txBody>
          <a:bodyPr wrap="none" rtlCol="0" anchor="t"/>
          <a:lstStyle/>
          <a:p>
            <a:pPr marL="0" indent="0" algn="l">
              <a:lnSpc>
                <a:spcPts val="2177"/>
              </a:lnSpc>
              <a:buNone/>
            </a:pPr>
            <a:r>
              <a:rPr lang="en-US" sz="1361" dirty="0">
                <a:solidFill>
                  <a:srgbClr val="333F70"/>
                </a:solidFill>
                <a:latin typeface="Open Sans" pitchFamily="34" charset="0"/>
                <a:ea typeface="Open Sans" pitchFamily="34" charset="-122"/>
                <a:cs typeface="Open Sans" pitchFamily="34" charset="-120"/>
              </a:rPr>
              <a:t>Start with an empty cell and consider all possible values.</a:t>
            </a:r>
            <a:endParaRPr lang="en-US" sz="1361" dirty="0"/>
          </a:p>
        </p:txBody>
      </p:sp>
      <p:pic>
        <p:nvPicPr>
          <p:cNvPr id="10" name="Image 3" descr="preencoded.png"/>
          <p:cNvPicPr>
            <a:picLocks noChangeAspect="1"/>
          </p:cNvPicPr>
          <p:nvPr/>
        </p:nvPicPr>
        <p:blipFill>
          <a:blip r:embed="rId6"/>
          <a:stretch>
            <a:fillRect/>
          </a:stretch>
        </p:blipFill>
        <p:spPr>
          <a:xfrm>
            <a:off x="6091238" y="3401854"/>
            <a:ext cx="864037" cy="1382554"/>
          </a:xfrm>
          <a:prstGeom prst="rect">
            <a:avLst/>
          </a:prstGeom>
        </p:spPr>
      </p:pic>
      <p:sp>
        <p:nvSpPr>
          <p:cNvPr id="11" name="Text 5"/>
          <p:cNvSpPr/>
          <p:nvPr/>
        </p:nvSpPr>
        <p:spPr>
          <a:xfrm>
            <a:off x="7214473" y="3574613"/>
            <a:ext cx="2160270" cy="269915"/>
          </a:xfrm>
          <a:prstGeom prst="rect">
            <a:avLst/>
          </a:prstGeom>
          <a:noFill/>
          <a:ln/>
        </p:spPr>
        <p:txBody>
          <a:bodyPr wrap="none" rtlCol="0" anchor="t"/>
          <a:lstStyle/>
          <a:p>
            <a:pPr marL="0" indent="0" algn="l">
              <a:lnSpc>
                <a:spcPts val="2126"/>
              </a:lnSpc>
              <a:buNone/>
            </a:pPr>
            <a:r>
              <a:rPr lang="en-US" sz="1701" b="1" dirty="0">
                <a:solidFill>
                  <a:srgbClr val="333F70"/>
                </a:solidFill>
                <a:latin typeface="Unbounded" pitchFamily="34" charset="0"/>
                <a:ea typeface="Unbounded" pitchFamily="34" charset="-122"/>
                <a:cs typeface="Unbounded" pitchFamily="34" charset="-120"/>
              </a:rPr>
              <a:t>First Attempt</a:t>
            </a:r>
            <a:endParaRPr lang="en-US" sz="1701" dirty="0"/>
          </a:p>
        </p:txBody>
      </p:sp>
      <p:sp>
        <p:nvSpPr>
          <p:cNvPr id="12" name="Text 6"/>
          <p:cNvSpPr/>
          <p:nvPr/>
        </p:nvSpPr>
        <p:spPr>
          <a:xfrm>
            <a:off x="7214473" y="3948113"/>
            <a:ext cx="6811089" cy="553164"/>
          </a:xfrm>
          <a:prstGeom prst="rect">
            <a:avLst/>
          </a:prstGeom>
          <a:noFill/>
          <a:ln/>
        </p:spPr>
        <p:txBody>
          <a:bodyPr wrap="square" rtlCol="0" anchor="t"/>
          <a:lstStyle/>
          <a:p>
            <a:pPr marL="0" indent="0" algn="l">
              <a:lnSpc>
                <a:spcPts val="2177"/>
              </a:lnSpc>
              <a:buNone/>
            </a:pPr>
            <a:r>
              <a:rPr lang="en-US" sz="1361" dirty="0">
                <a:solidFill>
                  <a:srgbClr val="333F70"/>
                </a:solidFill>
                <a:latin typeface="Open Sans" pitchFamily="34" charset="0"/>
                <a:ea typeface="Open Sans" pitchFamily="34" charset="-122"/>
                <a:cs typeface="Open Sans" pitchFamily="34" charset="-120"/>
              </a:rPr>
              <a:t>Try a value and check for conflicts with existing numbers in the row, column, and block.</a:t>
            </a:r>
            <a:endParaRPr lang="en-US" sz="1361" dirty="0"/>
          </a:p>
        </p:txBody>
      </p:sp>
      <p:pic>
        <p:nvPicPr>
          <p:cNvPr id="13" name="Image 4" descr="preencoded.png"/>
          <p:cNvPicPr>
            <a:picLocks noChangeAspect="1"/>
          </p:cNvPicPr>
          <p:nvPr/>
        </p:nvPicPr>
        <p:blipFill>
          <a:blip r:embed="rId7"/>
          <a:stretch>
            <a:fillRect/>
          </a:stretch>
        </p:blipFill>
        <p:spPr>
          <a:xfrm>
            <a:off x="6091238" y="4784408"/>
            <a:ext cx="864037" cy="1382554"/>
          </a:xfrm>
          <a:prstGeom prst="rect">
            <a:avLst/>
          </a:prstGeom>
        </p:spPr>
      </p:pic>
      <p:sp>
        <p:nvSpPr>
          <p:cNvPr id="14" name="Text 7"/>
          <p:cNvSpPr/>
          <p:nvPr/>
        </p:nvSpPr>
        <p:spPr>
          <a:xfrm>
            <a:off x="7214473" y="4957167"/>
            <a:ext cx="2417921" cy="269915"/>
          </a:xfrm>
          <a:prstGeom prst="rect">
            <a:avLst/>
          </a:prstGeom>
          <a:noFill/>
          <a:ln/>
        </p:spPr>
        <p:txBody>
          <a:bodyPr wrap="none" rtlCol="0" anchor="t"/>
          <a:lstStyle/>
          <a:p>
            <a:pPr marL="0" indent="0" algn="l">
              <a:lnSpc>
                <a:spcPts val="2126"/>
              </a:lnSpc>
              <a:buNone/>
            </a:pPr>
            <a:r>
              <a:rPr lang="en-US" sz="1701" b="1" dirty="0">
                <a:solidFill>
                  <a:srgbClr val="333F70"/>
                </a:solidFill>
                <a:latin typeface="Unbounded" pitchFamily="34" charset="0"/>
                <a:ea typeface="Unbounded" pitchFamily="34" charset="-122"/>
                <a:cs typeface="Unbounded" pitchFamily="34" charset="-120"/>
              </a:rPr>
              <a:t>Conflict Detected</a:t>
            </a:r>
            <a:endParaRPr lang="en-US" sz="1701" dirty="0"/>
          </a:p>
        </p:txBody>
      </p:sp>
      <p:sp>
        <p:nvSpPr>
          <p:cNvPr id="15" name="Text 8"/>
          <p:cNvSpPr/>
          <p:nvPr/>
        </p:nvSpPr>
        <p:spPr>
          <a:xfrm>
            <a:off x="7214473" y="5330666"/>
            <a:ext cx="6811089" cy="276582"/>
          </a:xfrm>
          <a:prstGeom prst="rect">
            <a:avLst/>
          </a:prstGeom>
          <a:noFill/>
          <a:ln/>
        </p:spPr>
        <p:txBody>
          <a:bodyPr wrap="none" rtlCol="0" anchor="t"/>
          <a:lstStyle/>
          <a:p>
            <a:pPr marL="0" indent="0" algn="l">
              <a:lnSpc>
                <a:spcPts val="2177"/>
              </a:lnSpc>
              <a:buNone/>
            </a:pPr>
            <a:r>
              <a:rPr lang="en-US" sz="1361" dirty="0">
                <a:solidFill>
                  <a:srgbClr val="333F70"/>
                </a:solidFill>
                <a:latin typeface="Open Sans" pitchFamily="34" charset="0"/>
                <a:ea typeface="Open Sans" pitchFamily="34" charset="-122"/>
                <a:cs typeface="Open Sans" pitchFamily="34" charset="-120"/>
              </a:rPr>
              <a:t>If a conflict occurs, backtrack to the previous cell and try a different value.</a:t>
            </a:r>
            <a:endParaRPr lang="en-US" sz="1361" dirty="0"/>
          </a:p>
        </p:txBody>
      </p:sp>
      <p:pic>
        <p:nvPicPr>
          <p:cNvPr id="16" name="Image 5" descr="preencoded.png"/>
          <p:cNvPicPr>
            <a:picLocks noChangeAspect="1"/>
          </p:cNvPicPr>
          <p:nvPr/>
        </p:nvPicPr>
        <p:blipFill>
          <a:blip r:embed="rId8"/>
          <a:stretch>
            <a:fillRect/>
          </a:stretch>
        </p:blipFill>
        <p:spPr>
          <a:xfrm>
            <a:off x="6091238" y="6166961"/>
            <a:ext cx="864037" cy="1382554"/>
          </a:xfrm>
          <a:prstGeom prst="rect">
            <a:avLst/>
          </a:prstGeom>
        </p:spPr>
      </p:pic>
      <p:sp>
        <p:nvSpPr>
          <p:cNvPr id="17" name="Text 9"/>
          <p:cNvSpPr/>
          <p:nvPr/>
        </p:nvSpPr>
        <p:spPr>
          <a:xfrm>
            <a:off x="7214473" y="6339721"/>
            <a:ext cx="2160270" cy="269915"/>
          </a:xfrm>
          <a:prstGeom prst="rect">
            <a:avLst/>
          </a:prstGeom>
          <a:noFill/>
          <a:ln/>
        </p:spPr>
        <p:txBody>
          <a:bodyPr wrap="none" rtlCol="0" anchor="t"/>
          <a:lstStyle/>
          <a:p>
            <a:pPr marL="0" indent="0" algn="l">
              <a:lnSpc>
                <a:spcPts val="2126"/>
              </a:lnSpc>
              <a:buNone/>
            </a:pPr>
            <a:r>
              <a:rPr lang="en-US" sz="1701" b="1" dirty="0">
                <a:solidFill>
                  <a:srgbClr val="333F70"/>
                </a:solidFill>
                <a:latin typeface="Unbounded" pitchFamily="34" charset="0"/>
                <a:ea typeface="Unbounded" pitchFamily="34" charset="-122"/>
                <a:cs typeface="Unbounded" pitchFamily="34" charset="-120"/>
              </a:rPr>
              <a:t>Solution Found</a:t>
            </a:r>
            <a:endParaRPr lang="en-US" sz="1701" dirty="0"/>
          </a:p>
        </p:txBody>
      </p:sp>
      <p:sp>
        <p:nvSpPr>
          <p:cNvPr id="18" name="Text 10"/>
          <p:cNvSpPr/>
          <p:nvPr/>
        </p:nvSpPr>
        <p:spPr>
          <a:xfrm>
            <a:off x="7214473" y="6713220"/>
            <a:ext cx="6811089" cy="276582"/>
          </a:xfrm>
          <a:prstGeom prst="rect">
            <a:avLst/>
          </a:prstGeom>
          <a:noFill/>
          <a:ln/>
        </p:spPr>
        <p:txBody>
          <a:bodyPr wrap="none" rtlCol="0" anchor="t"/>
          <a:lstStyle/>
          <a:p>
            <a:pPr marL="0" indent="0" algn="l">
              <a:lnSpc>
                <a:spcPts val="2177"/>
              </a:lnSpc>
              <a:buNone/>
            </a:pPr>
            <a:r>
              <a:rPr lang="en-US" sz="1361" dirty="0">
                <a:solidFill>
                  <a:srgbClr val="333F70"/>
                </a:solidFill>
                <a:latin typeface="Open Sans" pitchFamily="34" charset="0"/>
                <a:ea typeface="Open Sans" pitchFamily="34" charset="-122"/>
                <a:cs typeface="Open Sans" pitchFamily="34" charset="-120"/>
              </a:rPr>
              <a:t>Continue this process until all cells are filled without conflicts, resulting in a solution.</a:t>
            </a:r>
            <a:endParaRPr lang="en-US" sz="136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565666" y="243721"/>
            <a:ext cx="4354949" cy="7742158"/>
          </a:xfrm>
          <a:prstGeom prst="rect">
            <a:avLst/>
          </a:prstGeom>
        </p:spPr>
      </p:pic>
      <p:sp>
        <p:nvSpPr>
          <p:cNvPr id="6" name="Text 2"/>
          <p:cNvSpPr/>
          <p:nvPr/>
        </p:nvSpPr>
        <p:spPr>
          <a:xfrm>
            <a:off x="6168985" y="848201"/>
            <a:ext cx="7778829" cy="1219200"/>
          </a:xfrm>
          <a:prstGeom prst="rect">
            <a:avLst/>
          </a:prstGeom>
          <a:noFill/>
          <a:ln/>
        </p:spPr>
        <p:txBody>
          <a:bodyPr wrap="square" rtlCol="0" anchor="t"/>
          <a:lstStyle/>
          <a:p>
            <a:pPr marL="0" indent="0">
              <a:lnSpc>
                <a:spcPts val="4800"/>
              </a:lnSpc>
              <a:buNone/>
            </a:pPr>
            <a:r>
              <a:rPr lang="en-US" sz="3840" b="1" dirty="0">
                <a:solidFill>
                  <a:srgbClr val="333F70"/>
                </a:solidFill>
                <a:latin typeface="Unbounded" pitchFamily="34" charset="0"/>
                <a:ea typeface="Unbounded" pitchFamily="34" charset="-122"/>
                <a:cs typeface="Unbounded" pitchFamily="34" charset="-120"/>
              </a:rPr>
              <a:t>Implementing the Solver Function</a:t>
            </a:r>
            <a:endParaRPr lang="en-US" sz="3840" dirty="0"/>
          </a:p>
        </p:txBody>
      </p:sp>
      <p:sp>
        <p:nvSpPr>
          <p:cNvPr id="7" name="Shape 3"/>
          <p:cNvSpPr/>
          <p:nvPr/>
        </p:nvSpPr>
        <p:spPr>
          <a:xfrm>
            <a:off x="6168985" y="2579370"/>
            <a:ext cx="438864" cy="438864"/>
          </a:xfrm>
          <a:prstGeom prst="roundRect">
            <a:avLst>
              <a:gd name="adj" fmla="val 20000"/>
            </a:avLst>
          </a:prstGeom>
          <a:solidFill>
            <a:srgbClr val="D6F5EE"/>
          </a:solidFill>
          <a:ln w="7620">
            <a:solidFill>
              <a:srgbClr val="BCDBD4"/>
            </a:solidFill>
            <a:prstDash val="solid"/>
          </a:ln>
        </p:spPr>
        <p:txBody>
          <a:bodyPr/>
          <a:lstStyle/>
          <a:p>
            <a:endParaRPr lang="en-IN"/>
          </a:p>
        </p:txBody>
      </p:sp>
      <p:sp>
        <p:nvSpPr>
          <p:cNvPr id="8" name="Text 4"/>
          <p:cNvSpPr/>
          <p:nvPr/>
        </p:nvSpPr>
        <p:spPr>
          <a:xfrm>
            <a:off x="6312337" y="2652474"/>
            <a:ext cx="152162" cy="292537"/>
          </a:xfrm>
          <a:prstGeom prst="rect">
            <a:avLst/>
          </a:prstGeom>
          <a:noFill/>
          <a:ln/>
        </p:spPr>
        <p:txBody>
          <a:bodyPr wrap="none" rtlCol="0" anchor="t"/>
          <a:lstStyle/>
          <a:p>
            <a:pPr marL="0" indent="0" algn="ctr">
              <a:lnSpc>
                <a:spcPts val="2304"/>
              </a:lnSpc>
              <a:buNone/>
            </a:pPr>
            <a:r>
              <a:rPr lang="en-US" sz="2304" b="1" dirty="0">
                <a:solidFill>
                  <a:srgbClr val="333F70"/>
                </a:solidFill>
                <a:latin typeface="Unbounded" pitchFamily="34" charset="0"/>
                <a:ea typeface="Unbounded" pitchFamily="34" charset="-122"/>
                <a:cs typeface="Unbounded" pitchFamily="34" charset="-120"/>
              </a:rPr>
              <a:t>1</a:t>
            </a:r>
            <a:endParaRPr lang="en-US" sz="2304" dirty="0"/>
          </a:p>
        </p:txBody>
      </p:sp>
      <p:sp>
        <p:nvSpPr>
          <p:cNvPr id="9" name="Text 5"/>
          <p:cNvSpPr/>
          <p:nvPr/>
        </p:nvSpPr>
        <p:spPr>
          <a:xfrm>
            <a:off x="6802874" y="2579370"/>
            <a:ext cx="2924889" cy="304800"/>
          </a:xfrm>
          <a:prstGeom prst="rect">
            <a:avLst/>
          </a:prstGeom>
          <a:noFill/>
          <a:ln/>
        </p:spPr>
        <p:txBody>
          <a:bodyPr wrap="none" rtlCol="0" anchor="t"/>
          <a:lstStyle/>
          <a:p>
            <a:pPr marL="0" indent="0">
              <a:lnSpc>
                <a:spcPts val="2400"/>
              </a:lnSpc>
              <a:buNone/>
            </a:pPr>
            <a:r>
              <a:rPr lang="en-US" sz="1920" b="1" dirty="0">
                <a:solidFill>
                  <a:srgbClr val="333F70"/>
                </a:solidFill>
                <a:latin typeface="Unbounded" pitchFamily="34" charset="0"/>
                <a:ea typeface="Unbounded" pitchFamily="34" charset="-122"/>
                <a:cs typeface="Unbounded" pitchFamily="34" charset="-120"/>
              </a:rPr>
              <a:t>Recursive Function</a:t>
            </a:r>
            <a:endParaRPr lang="en-US" sz="1920" dirty="0"/>
          </a:p>
        </p:txBody>
      </p:sp>
      <p:sp>
        <p:nvSpPr>
          <p:cNvPr id="10" name="Text 6"/>
          <p:cNvSpPr/>
          <p:nvPr/>
        </p:nvSpPr>
        <p:spPr>
          <a:xfrm>
            <a:off x="6802874" y="3001089"/>
            <a:ext cx="7144941" cy="623887"/>
          </a:xfrm>
          <a:prstGeom prst="rect">
            <a:avLst/>
          </a:prstGeom>
          <a:noFill/>
          <a:ln/>
        </p:spPr>
        <p:txBody>
          <a:bodyPr wrap="square" rtlCol="0" anchor="t"/>
          <a:lstStyle/>
          <a:p>
            <a:pPr marL="0" indent="0">
              <a:lnSpc>
                <a:spcPts val="2457"/>
              </a:lnSpc>
              <a:buNone/>
            </a:pPr>
            <a:r>
              <a:rPr lang="en-US" sz="1536" dirty="0">
                <a:solidFill>
                  <a:srgbClr val="333F70"/>
                </a:solidFill>
                <a:latin typeface="Open Sans" pitchFamily="34" charset="0"/>
                <a:ea typeface="Open Sans" pitchFamily="34" charset="-122"/>
                <a:cs typeface="Open Sans" pitchFamily="34" charset="-120"/>
              </a:rPr>
              <a:t>A recursive function is commonly used to implement the backtracking algorithm.</a:t>
            </a:r>
            <a:endParaRPr lang="en-US" sz="1536" dirty="0"/>
          </a:p>
        </p:txBody>
      </p:sp>
      <p:sp>
        <p:nvSpPr>
          <p:cNvPr id="11" name="Shape 7"/>
          <p:cNvSpPr/>
          <p:nvPr/>
        </p:nvSpPr>
        <p:spPr>
          <a:xfrm>
            <a:off x="6168985" y="4039433"/>
            <a:ext cx="438864" cy="438864"/>
          </a:xfrm>
          <a:prstGeom prst="roundRect">
            <a:avLst>
              <a:gd name="adj" fmla="val 20000"/>
            </a:avLst>
          </a:prstGeom>
          <a:solidFill>
            <a:srgbClr val="D6F5EE"/>
          </a:solidFill>
          <a:ln w="7620">
            <a:solidFill>
              <a:srgbClr val="BCDBD4"/>
            </a:solidFill>
            <a:prstDash val="solid"/>
          </a:ln>
        </p:spPr>
        <p:txBody>
          <a:bodyPr/>
          <a:lstStyle/>
          <a:p>
            <a:endParaRPr lang="en-IN"/>
          </a:p>
        </p:txBody>
      </p:sp>
      <p:sp>
        <p:nvSpPr>
          <p:cNvPr id="12" name="Text 8"/>
          <p:cNvSpPr/>
          <p:nvPr/>
        </p:nvSpPr>
        <p:spPr>
          <a:xfrm>
            <a:off x="6266259" y="4112538"/>
            <a:ext cx="244197" cy="292537"/>
          </a:xfrm>
          <a:prstGeom prst="rect">
            <a:avLst/>
          </a:prstGeom>
          <a:noFill/>
          <a:ln/>
        </p:spPr>
        <p:txBody>
          <a:bodyPr wrap="none" rtlCol="0" anchor="t"/>
          <a:lstStyle/>
          <a:p>
            <a:pPr marL="0" indent="0" algn="ctr">
              <a:lnSpc>
                <a:spcPts val="2304"/>
              </a:lnSpc>
              <a:buNone/>
            </a:pPr>
            <a:r>
              <a:rPr lang="en-US" sz="2304" b="1" dirty="0">
                <a:solidFill>
                  <a:srgbClr val="333F70"/>
                </a:solidFill>
                <a:latin typeface="Unbounded" pitchFamily="34" charset="0"/>
                <a:ea typeface="Unbounded" pitchFamily="34" charset="-122"/>
                <a:cs typeface="Unbounded" pitchFamily="34" charset="-120"/>
              </a:rPr>
              <a:t>2</a:t>
            </a:r>
            <a:endParaRPr lang="en-US" sz="2304" dirty="0"/>
          </a:p>
        </p:txBody>
      </p:sp>
      <p:sp>
        <p:nvSpPr>
          <p:cNvPr id="13" name="Text 9"/>
          <p:cNvSpPr/>
          <p:nvPr/>
        </p:nvSpPr>
        <p:spPr>
          <a:xfrm>
            <a:off x="6802874" y="4039433"/>
            <a:ext cx="2438162" cy="304800"/>
          </a:xfrm>
          <a:prstGeom prst="rect">
            <a:avLst/>
          </a:prstGeom>
          <a:noFill/>
          <a:ln/>
        </p:spPr>
        <p:txBody>
          <a:bodyPr wrap="none" rtlCol="0" anchor="t"/>
          <a:lstStyle/>
          <a:p>
            <a:pPr marL="0" indent="0">
              <a:lnSpc>
                <a:spcPts val="2400"/>
              </a:lnSpc>
              <a:buNone/>
            </a:pPr>
            <a:r>
              <a:rPr lang="en-US" sz="1920" b="1" dirty="0">
                <a:solidFill>
                  <a:srgbClr val="333F70"/>
                </a:solidFill>
                <a:latin typeface="Unbounded" pitchFamily="34" charset="0"/>
                <a:ea typeface="Unbounded" pitchFamily="34" charset="-122"/>
                <a:cs typeface="Unbounded" pitchFamily="34" charset="-120"/>
              </a:rPr>
              <a:t>Base Case</a:t>
            </a:r>
            <a:endParaRPr lang="en-US" sz="1920" dirty="0"/>
          </a:p>
        </p:txBody>
      </p:sp>
      <p:sp>
        <p:nvSpPr>
          <p:cNvPr id="14" name="Text 10"/>
          <p:cNvSpPr/>
          <p:nvPr/>
        </p:nvSpPr>
        <p:spPr>
          <a:xfrm>
            <a:off x="6802874" y="4461153"/>
            <a:ext cx="7144941" cy="311944"/>
          </a:xfrm>
          <a:prstGeom prst="rect">
            <a:avLst/>
          </a:prstGeom>
          <a:noFill/>
          <a:ln/>
        </p:spPr>
        <p:txBody>
          <a:bodyPr wrap="none" rtlCol="0" anchor="t"/>
          <a:lstStyle/>
          <a:p>
            <a:pPr marL="0" indent="0">
              <a:lnSpc>
                <a:spcPts val="2457"/>
              </a:lnSpc>
              <a:buNone/>
            </a:pPr>
            <a:r>
              <a:rPr lang="en-US" sz="1536" dirty="0">
                <a:solidFill>
                  <a:srgbClr val="333F70"/>
                </a:solidFill>
                <a:latin typeface="Open Sans" pitchFamily="34" charset="0"/>
                <a:ea typeface="Open Sans" pitchFamily="34" charset="-122"/>
                <a:cs typeface="Open Sans" pitchFamily="34" charset="-120"/>
              </a:rPr>
              <a:t>The function stops when a solution is found or all possibilities are exhausted.</a:t>
            </a:r>
            <a:endParaRPr lang="en-US" sz="1536" dirty="0"/>
          </a:p>
        </p:txBody>
      </p:sp>
      <p:sp>
        <p:nvSpPr>
          <p:cNvPr id="15" name="Shape 11"/>
          <p:cNvSpPr/>
          <p:nvPr/>
        </p:nvSpPr>
        <p:spPr>
          <a:xfrm>
            <a:off x="6168985" y="5187553"/>
            <a:ext cx="438864" cy="438864"/>
          </a:xfrm>
          <a:prstGeom prst="roundRect">
            <a:avLst>
              <a:gd name="adj" fmla="val 20000"/>
            </a:avLst>
          </a:prstGeom>
          <a:solidFill>
            <a:srgbClr val="D6F5EE"/>
          </a:solidFill>
          <a:ln w="7620">
            <a:solidFill>
              <a:srgbClr val="BCDBD4"/>
            </a:solidFill>
            <a:prstDash val="solid"/>
          </a:ln>
        </p:spPr>
        <p:txBody>
          <a:bodyPr/>
          <a:lstStyle/>
          <a:p>
            <a:endParaRPr lang="en-IN"/>
          </a:p>
        </p:txBody>
      </p:sp>
      <p:sp>
        <p:nvSpPr>
          <p:cNvPr id="16" name="Text 12"/>
          <p:cNvSpPr/>
          <p:nvPr/>
        </p:nvSpPr>
        <p:spPr>
          <a:xfrm>
            <a:off x="6265664" y="5260658"/>
            <a:ext cx="245388" cy="292537"/>
          </a:xfrm>
          <a:prstGeom prst="rect">
            <a:avLst/>
          </a:prstGeom>
          <a:noFill/>
          <a:ln/>
        </p:spPr>
        <p:txBody>
          <a:bodyPr wrap="none" rtlCol="0" anchor="t"/>
          <a:lstStyle/>
          <a:p>
            <a:pPr marL="0" indent="0" algn="ctr">
              <a:lnSpc>
                <a:spcPts val="2304"/>
              </a:lnSpc>
              <a:buNone/>
            </a:pPr>
            <a:r>
              <a:rPr lang="en-US" sz="2304" b="1" dirty="0">
                <a:solidFill>
                  <a:srgbClr val="333F70"/>
                </a:solidFill>
                <a:latin typeface="Unbounded" pitchFamily="34" charset="0"/>
                <a:ea typeface="Unbounded" pitchFamily="34" charset="-122"/>
                <a:cs typeface="Unbounded" pitchFamily="34" charset="-120"/>
              </a:rPr>
              <a:t>3</a:t>
            </a:r>
            <a:endParaRPr lang="en-US" sz="2304" dirty="0"/>
          </a:p>
        </p:txBody>
      </p:sp>
      <p:sp>
        <p:nvSpPr>
          <p:cNvPr id="17" name="Text 13"/>
          <p:cNvSpPr/>
          <p:nvPr/>
        </p:nvSpPr>
        <p:spPr>
          <a:xfrm>
            <a:off x="6802874" y="5187553"/>
            <a:ext cx="2438162" cy="304800"/>
          </a:xfrm>
          <a:prstGeom prst="rect">
            <a:avLst/>
          </a:prstGeom>
          <a:noFill/>
          <a:ln/>
        </p:spPr>
        <p:txBody>
          <a:bodyPr wrap="none" rtlCol="0" anchor="t"/>
          <a:lstStyle/>
          <a:p>
            <a:pPr marL="0" indent="0">
              <a:lnSpc>
                <a:spcPts val="2400"/>
              </a:lnSpc>
              <a:buNone/>
            </a:pPr>
            <a:r>
              <a:rPr lang="en-US" sz="1920" b="1" dirty="0">
                <a:solidFill>
                  <a:srgbClr val="333F70"/>
                </a:solidFill>
                <a:latin typeface="Unbounded" pitchFamily="34" charset="0"/>
                <a:ea typeface="Unbounded" pitchFamily="34" charset="-122"/>
                <a:cs typeface="Unbounded" pitchFamily="34" charset="-120"/>
              </a:rPr>
              <a:t>Iteration</a:t>
            </a:r>
            <a:endParaRPr lang="en-US" sz="1920" dirty="0"/>
          </a:p>
        </p:txBody>
      </p:sp>
      <p:sp>
        <p:nvSpPr>
          <p:cNvPr id="18" name="Text 14"/>
          <p:cNvSpPr/>
          <p:nvPr/>
        </p:nvSpPr>
        <p:spPr>
          <a:xfrm>
            <a:off x="6802874" y="5609273"/>
            <a:ext cx="7144941" cy="311944"/>
          </a:xfrm>
          <a:prstGeom prst="rect">
            <a:avLst/>
          </a:prstGeom>
          <a:noFill/>
          <a:ln/>
        </p:spPr>
        <p:txBody>
          <a:bodyPr wrap="none" rtlCol="0" anchor="t"/>
          <a:lstStyle/>
          <a:p>
            <a:pPr marL="0" indent="0">
              <a:lnSpc>
                <a:spcPts val="2457"/>
              </a:lnSpc>
              <a:buNone/>
            </a:pPr>
            <a:r>
              <a:rPr lang="en-US" sz="1536" dirty="0">
                <a:solidFill>
                  <a:srgbClr val="333F70"/>
                </a:solidFill>
                <a:latin typeface="Open Sans" pitchFamily="34" charset="0"/>
                <a:ea typeface="Open Sans" pitchFamily="34" charset="-122"/>
                <a:cs typeface="Open Sans" pitchFamily="34" charset="-120"/>
              </a:rPr>
              <a:t>The function iterates through possible values for each empty cell.</a:t>
            </a:r>
            <a:endParaRPr lang="en-US" sz="1536" dirty="0"/>
          </a:p>
        </p:txBody>
      </p:sp>
      <p:sp>
        <p:nvSpPr>
          <p:cNvPr id="19" name="Shape 15"/>
          <p:cNvSpPr/>
          <p:nvPr/>
        </p:nvSpPr>
        <p:spPr>
          <a:xfrm>
            <a:off x="6168985" y="6335673"/>
            <a:ext cx="438864" cy="438864"/>
          </a:xfrm>
          <a:prstGeom prst="roundRect">
            <a:avLst>
              <a:gd name="adj" fmla="val 20000"/>
            </a:avLst>
          </a:prstGeom>
          <a:solidFill>
            <a:srgbClr val="D6F5EE"/>
          </a:solidFill>
          <a:ln w="7620">
            <a:solidFill>
              <a:srgbClr val="BCDBD4"/>
            </a:solidFill>
            <a:prstDash val="solid"/>
          </a:ln>
        </p:spPr>
        <p:txBody>
          <a:bodyPr/>
          <a:lstStyle/>
          <a:p>
            <a:endParaRPr lang="en-IN"/>
          </a:p>
        </p:txBody>
      </p:sp>
      <p:sp>
        <p:nvSpPr>
          <p:cNvPr id="20" name="Text 16"/>
          <p:cNvSpPr/>
          <p:nvPr/>
        </p:nvSpPr>
        <p:spPr>
          <a:xfrm>
            <a:off x="6262449" y="6408777"/>
            <a:ext cx="251817" cy="292537"/>
          </a:xfrm>
          <a:prstGeom prst="rect">
            <a:avLst/>
          </a:prstGeom>
          <a:noFill/>
          <a:ln/>
        </p:spPr>
        <p:txBody>
          <a:bodyPr wrap="none" rtlCol="0" anchor="t"/>
          <a:lstStyle/>
          <a:p>
            <a:pPr marL="0" indent="0" algn="ctr">
              <a:lnSpc>
                <a:spcPts val="2304"/>
              </a:lnSpc>
              <a:buNone/>
            </a:pPr>
            <a:r>
              <a:rPr lang="en-US" sz="2304" b="1" dirty="0">
                <a:solidFill>
                  <a:srgbClr val="333F70"/>
                </a:solidFill>
                <a:latin typeface="Unbounded" pitchFamily="34" charset="0"/>
                <a:ea typeface="Unbounded" pitchFamily="34" charset="-122"/>
                <a:cs typeface="Unbounded" pitchFamily="34" charset="-120"/>
              </a:rPr>
              <a:t>4</a:t>
            </a:r>
            <a:endParaRPr lang="en-US" sz="2304" dirty="0"/>
          </a:p>
        </p:txBody>
      </p:sp>
      <p:sp>
        <p:nvSpPr>
          <p:cNvPr id="21" name="Text 17"/>
          <p:cNvSpPr/>
          <p:nvPr/>
        </p:nvSpPr>
        <p:spPr>
          <a:xfrm>
            <a:off x="6802874" y="6335673"/>
            <a:ext cx="2438162" cy="304800"/>
          </a:xfrm>
          <a:prstGeom prst="rect">
            <a:avLst/>
          </a:prstGeom>
          <a:noFill/>
          <a:ln/>
        </p:spPr>
        <p:txBody>
          <a:bodyPr wrap="none" rtlCol="0" anchor="t"/>
          <a:lstStyle/>
          <a:p>
            <a:pPr marL="0" indent="0">
              <a:lnSpc>
                <a:spcPts val="2400"/>
              </a:lnSpc>
              <a:buNone/>
            </a:pPr>
            <a:r>
              <a:rPr lang="en-US" sz="1920" b="1" dirty="0">
                <a:solidFill>
                  <a:srgbClr val="333F70"/>
                </a:solidFill>
                <a:latin typeface="Unbounded" pitchFamily="34" charset="0"/>
                <a:ea typeface="Unbounded" pitchFamily="34" charset="-122"/>
                <a:cs typeface="Unbounded" pitchFamily="34" charset="-120"/>
              </a:rPr>
              <a:t>Recursive Call</a:t>
            </a:r>
            <a:endParaRPr lang="en-US" sz="1920" dirty="0"/>
          </a:p>
        </p:txBody>
      </p:sp>
      <p:sp>
        <p:nvSpPr>
          <p:cNvPr id="22" name="Text 18"/>
          <p:cNvSpPr/>
          <p:nvPr/>
        </p:nvSpPr>
        <p:spPr>
          <a:xfrm>
            <a:off x="6802874" y="6757392"/>
            <a:ext cx="7144941" cy="623887"/>
          </a:xfrm>
          <a:prstGeom prst="rect">
            <a:avLst/>
          </a:prstGeom>
          <a:noFill/>
          <a:ln/>
        </p:spPr>
        <p:txBody>
          <a:bodyPr wrap="square" rtlCol="0" anchor="t"/>
          <a:lstStyle/>
          <a:p>
            <a:pPr marL="0" indent="0">
              <a:lnSpc>
                <a:spcPts val="2457"/>
              </a:lnSpc>
              <a:buNone/>
            </a:pPr>
            <a:r>
              <a:rPr lang="en-US" sz="1536" dirty="0">
                <a:solidFill>
                  <a:srgbClr val="333F70"/>
                </a:solidFill>
                <a:latin typeface="Open Sans" pitchFamily="34" charset="0"/>
                <a:ea typeface="Open Sans" pitchFamily="34" charset="-122"/>
                <a:cs typeface="Open Sans" pitchFamily="34" charset="-120"/>
              </a:rPr>
              <a:t>For each value, the function recursively checks if the value is valid and continues the search.</a:t>
            </a:r>
            <a:endParaRPr lang="en-US" sz="15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sp>
        <p:nvSpPr>
          <p:cNvPr id="4" name="Text 2"/>
          <p:cNvSpPr/>
          <p:nvPr/>
        </p:nvSpPr>
        <p:spPr>
          <a:xfrm>
            <a:off x="864037" y="1311116"/>
            <a:ext cx="12902327" cy="1543050"/>
          </a:xfrm>
          <a:prstGeom prst="rect">
            <a:avLst/>
          </a:prstGeom>
          <a:noFill/>
          <a:ln/>
        </p:spPr>
        <p:txBody>
          <a:bodyPr wrap="square" rtlCol="0" anchor="t"/>
          <a:lstStyle/>
          <a:p>
            <a:pPr marL="0" indent="0">
              <a:lnSpc>
                <a:spcPts val="6075"/>
              </a:lnSpc>
              <a:buNone/>
            </a:pPr>
            <a:r>
              <a:rPr lang="en-US" sz="4860" b="1" dirty="0">
                <a:solidFill>
                  <a:srgbClr val="333F70"/>
                </a:solidFill>
                <a:latin typeface="Unbounded" pitchFamily="34" charset="0"/>
                <a:ea typeface="Unbounded" pitchFamily="34" charset="-122"/>
                <a:cs typeface="Unbounded" pitchFamily="34" charset="-120"/>
              </a:rPr>
              <a:t>Handling Empty Cells and Constraints</a:t>
            </a:r>
            <a:endParaRPr lang="en-US" sz="4860" dirty="0"/>
          </a:p>
        </p:txBody>
      </p:sp>
      <p:sp>
        <p:nvSpPr>
          <p:cNvPr id="5" name="Text 3"/>
          <p:cNvSpPr/>
          <p:nvPr/>
        </p:nvSpPr>
        <p:spPr>
          <a:xfrm>
            <a:off x="864037" y="3471267"/>
            <a:ext cx="3086100" cy="385763"/>
          </a:xfrm>
          <a:prstGeom prst="rect">
            <a:avLst/>
          </a:prstGeom>
          <a:noFill/>
          <a:ln/>
        </p:spPr>
        <p:txBody>
          <a:bodyPr wrap="none" rtlCol="0" anchor="t"/>
          <a:lstStyle/>
          <a:p>
            <a:pPr marL="0" indent="0">
              <a:lnSpc>
                <a:spcPts val="3038"/>
              </a:lnSpc>
              <a:buNone/>
            </a:pPr>
            <a:r>
              <a:rPr lang="en-US" sz="2430" b="1" dirty="0">
                <a:solidFill>
                  <a:srgbClr val="333F70"/>
                </a:solidFill>
                <a:latin typeface="Unbounded" pitchFamily="34" charset="0"/>
                <a:ea typeface="Unbounded" pitchFamily="34" charset="-122"/>
                <a:cs typeface="Unbounded" pitchFamily="34" charset="-120"/>
              </a:rPr>
              <a:t>Empty Cells</a:t>
            </a:r>
            <a:endParaRPr lang="en-US" sz="2430" dirty="0"/>
          </a:p>
        </p:txBody>
      </p:sp>
      <p:sp>
        <p:nvSpPr>
          <p:cNvPr id="6" name="Text 4"/>
          <p:cNvSpPr/>
          <p:nvPr/>
        </p:nvSpPr>
        <p:spPr>
          <a:xfrm>
            <a:off x="864037" y="4103846"/>
            <a:ext cx="3898821" cy="790099"/>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The solver must identify empty cells on the board.</a:t>
            </a:r>
            <a:endParaRPr lang="en-US" sz="1944" dirty="0"/>
          </a:p>
        </p:txBody>
      </p:sp>
      <p:sp>
        <p:nvSpPr>
          <p:cNvPr id="7" name="Text 5"/>
          <p:cNvSpPr/>
          <p:nvPr/>
        </p:nvSpPr>
        <p:spPr>
          <a:xfrm>
            <a:off x="864037" y="5116116"/>
            <a:ext cx="3898821" cy="1185148"/>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This is typically done by iterating through the matrix and checking if a cell contains a 0.</a:t>
            </a:r>
            <a:endParaRPr lang="en-US" sz="1944" dirty="0"/>
          </a:p>
        </p:txBody>
      </p:sp>
      <p:sp>
        <p:nvSpPr>
          <p:cNvPr id="8" name="Text 6"/>
          <p:cNvSpPr/>
          <p:nvPr/>
        </p:nvSpPr>
        <p:spPr>
          <a:xfrm>
            <a:off x="5372695" y="3471267"/>
            <a:ext cx="3086100" cy="385763"/>
          </a:xfrm>
          <a:prstGeom prst="rect">
            <a:avLst/>
          </a:prstGeom>
          <a:noFill/>
          <a:ln/>
        </p:spPr>
        <p:txBody>
          <a:bodyPr wrap="none" rtlCol="0" anchor="t"/>
          <a:lstStyle/>
          <a:p>
            <a:pPr marL="0" indent="0">
              <a:lnSpc>
                <a:spcPts val="3038"/>
              </a:lnSpc>
              <a:buNone/>
            </a:pPr>
            <a:r>
              <a:rPr lang="en-US" sz="2430" b="1" dirty="0">
                <a:solidFill>
                  <a:srgbClr val="333F70"/>
                </a:solidFill>
                <a:latin typeface="Unbounded" pitchFamily="34" charset="0"/>
                <a:ea typeface="Unbounded" pitchFamily="34" charset="-122"/>
                <a:cs typeface="Unbounded" pitchFamily="34" charset="-120"/>
              </a:rPr>
              <a:t>Constraints</a:t>
            </a:r>
            <a:endParaRPr lang="en-US" sz="2430" dirty="0"/>
          </a:p>
        </p:txBody>
      </p:sp>
      <p:sp>
        <p:nvSpPr>
          <p:cNvPr id="9" name="Text 7"/>
          <p:cNvSpPr/>
          <p:nvPr/>
        </p:nvSpPr>
        <p:spPr>
          <a:xfrm>
            <a:off x="5372695" y="4103846"/>
            <a:ext cx="3898821" cy="790099"/>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The solver enforces the rules of Sudoku.</a:t>
            </a:r>
            <a:endParaRPr lang="en-US" sz="1944" dirty="0"/>
          </a:p>
        </p:txBody>
      </p:sp>
      <p:sp>
        <p:nvSpPr>
          <p:cNvPr id="10" name="Text 8"/>
          <p:cNvSpPr/>
          <p:nvPr/>
        </p:nvSpPr>
        <p:spPr>
          <a:xfrm>
            <a:off x="5372695" y="5116116"/>
            <a:ext cx="3898821" cy="1185148"/>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It checks if the chosen value violates the rules of the same row, column, and 3x3 block.</a:t>
            </a:r>
            <a:endParaRPr lang="en-US" sz="1944" dirty="0"/>
          </a:p>
        </p:txBody>
      </p:sp>
      <p:sp>
        <p:nvSpPr>
          <p:cNvPr id="11" name="Text 9"/>
          <p:cNvSpPr/>
          <p:nvPr/>
        </p:nvSpPr>
        <p:spPr>
          <a:xfrm>
            <a:off x="9881354" y="3471267"/>
            <a:ext cx="3086100" cy="385763"/>
          </a:xfrm>
          <a:prstGeom prst="rect">
            <a:avLst/>
          </a:prstGeom>
          <a:noFill/>
          <a:ln/>
        </p:spPr>
        <p:txBody>
          <a:bodyPr wrap="none" rtlCol="0" anchor="t"/>
          <a:lstStyle/>
          <a:p>
            <a:pPr marL="0" indent="0">
              <a:lnSpc>
                <a:spcPts val="3038"/>
              </a:lnSpc>
              <a:buNone/>
            </a:pPr>
            <a:r>
              <a:rPr lang="en-US" sz="2430" b="1" dirty="0">
                <a:solidFill>
                  <a:srgbClr val="333F70"/>
                </a:solidFill>
                <a:latin typeface="Unbounded" pitchFamily="34" charset="0"/>
                <a:ea typeface="Unbounded" pitchFamily="34" charset="-122"/>
                <a:cs typeface="Unbounded" pitchFamily="34" charset="-120"/>
              </a:rPr>
              <a:t>Validation</a:t>
            </a:r>
            <a:endParaRPr lang="en-US" sz="2430" dirty="0"/>
          </a:p>
        </p:txBody>
      </p:sp>
      <p:sp>
        <p:nvSpPr>
          <p:cNvPr id="12" name="Text 10"/>
          <p:cNvSpPr/>
          <p:nvPr/>
        </p:nvSpPr>
        <p:spPr>
          <a:xfrm>
            <a:off x="9881354" y="4103846"/>
            <a:ext cx="3898821" cy="790099"/>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A function is used to check if a value is valid for a given cell.</a:t>
            </a:r>
            <a:endParaRPr lang="en-US" sz="1944" dirty="0"/>
          </a:p>
        </p:txBody>
      </p:sp>
      <p:sp>
        <p:nvSpPr>
          <p:cNvPr id="13" name="Text 11"/>
          <p:cNvSpPr/>
          <p:nvPr/>
        </p:nvSpPr>
        <p:spPr>
          <a:xfrm>
            <a:off x="9881354" y="5116116"/>
            <a:ext cx="3898821" cy="1580198"/>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This function ensures that the value does not conflict with existing numbers in the same row, column, and 3x3 block.</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2609969"/>
          </a:xfrm>
          <a:prstGeom prst="rect">
            <a:avLst/>
          </a:prstGeom>
        </p:spPr>
      </p:pic>
      <p:sp>
        <p:nvSpPr>
          <p:cNvPr id="5" name="Text 2"/>
          <p:cNvSpPr/>
          <p:nvPr/>
        </p:nvSpPr>
        <p:spPr>
          <a:xfrm>
            <a:off x="1612344" y="3351490"/>
            <a:ext cx="11405711" cy="1304925"/>
          </a:xfrm>
          <a:prstGeom prst="rect">
            <a:avLst/>
          </a:prstGeom>
          <a:noFill/>
          <a:ln/>
        </p:spPr>
        <p:txBody>
          <a:bodyPr wrap="square" rtlCol="0" anchor="t"/>
          <a:lstStyle/>
          <a:p>
            <a:pPr marL="0" indent="0">
              <a:lnSpc>
                <a:spcPts val="5138"/>
              </a:lnSpc>
              <a:buNone/>
            </a:pPr>
            <a:r>
              <a:rPr lang="en-US" sz="4110" b="1" dirty="0">
                <a:solidFill>
                  <a:srgbClr val="333F70"/>
                </a:solidFill>
                <a:latin typeface="Unbounded" pitchFamily="34" charset="0"/>
                <a:ea typeface="Unbounded" pitchFamily="34" charset="-122"/>
                <a:cs typeface="Unbounded" pitchFamily="34" charset="-120"/>
              </a:rPr>
              <a:t>Visualizing the Step-by-Step Solution</a:t>
            </a:r>
            <a:endParaRPr lang="en-US" sz="4110" dirty="0"/>
          </a:p>
        </p:txBody>
      </p:sp>
      <p:pic>
        <p:nvPicPr>
          <p:cNvPr id="6" name="Image 1" descr="preencoded.png"/>
          <p:cNvPicPr>
            <a:picLocks noChangeAspect="1"/>
          </p:cNvPicPr>
          <p:nvPr/>
        </p:nvPicPr>
        <p:blipFill>
          <a:blip r:embed="rId4"/>
          <a:stretch>
            <a:fillRect/>
          </a:stretch>
        </p:blipFill>
        <p:spPr>
          <a:xfrm>
            <a:off x="1612344" y="4969550"/>
            <a:ext cx="521970" cy="521970"/>
          </a:xfrm>
          <a:prstGeom prst="rect">
            <a:avLst/>
          </a:prstGeom>
        </p:spPr>
      </p:pic>
      <p:sp>
        <p:nvSpPr>
          <p:cNvPr id="7" name="Text 3"/>
          <p:cNvSpPr/>
          <p:nvPr/>
        </p:nvSpPr>
        <p:spPr>
          <a:xfrm>
            <a:off x="1612344" y="5700236"/>
            <a:ext cx="2609969" cy="326231"/>
          </a:xfrm>
          <a:prstGeom prst="rect">
            <a:avLst/>
          </a:prstGeom>
          <a:noFill/>
          <a:ln/>
        </p:spPr>
        <p:txBody>
          <a:bodyPr wrap="none" rtlCol="0" anchor="t"/>
          <a:lstStyle/>
          <a:p>
            <a:pPr marL="0" indent="0" algn="l">
              <a:lnSpc>
                <a:spcPts val="2569"/>
              </a:lnSpc>
              <a:buNone/>
            </a:pPr>
            <a:r>
              <a:rPr lang="en-US" sz="2055" b="1" dirty="0">
                <a:solidFill>
                  <a:srgbClr val="333F70"/>
                </a:solidFill>
                <a:latin typeface="Unbounded" pitchFamily="34" charset="0"/>
                <a:ea typeface="Unbounded" pitchFamily="34" charset="-122"/>
                <a:cs typeface="Unbounded" pitchFamily="34" charset="-120"/>
              </a:rPr>
              <a:t>Start</a:t>
            </a:r>
            <a:endParaRPr lang="en-US" sz="2055" dirty="0"/>
          </a:p>
        </p:txBody>
      </p:sp>
      <p:sp>
        <p:nvSpPr>
          <p:cNvPr id="8" name="Text 4"/>
          <p:cNvSpPr/>
          <p:nvPr/>
        </p:nvSpPr>
        <p:spPr>
          <a:xfrm>
            <a:off x="1612344" y="6151721"/>
            <a:ext cx="2616518" cy="1002268"/>
          </a:xfrm>
          <a:prstGeom prst="rect">
            <a:avLst/>
          </a:prstGeom>
          <a:noFill/>
          <a:ln/>
        </p:spPr>
        <p:txBody>
          <a:bodyPr wrap="square" rtlCol="0" anchor="t"/>
          <a:lstStyle/>
          <a:p>
            <a:pPr marL="0" indent="0" algn="l">
              <a:lnSpc>
                <a:spcPts val="2631"/>
              </a:lnSpc>
              <a:buNone/>
            </a:pPr>
            <a:r>
              <a:rPr lang="en-US" sz="1644" dirty="0">
                <a:solidFill>
                  <a:srgbClr val="333F70"/>
                </a:solidFill>
                <a:latin typeface="Open Sans" pitchFamily="34" charset="0"/>
                <a:ea typeface="Open Sans" pitchFamily="34" charset="-122"/>
                <a:cs typeface="Open Sans" pitchFamily="34" charset="-120"/>
              </a:rPr>
              <a:t>The solver begins with an empty board and selects the first empty cell.</a:t>
            </a:r>
            <a:endParaRPr lang="en-US" sz="1644" dirty="0"/>
          </a:p>
        </p:txBody>
      </p:sp>
      <p:pic>
        <p:nvPicPr>
          <p:cNvPr id="9" name="Image 2" descr="preencoded.png"/>
          <p:cNvPicPr>
            <a:picLocks noChangeAspect="1"/>
          </p:cNvPicPr>
          <p:nvPr/>
        </p:nvPicPr>
        <p:blipFill>
          <a:blip r:embed="rId5"/>
          <a:stretch>
            <a:fillRect/>
          </a:stretch>
        </p:blipFill>
        <p:spPr>
          <a:xfrm>
            <a:off x="4541996" y="4969550"/>
            <a:ext cx="521970" cy="521970"/>
          </a:xfrm>
          <a:prstGeom prst="rect">
            <a:avLst/>
          </a:prstGeom>
        </p:spPr>
      </p:pic>
      <p:sp>
        <p:nvSpPr>
          <p:cNvPr id="10" name="Text 5"/>
          <p:cNvSpPr/>
          <p:nvPr/>
        </p:nvSpPr>
        <p:spPr>
          <a:xfrm>
            <a:off x="4541996" y="5700236"/>
            <a:ext cx="2609969" cy="326231"/>
          </a:xfrm>
          <a:prstGeom prst="rect">
            <a:avLst/>
          </a:prstGeom>
          <a:noFill/>
          <a:ln/>
        </p:spPr>
        <p:txBody>
          <a:bodyPr wrap="none" rtlCol="0" anchor="t"/>
          <a:lstStyle/>
          <a:p>
            <a:pPr marL="0" indent="0" algn="l">
              <a:lnSpc>
                <a:spcPts val="2569"/>
              </a:lnSpc>
              <a:buNone/>
            </a:pPr>
            <a:r>
              <a:rPr lang="en-US" sz="2055" b="1" dirty="0">
                <a:solidFill>
                  <a:srgbClr val="333F70"/>
                </a:solidFill>
                <a:latin typeface="Unbounded" pitchFamily="34" charset="0"/>
                <a:ea typeface="Unbounded" pitchFamily="34" charset="-122"/>
                <a:cs typeface="Unbounded" pitchFamily="34" charset="-120"/>
              </a:rPr>
              <a:t>Iteration</a:t>
            </a:r>
            <a:endParaRPr lang="en-US" sz="2055" dirty="0"/>
          </a:p>
        </p:txBody>
      </p:sp>
      <p:sp>
        <p:nvSpPr>
          <p:cNvPr id="11" name="Text 6"/>
          <p:cNvSpPr/>
          <p:nvPr/>
        </p:nvSpPr>
        <p:spPr>
          <a:xfrm>
            <a:off x="4541996" y="6151721"/>
            <a:ext cx="2616637" cy="1002268"/>
          </a:xfrm>
          <a:prstGeom prst="rect">
            <a:avLst/>
          </a:prstGeom>
          <a:noFill/>
          <a:ln/>
        </p:spPr>
        <p:txBody>
          <a:bodyPr wrap="square" rtlCol="0" anchor="t"/>
          <a:lstStyle/>
          <a:p>
            <a:pPr marL="0" indent="0" algn="l">
              <a:lnSpc>
                <a:spcPts val="2631"/>
              </a:lnSpc>
              <a:buNone/>
            </a:pPr>
            <a:r>
              <a:rPr lang="en-US" sz="1644" dirty="0">
                <a:solidFill>
                  <a:srgbClr val="333F70"/>
                </a:solidFill>
                <a:latin typeface="Open Sans" pitchFamily="34" charset="0"/>
                <a:ea typeface="Open Sans" pitchFamily="34" charset="-122"/>
                <a:cs typeface="Open Sans" pitchFamily="34" charset="-120"/>
              </a:rPr>
              <a:t>The solver tries different values for the cell, checking for conflicts.</a:t>
            </a:r>
            <a:endParaRPr lang="en-US" sz="1644" dirty="0"/>
          </a:p>
        </p:txBody>
      </p:sp>
      <p:pic>
        <p:nvPicPr>
          <p:cNvPr id="12" name="Image 3" descr="preencoded.png"/>
          <p:cNvPicPr>
            <a:picLocks noChangeAspect="1"/>
          </p:cNvPicPr>
          <p:nvPr/>
        </p:nvPicPr>
        <p:blipFill>
          <a:blip r:embed="rId6"/>
          <a:stretch>
            <a:fillRect/>
          </a:stretch>
        </p:blipFill>
        <p:spPr>
          <a:xfrm>
            <a:off x="7471767" y="4969550"/>
            <a:ext cx="521970" cy="521970"/>
          </a:xfrm>
          <a:prstGeom prst="rect">
            <a:avLst/>
          </a:prstGeom>
        </p:spPr>
      </p:pic>
      <p:sp>
        <p:nvSpPr>
          <p:cNvPr id="13" name="Text 7"/>
          <p:cNvSpPr/>
          <p:nvPr/>
        </p:nvSpPr>
        <p:spPr>
          <a:xfrm>
            <a:off x="7471767" y="5700236"/>
            <a:ext cx="2609969" cy="326231"/>
          </a:xfrm>
          <a:prstGeom prst="rect">
            <a:avLst/>
          </a:prstGeom>
          <a:noFill/>
          <a:ln/>
        </p:spPr>
        <p:txBody>
          <a:bodyPr wrap="none" rtlCol="0" anchor="t"/>
          <a:lstStyle/>
          <a:p>
            <a:pPr marL="0" indent="0" algn="l">
              <a:lnSpc>
                <a:spcPts val="2569"/>
              </a:lnSpc>
              <a:buNone/>
            </a:pPr>
            <a:r>
              <a:rPr lang="en-US" sz="2055" b="1" dirty="0">
                <a:solidFill>
                  <a:srgbClr val="333F70"/>
                </a:solidFill>
                <a:latin typeface="Unbounded" pitchFamily="34" charset="0"/>
                <a:ea typeface="Unbounded" pitchFamily="34" charset="-122"/>
                <a:cs typeface="Unbounded" pitchFamily="34" charset="-120"/>
              </a:rPr>
              <a:t>Backtracking</a:t>
            </a:r>
            <a:endParaRPr lang="en-US" sz="2055" dirty="0"/>
          </a:p>
        </p:txBody>
      </p:sp>
      <p:sp>
        <p:nvSpPr>
          <p:cNvPr id="14" name="Text 8"/>
          <p:cNvSpPr/>
          <p:nvPr/>
        </p:nvSpPr>
        <p:spPr>
          <a:xfrm>
            <a:off x="7471767" y="6151721"/>
            <a:ext cx="2616518" cy="1002268"/>
          </a:xfrm>
          <a:prstGeom prst="rect">
            <a:avLst/>
          </a:prstGeom>
          <a:noFill/>
          <a:ln/>
        </p:spPr>
        <p:txBody>
          <a:bodyPr wrap="square" rtlCol="0" anchor="t"/>
          <a:lstStyle/>
          <a:p>
            <a:pPr marL="0" indent="0" algn="l">
              <a:lnSpc>
                <a:spcPts val="2631"/>
              </a:lnSpc>
              <a:buNone/>
            </a:pPr>
            <a:r>
              <a:rPr lang="en-US" sz="1644" dirty="0">
                <a:solidFill>
                  <a:srgbClr val="333F70"/>
                </a:solidFill>
                <a:latin typeface="Open Sans" pitchFamily="34" charset="0"/>
                <a:ea typeface="Open Sans" pitchFamily="34" charset="-122"/>
                <a:cs typeface="Open Sans" pitchFamily="34" charset="-120"/>
              </a:rPr>
              <a:t>If a conflict arises, the solver backtracks and tries a different value.</a:t>
            </a:r>
            <a:endParaRPr lang="en-US" sz="1644" dirty="0"/>
          </a:p>
        </p:txBody>
      </p:sp>
      <p:pic>
        <p:nvPicPr>
          <p:cNvPr id="15" name="Image 4" descr="preencoded.png"/>
          <p:cNvPicPr>
            <a:picLocks noChangeAspect="1"/>
          </p:cNvPicPr>
          <p:nvPr/>
        </p:nvPicPr>
        <p:blipFill>
          <a:blip r:embed="rId7"/>
          <a:stretch>
            <a:fillRect/>
          </a:stretch>
        </p:blipFill>
        <p:spPr>
          <a:xfrm>
            <a:off x="10401419" y="4969550"/>
            <a:ext cx="521970" cy="521970"/>
          </a:xfrm>
          <a:prstGeom prst="rect">
            <a:avLst/>
          </a:prstGeom>
        </p:spPr>
      </p:pic>
      <p:sp>
        <p:nvSpPr>
          <p:cNvPr id="16" name="Text 9"/>
          <p:cNvSpPr/>
          <p:nvPr/>
        </p:nvSpPr>
        <p:spPr>
          <a:xfrm>
            <a:off x="10401419" y="5700236"/>
            <a:ext cx="2609969" cy="326231"/>
          </a:xfrm>
          <a:prstGeom prst="rect">
            <a:avLst/>
          </a:prstGeom>
          <a:noFill/>
          <a:ln/>
        </p:spPr>
        <p:txBody>
          <a:bodyPr wrap="none" rtlCol="0" anchor="t"/>
          <a:lstStyle/>
          <a:p>
            <a:pPr marL="0" indent="0" algn="l">
              <a:lnSpc>
                <a:spcPts val="2569"/>
              </a:lnSpc>
              <a:buNone/>
            </a:pPr>
            <a:r>
              <a:rPr lang="en-US" sz="2055" b="1" dirty="0">
                <a:solidFill>
                  <a:srgbClr val="333F70"/>
                </a:solidFill>
                <a:latin typeface="Unbounded" pitchFamily="34" charset="0"/>
                <a:ea typeface="Unbounded" pitchFamily="34" charset="-122"/>
                <a:cs typeface="Unbounded" pitchFamily="34" charset="-120"/>
              </a:rPr>
              <a:t>Solution</a:t>
            </a:r>
            <a:endParaRPr lang="en-US" sz="2055" dirty="0"/>
          </a:p>
        </p:txBody>
      </p:sp>
      <p:sp>
        <p:nvSpPr>
          <p:cNvPr id="17" name="Text 10"/>
          <p:cNvSpPr/>
          <p:nvPr/>
        </p:nvSpPr>
        <p:spPr>
          <a:xfrm>
            <a:off x="10401419" y="6151721"/>
            <a:ext cx="2616637" cy="1336358"/>
          </a:xfrm>
          <a:prstGeom prst="rect">
            <a:avLst/>
          </a:prstGeom>
          <a:noFill/>
          <a:ln/>
        </p:spPr>
        <p:txBody>
          <a:bodyPr wrap="square" rtlCol="0" anchor="t"/>
          <a:lstStyle/>
          <a:p>
            <a:pPr marL="0" indent="0" algn="l">
              <a:lnSpc>
                <a:spcPts val="2631"/>
              </a:lnSpc>
              <a:buNone/>
            </a:pPr>
            <a:r>
              <a:rPr lang="en-US" sz="1644" dirty="0">
                <a:solidFill>
                  <a:srgbClr val="333F70"/>
                </a:solidFill>
                <a:latin typeface="Open Sans" pitchFamily="34" charset="0"/>
                <a:ea typeface="Open Sans" pitchFamily="34" charset="-122"/>
                <a:cs typeface="Open Sans" pitchFamily="34" charset="-120"/>
              </a:rPr>
              <a:t>The solver continues until all cells are filled without conflicts, resulting in a solved board.</a:t>
            </a:r>
            <a:endParaRPr lang="en-US" sz="16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77482" y="2299454"/>
            <a:ext cx="5019318" cy="3630692"/>
          </a:xfrm>
          <a:prstGeom prst="rect">
            <a:avLst/>
          </a:prstGeom>
        </p:spPr>
      </p:pic>
      <p:sp>
        <p:nvSpPr>
          <p:cNvPr id="6" name="Text 2"/>
          <p:cNvSpPr/>
          <p:nvPr/>
        </p:nvSpPr>
        <p:spPr>
          <a:xfrm>
            <a:off x="653891" y="1118235"/>
            <a:ext cx="7836218" cy="1167527"/>
          </a:xfrm>
          <a:prstGeom prst="rect">
            <a:avLst/>
          </a:prstGeom>
          <a:noFill/>
          <a:ln/>
        </p:spPr>
        <p:txBody>
          <a:bodyPr wrap="square" rtlCol="0" anchor="t"/>
          <a:lstStyle/>
          <a:p>
            <a:pPr marL="0" indent="0">
              <a:lnSpc>
                <a:spcPts val="4598"/>
              </a:lnSpc>
              <a:buNone/>
            </a:pPr>
            <a:r>
              <a:rPr lang="en-US" sz="3678" b="1" dirty="0">
                <a:solidFill>
                  <a:srgbClr val="333F70"/>
                </a:solidFill>
                <a:latin typeface="Unbounded" pitchFamily="34" charset="0"/>
                <a:ea typeface="Unbounded" pitchFamily="34" charset="-122"/>
                <a:cs typeface="Unbounded" pitchFamily="34" charset="-120"/>
              </a:rPr>
              <a:t>Conclusion and Potential Enhancements</a:t>
            </a:r>
            <a:endParaRPr lang="en-US" sz="3678" dirty="0"/>
          </a:p>
        </p:txBody>
      </p:sp>
      <p:sp>
        <p:nvSpPr>
          <p:cNvPr id="7" name="Shape 3"/>
          <p:cNvSpPr/>
          <p:nvPr/>
        </p:nvSpPr>
        <p:spPr>
          <a:xfrm>
            <a:off x="653891" y="2566035"/>
            <a:ext cx="7836218" cy="1390531"/>
          </a:xfrm>
          <a:prstGeom prst="roundRect">
            <a:avLst>
              <a:gd name="adj" fmla="val 6047"/>
            </a:avLst>
          </a:prstGeom>
          <a:solidFill>
            <a:srgbClr val="D6F5EE"/>
          </a:solidFill>
          <a:ln w="7620">
            <a:solidFill>
              <a:srgbClr val="BCDBD4"/>
            </a:solidFill>
            <a:prstDash val="solid"/>
          </a:ln>
        </p:spPr>
        <p:txBody>
          <a:bodyPr/>
          <a:lstStyle/>
          <a:p>
            <a:endParaRPr lang="en-IN"/>
          </a:p>
        </p:txBody>
      </p:sp>
      <p:sp>
        <p:nvSpPr>
          <p:cNvPr id="8" name="Text 4"/>
          <p:cNvSpPr/>
          <p:nvPr/>
        </p:nvSpPr>
        <p:spPr>
          <a:xfrm>
            <a:off x="848320" y="2760464"/>
            <a:ext cx="2335649" cy="291941"/>
          </a:xfrm>
          <a:prstGeom prst="rect">
            <a:avLst/>
          </a:prstGeom>
          <a:noFill/>
          <a:ln/>
        </p:spPr>
        <p:txBody>
          <a:bodyPr wrap="none" rtlCol="0" anchor="t"/>
          <a:lstStyle/>
          <a:p>
            <a:pPr marL="0" indent="0">
              <a:lnSpc>
                <a:spcPts val="2299"/>
              </a:lnSpc>
              <a:buNone/>
            </a:pPr>
            <a:r>
              <a:rPr lang="en-US" sz="1839" b="1" dirty="0">
                <a:solidFill>
                  <a:srgbClr val="333F70"/>
                </a:solidFill>
                <a:latin typeface="Unbounded" pitchFamily="34" charset="0"/>
                <a:ea typeface="Unbounded" pitchFamily="34" charset="-122"/>
                <a:cs typeface="Unbounded" pitchFamily="34" charset="-120"/>
              </a:rPr>
              <a:t>Efficiency</a:t>
            </a:r>
            <a:endParaRPr lang="en-US" sz="1839" dirty="0"/>
          </a:p>
        </p:txBody>
      </p:sp>
      <p:sp>
        <p:nvSpPr>
          <p:cNvPr id="9" name="Text 5"/>
          <p:cNvSpPr/>
          <p:nvPr/>
        </p:nvSpPr>
        <p:spPr>
          <a:xfrm>
            <a:off x="848320" y="3164443"/>
            <a:ext cx="7447359" cy="597694"/>
          </a:xfrm>
          <a:prstGeom prst="rect">
            <a:avLst/>
          </a:prstGeom>
          <a:noFill/>
          <a:ln/>
        </p:spPr>
        <p:txBody>
          <a:bodyPr wrap="square" rtlCol="0" anchor="t"/>
          <a:lstStyle/>
          <a:p>
            <a:pPr marL="0" indent="0">
              <a:lnSpc>
                <a:spcPts val="2354"/>
              </a:lnSpc>
              <a:buNone/>
            </a:pPr>
            <a:r>
              <a:rPr lang="en-US" sz="1471" dirty="0">
                <a:solidFill>
                  <a:srgbClr val="333F70"/>
                </a:solidFill>
                <a:latin typeface="Open Sans" pitchFamily="34" charset="0"/>
                <a:ea typeface="Open Sans" pitchFamily="34" charset="-122"/>
                <a:cs typeface="Open Sans" pitchFamily="34" charset="-120"/>
              </a:rPr>
              <a:t>The backtracking algorithm can be optimized for performance by using techniques like constraint propagation and heuristics.</a:t>
            </a:r>
            <a:endParaRPr lang="en-US" sz="1471" dirty="0"/>
          </a:p>
        </p:txBody>
      </p:sp>
      <p:sp>
        <p:nvSpPr>
          <p:cNvPr id="10" name="Shape 6"/>
          <p:cNvSpPr/>
          <p:nvPr/>
        </p:nvSpPr>
        <p:spPr>
          <a:xfrm>
            <a:off x="653891" y="4143375"/>
            <a:ext cx="7836218" cy="1390531"/>
          </a:xfrm>
          <a:prstGeom prst="roundRect">
            <a:avLst>
              <a:gd name="adj" fmla="val 6047"/>
            </a:avLst>
          </a:prstGeom>
          <a:solidFill>
            <a:srgbClr val="D6F5EE"/>
          </a:solidFill>
          <a:ln w="7620">
            <a:solidFill>
              <a:srgbClr val="BCDBD4"/>
            </a:solidFill>
            <a:prstDash val="solid"/>
          </a:ln>
        </p:spPr>
        <p:txBody>
          <a:bodyPr/>
          <a:lstStyle/>
          <a:p>
            <a:endParaRPr lang="en-IN"/>
          </a:p>
        </p:txBody>
      </p:sp>
      <p:sp>
        <p:nvSpPr>
          <p:cNvPr id="11" name="Text 7"/>
          <p:cNvSpPr/>
          <p:nvPr/>
        </p:nvSpPr>
        <p:spPr>
          <a:xfrm>
            <a:off x="848320" y="4337804"/>
            <a:ext cx="2335649" cy="291941"/>
          </a:xfrm>
          <a:prstGeom prst="rect">
            <a:avLst/>
          </a:prstGeom>
          <a:noFill/>
          <a:ln/>
        </p:spPr>
        <p:txBody>
          <a:bodyPr wrap="none" rtlCol="0" anchor="t"/>
          <a:lstStyle/>
          <a:p>
            <a:pPr marL="0" indent="0">
              <a:lnSpc>
                <a:spcPts val="2299"/>
              </a:lnSpc>
              <a:buNone/>
            </a:pPr>
            <a:r>
              <a:rPr lang="en-US" sz="1839" b="1" dirty="0">
                <a:solidFill>
                  <a:srgbClr val="333F70"/>
                </a:solidFill>
                <a:latin typeface="Unbounded" pitchFamily="34" charset="0"/>
                <a:ea typeface="Unbounded" pitchFamily="34" charset="-122"/>
                <a:cs typeface="Unbounded" pitchFamily="34" charset="-120"/>
              </a:rPr>
              <a:t>User Interface</a:t>
            </a:r>
            <a:endParaRPr lang="en-US" sz="1839" dirty="0"/>
          </a:p>
        </p:txBody>
      </p:sp>
      <p:sp>
        <p:nvSpPr>
          <p:cNvPr id="12" name="Text 8"/>
          <p:cNvSpPr/>
          <p:nvPr/>
        </p:nvSpPr>
        <p:spPr>
          <a:xfrm>
            <a:off x="848320" y="4741783"/>
            <a:ext cx="7447359" cy="597694"/>
          </a:xfrm>
          <a:prstGeom prst="rect">
            <a:avLst/>
          </a:prstGeom>
          <a:noFill/>
          <a:ln/>
        </p:spPr>
        <p:txBody>
          <a:bodyPr wrap="square" rtlCol="0" anchor="t"/>
          <a:lstStyle/>
          <a:p>
            <a:pPr marL="0" indent="0">
              <a:lnSpc>
                <a:spcPts val="2354"/>
              </a:lnSpc>
              <a:buNone/>
            </a:pPr>
            <a:r>
              <a:rPr lang="en-US" sz="1471" dirty="0">
                <a:solidFill>
                  <a:srgbClr val="333F70"/>
                </a:solidFill>
                <a:latin typeface="Open Sans" pitchFamily="34" charset="0"/>
                <a:ea typeface="Open Sans" pitchFamily="34" charset="-122"/>
                <a:cs typeface="Open Sans" pitchFamily="34" charset="-120"/>
              </a:rPr>
              <a:t>A user interface could be created to allow users to input their own Sudoku puzzles and visualize the solution process.</a:t>
            </a:r>
            <a:endParaRPr lang="en-US" sz="1471" dirty="0"/>
          </a:p>
        </p:txBody>
      </p:sp>
      <p:sp>
        <p:nvSpPr>
          <p:cNvPr id="13" name="Shape 9"/>
          <p:cNvSpPr/>
          <p:nvPr/>
        </p:nvSpPr>
        <p:spPr>
          <a:xfrm>
            <a:off x="653891" y="5720715"/>
            <a:ext cx="7836218" cy="1390531"/>
          </a:xfrm>
          <a:prstGeom prst="roundRect">
            <a:avLst>
              <a:gd name="adj" fmla="val 6047"/>
            </a:avLst>
          </a:prstGeom>
          <a:solidFill>
            <a:srgbClr val="D6F5EE"/>
          </a:solidFill>
          <a:ln w="7620">
            <a:solidFill>
              <a:srgbClr val="BCDBD4"/>
            </a:solidFill>
            <a:prstDash val="solid"/>
          </a:ln>
        </p:spPr>
        <p:txBody>
          <a:bodyPr/>
          <a:lstStyle/>
          <a:p>
            <a:endParaRPr lang="en-IN"/>
          </a:p>
        </p:txBody>
      </p:sp>
      <p:sp>
        <p:nvSpPr>
          <p:cNvPr id="14" name="Text 10"/>
          <p:cNvSpPr/>
          <p:nvPr/>
        </p:nvSpPr>
        <p:spPr>
          <a:xfrm>
            <a:off x="848320" y="5915144"/>
            <a:ext cx="2371249" cy="291941"/>
          </a:xfrm>
          <a:prstGeom prst="rect">
            <a:avLst/>
          </a:prstGeom>
          <a:noFill/>
          <a:ln/>
        </p:spPr>
        <p:txBody>
          <a:bodyPr wrap="none" rtlCol="0" anchor="t"/>
          <a:lstStyle/>
          <a:p>
            <a:pPr marL="0" indent="0">
              <a:lnSpc>
                <a:spcPts val="2299"/>
              </a:lnSpc>
              <a:buNone/>
            </a:pPr>
            <a:r>
              <a:rPr lang="en-US" sz="1839" b="1" dirty="0">
                <a:solidFill>
                  <a:srgbClr val="333F70"/>
                </a:solidFill>
                <a:latin typeface="Unbounded" pitchFamily="34" charset="0"/>
                <a:ea typeface="Unbounded" pitchFamily="34" charset="-122"/>
                <a:cs typeface="Unbounded" pitchFamily="34" charset="-120"/>
              </a:rPr>
              <a:t>Difficulty Levels</a:t>
            </a:r>
            <a:endParaRPr lang="en-US" sz="1839" dirty="0"/>
          </a:p>
        </p:txBody>
      </p:sp>
      <p:sp>
        <p:nvSpPr>
          <p:cNvPr id="15" name="Text 11"/>
          <p:cNvSpPr/>
          <p:nvPr/>
        </p:nvSpPr>
        <p:spPr>
          <a:xfrm>
            <a:off x="848320" y="6319123"/>
            <a:ext cx="7447359" cy="597694"/>
          </a:xfrm>
          <a:prstGeom prst="rect">
            <a:avLst/>
          </a:prstGeom>
          <a:noFill/>
          <a:ln/>
        </p:spPr>
        <p:txBody>
          <a:bodyPr wrap="square" rtlCol="0" anchor="t"/>
          <a:lstStyle/>
          <a:p>
            <a:pPr marL="0" indent="0">
              <a:lnSpc>
                <a:spcPts val="2354"/>
              </a:lnSpc>
              <a:buNone/>
            </a:pPr>
            <a:r>
              <a:rPr lang="en-US" sz="1471" dirty="0">
                <a:solidFill>
                  <a:srgbClr val="333F70"/>
                </a:solidFill>
                <a:latin typeface="Open Sans" pitchFamily="34" charset="0"/>
                <a:ea typeface="Open Sans" pitchFamily="34" charset="-122"/>
                <a:cs typeface="Open Sans" pitchFamily="34" charset="-120"/>
              </a:rPr>
              <a:t>The solver could be adapted to handle different difficulty levels by varying the number of pre-filled cells.</a:t>
            </a:r>
            <a:endParaRPr lang="en-US" sz="147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836</TotalTime>
  <Words>643</Words>
  <Application>Microsoft Office PowerPoint</Application>
  <PresentationFormat>Custom</PresentationFormat>
  <Paragraphs>79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Open Sans</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Shubham Singh</cp:lastModifiedBy>
  <cp:revision>3</cp:revision>
  <dcterms:created xsi:type="dcterms:W3CDTF">2024-07-10T18:35:55Z</dcterms:created>
  <dcterms:modified xsi:type="dcterms:W3CDTF">2024-07-11T08:33:35Z</dcterms:modified>
</cp:coreProperties>
</file>