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adhaunde196@gmail.com" initials="s" lastIdx="1" clrIdx="0">
    <p:extLst>
      <p:ext uri="{19B8F6BF-5375-455C-9EA6-DF929625EA0E}">
        <p15:presenceInfo xmlns:p15="http://schemas.microsoft.com/office/powerpoint/2012/main" userId="265dc0dd5b69d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19:13:19.2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32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0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8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3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3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4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8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376DB6-6D30-422D-B564-37DE23EF92F8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E2B17F-D9F6-4702-96D5-A24413EE1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65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CF5-30FD-429D-89AC-587B11EF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Life Expectancy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B987E-4F6A-4457-AB10-D3E258C6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304" y="4059734"/>
            <a:ext cx="9440034" cy="1049867"/>
          </a:xfrm>
        </p:spPr>
        <p:txBody>
          <a:bodyPr/>
          <a:lstStyle/>
          <a:p>
            <a:r>
              <a:rPr lang="en-IN" dirty="0"/>
              <a:t>Countries where COVID cases crosses mark of 1 million</a:t>
            </a:r>
          </a:p>
          <a:p>
            <a:r>
              <a:rPr lang="en-IN" dirty="0"/>
              <a:t>Prediction of Life expectancy at birth</a:t>
            </a:r>
          </a:p>
        </p:txBody>
      </p:sp>
    </p:spTree>
    <p:extLst>
      <p:ext uri="{BB962C8B-B14F-4D97-AF65-F5344CB8AC3E}">
        <p14:creationId xmlns:p14="http://schemas.microsoft.com/office/powerpoint/2010/main" val="12289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DC5A-D9C6-45F6-9C58-3FCA15D6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50" y="390710"/>
            <a:ext cx="10353762" cy="970450"/>
          </a:xfrm>
        </p:spPr>
        <p:txBody>
          <a:bodyPr/>
          <a:lstStyle/>
          <a:p>
            <a:r>
              <a:rPr lang="en-IN" dirty="0"/>
              <a:t>Actual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8D4AC-4852-4278-B39C-F92B0555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9" y="2287941"/>
            <a:ext cx="3197644" cy="4339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9885-2EC7-4879-AD96-1334E351A697}"/>
              </a:ext>
            </a:extLst>
          </p:cNvPr>
          <p:cNvSpPr txBox="1"/>
          <p:nvPr/>
        </p:nvSpPr>
        <p:spPr>
          <a:xfrm>
            <a:off x="1433079" y="1501385"/>
            <a:ext cx="312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vs Predicted Linear   		Regression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9186E3-400B-4DAD-BC4B-3B37D01B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383" y="2147717"/>
            <a:ext cx="1893629" cy="4479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B9F09-BDBA-44E7-BAD4-775C1E7D43F2}"/>
              </a:ext>
            </a:extLst>
          </p:cNvPr>
          <p:cNvSpPr txBox="1"/>
          <p:nvPr/>
        </p:nvSpPr>
        <p:spPr>
          <a:xfrm>
            <a:off x="8145710" y="1501385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vs Predicted  Gradient Descent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F845B-83AC-4276-8D58-2304FF32F57C}"/>
              </a:ext>
            </a:extLst>
          </p:cNvPr>
          <p:cNvSpPr txBox="1"/>
          <p:nvPr/>
        </p:nvSpPr>
        <p:spPr>
          <a:xfrm>
            <a:off x="5203456" y="2908036"/>
            <a:ext cx="23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Results are for</a:t>
            </a:r>
          </a:p>
          <a:p>
            <a:r>
              <a:rPr lang="en-US" dirty="0"/>
              <a:t>1.</a:t>
            </a:r>
            <a:r>
              <a:rPr lang="en-US" dirty="0">
                <a:solidFill>
                  <a:srgbClr val="00B0F0"/>
                </a:solidFill>
              </a:rPr>
              <a:t>Basic Model 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Best Model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C1877B-8A8E-4E1E-A771-455AF319E0DC}"/>
              </a:ext>
            </a:extLst>
          </p:cNvPr>
          <p:cNvCxnSpPr>
            <a:endCxn id="12" idx="1"/>
          </p:cNvCxnSpPr>
          <p:nvPr/>
        </p:nvCxnSpPr>
        <p:spPr>
          <a:xfrm>
            <a:off x="4792396" y="3296873"/>
            <a:ext cx="411060" cy="7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CADAE2-0913-4476-91DE-24A158003A4B}"/>
              </a:ext>
            </a:extLst>
          </p:cNvPr>
          <p:cNvCxnSpPr/>
          <p:nvPr/>
        </p:nvCxnSpPr>
        <p:spPr>
          <a:xfrm flipV="1">
            <a:off x="6686026" y="3296873"/>
            <a:ext cx="1459684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B480-AD92-46F6-8F5B-A0FDA1E7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81338-917D-4AAF-89A0-4CBE2C22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" y="2340528"/>
            <a:ext cx="5984040" cy="346465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C632C-6572-4D75-BBC6-BA5DD63F401B}"/>
              </a:ext>
            </a:extLst>
          </p:cNvPr>
          <p:cNvSpPr txBox="1"/>
          <p:nvPr/>
        </p:nvSpPr>
        <p:spPr>
          <a:xfrm>
            <a:off x="1434517" y="1580050"/>
            <a:ext cx="284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of </a:t>
            </a:r>
            <a:r>
              <a:rPr lang="en-US" dirty="0">
                <a:solidFill>
                  <a:srgbClr val="92D050"/>
                </a:solidFill>
              </a:rPr>
              <a:t>Gradient Descent </a:t>
            </a:r>
            <a:r>
              <a:rPr lang="en-US" dirty="0"/>
              <a:t>(Act vs Pre)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7CCE8-DF33-4ECF-AC18-0131FD57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2340528"/>
            <a:ext cx="5984040" cy="346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528E69-9DB9-4319-9C9C-FB9E27B3F5A4}"/>
              </a:ext>
            </a:extLst>
          </p:cNvPr>
          <p:cNvSpPr txBox="1"/>
          <p:nvPr/>
        </p:nvSpPr>
        <p:spPr>
          <a:xfrm>
            <a:off x="8565160" y="1711354"/>
            <a:ext cx="270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of </a:t>
            </a:r>
            <a:r>
              <a:rPr lang="en-US" dirty="0">
                <a:solidFill>
                  <a:srgbClr val="92D050"/>
                </a:solidFill>
              </a:rPr>
              <a:t>Linear Regressor</a:t>
            </a:r>
          </a:p>
          <a:p>
            <a:pPr algn="ctr"/>
            <a:r>
              <a:rPr lang="en-US" dirty="0"/>
              <a:t>(Act vs Pre)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C61A6-48FE-466E-B341-D4CBB017E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7" y="6115038"/>
            <a:ext cx="5587716" cy="45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9450F8-E458-4587-86BB-6CF4F513D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5" y="6115038"/>
            <a:ext cx="5723428" cy="473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D4FC9-5111-47F1-9936-D269D09C1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19" y="5861840"/>
            <a:ext cx="3499584" cy="3748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EEE00C-A4FC-499E-A3F6-444900C9D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55" y="5805181"/>
            <a:ext cx="3249658" cy="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895-F00B-485B-A48E-684E1A92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866F53-C9AC-4257-8D9D-1E98067A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8" y="2059134"/>
            <a:ext cx="5674854" cy="40592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1E2F1-5F2C-4A08-B5F9-F7D9A3837B8C}"/>
              </a:ext>
            </a:extLst>
          </p:cNvPr>
          <p:cNvSpPr txBox="1"/>
          <p:nvPr/>
        </p:nvSpPr>
        <p:spPr>
          <a:xfrm>
            <a:off x="6090676" y="1484852"/>
            <a:ext cx="5631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By prediction we got this Result ,</a:t>
            </a:r>
          </a:p>
          <a:p>
            <a:r>
              <a:rPr lang="en-US" dirty="0"/>
              <a:t>1.Life expectancy is Decreased in Year 2020 &amp; 2021</a:t>
            </a:r>
          </a:p>
          <a:p>
            <a:endParaRPr lang="en-US" dirty="0"/>
          </a:p>
          <a:p>
            <a:r>
              <a:rPr lang="en-US" dirty="0"/>
              <a:t>2.Lot of countries are Facing This Because OF COVID situation</a:t>
            </a:r>
          </a:p>
          <a:p>
            <a:endParaRPr lang="en-US" dirty="0"/>
          </a:p>
          <a:p>
            <a:r>
              <a:rPr lang="en-US" dirty="0"/>
              <a:t>3.TO improve the Life Expectancy of Countries They must Improve their Facilities like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HDI,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BMI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Schooling,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Health Expenditure Percentage,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Vaccination</a:t>
            </a:r>
          </a:p>
          <a:p>
            <a:endParaRPr lang="en-US" dirty="0"/>
          </a:p>
          <a:p>
            <a:r>
              <a:rPr lang="en-US" dirty="0"/>
              <a:t>4.Decrese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Alcohol Consumption rate,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Adult Mortality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Infant Mortality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C7BD-DD75-4DD0-87CF-12D63ADC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E955-385E-4BA9-8894-FBEFD498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COVID 19 Affects each and every aspects of Human life like:</a:t>
            </a:r>
          </a:p>
          <a:p>
            <a:pPr algn="ctr"/>
            <a:r>
              <a:rPr lang="en-IN" dirty="0"/>
              <a:t>Health</a:t>
            </a:r>
          </a:p>
          <a:p>
            <a:pPr algn="ctr"/>
            <a:r>
              <a:rPr lang="en-IN" dirty="0"/>
              <a:t>Wealth</a:t>
            </a:r>
          </a:p>
          <a:p>
            <a:pPr algn="ctr"/>
            <a:r>
              <a:rPr lang="en-IN" dirty="0"/>
              <a:t>Mental health</a:t>
            </a:r>
          </a:p>
          <a:p>
            <a:pPr algn="ctr"/>
            <a:r>
              <a:rPr lang="en-IN" dirty="0"/>
              <a:t>Work life </a:t>
            </a:r>
          </a:p>
          <a:p>
            <a:endParaRPr lang="en-IN" dirty="0"/>
          </a:p>
          <a:p>
            <a:pPr algn="ctr"/>
            <a:r>
              <a:rPr lang="en-IN" sz="2400" b="1" dirty="0"/>
              <a:t>To predict the Life expectancy at birth of the countries which, crosses more than 1 million cases.</a:t>
            </a:r>
          </a:p>
        </p:txBody>
      </p:sp>
    </p:spTree>
    <p:extLst>
      <p:ext uri="{BB962C8B-B14F-4D97-AF65-F5344CB8AC3E}">
        <p14:creationId xmlns:p14="http://schemas.microsoft.com/office/powerpoint/2010/main" val="33533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12-16D8-469F-8E27-CDDB0590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BBD5-E149-45B9-88F9-3FFFF15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dirty="0"/>
              <a:t>Global Health Observatory Under WHO</a:t>
            </a:r>
          </a:p>
          <a:p>
            <a:pPr marL="36900" indent="0" algn="ctr">
              <a:buNone/>
            </a:pPr>
            <a:r>
              <a:rPr lang="en-IN" dirty="0"/>
              <a:t>United Nation Organisation (UNO)</a:t>
            </a:r>
          </a:p>
          <a:p>
            <a:pPr marL="36900" indent="0" algn="ctr">
              <a:buNone/>
            </a:pPr>
            <a:r>
              <a:rPr lang="en-IN" dirty="0"/>
              <a:t>World Health Organisation</a:t>
            </a:r>
          </a:p>
          <a:p>
            <a:pPr marL="36900" indent="0" algn="ctr">
              <a:buNone/>
            </a:pPr>
            <a:r>
              <a:rPr lang="en-IN" dirty="0"/>
              <a:t>PLOS DIGITAL HEALTH</a:t>
            </a:r>
          </a:p>
          <a:p>
            <a:pPr marL="36900" indent="0" algn="ctr">
              <a:buNone/>
            </a:pPr>
            <a:r>
              <a:rPr lang="en-IN" dirty="0"/>
              <a:t>BMC (Springer Nature)</a:t>
            </a:r>
          </a:p>
          <a:p>
            <a:pPr marL="36900" indent="0" algn="ctr">
              <a:buNone/>
            </a:pPr>
            <a:r>
              <a:rPr lang="en-IN" dirty="0"/>
              <a:t>Data.WorldBank</a:t>
            </a:r>
          </a:p>
          <a:p>
            <a:pPr marL="36900" indent="0" algn="ctr">
              <a:buNone/>
            </a:pPr>
            <a:r>
              <a:rPr lang="en-IN" dirty="0"/>
              <a:t>World Data Bank</a:t>
            </a:r>
          </a:p>
          <a:p>
            <a:pPr marL="36900" indent="0" algn="ctr">
              <a:buNone/>
            </a:pPr>
            <a:r>
              <a:rPr lang="en-IN" dirty="0"/>
              <a:t>Macrotrends.net</a:t>
            </a:r>
          </a:p>
          <a:p>
            <a:pPr marL="36900" indent="0" algn="ctr">
              <a:buNone/>
            </a:pPr>
            <a:r>
              <a:rPr lang="en-IN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8664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5CB2-441D-4144-AE96-58B85745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EC83-4399-45ED-BCB0-62DA0D36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Global Health Observatory (GHO) data repository under World Health Organization (WHO) keeps track of the health status as well as many other related factors for all countries.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 columns 2938 rows data of 193 countries out of which ,we selected 30 countries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predicting variables was then divided into several broad categories: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Immunization related factors,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Mortality factors,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Economical factors </a:t>
            </a:r>
          </a:p>
          <a:p>
            <a:pPr marL="36900" indent="0" algn="ctr">
              <a:buNone/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 factors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C9EF-D781-4E2F-9DED-91C6373C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8451-B46B-4C2E-B944-1CDCD302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8778"/>
            <a:ext cx="10353762" cy="4058751"/>
          </a:xfrm>
        </p:spPr>
        <p:txBody>
          <a:bodyPr/>
          <a:lstStyle/>
          <a:p>
            <a:r>
              <a:rPr lang="en-IN" dirty="0"/>
              <a:t>Columns Interpretation With Y variable</a:t>
            </a:r>
          </a:p>
          <a:p>
            <a:r>
              <a:rPr lang="en-IN" dirty="0"/>
              <a:t> Exploration of data</a:t>
            </a:r>
          </a:p>
          <a:p>
            <a:r>
              <a:rPr lang="en-IN" dirty="0"/>
              <a:t>Correction of Decimals Places</a:t>
            </a:r>
          </a:p>
          <a:p>
            <a:r>
              <a:rPr lang="en-IN" dirty="0"/>
              <a:t>Try to correct misplaced Integers data by taking reference of WHO datasets</a:t>
            </a:r>
          </a:p>
          <a:p>
            <a:r>
              <a:rPr lang="en-IN" dirty="0"/>
              <a:t>Correct Range of Columns</a:t>
            </a:r>
          </a:p>
          <a:p>
            <a:r>
              <a:rPr lang="en-IN" dirty="0"/>
              <a:t>Scaling of data</a:t>
            </a:r>
          </a:p>
          <a:p>
            <a:r>
              <a:rPr lang="en-IN" dirty="0"/>
              <a:t>Removal of multicollinearity </a:t>
            </a:r>
          </a:p>
          <a:p>
            <a:r>
              <a:rPr lang="en-IN" dirty="0"/>
              <a:t>Nulls Imputation</a:t>
            </a:r>
          </a:p>
          <a:p>
            <a:r>
              <a:rPr lang="en-IN" dirty="0"/>
              <a:t>Merging the column with same datapoints</a:t>
            </a:r>
          </a:p>
          <a:p>
            <a:pPr marL="36900" indent="0">
              <a:buNone/>
            </a:pP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9CF4-FEF8-4553-B12A-861E13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62795"/>
            <a:ext cx="10353762" cy="970450"/>
          </a:xfrm>
        </p:spPr>
        <p:txBody>
          <a:bodyPr/>
          <a:lstStyle/>
          <a:p>
            <a:r>
              <a:rPr lang="en-IN" dirty="0"/>
              <a:t>Infection Rate Worldwide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4285A-F4FC-4DDB-9C12-E041BE16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8" y="808643"/>
            <a:ext cx="10917163" cy="5031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6AB1-9F41-4DDE-9825-3D8197F1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and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311F4-349D-4A22-A600-3ADF923BC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4" y="609600"/>
            <a:ext cx="9165280" cy="5934747"/>
          </a:xfrm>
        </p:spPr>
      </p:pic>
    </p:spTree>
    <p:extLst>
      <p:ext uri="{BB962C8B-B14F-4D97-AF65-F5344CB8AC3E}">
        <p14:creationId xmlns:p14="http://schemas.microsoft.com/office/powerpoint/2010/main" val="14656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0605-4055-49DC-8FAE-CB05241C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 for Predictions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CC4FE-F8BE-4B13-904B-FF6522EDC96F}"/>
              </a:ext>
            </a:extLst>
          </p:cNvPr>
          <p:cNvSpPr txBox="1"/>
          <p:nvPr/>
        </p:nvSpPr>
        <p:spPr>
          <a:xfrm>
            <a:off x="1862322" y="1879132"/>
            <a:ext cx="8456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1.Linear Regression</a:t>
            </a:r>
          </a:p>
          <a:p>
            <a:pPr algn="ctr"/>
            <a:r>
              <a:rPr lang="en-US" dirty="0"/>
              <a:t>2.Decision Tree</a:t>
            </a:r>
          </a:p>
          <a:p>
            <a:pPr algn="ctr"/>
            <a:r>
              <a:rPr lang="en-US" dirty="0"/>
              <a:t>3.Hyper Tuned Decision Tree</a:t>
            </a:r>
          </a:p>
          <a:p>
            <a:pPr algn="ctr"/>
            <a:r>
              <a:rPr lang="en-US" dirty="0"/>
              <a:t>4.Random Forest</a:t>
            </a:r>
          </a:p>
          <a:p>
            <a:pPr algn="ctr"/>
            <a:r>
              <a:rPr lang="en-US" dirty="0"/>
              <a:t>5.Hypertuned Random Forest</a:t>
            </a:r>
          </a:p>
          <a:p>
            <a:pPr algn="ctr"/>
            <a:r>
              <a:rPr lang="en-US" dirty="0"/>
              <a:t>6.K nearest Neighbors</a:t>
            </a:r>
          </a:p>
          <a:p>
            <a:pPr algn="ctr"/>
            <a:r>
              <a:rPr lang="en-US" dirty="0"/>
              <a:t>7.SVM_Linear</a:t>
            </a:r>
          </a:p>
          <a:p>
            <a:pPr algn="ctr"/>
            <a:r>
              <a:rPr lang="en-US" dirty="0"/>
              <a:t>7.1SVM_RBF</a:t>
            </a:r>
          </a:p>
          <a:p>
            <a:pPr algn="ctr"/>
            <a:r>
              <a:rPr lang="en-US" dirty="0"/>
              <a:t>7.2SVM_poly</a:t>
            </a:r>
          </a:p>
          <a:p>
            <a:pPr algn="ctr"/>
            <a:r>
              <a:rPr lang="en-US" dirty="0"/>
              <a:t>7.3VM_sigmoid</a:t>
            </a:r>
          </a:p>
          <a:p>
            <a:pPr algn="ctr"/>
            <a:r>
              <a:rPr lang="en-US" dirty="0"/>
              <a:t>8.Gradient Descent Regressor</a:t>
            </a:r>
          </a:p>
          <a:p>
            <a:pPr algn="ctr"/>
            <a:r>
              <a:rPr lang="en-US" dirty="0"/>
              <a:t>9.Ridge</a:t>
            </a:r>
          </a:p>
          <a:p>
            <a:pPr algn="ctr"/>
            <a:r>
              <a:rPr lang="en-US" dirty="0"/>
              <a:t>10.AdaBoost Regressor</a:t>
            </a:r>
          </a:p>
          <a:p>
            <a:pPr algn="ctr"/>
            <a:r>
              <a:rPr lang="en-US" dirty="0"/>
              <a:t>11.Lasso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27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2520-2CEB-47C6-8336-0EAEAC8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15ED-F316-49B0-9609-D80AA0D8B4A4}"/>
              </a:ext>
            </a:extLst>
          </p:cNvPr>
          <p:cNvSpPr txBox="1"/>
          <p:nvPr/>
        </p:nvSpPr>
        <p:spPr>
          <a:xfrm>
            <a:off x="729842" y="5268285"/>
            <a:ext cx="104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of Cross validation to find out Train and test Error to be some ,to overcome the Overfitting</a:t>
            </a:r>
          </a:p>
          <a:p>
            <a:r>
              <a:rPr lang="en-US" dirty="0"/>
              <a:t>So here we got </a:t>
            </a:r>
            <a:r>
              <a:rPr lang="en-US" dirty="0">
                <a:solidFill>
                  <a:srgbClr val="00B0F0"/>
                </a:solidFill>
              </a:rPr>
              <a:t>Gradient Boosting Regressor </a:t>
            </a:r>
            <a:r>
              <a:rPr lang="en-US" dirty="0"/>
              <a:t>has Lowest </a:t>
            </a:r>
            <a:r>
              <a:rPr lang="en-US" dirty="0" err="1"/>
              <a:t>mse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F8C284-189A-48C0-A0ED-F155DB36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90" y="1429047"/>
            <a:ext cx="3163752" cy="3098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47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181</TotalTime>
  <Words>428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Times New Roman</vt:lpstr>
      <vt:lpstr>Wingdings 2</vt:lpstr>
      <vt:lpstr>Slate</vt:lpstr>
      <vt:lpstr> Life Expectancy Prediction</vt:lpstr>
      <vt:lpstr>Problem statement</vt:lpstr>
      <vt:lpstr>Data Source</vt:lpstr>
      <vt:lpstr>Dataset</vt:lpstr>
      <vt:lpstr>Data Treatment</vt:lpstr>
      <vt:lpstr>Infection Rate Worldwide</vt:lpstr>
      <vt:lpstr>Model and summary</vt:lpstr>
      <vt:lpstr>Model Used for Predictions</vt:lpstr>
      <vt:lpstr>Cross-Validation results</vt:lpstr>
      <vt:lpstr>Actual test Results</vt:lpstr>
      <vt:lpstr>Comparison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Effect on Life Expectancy</dc:title>
  <dc:creator>shradhaunde196@gmail.com</dc:creator>
  <cp:lastModifiedBy>shradhaunde196@gmail.com</cp:lastModifiedBy>
  <cp:revision>19</cp:revision>
  <dcterms:created xsi:type="dcterms:W3CDTF">2021-05-13T16:56:18Z</dcterms:created>
  <dcterms:modified xsi:type="dcterms:W3CDTF">2021-05-18T13:58:40Z</dcterms:modified>
</cp:coreProperties>
</file>