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71" autoAdjust="0"/>
    <p:restoredTop sz="94660"/>
  </p:normalViewPr>
  <p:slideViewPr>
    <p:cSldViewPr snapToGrid="0">
      <p:cViewPr varScale="1">
        <p:scale>
          <a:sx n="51" d="100"/>
          <a:sy n="51" d="100"/>
        </p:scale>
        <p:origin x="43" y="8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6" descr="Earth Globe Americas">
            <a:extLst>
              <a:ext uri="{FF2B5EF4-FFF2-40B4-BE49-F238E27FC236}">
                <a16:creationId xmlns:a16="http://schemas.microsoft.com/office/drawing/2014/main" id="{B4C3C042-CA78-44AE-B74D-588A3A9808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5" name="TextBox 4"/>
          <p:cNvSpPr txBox="1"/>
          <p:nvPr/>
        </p:nvSpPr>
        <p:spPr>
          <a:xfrm>
            <a:off x="6479931" y="1916723"/>
            <a:ext cx="4070838" cy="2585323"/>
          </a:xfrm>
          <a:prstGeom prst="rect">
            <a:avLst/>
          </a:prstGeom>
          <a:noFill/>
        </p:spPr>
        <p:txBody>
          <a:bodyPr wrap="square" rtlCol="0">
            <a:spAutoFit/>
          </a:bodyPr>
          <a:lstStyle/>
          <a:p>
            <a:r>
              <a:rPr lang="en-IN" sz="5400" b="1" dirty="0"/>
              <a:t>Hotel Booking Demand</a:t>
            </a:r>
          </a:p>
        </p:txBody>
      </p:sp>
      <p:sp>
        <p:nvSpPr>
          <p:cNvPr id="6" name="TextBox 5"/>
          <p:cNvSpPr txBox="1"/>
          <p:nvPr/>
        </p:nvSpPr>
        <p:spPr>
          <a:xfrm>
            <a:off x="7543800" y="5073162"/>
            <a:ext cx="3982915" cy="646331"/>
          </a:xfrm>
          <a:prstGeom prst="rect">
            <a:avLst/>
          </a:prstGeom>
          <a:noFill/>
        </p:spPr>
        <p:txBody>
          <a:bodyPr wrap="square" rtlCol="0">
            <a:spAutoFit/>
          </a:bodyPr>
          <a:lstStyle/>
          <a:p>
            <a:r>
              <a:rPr lang="en-IN" dirty="0" smtClean="0"/>
              <a:t>By</a:t>
            </a:r>
          </a:p>
          <a:p>
            <a:r>
              <a:rPr lang="en-IN" dirty="0" smtClean="0"/>
              <a:t>SHUBHAM SURYAWANSHI</a:t>
            </a:r>
            <a:endParaRPr lang="en-IN"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559" y="5404578"/>
            <a:ext cx="1002467" cy="1002467"/>
          </a:xfrm>
          <a:prstGeom prst="rect">
            <a:avLst/>
          </a:prstGeom>
        </p:spPr>
      </p:pic>
    </p:spTree>
    <p:extLst>
      <p:ext uri="{BB962C8B-B14F-4D97-AF65-F5344CB8AC3E}">
        <p14:creationId xmlns:p14="http://schemas.microsoft.com/office/powerpoint/2010/main" val="2004376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62531" y="1768839"/>
            <a:ext cx="4572000" cy="923330"/>
          </a:xfrm>
          <a:prstGeom prst="rect">
            <a:avLst/>
          </a:prstGeom>
          <a:noFill/>
        </p:spPr>
        <p:txBody>
          <a:bodyPr wrap="square" rtlCol="0">
            <a:spAutoFit/>
          </a:bodyPr>
          <a:lstStyle/>
          <a:p>
            <a:pPr algn="ctr"/>
            <a:r>
              <a:rPr lang="en-IN" sz="5400" b="1" dirty="0" smtClean="0"/>
              <a:t>THANK YOU</a:t>
            </a:r>
            <a:endParaRPr lang="en-IN" sz="5400" b="1" dirty="0"/>
          </a:p>
        </p:txBody>
      </p:sp>
    </p:spTree>
    <p:extLst>
      <p:ext uri="{BB962C8B-B14F-4D97-AF65-F5344CB8AC3E}">
        <p14:creationId xmlns:p14="http://schemas.microsoft.com/office/powerpoint/2010/main" val="113021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0993" y="2132522"/>
            <a:ext cx="4351025" cy="2283824"/>
          </a:xfrm>
        </p:spPr>
        <p:txBody>
          <a:bodyPr/>
          <a:lstStyle/>
          <a:p>
            <a:r>
              <a:rPr lang="en-US" dirty="0">
                <a:solidFill>
                  <a:srgbClr val="EBEBEB"/>
                </a:solidFill>
              </a:rPr>
              <a:t>Data Clean Up Process</a:t>
            </a:r>
            <a:endParaRPr lang="en-IN" dirty="0"/>
          </a:p>
        </p:txBody>
      </p:sp>
      <p:sp>
        <p:nvSpPr>
          <p:cNvPr id="5" name="Text Placeholder 4"/>
          <p:cNvSpPr>
            <a:spLocks noGrp="1"/>
          </p:cNvSpPr>
          <p:nvPr>
            <p:ph type="body" idx="1"/>
          </p:nvPr>
        </p:nvSpPr>
        <p:spPr>
          <a:xfrm>
            <a:off x="6901962" y="2646485"/>
            <a:ext cx="4994030" cy="4062045"/>
          </a:xfrm>
        </p:spPr>
        <p:txBody>
          <a:bodyPr>
            <a:noAutofit/>
          </a:bodyPr>
          <a:lstStyle/>
          <a:p>
            <a:pPr marL="285750" indent="-285750">
              <a:buFont typeface="Wingdings" panose="05000000000000000000" pitchFamily="2" charset="2"/>
              <a:buChar char="q"/>
            </a:pPr>
            <a:r>
              <a:rPr lang="en-US" sz="1600" b="1" dirty="0">
                <a:solidFill>
                  <a:schemeClr val="tx1"/>
                </a:solidFill>
              </a:rPr>
              <a:t>Collected data for last three years i.e. </a:t>
            </a:r>
            <a:r>
              <a:rPr lang="en-US" sz="1600" b="1" dirty="0" smtClean="0">
                <a:solidFill>
                  <a:schemeClr val="tx1"/>
                </a:solidFill>
              </a:rPr>
              <a:t>2015, 2016 </a:t>
            </a:r>
            <a:r>
              <a:rPr lang="en-US" sz="1600" b="1" dirty="0">
                <a:solidFill>
                  <a:schemeClr val="tx1"/>
                </a:solidFill>
              </a:rPr>
              <a:t>and </a:t>
            </a:r>
            <a:r>
              <a:rPr lang="en-US" sz="1600" b="1" dirty="0" smtClean="0">
                <a:solidFill>
                  <a:schemeClr val="tx1"/>
                </a:solidFill>
              </a:rPr>
              <a:t>2017.</a:t>
            </a:r>
          </a:p>
          <a:p>
            <a:pPr marL="285750" indent="-285750">
              <a:buFont typeface="Wingdings" panose="05000000000000000000" pitchFamily="2" charset="2"/>
              <a:buChar char="q"/>
            </a:pPr>
            <a:r>
              <a:rPr lang="en-US" sz="1600" b="1" dirty="0">
                <a:solidFill>
                  <a:schemeClr val="tx1"/>
                </a:solidFill>
              </a:rPr>
              <a:t>Read csv file for each year and created data frames with only required columns i.e. Country</a:t>
            </a:r>
            <a:r>
              <a:rPr lang="en-US" sz="1600" b="1" dirty="0" smtClean="0">
                <a:solidFill>
                  <a:schemeClr val="tx1"/>
                </a:solidFill>
              </a:rPr>
              <a:t>, HOTEL , IS CANCELLED , PEAK TIME.</a:t>
            </a:r>
            <a:endParaRPr lang="en-US" sz="1600" b="1" dirty="0">
              <a:solidFill>
                <a:schemeClr val="tx1"/>
              </a:solidFill>
            </a:endParaRPr>
          </a:p>
          <a:p>
            <a:pPr marL="285750" indent="-285750">
              <a:buFont typeface="Wingdings" panose="05000000000000000000" pitchFamily="2" charset="2"/>
              <a:buChar char="q"/>
            </a:pPr>
            <a:r>
              <a:rPr lang="en-US" sz="1600" b="1" dirty="0">
                <a:solidFill>
                  <a:schemeClr val="tx1"/>
                </a:solidFill>
              </a:rPr>
              <a:t>Renamed columns to make them uniform across all years</a:t>
            </a:r>
          </a:p>
          <a:p>
            <a:pPr marL="285750" indent="-285750">
              <a:buFont typeface="Wingdings" panose="05000000000000000000" pitchFamily="2" charset="2"/>
              <a:buChar char="q"/>
            </a:pPr>
            <a:r>
              <a:rPr lang="en-US" sz="1600" b="1" dirty="0" smtClean="0">
                <a:solidFill>
                  <a:schemeClr val="tx1"/>
                </a:solidFill>
              </a:rPr>
              <a:t>Checked </a:t>
            </a:r>
            <a:r>
              <a:rPr lang="en-US" sz="1600" b="1" dirty="0">
                <a:solidFill>
                  <a:schemeClr val="tx1"/>
                </a:solidFill>
              </a:rPr>
              <a:t>for missing values and dropped rows with missing values</a:t>
            </a:r>
          </a:p>
          <a:p>
            <a:pPr marL="285750" indent="-285750">
              <a:buFont typeface="Wingdings" panose="05000000000000000000" pitchFamily="2" charset="2"/>
              <a:buChar char="q"/>
            </a:pPr>
            <a:r>
              <a:rPr lang="en-US" sz="1600" b="1" dirty="0">
                <a:solidFill>
                  <a:schemeClr val="tx1"/>
                </a:solidFill>
              </a:rPr>
              <a:t>Renamed sub-regions to concise into </a:t>
            </a:r>
            <a:r>
              <a:rPr lang="en-US" sz="1600" b="1" dirty="0" smtClean="0">
                <a:solidFill>
                  <a:schemeClr val="tx1"/>
                </a:solidFill>
              </a:rPr>
              <a:t>region WITH LABLE ENCODING</a:t>
            </a:r>
          </a:p>
          <a:p>
            <a:pPr marL="285750" indent="-285750">
              <a:buFont typeface="Wingdings" panose="05000000000000000000" pitchFamily="2" charset="2"/>
              <a:buChar char="q"/>
            </a:pPr>
            <a:r>
              <a:rPr lang="en-US" sz="1600" b="1" dirty="0" smtClean="0">
                <a:solidFill>
                  <a:schemeClr val="tx1"/>
                </a:solidFill>
              </a:rPr>
              <a:t>REMOVE NULL VALUES with the help of replace</a:t>
            </a:r>
          </a:p>
          <a:p>
            <a:pPr marL="285750" indent="-285750">
              <a:buFont typeface="Wingdings" panose="05000000000000000000" pitchFamily="2" charset="2"/>
              <a:buChar char="q"/>
            </a:pPr>
            <a:r>
              <a:rPr lang="en-US" sz="1600" b="1" dirty="0">
                <a:solidFill>
                  <a:schemeClr val="tx1"/>
                </a:solidFill>
              </a:rPr>
              <a:t>DROP UNNECESSARY </a:t>
            </a:r>
            <a:r>
              <a:rPr lang="en-US" sz="1600" b="1" dirty="0" smtClean="0">
                <a:solidFill>
                  <a:schemeClr val="tx1"/>
                </a:solidFill>
              </a:rPr>
              <a:t>COLUMNS </a:t>
            </a:r>
          </a:p>
          <a:p>
            <a:pPr marL="285750" indent="-285750">
              <a:buFont typeface="Wingdings" panose="05000000000000000000" pitchFamily="2" charset="2"/>
              <a:buChar char="q"/>
            </a:pPr>
            <a:r>
              <a:rPr lang="en-US" sz="1600" b="1" dirty="0" smtClean="0">
                <a:solidFill>
                  <a:schemeClr val="tx1"/>
                </a:solidFill>
              </a:rPr>
              <a:t>Apply machine learning algorithems</a:t>
            </a:r>
          </a:p>
          <a:p>
            <a:pPr marL="285750" indent="-285750">
              <a:buFont typeface="Wingdings" panose="05000000000000000000" pitchFamily="2" charset="2"/>
              <a:buChar char="q"/>
            </a:pPr>
            <a:endParaRPr lang="en-US" sz="1600" b="1" dirty="0" smtClean="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pPr marL="285750" indent="-285750">
              <a:buFont typeface="Wingdings" panose="05000000000000000000" pitchFamily="2" charset="2"/>
              <a:buChar char="q"/>
            </a:pPr>
            <a:endParaRPr lang="en-US" sz="1600" b="1" dirty="0">
              <a:solidFill>
                <a:schemeClr val="tx1"/>
              </a:solidFill>
            </a:endParaRPr>
          </a:p>
          <a:p>
            <a:endParaRPr lang="en-US" sz="1600" b="1" dirty="0">
              <a:solidFill>
                <a:schemeClr val="tx1"/>
              </a:solidFill>
            </a:endParaRPr>
          </a:p>
          <a:p>
            <a:endParaRPr lang="en-US" sz="1600" b="1" dirty="0">
              <a:solidFill>
                <a:schemeClr val="tx1"/>
              </a:solidFill>
            </a:endParaRPr>
          </a:p>
          <a:p>
            <a:endParaRPr lang="en-IN" sz="1600" b="1" dirty="0">
              <a:solidFill>
                <a:schemeClr val="tx1"/>
              </a:solidFill>
            </a:endParaRPr>
          </a:p>
        </p:txBody>
      </p:sp>
      <p:sp>
        <p:nvSpPr>
          <p:cNvPr id="7"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220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14400" y="1318846"/>
            <a:ext cx="10058400" cy="4524315"/>
          </a:xfrm>
          <a:prstGeom prst="rect">
            <a:avLst/>
          </a:prstGeom>
          <a:noFill/>
        </p:spPr>
        <p:txBody>
          <a:bodyPr wrap="square" rtlCol="0">
            <a:spAutoFit/>
          </a:bodyPr>
          <a:lstStyle/>
          <a:p>
            <a:r>
              <a:rPr lang="en-IN" b="1" dirty="0">
                <a:solidFill>
                  <a:schemeClr val="bg1"/>
                </a:solidFill>
              </a:rPr>
              <a:t>Goal:</a:t>
            </a:r>
            <a:r>
              <a:rPr lang="en-IN" dirty="0">
                <a:solidFill>
                  <a:schemeClr val="bg1"/>
                </a:solidFill>
              </a:rPr>
              <a:t> determine whether or not a reservation would cancel given different details of a guest and their reservation.</a:t>
            </a:r>
          </a:p>
          <a:p>
            <a:r>
              <a:rPr lang="en-IN" dirty="0">
                <a:solidFill>
                  <a:schemeClr val="bg1"/>
                </a:solidFill>
              </a:rPr>
              <a:t>his dataset contain information of hotel booking, We will perform exploratory data analysis to get insight from the data.</a:t>
            </a:r>
          </a:p>
          <a:p>
            <a:r>
              <a:rPr lang="en-IN" dirty="0">
                <a:solidFill>
                  <a:schemeClr val="bg1"/>
                </a:solidFill>
              </a:rPr>
              <a:t>We will try to analyze the important factors that governs the bookings in the following steps:</a:t>
            </a:r>
          </a:p>
          <a:p>
            <a:r>
              <a:rPr lang="en-IN" dirty="0" smtClean="0">
                <a:solidFill>
                  <a:schemeClr val="bg1"/>
                </a:solidFill>
              </a:rPr>
              <a:t>1. We </a:t>
            </a:r>
            <a:r>
              <a:rPr lang="en-IN" dirty="0">
                <a:solidFill>
                  <a:schemeClr val="bg1"/>
                </a:solidFill>
              </a:rPr>
              <a:t>will try to find out </a:t>
            </a:r>
            <a:r>
              <a:rPr lang="en-IN" dirty="0" smtClean="0">
                <a:solidFill>
                  <a:schemeClr val="bg1"/>
                </a:solidFill>
              </a:rPr>
              <a:t>the</a:t>
            </a:r>
          </a:p>
          <a:p>
            <a:r>
              <a:rPr lang="en-IN" dirty="0">
                <a:solidFill>
                  <a:schemeClr val="bg1"/>
                </a:solidFill>
              </a:rPr>
              <a:t> </a:t>
            </a:r>
            <a:r>
              <a:rPr lang="en-IN" b="1" dirty="0">
                <a:solidFill>
                  <a:schemeClr val="bg1"/>
                </a:solidFill>
              </a:rPr>
              <a:t>Total number of Hotel Bookings that were get Cancelled.</a:t>
            </a:r>
            <a:endParaRPr lang="en-IN" dirty="0">
              <a:solidFill>
                <a:schemeClr val="bg1"/>
              </a:solidFill>
            </a:endParaRPr>
          </a:p>
          <a:p>
            <a:r>
              <a:rPr lang="en-IN" dirty="0" smtClean="0">
                <a:solidFill>
                  <a:schemeClr val="bg1"/>
                </a:solidFill>
              </a:rPr>
              <a:t>2. Then </a:t>
            </a:r>
            <a:r>
              <a:rPr lang="en-IN" dirty="0">
                <a:solidFill>
                  <a:schemeClr val="bg1"/>
                </a:solidFill>
              </a:rPr>
              <a:t>we will find the </a:t>
            </a:r>
            <a:r>
              <a:rPr lang="en-IN" b="1" dirty="0">
                <a:solidFill>
                  <a:schemeClr val="bg1"/>
                </a:solidFill>
              </a:rPr>
              <a:t>Booking Ratio between Resort Hotel and City Hotel.</a:t>
            </a:r>
            <a:endParaRPr lang="en-IN" dirty="0">
              <a:solidFill>
                <a:schemeClr val="bg1"/>
              </a:solidFill>
            </a:endParaRPr>
          </a:p>
          <a:p>
            <a:r>
              <a:rPr lang="en-IN" dirty="0" smtClean="0">
                <a:solidFill>
                  <a:schemeClr val="bg1"/>
                </a:solidFill>
              </a:rPr>
              <a:t>3. Now </a:t>
            </a:r>
            <a:r>
              <a:rPr lang="en-IN" dirty="0">
                <a:solidFill>
                  <a:schemeClr val="bg1"/>
                </a:solidFill>
              </a:rPr>
              <a:t>We will find </a:t>
            </a:r>
            <a:r>
              <a:rPr lang="en-IN" b="1" dirty="0">
                <a:solidFill>
                  <a:schemeClr val="bg1"/>
                </a:solidFill>
              </a:rPr>
              <a:t>Hotel Booking Pecentage for Each Year.</a:t>
            </a:r>
            <a:endParaRPr lang="en-IN" dirty="0">
              <a:solidFill>
                <a:schemeClr val="bg1"/>
              </a:solidFill>
            </a:endParaRPr>
          </a:p>
          <a:p>
            <a:r>
              <a:rPr lang="en-IN" dirty="0" smtClean="0">
                <a:solidFill>
                  <a:schemeClr val="bg1"/>
                </a:solidFill>
              </a:rPr>
              <a:t>4. After </a:t>
            </a:r>
            <a:r>
              <a:rPr lang="en-IN" dirty="0">
                <a:solidFill>
                  <a:schemeClr val="bg1"/>
                </a:solidFill>
              </a:rPr>
              <a:t>all of these We'll try to get </a:t>
            </a:r>
            <a:r>
              <a:rPr lang="en-IN" b="1" dirty="0">
                <a:solidFill>
                  <a:schemeClr val="bg1"/>
                </a:solidFill>
              </a:rPr>
              <a:t>Most busiest month for the Hotel.</a:t>
            </a:r>
            <a:endParaRPr lang="en-IN" dirty="0">
              <a:solidFill>
                <a:schemeClr val="bg1"/>
              </a:solidFill>
            </a:endParaRPr>
          </a:p>
          <a:p>
            <a:r>
              <a:rPr lang="en-IN" dirty="0" smtClean="0">
                <a:solidFill>
                  <a:schemeClr val="bg1"/>
                </a:solidFill>
              </a:rPr>
              <a:t>5. Find </a:t>
            </a:r>
            <a:r>
              <a:rPr lang="en-IN" dirty="0">
                <a:solidFill>
                  <a:schemeClr val="bg1"/>
                </a:solidFill>
              </a:rPr>
              <a:t>out the </a:t>
            </a:r>
            <a:r>
              <a:rPr lang="en-IN" b="1" dirty="0">
                <a:solidFill>
                  <a:schemeClr val="bg1"/>
                </a:solidFill>
              </a:rPr>
              <a:t>Country From which we get Most number of guests.</a:t>
            </a:r>
            <a:endParaRPr lang="en-IN" dirty="0">
              <a:solidFill>
                <a:schemeClr val="bg1"/>
              </a:solidFill>
            </a:endParaRPr>
          </a:p>
          <a:p>
            <a:r>
              <a:rPr lang="en-IN" dirty="0" smtClean="0">
                <a:solidFill>
                  <a:schemeClr val="bg1"/>
                </a:solidFill>
              </a:rPr>
              <a:t>6. We </a:t>
            </a:r>
            <a:r>
              <a:rPr lang="en-IN" dirty="0">
                <a:solidFill>
                  <a:schemeClr val="bg1"/>
                </a:solidFill>
              </a:rPr>
              <a:t>will try to get for </a:t>
            </a:r>
            <a:r>
              <a:rPr lang="en-IN" b="1" dirty="0">
                <a:solidFill>
                  <a:schemeClr val="bg1"/>
                </a:solidFill>
              </a:rPr>
              <a:t>How Long People Stay in the hotel.</a:t>
            </a:r>
            <a:endParaRPr lang="en-IN" dirty="0">
              <a:solidFill>
                <a:schemeClr val="bg1"/>
              </a:solidFill>
            </a:endParaRPr>
          </a:p>
          <a:p>
            <a:r>
              <a:rPr lang="en-IN" dirty="0" smtClean="0">
                <a:solidFill>
                  <a:schemeClr val="bg1"/>
                </a:solidFill>
              </a:rPr>
              <a:t>7. At </a:t>
            </a:r>
            <a:r>
              <a:rPr lang="en-IN" dirty="0">
                <a:solidFill>
                  <a:schemeClr val="bg1"/>
                </a:solidFill>
              </a:rPr>
              <a:t>last will try to get the </a:t>
            </a:r>
            <a:r>
              <a:rPr lang="en-IN" b="1" dirty="0">
                <a:solidFill>
                  <a:schemeClr val="bg1"/>
                </a:solidFill>
              </a:rPr>
              <a:t>Most booked accommodation type (Single, Couple, Family/Friends).</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57087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4066" y="1289153"/>
            <a:ext cx="4961744" cy="461665"/>
          </a:xfrm>
          <a:prstGeom prst="rect">
            <a:avLst/>
          </a:prstGeom>
          <a:noFill/>
        </p:spPr>
        <p:txBody>
          <a:bodyPr wrap="square" rtlCol="0">
            <a:spAutoFit/>
          </a:bodyPr>
          <a:lstStyle/>
          <a:p>
            <a:r>
              <a:rPr lang="en-IN" sz="2400" b="1" dirty="0" smtClean="0">
                <a:solidFill>
                  <a:schemeClr val="bg1"/>
                </a:solidFill>
              </a:rPr>
              <a:t>OPERATION PERFORM ON DATA</a:t>
            </a:r>
            <a:endParaRPr lang="en-IN" sz="2400" b="1" dirty="0">
              <a:solidFill>
                <a:schemeClr val="bg1"/>
              </a:solidFill>
            </a:endParaRPr>
          </a:p>
        </p:txBody>
      </p:sp>
      <p:sp>
        <p:nvSpPr>
          <p:cNvPr id="7" name="TextBox 6"/>
          <p:cNvSpPr txBox="1"/>
          <p:nvPr/>
        </p:nvSpPr>
        <p:spPr>
          <a:xfrm>
            <a:off x="1558977" y="1918741"/>
            <a:ext cx="9263921" cy="3693319"/>
          </a:xfrm>
          <a:prstGeom prst="rect">
            <a:avLst/>
          </a:prstGeom>
          <a:noFill/>
        </p:spPr>
        <p:txBody>
          <a:bodyPr wrap="square" rtlCol="0">
            <a:spAutoFit/>
          </a:bodyPr>
          <a:lstStyle/>
          <a:p>
            <a:pPr marL="342900" indent="-342900">
              <a:buAutoNum type="arabicPeriod"/>
            </a:pPr>
            <a:r>
              <a:rPr lang="en-IN" dirty="0" smtClean="0">
                <a:solidFill>
                  <a:schemeClr val="bg1"/>
                </a:solidFill>
              </a:rPr>
              <a:t>IMPORT DATASET FROM KAGGLE</a:t>
            </a:r>
          </a:p>
          <a:p>
            <a:pPr marL="342900" indent="-342900">
              <a:buAutoNum type="arabicPeriod"/>
            </a:pPr>
            <a:r>
              <a:rPr lang="en-IN" dirty="0" smtClean="0">
                <a:solidFill>
                  <a:schemeClr val="bg1"/>
                </a:solidFill>
              </a:rPr>
              <a:t>IMPORT LIBRARIES FOR DATA PREPARATION AND VISUALIZATION</a:t>
            </a:r>
          </a:p>
          <a:p>
            <a:pPr marL="342900" indent="-342900">
              <a:buAutoNum type="arabicPeriod"/>
            </a:pPr>
            <a:r>
              <a:rPr lang="en-IN" dirty="0" smtClean="0">
                <a:solidFill>
                  <a:schemeClr val="bg1"/>
                </a:solidFill>
              </a:rPr>
              <a:t>REMOVE NULL VALUES </a:t>
            </a:r>
          </a:p>
          <a:p>
            <a:pPr marL="342900" indent="-342900">
              <a:buAutoNum type="arabicPeriod"/>
            </a:pPr>
            <a:r>
              <a:rPr lang="en-IN" dirty="0" smtClean="0">
                <a:solidFill>
                  <a:schemeClr val="bg1"/>
                </a:solidFill>
              </a:rPr>
              <a:t>PERFORM EDA AND FIND INFORMATION</a:t>
            </a:r>
          </a:p>
          <a:p>
            <a:pPr marL="342900" indent="-342900">
              <a:buAutoNum type="arabicPeriod"/>
            </a:pPr>
            <a:r>
              <a:rPr lang="en-IN" dirty="0" smtClean="0">
                <a:solidFill>
                  <a:schemeClr val="bg1"/>
                </a:solidFill>
              </a:rPr>
              <a:t>FIND CORRELATION AND DESCRIBE DATA </a:t>
            </a:r>
          </a:p>
          <a:p>
            <a:pPr marL="342900" indent="-342900">
              <a:buAutoNum type="arabicPeriod"/>
            </a:pPr>
            <a:r>
              <a:rPr lang="en-IN" dirty="0" smtClean="0">
                <a:solidFill>
                  <a:schemeClr val="bg1"/>
                </a:solidFill>
              </a:rPr>
              <a:t>VISUALIZATION </a:t>
            </a:r>
          </a:p>
          <a:p>
            <a:pPr marL="342900" indent="-342900">
              <a:buAutoNum type="arabicPeriod"/>
            </a:pPr>
            <a:r>
              <a:rPr lang="en-IN" dirty="0" smtClean="0">
                <a:solidFill>
                  <a:schemeClr val="bg1"/>
                </a:solidFill>
              </a:rPr>
              <a:t>FIND OUTLIRE WITH THE HELP OF BOX PLOT</a:t>
            </a:r>
          </a:p>
          <a:p>
            <a:pPr marL="342900" indent="-342900">
              <a:buAutoNum type="arabicPeriod"/>
            </a:pPr>
            <a:r>
              <a:rPr lang="en-IN" dirty="0" smtClean="0">
                <a:solidFill>
                  <a:schemeClr val="bg1"/>
                </a:solidFill>
              </a:rPr>
              <a:t>CONVERT CATEGORICAL TO NUMERICAL WITH LABEL ENCODER</a:t>
            </a:r>
          </a:p>
          <a:p>
            <a:pPr marL="342900" indent="-342900">
              <a:buAutoNum type="arabicPeriod"/>
            </a:pPr>
            <a:r>
              <a:rPr lang="en-IN" dirty="0" smtClean="0">
                <a:solidFill>
                  <a:schemeClr val="bg1"/>
                </a:solidFill>
              </a:rPr>
              <a:t>SPLIT DATASET</a:t>
            </a:r>
          </a:p>
          <a:p>
            <a:pPr marL="342900" indent="-342900">
              <a:buAutoNum type="arabicPeriod"/>
            </a:pPr>
            <a:r>
              <a:rPr lang="en-IN" dirty="0" smtClean="0">
                <a:solidFill>
                  <a:schemeClr val="bg1"/>
                </a:solidFill>
              </a:rPr>
              <a:t>APPLY MACHINE LEARNING ALGORITHEMS</a:t>
            </a:r>
          </a:p>
          <a:p>
            <a:pPr marL="342900" indent="-342900">
              <a:buAutoNum type="arabicPeriod"/>
            </a:pPr>
            <a:r>
              <a:rPr lang="en-IN" dirty="0" smtClean="0">
                <a:solidFill>
                  <a:schemeClr val="bg1"/>
                </a:solidFill>
              </a:rPr>
              <a:t>EVALUATE THE MODEL</a:t>
            </a:r>
          </a:p>
          <a:p>
            <a:pPr marL="342900" indent="-342900">
              <a:buAutoNum type="arabicPeriod"/>
            </a:pPr>
            <a:r>
              <a:rPr lang="en-IN" dirty="0" smtClean="0">
                <a:solidFill>
                  <a:schemeClr val="bg1"/>
                </a:solidFill>
              </a:rPr>
              <a:t>CHECK ACCURACY</a:t>
            </a:r>
          </a:p>
          <a:p>
            <a:pPr marL="342900" indent="-342900">
              <a:buAutoNum type="arabicPeriod"/>
            </a:pPr>
            <a:endParaRPr lang="en-IN" dirty="0">
              <a:solidFill>
                <a:schemeClr val="bg1"/>
              </a:solidFill>
            </a:endParaRPr>
          </a:p>
        </p:txBody>
      </p:sp>
    </p:spTree>
    <p:extLst>
      <p:ext uri="{BB962C8B-B14F-4D97-AF65-F5344CB8AC3E}">
        <p14:creationId xmlns:p14="http://schemas.microsoft.com/office/powerpoint/2010/main" val="64526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223" t="28343" r="17346" b="7497"/>
          <a:stretch/>
        </p:blipFill>
        <p:spPr>
          <a:xfrm>
            <a:off x="4281853" y="1371600"/>
            <a:ext cx="7628792" cy="5046783"/>
          </a:xfrm>
          <a:prstGeom prst="rect">
            <a:avLst/>
          </a:prstGeom>
        </p:spPr>
      </p:pic>
      <p:sp>
        <p:nvSpPr>
          <p:cNvPr id="5" name="TextBox 4"/>
          <p:cNvSpPr txBox="1"/>
          <p:nvPr/>
        </p:nvSpPr>
        <p:spPr>
          <a:xfrm>
            <a:off x="593558" y="1235242"/>
            <a:ext cx="3688295" cy="646331"/>
          </a:xfrm>
          <a:prstGeom prst="rect">
            <a:avLst/>
          </a:prstGeom>
          <a:noFill/>
        </p:spPr>
        <p:txBody>
          <a:bodyPr wrap="square" rtlCol="0">
            <a:spAutoFit/>
          </a:bodyPr>
          <a:lstStyle/>
          <a:p>
            <a:r>
              <a:rPr lang="en-IN" b="1" dirty="0"/>
              <a:t>1 .Now We'll try to get busiest month for the Hotels</a:t>
            </a:r>
          </a:p>
        </p:txBody>
      </p:sp>
      <p:sp>
        <p:nvSpPr>
          <p:cNvPr id="6" name="TextBox 5"/>
          <p:cNvSpPr txBox="1"/>
          <p:nvPr/>
        </p:nvSpPr>
        <p:spPr>
          <a:xfrm>
            <a:off x="593559" y="2292824"/>
            <a:ext cx="3473474" cy="3293209"/>
          </a:xfrm>
          <a:prstGeom prst="rect">
            <a:avLst/>
          </a:prstGeom>
          <a:noFill/>
        </p:spPr>
        <p:txBody>
          <a:bodyPr wrap="square" rtlCol="0">
            <a:spAutoFit/>
          </a:bodyPr>
          <a:lstStyle/>
          <a:p>
            <a:r>
              <a:rPr lang="en-IN" sz="1600" dirty="0" smtClean="0"/>
              <a:t>we </a:t>
            </a:r>
            <a:r>
              <a:rPr lang="en-IN" sz="1600" dirty="0"/>
              <a:t>can see that 2016 seems to be the year where hotel booking is at its highest. We also see an increasing trend in booking around the middle of the year, with August being the highest. Summer ends around August, followed straight by autumn. It seems that summer period is a peak period for hotel booking.</a:t>
            </a:r>
          </a:p>
          <a:p>
            <a:r>
              <a:rPr lang="en-IN" sz="1600" dirty="0"/>
              <a:t>We do notice a roller coaster trend for the arrival day of month.</a:t>
            </a:r>
          </a:p>
        </p:txBody>
      </p:sp>
    </p:spTree>
    <p:extLst>
      <p:ext uri="{BB962C8B-B14F-4D97-AF65-F5344CB8AC3E}">
        <p14:creationId xmlns:p14="http://schemas.microsoft.com/office/powerpoint/2010/main" val="239114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850" t="21380" r="22254" b="22086"/>
          <a:stretch/>
        </p:blipFill>
        <p:spPr>
          <a:xfrm>
            <a:off x="378068" y="2409092"/>
            <a:ext cx="5961185" cy="386887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467" t="24463" r="36082" b="36859"/>
          <a:stretch/>
        </p:blipFill>
        <p:spPr>
          <a:xfrm>
            <a:off x="6418384" y="2409092"/>
            <a:ext cx="5319346" cy="3868878"/>
          </a:xfrm>
          <a:prstGeom prst="rect">
            <a:avLst/>
          </a:prstGeom>
        </p:spPr>
      </p:pic>
      <p:sp>
        <p:nvSpPr>
          <p:cNvPr id="6" name="TextBox 5"/>
          <p:cNvSpPr txBox="1"/>
          <p:nvPr/>
        </p:nvSpPr>
        <p:spPr>
          <a:xfrm>
            <a:off x="756137" y="1559169"/>
            <a:ext cx="5205046" cy="369332"/>
          </a:xfrm>
          <a:prstGeom prst="rect">
            <a:avLst/>
          </a:prstGeom>
          <a:noFill/>
        </p:spPr>
        <p:txBody>
          <a:bodyPr wrap="square" rtlCol="0">
            <a:spAutoFit/>
          </a:bodyPr>
          <a:lstStyle/>
          <a:p>
            <a:r>
              <a:rPr lang="en-IN" dirty="0"/>
              <a:t>2. From which country most guest come?</a:t>
            </a:r>
          </a:p>
        </p:txBody>
      </p:sp>
      <p:sp>
        <p:nvSpPr>
          <p:cNvPr id="7" name="TextBox 6"/>
          <p:cNvSpPr txBox="1"/>
          <p:nvPr/>
        </p:nvSpPr>
        <p:spPr>
          <a:xfrm>
            <a:off x="6475534" y="1559169"/>
            <a:ext cx="5205046" cy="369332"/>
          </a:xfrm>
          <a:prstGeom prst="rect">
            <a:avLst/>
          </a:prstGeom>
          <a:noFill/>
        </p:spPr>
        <p:txBody>
          <a:bodyPr wrap="square" rtlCol="0">
            <a:spAutoFit/>
          </a:bodyPr>
          <a:lstStyle/>
          <a:p>
            <a:r>
              <a:rPr lang="en-IN" dirty="0"/>
              <a:t>3. How Many Booking Were </a:t>
            </a:r>
            <a:r>
              <a:rPr lang="en-IN" dirty="0" smtClean="0"/>
              <a:t>Cancelled?</a:t>
            </a:r>
            <a:endParaRPr lang="en-IN" dirty="0"/>
          </a:p>
        </p:txBody>
      </p:sp>
    </p:spTree>
    <p:extLst>
      <p:ext uri="{BB962C8B-B14F-4D97-AF65-F5344CB8AC3E}">
        <p14:creationId xmlns:p14="http://schemas.microsoft.com/office/powerpoint/2010/main" val="302407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464" t="36985" r="39511" b="24787"/>
          <a:stretch/>
        </p:blipFill>
        <p:spPr>
          <a:xfrm>
            <a:off x="79129" y="2664070"/>
            <a:ext cx="5697417" cy="381586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367" t="47086" r="41871" b="14841"/>
          <a:stretch/>
        </p:blipFill>
        <p:spPr>
          <a:xfrm>
            <a:off x="6462345" y="2664070"/>
            <a:ext cx="5620879" cy="3745522"/>
          </a:xfrm>
          <a:prstGeom prst="rect">
            <a:avLst/>
          </a:prstGeom>
        </p:spPr>
      </p:pic>
      <p:sp>
        <p:nvSpPr>
          <p:cNvPr id="6" name="TextBox 5"/>
          <p:cNvSpPr txBox="1"/>
          <p:nvPr/>
        </p:nvSpPr>
        <p:spPr>
          <a:xfrm>
            <a:off x="624253" y="1433146"/>
            <a:ext cx="5152293" cy="646331"/>
          </a:xfrm>
          <a:prstGeom prst="rect">
            <a:avLst/>
          </a:prstGeom>
          <a:noFill/>
        </p:spPr>
        <p:txBody>
          <a:bodyPr wrap="square" rtlCol="0">
            <a:spAutoFit/>
          </a:bodyPr>
          <a:lstStyle/>
          <a:p>
            <a:r>
              <a:rPr lang="en-IN" dirty="0"/>
              <a:t>4. What is the booking ratio between Resort Hotel and City Hotel?</a:t>
            </a:r>
          </a:p>
        </p:txBody>
      </p:sp>
      <p:sp>
        <p:nvSpPr>
          <p:cNvPr id="7" name="TextBox 6"/>
          <p:cNvSpPr txBox="1"/>
          <p:nvPr/>
        </p:nvSpPr>
        <p:spPr>
          <a:xfrm>
            <a:off x="6339254" y="1433146"/>
            <a:ext cx="5108331" cy="646331"/>
          </a:xfrm>
          <a:prstGeom prst="rect">
            <a:avLst/>
          </a:prstGeom>
          <a:noFill/>
        </p:spPr>
        <p:txBody>
          <a:bodyPr wrap="square" rtlCol="0">
            <a:spAutoFit/>
          </a:bodyPr>
          <a:lstStyle/>
          <a:p>
            <a:r>
              <a:rPr lang="en-IN" dirty="0"/>
              <a:t>5. What is the percentage of booking for each year?</a:t>
            </a:r>
          </a:p>
        </p:txBody>
      </p:sp>
    </p:spTree>
    <p:extLst>
      <p:ext uri="{BB962C8B-B14F-4D97-AF65-F5344CB8AC3E}">
        <p14:creationId xmlns:p14="http://schemas.microsoft.com/office/powerpoint/2010/main" val="1929448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2377" t="20668" r="34179" b="24165"/>
          <a:stretch/>
        </p:blipFill>
        <p:spPr>
          <a:xfrm>
            <a:off x="96714" y="2409092"/>
            <a:ext cx="6251332" cy="395653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979" t="20668" r="21941" b="37529"/>
          <a:stretch/>
        </p:blipFill>
        <p:spPr>
          <a:xfrm>
            <a:off x="6348046" y="2409092"/>
            <a:ext cx="5741377" cy="3956539"/>
          </a:xfrm>
          <a:prstGeom prst="rect">
            <a:avLst/>
          </a:prstGeom>
        </p:spPr>
      </p:pic>
      <p:sp>
        <p:nvSpPr>
          <p:cNvPr id="6" name="TextBox 5"/>
          <p:cNvSpPr txBox="1"/>
          <p:nvPr/>
        </p:nvSpPr>
        <p:spPr>
          <a:xfrm>
            <a:off x="549518" y="1459523"/>
            <a:ext cx="5345723" cy="369332"/>
          </a:xfrm>
          <a:prstGeom prst="rect">
            <a:avLst/>
          </a:prstGeom>
          <a:noFill/>
        </p:spPr>
        <p:txBody>
          <a:bodyPr wrap="square" rtlCol="0">
            <a:spAutoFit/>
          </a:bodyPr>
          <a:lstStyle/>
          <a:p>
            <a:r>
              <a:rPr lang="en-IN" dirty="0"/>
              <a:t>6.'Hotel wise night stay duration (Top 10)?</a:t>
            </a:r>
          </a:p>
        </p:txBody>
      </p:sp>
      <p:sp>
        <p:nvSpPr>
          <p:cNvPr id="7" name="TextBox 6"/>
          <p:cNvSpPr txBox="1"/>
          <p:nvPr/>
        </p:nvSpPr>
        <p:spPr>
          <a:xfrm>
            <a:off x="6515100" y="1459523"/>
            <a:ext cx="4914900" cy="369332"/>
          </a:xfrm>
          <a:prstGeom prst="rect">
            <a:avLst/>
          </a:prstGeom>
          <a:noFill/>
        </p:spPr>
        <p:txBody>
          <a:bodyPr wrap="square" rtlCol="0">
            <a:spAutoFit/>
          </a:bodyPr>
          <a:lstStyle/>
          <a:p>
            <a:r>
              <a:rPr lang="en-IN" dirty="0"/>
              <a:t>7. How Long People Stay in the hotel?</a:t>
            </a:r>
          </a:p>
        </p:txBody>
      </p:sp>
    </p:spTree>
    <p:extLst>
      <p:ext uri="{BB962C8B-B14F-4D97-AF65-F5344CB8AC3E}">
        <p14:creationId xmlns:p14="http://schemas.microsoft.com/office/powerpoint/2010/main" val="251401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503" t="18492" r="21678" b="8935"/>
          <a:stretch/>
        </p:blipFill>
        <p:spPr>
          <a:xfrm>
            <a:off x="448408" y="2074985"/>
            <a:ext cx="5715000" cy="410600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875" t="31391" r="25088" b="22300"/>
          <a:stretch/>
        </p:blipFill>
        <p:spPr>
          <a:xfrm>
            <a:off x="6312877" y="2074985"/>
            <a:ext cx="4932485" cy="3112477"/>
          </a:xfrm>
          <a:prstGeom prst="rect">
            <a:avLst/>
          </a:prstGeom>
        </p:spPr>
      </p:pic>
      <p:sp>
        <p:nvSpPr>
          <p:cNvPr id="4" name="TextBox 3"/>
          <p:cNvSpPr txBox="1"/>
          <p:nvPr/>
        </p:nvSpPr>
        <p:spPr>
          <a:xfrm>
            <a:off x="1024304" y="1230868"/>
            <a:ext cx="4563207" cy="369332"/>
          </a:xfrm>
          <a:prstGeom prst="rect">
            <a:avLst/>
          </a:prstGeom>
          <a:noFill/>
        </p:spPr>
        <p:txBody>
          <a:bodyPr wrap="square" rtlCol="0">
            <a:spAutoFit/>
          </a:bodyPr>
          <a:lstStyle/>
          <a:p>
            <a:r>
              <a:rPr lang="en-IN" dirty="0" smtClean="0"/>
              <a:t>CORRELATION IN DATA</a:t>
            </a:r>
            <a:endParaRPr lang="en-IN" dirty="0"/>
          </a:p>
        </p:txBody>
      </p:sp>
      <p:sp>
        <p:nvSpPr>
          <p:cNvPr id="5" name="TextBox 4"/>
          <p:cNvSpPr txBox="1"/>
          <p:nvPr/>
        </p:nvSpPr>
        <p:spPr>
          <a:xfrm>
            <a:off x="6163408" y="1230868"/>
            <a:ext cx="3807069" cy="369332"/>
          </a:xfrm>
          <a:prstGeom prst="rect">
            <a:avLst/>
          </a:prstGeom>
          <a:noFill/>
        </p:spPr>
        <p:txBody>
          <a:bodyPr wrap="square" rtlCol="0">
            <a:spAutoFit/>
          </a:bodyPr>
          <a:lstStyle/>
          <a:p>
            <a:r>
              <a:rPr lang="en-IN" dirty="0" smtClean="0"/>
              <a:t>FINAL ACCURACY OF MODEL</a:t>
            </a:r>
            <a:endParaRPr lang="en-IN" dirty="0"/>
          </a:p>
        </p:txBody>
      </p:sp>
    </p:spTree>
    <p:extLst>
      <p:ext uri="{BB962C8B-B14F-4D97-AF65-F5344CB8AC3E}">
        <p14:creationId xmlns:p14="http://schemas.microsoft.com/office/powerpoint/2010/main" val="2890647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TotalTime>
  <Words>491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 Boardroom</vt:lpstr>
      <vt:lpstr>PowerPoint Presentation</vt:lpstr>
      <vt:lpstr>Data Clean Up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dc:creator>
  <cp:lastModifiedBy>SHUBHAM</cp:lastModifiedBy>
  <cp:revision>6</cp:revision>
  <dcterms:created xsi:type="dcterms:W3CDTF">2022-01-21T16:03:38Z</dcterms:created>
  <dcterms:modified xsi:type="dcterms:W3CDTF">2022-01-21T16:44:32Z</dcterms:modified>
</cp:coreProperties>
</file>