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3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 descr="Earth Globe Americas">
            <a:extLst>
              <a:ext uri="{FF2B5EF4-FFF2-40B4-BE49-F238E27FC236}">
                <a16:creationId xmlns:a16="http://schemas.microsoft.com/office/drawing/2014/main" id="{B4C3C042-CA78-44AE-B74D-588A3A98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000" y="1100590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411452" y="54061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SHUBHAM SURYAWANSHI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6"/>
            <a:ext cx="1411705" cy="14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7246" y="3244334"/>
            <a:ext cx="44775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0349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457" y="2185555"/>
            <a:ext cx="3613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Data Clean Up Process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4572000" y="122568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Collected data </a:t>
            </a:r>
            <a:r>
              <a:rPr lang="en-US" b="1" dirty="0" smtClean="0"/>
              <a:t> from Kaggle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Read csv file for each year and created data frames with only </a:t>
            </a:r>
            <a:r>
              <a:rPr lang="en-US" b="1" dirty="0" smtClean="0"/>
              <a:t>required.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Renamed columns to make them uniform across all years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Checked for missing values and dropped rows with missing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Renamed sub-regions to concise into region WITH LABLE ENCODING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REMOVE NULL VALUES with the help of replace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DROP UNNECESSARY COLUMNS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Apply machine learning algorithems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2806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2105" y="627797"/>
            <a:ext cx="104754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 Problem Statement:-</a:t>
            </a:r>
          </a:p>
          <a:p>
            <a:endParaRPr lang="en-IN" dirty="0"/>
          </a:p>
          <a:p>
            <a:r>
              <a:rPr lang="en-IN" dirty="0"/>
              <a:t>Prosthetic Systems is a medical health provider with value added services towards its </a:t>
            </a:r>
          </a:p>
          <a:p>
            <a:r>
              <a:rPr lang="en-IN" dirty="0"/>
              <a:t>customer. Due to tough completion in the niche market, its struggling to sell its products and </a:t>
            </a:r>
          </a:p>
          <a:p>
            <a:r>
              <a:rPr lang="en-IN" dirty="0"/>
              <a:t>make profits. As they deal with only specialized products having very low volume, there is no </a:t>
            </a:r>
          </a:p>
          <a:p>
            <a:r>
              <a:rPr lang="en-IN" dirty="0"/>
              <a:t>way they can increase the sales to make up the revenue and the profit. The management is </a:t>
            </a:r>
          </a:p>
          <a:p>
            <a:r>
              <a:rPr lang="en-IN" dirty="0"/>
              <a:t>deciding to have a separate vertical that can finance the customers for the sales and services </a:t>
            </a:r>
          </a:p>
          <a:p>
            <a:r>
              <a:rPr lang="en-IN" dirty="0"/>
              <a:t>for these premium products. This will enable them to stay in the market, as well as they can </a:t>
            </a:r>
          </a:p>
          <a:p>
            <a:r>
              <a:rPr lang="en-IN" dirty="0"/>
              <a:t>expand their finance division if that rolls out well. As the company does not have a full banking </a:t>
            </a:r>
          </a:p>
          <a:p>
            <a:r>
              <a:rPr lang="en-IN" dirty="0"/>
              <a:t>experience or is not supervised by a national or international banking regulatory agency so </a:t>
            </a:r>
          </a:p>
          <a:p>
            <a:r>
              <a:rPr lang="en-IN" dirty="0"/>
              <a:t>they are going to tie up with a investment firm to start the company with some shared </a:t>
            </a:r>
          </a:p>
          <a:p>
            <a:r>
              <a:rPr lang="en-IN" dirty="0"/>
              <a:t>revenue model. Now the challenge for them is to determine how they are going to select the </a:t>
            </a:r>
          </a:p>
          <a:p>
            <a:r>
              <a:rPr lang="en-IN" dirty="0"/>
              <a:t>customers to reach out. The company wants to build a model that will help them identify the </a:t>
            </a:r>
          </a:p>
          <a:p>
            <a:r>
              <a:rPr lang="en-IN" dirty="0"/>
              <a:t>potential customers who have a higher probability of purchasing the loan. This will increase </a:t>
            </a:r>
          </a:p>
          <a:p>
            <a:r>
              <a:rPr lang="en-IN" dirty="0"/>
              <a:t>the success ratio while at the same time reduce the cost of the campaign.</a:t>
            </a:r>
          </a:p>
        </p:txBody>
      </p:sp>
    </p:spTree>
    <p:extLst>
      <p:ext uri="{BB962C8B-B14F-4D97-AF65-F5344CB8AC3E}">
        <p14:creationId xmlns:p14="http://schemas.microsoft.com/office/powerpoint/2010/main" val="123397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1" y="611755"/>
            <a:ext cx="104434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Goal</a:t>
            </a:r>
          </a:p>
          <a:p>
            <a:endParaRPr lang="en-IN" dirty="0"/>
          </a:p>
          <a:p>
            <a:r>
              <a:rPr lang="en-IN" dirty="0"/>
              <a:t>You are brought in as a consultant and your job is to build the best model which can classify </a:t>
            </a:r>
          </a:p>
          <a:p>
            <a:r>
              <a:rPr lang="en-IN" dirty="0"/>
              <a:t>the right customers who have a higher probability of purchasing the loan. You are expected </a:t>
            </a:r>
          </a:p>
          <a:p>
            <a:r>
              <a:rPr lang="en-IN" dirty="0"/>
              <a:t>to do the following: </a:t>
            </a:r>
          </a:p>
          <a:p>
            <a:endParaRPr lang="en-IN" dirty="0"/>
          </a:p>
          <a:p>
            <a:r>
              <a:rPr lang="en-IN" dirty="0"/>
              <a:t>● EDA of the data available. Showcase the results using appropriate graphs</a:t>
            </a:r>
          </a:p>
          <a:p>
            <a:endParaRPr lang="en-IN" dirty="0"/>
          </a:p>
          <a:p>
            <a:r>
              <a:rPr lang="en-IN" dirty="0"/>
              <a:t>● Build appropriate models on both the test and train data (CART, Random Forest). Interpret</a:t>
            </a:r>
          </a:p>
          <a:p>
            <a:r>
              <a:rPr lang="en-IN" dirty="0"/>
              <a:t>all the model outputs and do the necessary modifications wherever eligible (such as pruning)</a:t>
            </a:r>
          </a:p>
          <a:p>
            <a:endParaRPr lang="en-IN" dirty="0"/>
          </a:p>
          <a:p>
            <a:r>
              <a:rPr lang="en-IN" dirty="0"/>
              <a:t>● Check the performance of all the models that you have built (test and train). Use all the</a:t>
            </a:r>
          </a:p>
          <a:p>
            <a:r>
              <a:rPr lang="en-IN" dirty="0"/>
              <a:t>model performance measures you have learned so far. Share your remarks on which model</a:t>
            </a:r>
          </a:p>
          <a:p>
            <a:r>
              <a:rPr lang="en-IN" dirty="0"/>
              <a:t>performs the best.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Target Variable - Personal Loan </a:t>
            </a:r>
          </a:p>
        </p:txBody>
      </p:sp>
    </p:spTree>
    <p:extLst>
      <p:ext uri="{BB962C8B-B14F-4D97-AF65-F5344CB8AC3E}">
        <p14:creationId xmlns:p14="http://schemas.microsoft.com/office/powerpoint/2010/main" val="232667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065" y="914399"/>
            <a:ext cx="57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OPERATION PERFORM ON DATA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58977" y="1918741"/>
            <a:ext cx="95582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IMPORT DATASET FROM KAGGLE</a:t>
            </a:r>
          </a:p>
          <a:p>
            <a:pPr marL="342900" indent="-342900">
              <a:buAutoNum type="arabicPeriod"/>
            </a:pPr>
            <a:r>
              <a:rPr lang="en-IN" dirty="0"/>
              <a:t>IMPORT LIBRARIES FOR DATA PREPARATION AND VISUALIZATION</a:t>
            </a:r>
          </a:p>
          <a:p>
            <a:pPr marL="342900" indent="-342900">
              <a:buAutoNum type="arabicPeriod"/>
            </a:pPr>
            <a:r>
              <a:rPr lang="en-IN" dirty="0"/>
              <a:t>REMOVE NULL VALUES </a:t>
            </a:r>
          </a:p>
          <a:p>
            <a:pPr marL="342900" indent="-342900">
              <a:buAutoNum type="arabicPeriod"/>
            </a:pPr>
            <a:r>
              <a:rPr lang="en-IN" dirty="0"/>
              <a:t>PERFORM EDA AND FIND INFORMATION</a:t>
            </a:r>
          </a:p>
          <a:p>
            <a:pPr marL="342900" indent="-342900">
              <a:buAutoNum type="arabicPeriod"/>
            </a:pPr>
            <a:r>
              <a:rPr lang="en-IN" dirty="0"/>
              <a:t>FIND CORRELATION AND DESCRIBE DATA </a:t>
            </a:r>
          </a:p>
          <a:p>
            <a:pPr marL="342900" indent="-342900">
              <a:buAutoNum type="arabicPeriod"/>
            </a:pPr>
            <a:r>
              <a:rPr lang="en-IN" dirty="0"/>
              <a:t>VISUALIZATION </a:t>
            </a:r>
          </a:p>
          <a:p>
            <a:pPr marL="342900" indent="-342900">
              <a:buAutoNum type="arabicPeriod"/>
            </a:pPr>
            <a:r>
              <a:rPr lang="en-IN" dirty="0"/>
              <a:t>FIND OUTLIRE WITH THE HELP OF BOX PLOT</a:t>
            </a:r>
          </a:p>
          <a:p>
            <a:pPr marL="342900" indent="-342900">
              <a:buAutoNum type="arabicPeriod"/>
            </a:pPr>
            <a:r>
              <a:rPr lang="en-IN" dirty="0"/>
              <a:t>CONVERT CATEGORICAL TO NUMERICAL WITH LABEL ENCODER</a:t>
            </a:r>
          </a:p>
          <a:p>
            <a:pPr marL="342900" indent="-342900">
              <a:buAutoNum type="arabicPeriod"/>
            </a:pPr>
            <a:r>
              <a:rPr lang="en-IN" dirty="0"/>
              <a:t>SPLIT DATASET</a:t>
            </a:r>
          </a:p>
          <a:p>
            <a:pPr marL="342900" indent="-342900">
              <a:buAutoNum type="arabicPeriod"/>
            </a:pPr>
            <a:r>
              <a:rPr lang="en-IN" dirty="0"/>
              <a:t>APPLY MACHINE LEARNING ALGORITHEMS</a:t>
            </a:r>
          </a:p>
          <a:p>
            <a:pPr marL="342900" indent="-342900">
              <a:buAutoNum type="arabicPeriod"/>
            </a:pPr>
            <a:r>
              <a:rPr lang="en-IN" dirty="0"/>
              <a:t>EVALUATE THE MODEL</a:t>
            </a:r>
          </a:p>
          <a:p>
            <a:pPr marL="342900" indent="-342900">
              <a:buAutoNum type="arabicPeriod"/>
            </a:pPr>
            <a:r>
              <a:rPr lang="en-IN" dirty="0"/>
              <a:t>CHECK ACCURACY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3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7" t="30868" r="47600" b="30108"/>
          <a:stretch/>
        </p:blipFill>
        <p:spPr>
          <a:xfrm>
            <a:off x="1078173" y="2388358"/>
            <a:ext cx="4107976" cy="3415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4" t="31841" r="38209" b="8358"/>
          <a:stretch/>
        </p:blipFill>
        <p:spPr>
          <a:xfrm>
            <a:off x="6933062" y="2388358"/>
            <a:ext cx="3957851" cy="34153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7062" y="1017727"/>
            <a:ext cx="4717577" cy="93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1. Checking </a:t>
            </a:r>
            <a:r>
              <a:rPr lang="en-IN" dirty="0"/>
              <a:t>the relationship between Age (in years) and Personal Loan with the help of lineplot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3061" y="1017727"/>
            <a:ext cx="502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2.  </a:t>
            </a:r>
            <a:r>
              <a:rPr lang="en-IN" dirty="0"/>
              <a:t>Checking the relationship between Securities Account and Personal Loan with respect to Family Members</a:t>
            </a:r>
          </a:p>
        </p:txBody>
      </p:sp>
    </p:spTree>
    <p:extLst>
      <p:ext uri="{BB962C8B-B14F-4D97-AF65-F5344CB8AC3E}">
        <p14:creationId xmlns:p14="http://schemas.microsoft.com/office/powerpoint/2010/main" val="62766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0" t="23880" r="36418" b="10249"/>
          <a:stretch/>
        </p:blipFill>
        <p:spPr>
          <a:xfrm>
            <a:off x="900753" y="2509850"/>
            <a:ext cx="4476465" cy="3631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2" t="22488" r="36978" b="12040"/>
          <a:stretch/>
        </p:blipFill>
        <p:spPr>
          <a:xfrm>
            <a:off x="6599461" y="2509850"/>
            <a:ext cx="4382257" cy="36316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3461" y="797341"/>
            <a:ext cx="52013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3. </a:t>
            </a:r>
            <a:r>
              <a:rPr lang="en-IN" dirty="0"/>
              <a:t>Checking the relationship between Securities Account and Personal Loan with respect to Family 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9461" y="797341"/>
            <a:ext cx="5327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4. </a:t>
            </a:r>
            <a:r>
              <a:rPr lang="en-IN" dirty="0"/>
              <a:t>Checking the relationship between Credit Card and CD Account with respect to Personal Loan</a:t>
            </a:r>
          </a:p>
        </p:txBody>
      </p:sp>
    </p:spTree>
    <p:extLst>
      <p:ext uri="{BB962C8B-B14F-4D97-AF65-F5344CB8AC3E}">
        <p14:creationId xmlns:p14="http://schemas.microsoft.com/office/powerpoint/2010/main" val="16987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6" t="26667" r="17164" b="12637"/>
          <a:stretch/>
        </p:blipFill>
        <p:spPr>
          <a:xfrm>
            <a:off x="423082" y="2238233"/>
            <a:ext cx="5472752" cy="4162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2" t="17512" r="16829" b="6468"/>
          <a:stretch/>
        </p:blipFill>
        <p:spPr>
          <a:xfrm>
            <a:off x="6209731" y="2238232"/>
            <a:ext cx="5868538" cy="4093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287" y="832513"/>
            <a:ext cx="289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correlation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18913" y="968991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Tree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42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0" t="17313" r="16604" b="16418"/>
          <a:stretch/>
        </p:blipFill>
        <p:spPr>
          <a:xfrm>
            <a:off x="1965278" y="1187355"/>
            <a:ext cx="8202304" cy="45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</TotalTime>
  <Words>549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3</cp:revision>
  <dcterms:created xsi:type="dcterms:W3CDTF">2022-02-02T15:38:21Z</dcterms:created>
  <dcterms:modified xsi:type="dcterms:W3CDTF">2022-02-02T16:02:10Z</dcterms:modified>
</cp:coreProperties>
</file>