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2" r:id="rId1"/>
  </p:sldMasterIdLst>
  <p:sldIdLst>
    <p:sldId id="256" r:id="rId2"/>
    <p:sldId id="263" r:id="rId3"/>
    <p:sldId id="257" r:id="rId4"/>
    <p:sldId id="260" r:id="rId5"/>
    <p:sldId id="261" r:id="rId6"/>
    <p:sldId id="262" r:id="rId7"/>
    <p:sldId id="264" r:id="rId8"/>
    <p:sldId id="265" r:id="rId9"/>
    <p:sldId id="271" r:id="rId10"/>
    <p:sldId id="266" r:id="rId11"/>
    <p:sldId id="272" r:id="rId12"/>
    <p:sldId id="267" r:id="rId13"/>
    <p:sldId id="268" r:id="rId14"/>
    <p:sldId id="273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5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4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965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86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93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1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87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7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4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7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6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9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570" y="262225"/>
            <a:ext cx="7766936" cy="1646302"/>
          </a:xfrm>
        </p:spPr>
        <p:txBody>
          <a:bodyPr/>
          <a:lstStyle/>
          <a:p>
            <a:pPr algn="ctr"/>
            <a:r>
              <a:rPr lang="en-US" sz="4800" dirty="0" smtClean="0">
                <a:latin typeface="Book Antiqua" panose="02040602050305030304" pitchFamily="18" charset="0"/>
              </a:rPr>
              <a:t>House Price Prediction</a:t>
            </a:r>
            <a:endParaRPr lang="en-IN" sz="4800" dirty="0">
              <a:latin typeface="Book Antiqua" panose="0204060205030503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77142" y="3910149"/>
            <a:ext cx="7323283" cy="1542383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Arjun Kale 210943025005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Shubham Khanpate 210943025048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Amol Dhole 210943025011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Sujit Kokate 210943025050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0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2080"/>
            <a:ext cx="8596668" cy="47984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Linear Regression: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Linear </a:t>
            </a:r>
            <a:r>
              <a:rPr lang="en-US" dirty="0"/>
              <a:t>Regression is a machine learning algorithm based on supervised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performs a regression task. Regression models a target prediction value based </a:t>
            </a:r>
            <a:r>
              <a:rPr lang="en-US" dirty="0" smtClean="0"/>
              <a:t>on </a:t>
            </a:r>
            <a:r>
              <a:rPr lang="en-IN" dirty="0" smtClean="0"/>
              <a:t>independent </a:t>
            </a:r>
            <a:r>
              <a:rPr lang="en-IN" dirty="0"/>
              <a:t>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mostly used for finding out the relationship between variables and forecasting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Ridge Regression: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an estimation procedure to manage collinearity without removing variables from the regression model.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multiple linear regression, the </a:t>
            </a:r>
            <a:r>
              <a:rPr lang="en-US" dirty="0" err="1"/>
              <a:t>multicollinearity</a:t>
            </a:r>
            <a:r>
              <a:rPr lang="en-US" dirty="0"/>
              <a:t> is a common problem that leads least square estimation to be unbiased, and its variances are far from the correct value.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Therefore, by adding a degree of bias to the regression model, Ridge Regression reduces the standard errors, and it shrinks the least square coefficients towards the origin of the parameter space.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93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956" y="383177"/>
            <a:ext cx="8596668" cy="5852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Lasso Regression: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Lasso is a powerful technique that performs </a:t>
            </a:r>
            <a:r>
              <a:rPr lang="en-US" dirty="0" err="1" smtClean="0"/>
              <a:t>regularisation</a:t>
            </a:r>
            <a:r>
              <a:rPr lang="en-US" dirty="0" smtClean="0"/>
              <a:t> and feature selection.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Lasso introduces a bias term, but instead of squaring the slope like Ridge regression, the absolute value of the slope is added as a penalty term.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alpha 𝑎 is the tuning parameter which controls the strength of the penalty term. In other words, the tuning parameter is the value of shrinkage.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 smtClean="0"/>
              <a:t>Regression: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XG </a:t>
            </a:r>
            <a:r>
              <a:rPr lang="en-US" dirty="0"/>
              <a:t>Boost stands for </a:t>
            </a:r>
            <a:r>
              <a:rPr lang="en-US" dirty="0" smtClean="0"/>
              <a:t>extreme </a:t>
            </a:r>
            <a:r>
              <a:rPr lang="en-US" dirty="0"/>
              <a:t>Gradient Boosting.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XG Boost library implements the gradient boosting decision tree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Boosting is an ensemble technique where new models are added to correct the errors </a:t>
            </a:r>
            <a:r>
              <a:rPr lang="en-IN" dirty="0"/>
              <a:t>made by existing models.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Models are added sequentially until no further improvements can be made.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1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65" y="2856858"/>
            <a:ext cx="4575178" cy="33892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4" y="1379530"/>
            <a:ext cx="85966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R-Squared </a:t>
            </a:r>
            <a:r>
              <a:rPr lang="en-IN" dirty="0"/>
              <a:t>is calculated by measuring the deviations of the observations from their </a:t>
            </a:r>
            <a:r>
              <a:rPr lang="en-IN" dirty="0" smtClean="0"/>
              <a:t>predicted </a:t>
            </a:r>
            <a:r>
              <a:rPr lang="en-IN" dirty="0"/>
              <a:t>values over the measurement of the deviations of the observations from their mean</a:t>
            </a:r>
            <a:r>
              <a:rPr lang="en-IN" dirty="0" smtClean="0"/>
              <a:t>.</a:t>
            </a:r>
          </a:p>
          <a:p>
            <a:r>
              <a:rPr lang="en-US" dirty="0" smtClean="0"/>
              <a:t>XG Boost made the best performance it has achieved R2 score of 0.8882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0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8206"/>
            <a:ext cx="8596668" cy="53035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visualization is the graphical representation of information and data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By using </a:t>
            </a:r>
            <a:r>
              <a:rPr lang="en-US" dirty="0"/>
              <a:t>visual elements like charts, graphs</a:t>
            </a:r>
            <a:r>
              <a:rPr lang="en-US" dirty="0" smtClean="0"/>
              <a:t>, maps</a:t>
            </a:r>
            <a:r>
              <a:rPr lang="en-US" dirty="0"/>
              <a:t>, data visualization tools provide an </a:t>
            </a:r>
            <a:r>
              <a:rPr lang="en-US" dirty="0" smtClean="0"/>
              <a:t>accessible </a:t>
            </a:r>
            <a:r>
              <a:rPr lang="en-US" dirty="0"/>
              <a:t>way to see and understand </a:t>
            </a:r>
            <a:r>
              <a:rPr lang="en-US" dirty="0" smtClean="0"/>
              <a:t>trends, </a:t>
            </a:r>
            <a:r>
              <a:rPr lang="en-US" dirty="0"/>
              <a:t>patterns in data.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world </a:t>
            </a:r>
            <a:r>
              <a:rPr lang="en-US" dirty="0"/>
              <a:t>of Big Data, data visualization tools and technologies are essential to analyse </a:t>
            </a:r>
            <a:r>
              <a:rPr lang="en-US" dirty="0" smtClean="0"/>
              <a:t>massive </a:t>
            </a:r>
            <a:r>
              <a:rPr lang="en-US" dirty="0"/>
              <a:t>amounts of information and make data-driven </a:t>
            </a:r>
            <a:r>
              <a:rPr lang="en-US" dirty="0" smtClean="0"/>
              <a:t>decisions.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49255"/>
            <a:ext cx="8830515" cy="31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7" y="599785"/>
            <a:ext cx="9677343" cy="52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Based Website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596312" cy="40281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7334" y="5668525"/>
            <a:ext cx="5081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http://housepricepredictor01.herokuapp.com/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1384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797" y="295220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1609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09303"/>
            <a:ext cx="8596668" cy="98406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Overview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193074"/>
            <a:ext cx="8596668" cy="48482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Dataset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Project Life Cycle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Data Import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Models Creation and Grid Search Validations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Result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Visualization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UI based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4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65" y="1889760"/>
            <a:ext cx="8596668" cy="46044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Every </a:t>
            </a:r>
            <a:r>
              <a:rPr lang="en-US" dirty="0"/>
              <a:t>single organization in today’s real </a:t>
            </a:r>
            <a:r>
              <a:rPr lang="en-US" dirty="0" smtClean="0"/>
              <a:t>estate business </a:t>
            </a:r>
            <a:r>
              <a:rPr lang="en-US" dirty="0"/>
              <a:t>is operating fruitfully to achieve a </a:t>
            </a:r>
            <a:r>
              <a:rPr lang="en-US" dirty="0" smtClean="0"/>
              <a:t>competitive edge </a:t>
            </a:r>
            <a:r>
              <a:rPr lang="en-US" dirty="0"/>
              <a:t>over alternative competitors.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There </a:t>
            </a:r>
            <a:r>
              <a:rPr lang="en-US" dirty="0"/>
              <a:t>is a need </a:t>
            </a:r>
            <a:r>
              <a:rPr lang="en-US" dirty="0" smtClean="0"/>
              <a:t>to simplify </a:t>
            </a:r>
            <a:r>
              <a:rPr lang="en-US" dirty="0"/>
              <a:t>the process for a normal human being </a:t>
            </a:r>
            <a:r>
              <a:rPr lang="en-US" dirty="0" smtClean="0"/>
              <a:t>while providing </a:t>
            </a:r>
            <a:r>
              <a:rPr lang="en-US" dirty="0"/>
              <a:t>the best results.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this project, we have built machine learning model to predict the house price.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proposes </a:t>
            </a:r>
            <a:r>
              <a:rPr lang="en-US" dirty="0"/>
              <a:t>a </a:t>
            </a:r>
            <a:r>
              <a:rPr lang="en-US" dirty="0" smtClean="0"/>
              <a:t>system that </a:t>
            </a:r>
            <a:r>
              <a:rPr lang="en-US" dirty="0"/>
              <a:t>predicts house prices using a regression </a:t>
            </a:r>
            <a:r>
              <a:rPr lang="en-US" dirty="0" smtClean="0"/>
              <a:t>machine learning algorithm.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 will apply numerous regression models and will find out the most optimal model with maximum R-squared value.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8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Real estate is not only the key sector of the national economy, but also one of the citizen’s major concerns.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 increasing demand of housing, prices of houses are also going 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t is critical to provide accurate predictions of housing prices.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2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03680"/>
            <a:ext cx="8596312" cy="21585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7334" y="4150863"/>
            <a:ext cx="7003626" cy="87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dataset has 1460 samples, 80 features and 1 target variable</a:t>
            </a:r>
            <a:r>
              <a:rPr lang="en-IN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target variable is the </a:t>
            </a:r>
            <a:r>
              <a:rPr lang="en-US" dirty="0" smtClean="0"/>
              <a:t>Sale Price.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1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2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Life Cycle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925" y="1709852"/>
            <a:ext cx="7773485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Import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202" y="1332413"/>
            <a:ext cx="8596668" cy="53906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Writing Data to MongoDB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Reading </a:t>
            </a:r>
            <a:r>
              <a:rPr lang="en-US" dirty="0"/>
              <a:t>Data </a:t>
            </a:r>
            <a:r>
              <a:rPr lang="en-US" dirty="0" smtClean="0"/>
              <a:t>from MongoDB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6" y="1992430"/>
            <a:ext cx="8881370" cy="905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8" y="3005551"/>
            <a:ext cx="8951828" cy="486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56" y="4309397"/>
            <a:ext cx="7219884" cy="19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759132"/>
            <a:ext cx="8596312" cy="324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905" y="4994368"/>
            <a:ext cx="5031844" cy="1338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865" y="1442720"/>
            <a:ext cx="5031844" cy="298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590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Trebuchet MS</vt:lpstr>
      <vt:lpstr>Wingdings</vt:lpstr>
      <vt:lpstr>Wingdings 3</vt:lpstr>
      <vt:lpstr>Facet</vt:lpstr>
      <vt:lpstr>House Price Prediction</vt:lpstr>
      <vt:lpstr>Overview</vt:lpstr>
      <vt:lpstr>Introduction</vt:lpstr>
      <vt:lpstr>Problem Statement</vt:lpstr>
      <vt:lpstr>Dataset</vt:lpstr>
      <vt:lpstr>Project Life Cycle</vt:lpstr>
      <vt:lpstr>Data Import</vt:lpstr>
      <vt:lpstr>Feature Engineering</vt:lpstr>
      <vt:lpstr>Feature Selection</vt:lpstr>
      <vt:lpstr>Model Selection</vt:lpstr>
      <vt:lpstr>PowerPoint Presentation</vt:lpstr>
      <vt:lpstr>Result </vt:lpstr>
      <vt:lpstr>Visualization</vt:lpstr>
      <vt:lpstr>PowerPoint Presentation</vt:lpstr>
      <vt:lpstr>UI Based Website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Amol</dc:creator>
  <cp:lastModifiedBy>Shesharao Khanpate</cp:lastModifiedBy>
  <cp:revision>31</cp:revision>
  <dcterms:created xsi:type="dcterms:W3CDTF">2022-04-11T14:36:19Z</dcterms:created>
  <dcterms:modified xsi:type="dcterms:W3CDTF">2022-04-11T19:44:26Z</dcterms:modified>
</cp:coreProperties>
</file>