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7" r:id="rId3"/>
    <p:sldId id="262" r:id="rId4"/>
    <p:sldId id="263" r:id="rId5"/>
    <p:sldId id="264" r:id="rId6"/>
    <p:sldId id="261" r:id="rId7"/>
    <p:sldId id="265" r:id="rId8"/>
    <p:sldId id="266" r:id="rId9"/>
    <p:sldId id="267" r:id="rId10"/>
    <p:sldId id="268" r:id="rId11"/>
    <p:sldId id="269" r:id="rId12"/>
    <p:sldId id="270" r:id="rId13"/>
    <p:sldId id="271" r:id="rId14"/>
    <p:sldId id="272" r:id="rId15"/>
    <p:sldId id="273" r:id="rId16"/>
    <p:sldId id="274" r:id="rId17"/>
    <p:sldId id="285" r:id="rId18"/>
    <p:sldId id="286" r:id="rId19"/>
    <p:sldId id="287" r:id="rId20"/>
    <p:sldId id="288" r:id="rId21"/>
    <p:sldId id="289" r:id="rId22"/>
    <p:sldId id="290" r:id="rId23"/>
    <p:sldId id="291" r:id="rId24"/>
    <p:sldId id="275" r:id="rId25"/>
    <p:sldId id="276" r:id="rId26"/>
    <p:sldId id="277" r:id="rId27"/>
    <p:sldId id="278" r:id="rId28"/>
    <p:sldId id="279" r:id="rId29"/>
    <p:sldId id="280" r:id="rId30"/>
    <p:sldId id="281" r:id="rId31"/>
    <p:sldId id="282" r:id="rId32"/>
    <p:sldId id="283" r:id="rId33"/>
    <p:sldId id="284" r:id="rId3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a:solidFill>
          <a:schemeClr val="accent1">
            <a:lumMod val="50000"/>
          </a:schemeClr>
        </a:solidFill>
        <a:effectLst/>
      </dgm:spPr>
      <dgm:t>
        <a:bodyPr/>
        <a:lstStyle/>
        <a:p>
          <a:r>
            <a:rPr lang="en-US" dirty="0"/>
            <a:t>Web Scraping</a:t>
          </a:r>
        </a:p>
      </dgm:t>
    </dgm:pt>
    <dgm:pt modelId="{1C10F06D-860A-4604-A7AD-02E614FE3976}" cxnId="{EBD8BE8D-6018-43E2-B081-034BB5656EB6}" type="parTrans">
      <dgm:prSet/>
      <dgm:spPr/>
      <dgm:t>
        <a:bodyPr/>
        <a:lstStyle/>
        <a:p>
          <a:endParaRPr lang="en-US"/>
        </a:p>
      </dgm:t>
    </dgm:pt>
    <dgm:pt modelId="{43C18EFF-81FC-4D70-8C6B-E95FF3730413}" cxnId="{EBD8BE8D-6018-43E2-B081-034BB5656EB6}" type="sibTrans">
      <dgm:prSet/>
      <dgm:spPr/>
      <dgm:t>
        <a:bodyPr/>
        <a:lstStyle/>
        <a:p>
          <a:endParaRPr lang="en-US"/>
        </a:p>
      </dgm:t>
    </dgm:pt>
    <dgm:pt modelId="{EFF2750D-B4B3-474C-8B62-8B638DC31F7E}">
      <dgm:prSet phldrT="[Text]"/>
      <dgm:spPr>
        <a:solidFill>
          <a:schemeClr val="accent1">
            <a:lumMod val="50000"/>
          </a:schemeClr>
        </a:solidFill>
        <a:effectLst/>
      </dgm:spPr>
      <dgm:t>
        <a:bodyPr/>
        <a:lstStyle/>
        <a:p>
          <a:r>
            <a:rPr lang="en-US" dirty="0"/>
            <a:t>Wrote code to collect data</a:t>
          </a:r>
        </a:p>
      </dgm:t>
    </dgm:pt>
    <dgm:pt modelId="{AEBC78E6-CDDC-4C8F-A157-3C51E907FACD}" cxnId="{A058DDA2-48CA-4E5B-B389-F71A59C262B0}" type="parTrans">
      <dgm:prSet/>
      <dgm:spPr/>
      <dgm:t>
        <a:bodyPr/>
        <a:lstStyle/>
        <a:p>
          <a:endParaRPr lang="en-US"/>
        </a:p>
      </dgm:t>
    </dgm:pt>
    <dgm:pt modelId="{75C067D7-FCD2-4969-8F27-4BBDA88E75ED}" cxnId="{A058DDA2-48CA-4E5B-B389-F71A59C262B0}" type="sibTrans">
      <dgm:prSet/>
      <dgm:spPr/>
      <dgm:t>
        <a:bodyPr/>
        <a:lstStyle/>
        <a:p>
          <a:endParaRPr lang="en-US"/>
        </a:p>
      </dgm:t>
    </dgm:pt>
    <dgm:pt modelId="{789CD6DB-3A68-4A41-90BD-4F0CBB3617D1}">
      <dgm:prSet phldrT="[Text]"/>
      <dgm:spPr>
        <a:solidFill>
          <a:schemeClr val="accent1">
            <a:lumMod val="50000"/>
          </a:schemeClr>
        </a:solidFill>
        <a:effectLst/>
      </dgm:spPr>
      <dgm:t>
        <a:bodyPr/>
        <a:lstStyle/>
        <a:p>
          <a:r>
            <a:rPr lang="en-US" dirty="0"/>
            <a:t>Ensured the data collected is legitimate and valid</a:t>
          </a:r>
        </a:p>
      </dgm:t>
    </dgm:pt>
    <dgm:pt modelId="{C0BEB5FF-8DFB-40B9-A228-C0C6097DDDC4}" cxnId="{62C10234-45D3-426A-8820-4C0D1D8CBA21}" type="parTrans">
      <dgm:prSet/>
      <dgm:spPr/>
      <dgm:t>
        <a:bodyPr/>
        <a:lstStyle/>
        <a:p>
          <a:endParaRPr lang="en-US"/>
        </a:p>
      </dgm:t>
    </dgm:pt>
    <dgm:pt modelId="{1A702531-A59F-4EE2-8246-E2EB0955D8B1}" cxnId="{62C10234-45D3-426A-8820-4C0D1D8CBA21}" type="sibTrans">
      <dgm:prSet/>
      <dgm:spPr/>
      <dgm:t>
        <a:bodyPr/>
        <a:lstStyle/>
        <a:p>
          <a:endParaRPr lang="en-US"/>
        </a:p>
      </dgm:t>
    </dgm:pt>
    <dgm:pt modelId="{3929B1E1-4BC4-4C73-ABE8-27CEF96A3652}">
      <dgm:prSet phldrT="[Text]"/>
      <dgm:spPr>
        <a:solidFill>
          <a:schemeClr val="accent3">
            <a:lumMod val="50000"/>
          </a:schemeClr>
        </a:solidFill>
      </dgm:spPr>
      <dgm:t>
        <a:bodyPr/>
        <a:lstStyle/>
        <a:p>
          <a:r>
            <a:rPr lang="en-US" dirty="0"/>
            <a:t>Machine Learning</a:t>
          </a:r>
        </a:p>
      </dgm:t>
    </dgm:pt>
    <dgm:pt modelId="{F356CC76-9117-4B79-A270-BBBAFD3E9C79}" cxnId="{1339090C-9A95-4C05-841C-FA3AF987601B}" type="parTrans">
      <dgm:prSet/>
      <dgm:spPr/>
      <dgm:t>
        <a:bodyPr/>
        <a:lstStyle/>
        <a:p>
          <a:endParaRPr lang="en-US"/>
        </a:p>
      </dgm:t>
    </dgm:pt>
    <dgm:pt modelId="{19BA0C22-38BB-4E9F-89D5-0FF5FF9F12CE}" cxnId="{1339090C-9A95-4C05-841C-FA3AF987601B}" type="sibTrans">
      <dgm:prSet/>
      <dgm:spPr/>
      <dgm:t>
        <a:bodyPr/>
        <a:lstStyle/>
        <a:p>
          <a:endParaRPr lang="en-US"/>
        </a:p>
      </dgm:t>
    </dgm:pt>
    <dgm:pt modelId="{99E0600D-9954-43F4-8926-13B8777FAAA1}">
      <dgm:prSet phldrT="[Text]"/>
      <dgm:spPr>
        <a:solidFill>
          <a:schemeClr val="accent3">
            <a:lumMod val="50000"/>
          </a:schemeClr>
        </a:solidFill>
      </dgm:spPr>
      <dgm:t>
        <a:bodyPr/>
        <a:lstStyle/>
        <a:p>
          <a:r>
            <a:rPr lang="en-US" dirty="0"/>
            <a:t>Performed Data cleaning, EDA, Visualization etc.</a:t>
          </a:r>
        </a:p>
      </dgm:t>
    </dgm:pt>
    <dgm:pt modelId="{BE23F476-2C5C-42ED-BF2B-CD5FC7ADDDF6}" cxnId="{09FCCB9D-A30A-4326-970E-26252D39327F}" type="parTrans">
      <dgm:prSet/>
      <dgm:spPr/>
      <dgm:t>
        <a:bodyPr/>
        <a:lstStyle/>
        <a:p>
          <a:endParaRPr lang="en-US"/>
        </a:p>
      </dgm:t>
    </dgm:pt>
    <dgm:pt modelId="{C44937DC-4907-4769-AA8B-1B3E7391D7B0}" cxnId="{09FCCB9D-A30A-4326-970E-26252D39327F}" type="sibTrans">
      <dgm:prSet/>
      <dgm:spPr/>
      <dgm:t>
        <a:bodyPr/>
        <a:lstStyle/>
        <a:p>
          <a:endParaRPr lang="en-US"/>
        </a:p>
      </dgm:t>
    </dgm:pt>
    <dgm:pt modelId="{0791135C-9DAB-47F6-BE9C-A3E56A2DDA50}">
      <dgm:prSet phldrT="[Text]"/>
      <dgm:spPr>
        <a:solidFill>
          <a:schemeClr val="accent3">
            <a:lumMod val="50000"/>
          </a:schemeClr>
        </a:solidFill>
      </dgm:spPr>
      <dgm:t>
        <a:bodyPr/>
        <a:lstStyle/>
        <a:p>
          <a:r>
            <a:rPr lang="en-US" dirty="0"/>
            <a:t>Created multiple models and hyper tuned them</a:t>
          </a:r>
        </a:p>
      </dgm:t>
    </dgm:pt>
    <dgm:pt modelId="{D6057E63-9793-4991-97C1-30FC405E95A5}" cxnId="{B3B26E9A-58E5-497B-BD59-F5567958C609}" type="parTrans">
      <dgm:prSet/>
      <dgm:spPr/>
      <dgm:t>
        <a:bodyPr/>
        <a:lstStyle/>
        <a:p>
          <a:endParaRPr lang="en-US"/>
        </a:p>
      </dgm:t>
    </dgm:pt>
    <dgm:pt modelId="{B670C2A7-83CB-4F4C-BC19-A3A7C066A822}" cxnId="{B3B26E9A-58E5-497B-BD59-F5567958C609}" type="sibTrans">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a:solidFill>
          <a:schemeClr val="accent4">
            <a:lumMod val="75000"/>
          </a:schemeClr>
        </a:solidFill>
      </dgm:spPr>
    </dgm:pt>
    <dgm:pt modelId="{A93044BE-FA3C-4D46-BC99-F9210A9298D2}" type="pres">
      <dgm:prSet presAssocID="{3F442EA2-39BA-4C9A-AD59-755D4917D532}" presName="BottomArrow" presStyleLbl="node1" presStyleIdx="1" presStyleCnt="2"/>
      <dgm:spPr>
        <a:solidFill>
          <a:schemeClr val="accent1">
            <a:lumMod val="60000"/>
            <a:lumOff val="40000"/>
          </a:schemeClr>
        </a:solidFill>
      </dgm:spPr>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accent1">
            <a:lumMod val="75000"/>
          </a:schemeClr>
        </a:solidFill>
      </dgm:spPr>
      <dgm:t>
        <a:bodyPr/>
        <a:lstStyle/>
        <a:p>
          <a:r>
            <a:rPr lang="en-US" dirty="0"/>
            <a:t>Data Cleaning</a:t>
          </a:r>
        </a:p>
      </dgm:t>
    </dgm:pt>
    <dgm:pt modelId="{DCC0BBCA-D868-4FF6-B174-2CC347601C09}" cxnId="{E25CC5FC-6634-43C9-B82A-600821DFEB2A}" type="parTrans">
      <dgm:prSet/>
      <dgm:spPr/>
      <dgm:t>
        <a:bodyPr/>
        <a:lstStyle/>
        <a:p>
          <a:endParaRPr lang="en-US"/>
        </a:p>
      </dgm:t>
    </dgm:pt>
    <dgm:pt modelId="{F5287809-3C15-4CCC-8752-80339C1152A5}" cxnId="{E25CC5FC-6634-43C9-B82A-600821DFEB2A}" type="sibTrans">
      <dgm:prSet/>
      <dgm:spPr>
        <a:solidFill>
          <a:schemeClr val="accent2"/>
        </a:solidFill>
        <a:ln>
          <a:solidFill>
            <a:schemeClr val="accent1"/>
          </a:solidFill>
        </a:ln>
      </dgm:spPr>
      <dgm:t>
        <a:bodyPr/>
        <a:lstStyle/>
        <a:p>
          <a:endParaRPr lang="en-US" dirty="0"/>
        </a:p>
      </dgm:t>
    </dgm:pt>
    <dgm:pt modelId="{EC30385C-94E2-463C-9938-AC727EF3A0BD}">
      <dgm:prSet phldrT="[Text]"/>
      <dgm:spPr/>
      <dgm:t>
        <a:bodyPr/>
        <a:lstStyle/>
        <a:p>
          <a:r>
            <a:rPr lang="en-US" dirty="0"/>
            <a:t>Import the collected data from web scraping</a:t>
          </a:r>
        </a:p>
      </dgm:t>
    </dgm:pt>
    <dgm:pt modelId="{58DF4C60-3566-42CD-B46D-A4F7342C86B5}" cxnId="{4C6667EF-B515-4AD7-B1AE-F2348ABE3E9E}" type="parTrans">
      <dgm:prSet/>
      <dgm:spPr/>
      <dgm:t>
        <a:bodyPr/>
        <a:lstStyle/>
        <a:p>
          <a:endParaRPr lang="en-US"/>
        </a:p>
      </dgm:t>
    </dgm:pt>
    <dgm:pt modelId="{08A01995-8A59-4BE3-9C91-CE9AECB335DE}" cxnId="{4C6667EF-B515-4AD7-B1AE-F2348ABE3E9E}" type="sibTrans">
      <dgm:prSet/>
      <dgm:spPr/>
      <dgm:t>
        <a:bodyPr/>
        <a:lstStyle/>
        <a:p>
          <a:endParaRPr lang="en-US"/>
        </a:p>
      </dgm:t>
    </dgm:pt>
    <dgm:pt modelId="{5D787C97-D980-4440-B210-928D6982299A}">
      <dgm:prSet phldrT="[Text]"/>
      <dgm:spPr>
        <a:solidFill>
          <a:schemeClr val="accent1">
            <a:lumMod val="75000"/>
          </a:schemeClr>
        </a:solidFill>
      </dgm:spPr>
      <dgm:t>
        <a:bodyPr/>
        <a:lstStyle/>
        <a:p>
          <a:r>
            <a:rPr lang="en-US" dirty="0"/>
            <a:t>Exploratory Data Analysis</a:t>
          </a:r>
        </a:p>
      </dgm:t>
    </dgm:pt>
    <dgm:pt modelId="{D85245B8-A960-43B4-AB37-E2A2097E6463}" cxnId="{87BE6BD6-C499-4615-8EF5-B677B4CFE8C6}" type="parTrans">
      <dgm:prSet/>
      <dgm:spPr/>
      <dgm:t>
        <a:bodyPr/>
        <a:lstStyle/>
        <a:p>
          <a:endParaRPr lang="en-US"/>
        </a:p>
      </dgm:t>
    </dgm:pt>
    <dgm:pt modelId="{C1CF9C7E-E63B-423A-9EB1-3CB2E27F093C}" cxnId="{87BE6BD6-C499-4615-8EF5-B677B4CFE8C6}" type="sibTrans">
      <dgm:prSet/>
      <dgm:spPr>
        <a:solidFill>
          <a:schemeClr val="accent2"/>
        </a:solidFill>
        <a:ln>
          <a:solidFill>
            <a:schemeClr val="accent1"/>
          </a:solidFill>
        </a:ln>
      </dgm:spPr>
      <dgm:t>
        <a:bodyPr/>
        <a:lstStyle/>
        <a:p>
          <a:endParaRPr lang="en-US" dirty="0"/>
        </a:p>
      </dgm:t>
    </dgm:pt>
    <dgm:pt modelId="{89EC74D7-8ED6-4609-997D-DDAF8AB36679}">
      <dgm:prSet phldrT="[Text]"/>
      <dgm:spPr/>
      <dgm:t>
        <a:bodyPr/>
        <a:lstStyle/>
        <a:p>
          <a:r>
            <a:rPr lang="en-US" dirty="0"/>
            <a:t>Check through all the dataset information like datatype, missing value, duplicate value etc.</a:t>
          </a:r>
        </a:p>
      </dgm:t>
    </dgm:pt>
    <dgm:pt modelId="{0698AAB8-4775-4A7F-A278-8DD90161C1F5}" cxnId="{D735CEB7-C537-4EB1-B47E-8C0A39B59309}" type="parTrans">
      <dgm:prSet/>
      <dgm:spPr/>
      <dgm:t>
        <a:bodyPr/>
        <a:lstStyle/>
        <a:p>
          <a:endParaRPr lang="en-US"/>
        </a:p>
      </dgm:t>
    </dgm:pt>
    <dgm:pt modelId="{17559087-0E7E-42E7-8DC5-4B772FD58A02}" cxnId="{D735CEB7-C537-4EB1-B47E-8C0A39B59309}" type="sibTrans">
      <dgm:prSet/>
      <dgm:spPr/>
      <dgm:t>
        <a:bodyPr/>
        <a:lstStyle/>
        <a:p>
          <a:endParaRPr lang="en-US"/>
        </a:p>
      </dgm:t>
    </dgm:pt>
    <dgm:pt modelId="{7E5BF415-DD7C-46CE-81EA-C533FD19D64E}">
      <dgm:prSet phldrT="[Text]"/>
      <dgm:spPr>
        <a:solidFill>
          <a:schemeClr val="accent1">
            <a:lumMod val="75000"/>
          </a:schemeClr>
        </a:solidFill>
      </dgm:spPr>
      <dgm:t>
        <a:bodyPr/>
        <a:lstStyle/>
        <a:p>
          <a:r>
            <a:rPr lang="en-US" dirty="0"/>
            <a:t>Visualization and Data Preprocessing</a:t>
          </a:r>
        </a:p>
      </dgm:t>
    </dgm:pt>
    <dgm:pt modelId="{3496D105-5B69-4ADE-96EF-122A5A850C05}" cxnId="{4113378F-425D-41CC-A9CB-1FFF4FEF0016}" type="parTrans">
      <dgm:prSet/>
      <dgm:spPr/>
      <dgm:t>
        <a:bodyPr/>
        <a:lstStyle/>
        <a:p>
          <a:endParaRPr lang="en-US"/>
        </a:p>
      </dgm:t>
    </dgm:pt>
    <dgm:pt modelId="{1F5FC802-6D69-4E46-BE07-5E20756FDADA}" cxnId="{4113378F-425D-41CC-A9CB-1FFF4FEF0016}" type="sibTrans">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pt>
    <dgm:pt modelId="{26742A97-67F7-4478-B770-44761CF89C6A}" cxnId="{13B7E9B1-D150-4219-A314-09B055A18888}" type="parTrans">
      <dgm:prSet/>
      <dgm:spPr/>
      <dgm:t>
        <a:bodyPr/>
        <a:lstStyle/>
        <a:p>
          <a:endParaRPr lang="en-US"/>
        </a:p>
      </dgm:t>
    </dgm:pt>
    <dgm:pt modelId="{0CA7C5B6-FD4A-4DEC-8D86-06439C70E349}" cxnId="{13B7E9B1-D150-4219-A314-09B055A18888}" type="sibTrans">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cxnId="{D7723192-5A15-4305-8B2C-938B202AB086}" type="parTrans">
      <dgm:prSet/>
      <dgm:spPr/>
      <dgm:t>
        <a:bodyPr/>
        <a:lstStyle/>
        <a:p>
          <a:endParaRPr lang="en-US"/>
        </a:p>
      </dgm:t>
    </dgm:pt>
    <dgm:pt modelId="{8272BE74-EACE-4E0B-A81D-DF800D87569F}" cxnId="{D7723192-5A15-4305-8B2C-938B202AB086}" type="sibTrans">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cxnId="{E7783933-ED52-4F4E-8A52-24F999FC86D9}" type="parTrans">
      <dgm:prSet/>
      <dgm:spPr/>
      <dgm:t>
        <a:bodyPr/>
        <a:lstStyle/>
        <a:p>
          <a:endParaRPr lang="en-US"/>
        </a:p>
      </dgm:t>
    </dgm:pt>
    <dgm:pt modelId="{25B9A11F-2269-44FC-A134-B27579F830C0}" cxnId="{E7783933-ED52-4F4E-8A52-24F999FC86D9}" type="sibTrans">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cxnId="{18688E18-C69E-4829-B0FD-2245CE5564CD}" type="parTrans">
      <dgm:prSet/>
      <dgm:spPr/>
      <dgm:t>
        <a:bodyPr/>
        <a:lstStyle/>
        <a:p>
          <a:endParaRPr lang="en-US"/>
        </a:p>
      </dgm:t>
    </dgm:pt>
    <dgm:pt modelId="{9045D7CC-6D04-4E1A-892A-F57A74984ABF}" cxnId="{18688E18-C69E-4829-B0FD-2245CE5564CD}" type="sibTrans">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accent1">
            <a:lumMod val="75000"/>
          </a:schemeClr>
        </a:solidFill>
      </dgm:spPr>
      <dgm:t>
        <a:bodyPr/>
        <a:lstStyle/>
        <a:p>
          <a:r>
            <a:rPr lang="en-US" dirty="0"/>
            <a:t>Model Building</a:t>
          </a:r>
        </a:p>
      </dgm:t>
    </dgm:pt>
    <dgm:pt modelId="{DCC0BBCA-D868-4FF6-B174-2CC347601C09}" cxnId="{E25CC5FC-6634-43C9-B82A-600821DFEB2A}" type="parTrans">
      <dgm:prSet/>
      <dgm:spPr/>
      <dgm:t>
        <a:bodyPr/>
        <a:lstStyle/>
        <a:p>
          <a:endParaRPr lang="en-US"/>
        </a:p>
      </dgm:t>
    </dgm:pt>
    <dgm:pt modelId="{F5287809-3C15-4CCC-8752-80339C1152A5}" cxnId="{E25CC5FC-6634-43C9-B82A-600821DFEB2A}" type="sibTrans">
      <dgm:prSet/>
      <dgm:spPr>
        <a:solidFill>
          <a:schemeClr val="accent2"/>
        </a:solidFill>
        <a:ln>
          <a:solidFill>
            <a:schemeClr val="accent1"/>
          </a:solidFill>
        </a:ln>
      </dgm:spPr>
      <dgm:t>
        <a:bodyPr/>
        <a:lstStyle/>
        <a:p>
          <a:endParaRPr lang="en-US" dirty="0"/>
        </a:p>
      </dgm:t>
    </dgm:pt>
    <dgm:pt modelId="{EC30385C-94E2-463C-9938-AC727EF3A0BD}">
      <dgm:prSet phldrT="[Text]"/>
      <dgm:spPr/>
      <dgm:t>
        <a:bodyPr/>
        <a:lstStyle/>
        <a:p>
          <a:r>
            <a:rPr lang="en-US" dirty="0"/>
            <a:t>Create appropriate Regression Machine Learning model function</a:t>
          </a:r>
        </a:p>
      </dgm:t>
    </dgm:pt>
    <dgm:pt modelId="{58DF4C60-3566-42CD-B46D-A4F7342C86B5}" cxnId="{4C6667EF-B515-4AD7-B1AE-F2348ABE3E9E}" type="parTrans">
      <dgm:prSet/>
      <dgm:spPr/>
      <dgm:t>
        <a:bodyPr/>
        <a:lstStyle/>
        <a:p>
          <a:endParaRPr lang="en-US"/>
        </a:p>
      </dgm:t>
    </dgm:pt>
    <dgm:pt modelId="{08A01995-8A59-4BE3-9C91-CE9AECB335DE}" cxnId="{4C6667EF-B515-4AD7-B1AE-F2348ABE3E9E}" type="sibTrans">
      <dgm:prSet/>
      <dgm:spPr/>
      <dgm:t>
        <a:bodyPr/>
        <a:lstStyle/>
        <a:p>
          <a:endParaRPr lang="en-US"/>
        </a:p>
      </dgm:t>
    </dgm:pt>
    <dgm:pt modelId="{5D787C97-D980-4440-B210-928D6982299A}">
      <dgm:prSet phldrT="[Text]"/>
      <dgm:spPr>
        <a:solidFill>
          <a:schemeClr val="accent1">
            <a:lumMod val="75000"/>
          </a:schemeClr>
        </a:solidFill>
      </dgm:spPr>
      <dgm:t>
        <a:bodyPr/>
        <a:lstStyle/>
        <a:p>
          <a:r>
            <a:rPr lang="en-US" dirty="0"/>
            <a:t>Model Evaluation</a:t>
          </a:r>
        </a:p>
      </dgm:t>
    </dgm:pt>
    <dgm:pt modelId="{D85245B8-A960-43B4-AB37-E2A2097E6463}" cxnId="{87BE6BD6-C499-4615-8EF5-B677B4CFE8C6}" type="parTrans">
      <dgm:prSet/>
      <dgm:spPr/>
      <dgm:t>
        <a:bodyPr/>
        <a:lstStyle/>
        <a:p>
          <a:endParaRPr lang="en-US"/>
        </a:p>
      </dgm:t>
    </dgm:pt>
    <dgm:pt modelId="{C1CF9C7E-E63B-423A-9EB1-3CB2E27F093C}" cxnId="{87BE6BD6-C499-4615-8EF5-B677B4CFE8C6}" type="sibTrans">
      <dgm:prSet/>
      <dgm:spPr>
        <a:solidFill>
          <a:schemeClr val="accent2"/>
        </a:solidFill>
        <a:ln>
          <a:solidFill>
            <a:schemeClr val="accent1"/>
          </a:solidFill>
        </a:ln>
      </dgm:spPr>
      <dgm:t>
        <a:bodyPr/>
        <a:lstStyle/>
        <a:p>
          <a:endParaRPr lang="en-US" dirty="0"/>
        </a:p>
      </dgm:t>
    </dgm:pt>
    <dgm:pt modelId="{89EC74D7-8ED6-4609-997D-DDAF8AB36679}">
      <dgm:prSet phldrT="[Text]"/>
      <dgm:spPr/>
      <dgm:t>
        <a:bodyPr/>
        <a:lstStyle/>
        <a:p>
          <a:r>
            <a:rPr lang="en-US" dirty="0"/>
            <a:t>Usage of evaluation metrics to check the accuracy of the models over trained and test data inputs</a:t>
          </a:r>
        </a:p>
      </dgm:t>
    </dgm:pt>
    <dgm:pt modelId="{0698AAB8-4775-4A7F-A278-8DD90161C1F5}" cxnId="{D735CEB7-C537-4EB1-B47E-8C0A39B59309}" type="parTrans">
      <dgm:prSet/>
      <dgm:spPr/>
      <dgm:t>
        <a:bodyPr/>
        <a:lstStyle/>
        <a:p>
          <a:endParaRPr lang="en-US"/>
        </a:p>
      </dgm:t>
    </dgm:pt>
    <dgm:pt modelId="{17559087-0E7E-42E7-8DC5-4B772FD58A02}" cxnId="{D735CEB7-C537-4EB1-B47E-8C0A39B59309}" type="sibTrans">
      <dgm:prSet/>
      <dgm:spPr/>
      <dgm:t>
        <a:bodyPr/>
        <a:lstStyle/>
        <a:p>
          <a:endParaRPr lang="en-US"/>
        </a:p>
      </dgm:t>
    </dgm:pt>
    <dgm:pt modelId="{7E5BF415-DD7C-46CE-81EA-C533FD19D64E}">
      <dgm:prSet phldrT="[Text]"/>
      <dgm:spPr>
        <a:solidFill>
          <a:schemeClr val="accent1">
            <a:lumMod val="75000"/>
          </a:schemeClr>
        </a:solidFill>
      </dgm:spPr>
      <dgm:t>
        <a:bodyPr/>
        <a:lstStyle/>
        <a:p>
          <a:r>
            <a:rPr lang="en-US" dirty="0"/>
            <a:t>Hyperparameter Tuning Best Model</a:t>
          </a:r>
        </a:p>
      </dgm:t>
    </dgm:pt>
    <dgm:pt modelId="{3496D105-5B69-4ADE-96EF-122A5A850C05}" cxnId="{4113378F-425D-41CC-A9CB-1FFF4FEF0016}" type="parTrans">
      <dgm:prSet/>
      <dgm:spPr/>
      <dgm:t>
        <a:bodyPr/>
        <a:lstStyle/>
        <a:p>
          <a:endParaRPr lang="en-US"/>
        </a:p>
      </dgm:t>
    </dgm:pt>
    <dgm:pt modelId="{1F5FC802-6D69-4E46-BE07-5E20756FDADA}" cxnId="{4113378F-425D-41CC-A9CB-1FFF4FEF0016}" type="sibTrans">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pt>
    <dgm:pt modelId="{26742A97-67F7-4478-B770-44761CF89C6A}" cxnId="{13B7E9B1-D150-4219-A314-09B055A18888}" type="parTrans">
      <dgm:prSet/>
      <dgm:spPr/>
      <dgm:t>
        <a:bodyPr/>
        <a:lstStyle/>
        <a:p>
          <a:endParaRPr lang="en-US"/>
        </a:p>
      </dgm:t>
    </dgm:pt>
    <dgm:pt modelId="{0CA7C5B6-FD4A-4DEC-8D86-06439C70E349}" cxnId="{13B7E9B1-D150-4219-A314-09B055A18888}" type="sibTrans">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cxnId="{D7723192-5A15-4305-8B2C-938B202AB086}" type="parTrans">
      <dgm:prSet/>
      <dgm:spPr/>
      <dgm:t>
        <a:bodyPr/>
        <a:lstStyle/>
        <a:p>
          <a:endParaRPr lang="en-US"/>
        </a:p>
      </dgm:t>
    </dgm:pt>
    <dgm:pt modelId="{8272BE74-EACE-4E0B-A81D-DF800D87569F}" cxnId="{D7723192-5A15-4305-8B2C-938B202AB086}" type="sibTrans">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cxnId="{E7783933-ED52-4F4E-8A52-24F999FC86D9}" type="parTrans">
      <dgm:prSet/>
      <dgm:spPr/>
      <dgm:t>
        <a:bodyPr/>
        <a:lstStyle/>
        <a:p>
          <a:endParaRPr lang="en-US"/>
        </a:p>
      </dgm:t>
    </dgm:pt>
    <dgm:pt modelId="{25B9A11F-2269-44FC-A134-B27579F830C0}" cxnId="{E7783933-ED52-4F4E-8A52-24F999FC86D9}" type="sibTrans">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cxnId="{18688E18-C69E-4829-B0FD-2245CE5564CD}" type="parTrans">
      <dgm:prSet/>
      <dgm:spPr/>
      <dgm:t>
        <a:bodyPr/>
        <a:lstStyle/>
        <a:p>
          <a:endParaRPr lang="en-US"/>
        </a:p>
      </dgm:t>
    </dgm:pt>
    <dgm:pt modelId="{9045D7CC-6D04-4E1A-892A-F57A74984ABF}" cxnId="{18688E18-C69E-4829-B0FD-2245CE5564CD}" type="sibTrans">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a:solidFill>
          <a:schemeClr val="accent1">
            <a:lumMod val="75000"/>
          </a:schemeClr>
        </a:solidFill>
      </dgm:spPr>
      <dgm:t>
        <a:bodyPr/>
        <a:lstStyle/>
        <a:p>
          <a:r>
            <a:rPr lang="en-US" sz="1600" b="0" i="0" dirty="0">
              <a:latin typeface="Constantia (Body)"/>
            </a:rPr>
            <a:t>Shape : 5,805 rows and 9 columns</a:t>
          </a:r>
        </a:p>
      </dgm:t>
    </dgm:pt>
    <dgm:pt modelId="{E1017A9B-2BAD-4A79-858F-3F2A232CC5FC}" cxnId="{8C593243-2BBC-4C4A-B2D6-B7295886EAC2}" type="parTrans">
      <dgm:prSet/>
      <dgm:spPr/>
      <dgm:t>
        <a:bodyPr/>
        <a:lstStyle/>
        <a:p>
          <a:endParaRPr lang="en-US"/>
        </a:p>
      </dgm:t>
    </dgm:pt>
    <dgm:pt modelId="{636D1143-B90B-4888-9B22-17B0348BA51B}" cxnId="{8C593243-2BBC-4C4A-B2D6-B7295886EAC2}" type="sibTrans">
      <dgm:prSet/>
      <dgm:spPr/>
      <dgm:t>
        <a:bodyPr/>
        <a:lstStyle/>
        <a:p>
          <a:endParaRPr lang="en-US"/>
        </a:p>
      </dgm:t>
    </dgm:pt>
    <dgm:pt modelId="{192D9088-0E6C-46F1-9F85-A5FD4F11ECA9}">
      <dgm:prSet custT="1"/>
      <dgm:spPr>
        <a:solidFill>
          <a:schemeClr val="accent3">
            <a:lumMod val="75000"/>
          </a:schemeClr>
        </a:solidFill>
      </dgm:spPr>
      <dgm:t>
        <a:bodyPr/>
        <a:lstStyle/>
        <a:p>
          <a:r>
            <a:rPr lang="en-US" sz="1600" b="0" i="0" dirty="0">
              <a:latin typeface="Constantia (Body)"/>
            </a:rPr>
            <a:t>No null values present</a:t>
          </a:r>
          <a:endParaRPr lang="en-US" sz="1600" dirty="0">
            <a:latin typeface="Constantia (Body)"/>
          </a:endParaRPr>
        </a:p>
      </dgm:t>
    </dgm:pt>
    <dgm:pt modelId="{12D3E03D-B243-4A51-BF2F-2464335A4416}" cxnId="{9115828E-064B-43A6-8B7B-73931DC5C463}" type="parTrans">
      <dgm:prSet/>
      <dgm:spPr/>
      <dgm:t>
        <a:bodyPr/>
        <a:lstStyle/>
        <a:p>
          <a:endParaRPr lang="en-US"/>
        </a:p>
      </dgm:t>
    </dgm:pt>
    <dgm:pt modelId="{8A095F39-0332-4410-8B60-A5C1F66041C0}" cxnId="{9115828E-064B-43A6-8B7B-73931DC5C463}" type="sibTrans">
      <dgm:prSet/>
      <dgm:spPr/>
      <dgm:t>
        <a:bodyPr/>
        <a:lstStyle/>
        <a:p>
          <a:endParaRPr lang="en-US"/>
        </a:p>
      </dgm:t>
    </dgm:pt>
    <dgm:pt modelId="{66F65BFA-2C7D-4B52-A360-F48BEE6838C0}">
      <dgm:prSet custT="1"/>
      <dgm:spPr>
        <a:solidFill>
          <a:schemeClr val="accent4">
            <a:lumMod val="75000"/>
          </a:schemeClr>
        </a:solidFill>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cxnId="{4FB5C9DF-4B52-4998-B9D4-363D930A77F4}" type="parTrans">
      <dgm:prSet/>
      <dgm:spPr/>
      <dgm:t>
        <a:bodyPr/>
        <a:lstStyle/>
        <a:p>
          <a:endParaRPr lang="en-US"/>
        </a:p>
      </dgm:t>
    </dgm:pt>
    <dgm:pt modelId="{ED537FEA-734A-412E-A77E-4BDBEF6A6C92}" cxnId="{4FB5C9DF-4B52-4998-B9D4-363D930A77F4}" type="sibTrans">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cxnId="{DEDF3986-9436-4C49-8F62-61BA3C47DC60}" type="parTrans">
      <dgm:prSet/>
      <dgm:spPr/>
      <dgm:t>
        <a:bodyPr/>
        <a:lstStyle/>
        <a:p>
          <a:endParaRPr lang="en-US"/>
        </a:p>
      </dgm:t>
    </dgm:pt>
    <dgm:pt modelId="{9E15DBF5-A65E-4418-A7F5-AEB065A17EFD}" cxnId="{DEDF3986-9436-4C49-8F62-61BA3C47DC60}" type="sibTrans">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679531" y="1104700"/>
          <a:ext cx="2339223" cy="1429513"/>
        </a:xfrm>
        <a:prstGeom prst="round2SameRect">
          <a:avLst>
            <a:gd name="adj1" fmla="val 16670"/>
            <a:gd name="adj2" fmla="val 0"/>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88900" rIns="80010" bIns="88900" numCol="1" spcCol="1270" anchor="t" anchorCtr="0">
          <a:noAutofit/>
        </a:bodyPr>
        <a:lstStyle/>
        <a:p>
          <a:pPr marL="0" lvl="0" indent="0" algn="l" defTabSz="622300">
            <a:lnSpc>
              <a:spcPct val="90000"/>
            </a:lnSpc>
            <a:spcBef>
              <a:spcPct val="0"/>
            </a:spcBef>
            <a:spcAft>
              <a:spcPct val="35000"/>
            </a:spcAft>
            <a:buNone/>
          </a:pPr>
          <a:r>
            <a:rPr lang="en-US" sz="1400" kern="1200" dirty="0"/>
            <a:t>Web Scraping</a:t>
          </a:r>
        </a:p>
        <a:p>
          <a:pPr marL="57150" lvl="1" indent="-57150" algn="l" defTabSz="488950">
            <a:lnSpc>
              <a:spcPct val="90000"/>
            </a:lnSpc>
            <a:spcBef>
              <a:spcPct val="0"/>
            </a:spcBef>
            <a:spcAft>
              <a:spcPct val="15000"/>
            </a:spcAft>
            <a:buChar char="•"/>
          </a:pPr>
          <a:r>
            <a:rPr lang="en-US" sz="1100" kern="1200" dirty="0"/>
            <a:t>Wrote code to collect data</a:t>
          </a:r>
        </a:p>
        <a:p>
          <a:pPr marL="57150" lvl="1" indent="-57150" algn="l" defTabSz="488950">
            <a:lnSpc>
              <a:spcPct val="90000"/>
            </a:lnSpc>
            <a:spcBef>
              <a:spcPct val="0"/>
            </a:spcBef>
            <a:spcAft>
              <a:spcPct val="15000"/>
            </a:spcAft>
            <a:buChar char="•"/>
          </a:pPr>
          <a:r>
            <a:rPr lang="en-US" sz="1100" kern="1200" dirty="0"/>
            <a:t>Ensured the data collected is legitimate and valid</a:t>
          </a:r>
        </a:p>
      </dsp:txBody>
      <dsp:txXfrm rot="5400000">
        <a:off x="1204182" y="719641"/>
        <a:ext cx="1359717" cy="2199631"/>
      </dsp:txXfrm>
    </dsp:sp>
    <dsp:sp modelId="{3A76F6E3-BE2C-4E68-B27C-D774B28C018E}">
      <dsp:nvSpPr>
        <dsp:cNvPr id="0" name=""/>
        <dsp:cNvSpPr/>
      </dsp:nvSpPr>
      <dsp:spPr>
        <a:xfrm rot="5400000">
          <a:off x="2173956" y="1104700"/>
          <a:ext cx="2339223" cy="1429513"/>
        </a:xfrm>
        <a:prstGeom prst="round2SameRect">
          <a:avLst>
            <a:gd name="adj1" fmla="val 16670"/>
            <a:gd name="adj2" fmla="val 0"/>
          </a:avLst>
        </a:prstGeom>
        <a:solidFill>
          <a:schemeClr val="accent3">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8900" rIns="53340" bIns="88900" numCol="1" spcCol="1270" anchor="t" anchorCtr="0">
          <a:noAutofit/>
        </a:bodyPr>
        <a:lstStyle/>
        <a:p>
          <a:pPr marL="0" lvl="0" indent="0" algn="l" defTabSz="622300">
            <a:lnSpc>
              <a:spcPct val="90000"/>
            </a:lnSpc>
            <a:spcBef>
              <a:spcPct val="0"/>
            </a:spcBef>
            <a:spcAft>
              <a:spcPct val="35000"/>
            </a:spcAft>
            <a:buNone/>
          </a:pPr>
          <a:r>
            <a:rPr lang="en-US" sz="1400" kern="1200" dirty="0"/>
            <a:t>Machine Learning</a:t>
          </a:r>
        </a:p>
        <a:p>
          <a:pPr marL="57150" lvl="1" indent="-57150" algn="l" defTabSz="488950">
            <a:lnSpc>
              <a:spcPct val="90000"/>
            </a:lnSpc>
            <a:spcBef>
              <a:spcPct val="0"/>
            </a:spcBef>
            <a:spcAft>
              <a:spcPct val="15000"/>
            </a:spcAft>
            <a:buChar char="•"/>
          </a:pPr>
          <a:r>
            <a:rPr lang="en-US" sz="1100" kern="1200" dirty="0"/>
            <a:t>Performed Data cleaning, EDA, Visualization etc.</a:t>
          </a:r>
        </a:p>
        <a:p>
          <a:pPr marL="57150" lvl="1" indent="-57150" algn="l" defTabSz="488950">
            <a:lnSpc>
              <a:spcPct val="90000"/>
            </a:lnSpc>
            <a:spcBef>
              <a:spcPct val="0"/>
            </a:spcBef>
            <a:spcAft>
              <a:spcPct val="15000"/>
            </a:spcAft>
            <a:buChar char="•"/>
          </a:pPr>
          <a:r>
            <a:rPr lang="en-US" sz="1100" kern="1200" dirty="0"/>
            <a:t>Created multiple models and hyper tuned them</a:t>
          </a:r>
        </a:p>
      </dsp:txBody>
      <dsp:txXfrm rot="-5400000">
        <a:off x="2628811" y="719641"/>
        <a:ext cx="1359717" cy="2199631"/>
      </dsp:txXfrm>
    </dsp:sp>
    <dsp:sp modelId="{3C49965F-40A9-44AE-AD4B-5DD41A84CED1}">
      <dsp:nvSpPr>
        <dsp:cNvPr id="0" name=""/>
        <dsp:cNvSpPr/>
      </dsp:nvSpPr>
      <dsp:spPr>
        <a:xfrm>
          <a:off x="1848997" y="0"/>
          <a:ext cx="1494425" cy="1494352"/>
        </a:xfrm>
        <a:prstGeom prst="circularArrow">
          <a:avLst>
            <a:gd name="adj1" fmla="val 12500"/>
            <a:gd name="adj2" fmla="val 1142322"/>
            <a:gd name="adj3" fmla="val 20457678"/>
            <a:gd name="adj4" fmla="val 10800000"/>
            <a:gd name="adj5" fmla="val 12500"/>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848997" y="2144197"/>
          <a:ext cx="1494425" cy="1494352"/>
        </a:xfrm>
        <a:prstGeom prst="circularArrow">
          <a:avLst>
            <a:gd name="adj1" fmla="val 12500"/>
            <a:gd name="adj2" fmla="val 1142322"/>
            <a:gd name="adj3" fmla="val 20457678"/>
            <a:gd name="adj4" fmla="val 10800000"/>
            <a:gd name="adj5" fmla="val 12500"/>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39491"/>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543" y="339491"/>
        <a:ext cx="2065693" cy="579854"/>
      </dsp:txXfrm>
    </dsp:sp>
    <dsp:sp modelId="{9D677988-374B-4BBA-B73C-8BE59201B4AA}">
      <dsp:nvSpPr>
        <dsp:cNvPr id="0" name=""/>
        <dsp:cNvSpPr/>
      </dsp:nvSpPr>
      <dsp:spPr>
        <a:xfrm>
          <a:off x="427637" y="919345"/>
          <a:ext cx="2065693" cy="289406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88139" y="979847"/>
        <a:ext cx="1944689" cy="2773058"/>
      </dsp:txXfrm>
    </dsp:sp>
    <dsp:sp modelId="{51EA4E37-9197-43C9-9502-961CC2F00719}">
      <dsp:nvSpPr>
        <dsp:cNvPr id="0" name=""/>
        <dsp:cNvSpPr/>
      </dsp:nvSpPr>
      <dsp:spPr>
        <a:xfrm>
          <a:off x="2383388" y="372269"/>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475129"/>
        <a:ext cx="509592" cy="308578"/>
      </dsp:txXfrm>
    </dsp:sp>
    <dsp:sp modelId="{6BB0ABCB-2373-47ED-9774-278F8EE9E9B2}">
      <dsp:nvSpPr>
        <dsp:cNvPr id="0" name=""/>
        <dsp:cNvSpPr/>
      </dsp:nvSpPr>
      <dsp:spPr>
        <a:xfrm>
          <a:off x="3322843" y="339491"/>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322843" y="339491"/>
        <a:ext cx="2065693" cy="579854"/>
      </dsp:txXfrm>
    </dsp:sp>
    <dsp:sp modelId="{93C83A52-6E6B-41FD-9424-D118FD751CED}">
      <dsp:nvSpPr>
        <dsp:cNvPr id="0" name=""/>
        <dsp:cNvSpPr/>
      </dsp:nvSpPr>
      <dsp:spPr>
        <a:xfrm>
          <a:off x="3745937" y="919345"/>
          <a:ext cx="2065693" cy="289406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806439" y="979847"/>
        <a:ext cx="1944689" cy="2773058"/>
      </dsp:txXfrm>
    </dsp:sp>
    <dsp:sp modelId="{A66EA167-6AD2-4AA4-A421-59E2B4561DDF}">
      <dsp:nvSpPr>
        <dsp:cNvPr id="0" name=""/>
        <dsp:cNvSpPr/>
      </dsp:nvSpPr>
      <dsp:spPr>
        <a:xfrm>
          <a:off x="5701689" y="372269"/>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475129"/>
        <a:ext cx="509592" cy="308578"/>
      </dsp:txXfrm>
    </dsp:sp>
    <dsp:sp modelId="{3E371716-205E-4EF6-A7ED-14278F63B034}">
      <dsp:nvSpPr>
        <dsp:cNvPr id="0" name=""/>
        <dsp:cNvSpPr/>
      </dsp:nvSpPr>
      <dsp:spPr>
        <a:xfrm>
          <a:off x="6641144" y="339491"/>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641144" y="339491"/>
        <a:ext cx="2065693" cy="579854"/>
      </dsp:txXfrm>
    </dsp:sp>
    <dsp:sp modelId="{D91F2413-E4E3-4058-AF8C-E44208B5C14B}">
      <dsp:nvSpPr>
        <dsp:cNvPr id="0" name=""/>
        <dsp:cNvSpPr/>
      </dsp:nvSpPr>
      <dsp:spPr>
        <a:xfrm>
          <a:off x="7064238" y="919345"/>
          <a:ext cx="2065693" cy="289406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7124740" y="979847"/>
        <a:ext cx="1944689" cy="2773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35472"/>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35472"/>
        <a:ext cx="2065693" cy="579854"/>
      </dsp:txXfrm>
    </dsp:sp>
    <dsp:sp modelId="{9D677988-374B-4BBA-B73C-8BE59201B4AA}">
      <dsp:nvSpPr>
        <dsp:cNvPr id="0" name=""/>
        <dsp:cNvSpPr/>
      </dsp:nvSpPr>
      <dsp:spPr>
        <a:xfrm>
          <a:off x="427637" y="715327"/>
          <a:ext cx="2065693" cy="36450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75829"/>
        <a:ext cx="1944689" cy="3523996"/>
      </dsp:txXfrm>
    </dsp:sp>
    <dsp:sp modelId="{51EA4E37-9197-43C9-9502-961CC2F00719}">
      <dsp:nvSpPr>
        <dsp:cNvPr id="0" name=""/>
        <dsp:cNvSpPr/>
      </dsp:nvSpPr>
      <dsp:spPr>
        <a:xfrm>
          <a:off x="2383388" y="1682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71110"/>
        <a:ext cx="509592" cy="308578"/>
      </dsp:txXfrm>
    </dsp:sp>
    <dsp:sp modelId="{6BB0ABCB-2373-47ED-9774-278F8EE9E9B2}">
      <dsp:nvSpPr>
        <dsp:cNvPr id="0" name=""/>
        <dsp:cNvSpPr/>
      </dsp:nvSpPr>
      <dsp:spPr>
        <a:xfrm>
          <a:off x="3322843" y="135472"/>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35472"/>
        <a:ext cx="2065693" cy="579854"/>
      </dsp:txXfrm>
    </dsp:sp>
    <dsp:sp modelId="{93C83A52-6E6B-41FD-9424-D118FD751CED}">
      <dsp:nvSpPr>
        <dsp:cNvPr id="0" name=""/>
        <dsp:cNvSpPr/>
      </dsp:nvSpPr>
      <dsp:spPr>
        <a:xfrm>
          <a:off x="3745937" y="715327"/>
          <a:ext cx="2065693" cy="36450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75829"/>
        <a:ext cx="1944689" cy="3523996"/>
      </dsp:txXfrm>
    </dsp:sp>
    <dsp:sp modelId="{A66EA167-6AD2-4AA4-A421-59E2B4561DDF}">
      <dsp:nvSpPr>
        <dsp:cNvPr id="0" name=""/>
        <dsp:cNvSpPr/>
      </dsp:nvSpPr>
      <dsp:spPr>
        <a:xfrm>
          <a:off x="5701689" y="1682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71110"/>
        <a:ext cx="509592" cy="308578"/>
      </dsp:txXfrm>
    </dsp:sp>
    <dsp:sp modelId="{3E371716-205E-4EF6-A7ED-14278F63B034}">
      <dsp:nvSpPr>
        <dsp:cNvPr id="0" name=""/>
        <dsp:cNvSpPr/>
      </dsp:nvSpPr>
      <dsp:spPr>
        <a:xfrm>
          <a:off x="6641144" y="135472"/>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35472"/>
        <a:ext cx="2065693" cy="579854"/>
      </dsp:txXfrm>
    </dsp:sp>
    <dsp:sp modelId="{D91F2413-E4E3-4058-AF8C-E44208B5C14B}">
      <dsp:nvSpPr>
        <dsp:cNvPr id="0" name=""/>
        <dsp:cNvSpPr/>
      </dsp:nvSpPr>
      <dsp:spPr>
        <a:xfrm>
          <a:off x="7064238" y="715327"/>
          <a:ext cx="2065693" cy="36450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75829"/>
        <a:ext cx="1944689" cy="3523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180975" y="0"/>
          <a:ext cx="3981450" cy="398145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39769" y="275978"/>
          <a:ext cx="1592580" cy="1592580"/>
        </a:xfrm>
        <a:prstGeom prst="roundRect">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17512" y="353721"/>
        <a:ext cx="1437094" cy="1437094"/>
      </dsp:txXfrm>
    </dsp:sp>
    <dsp:sp modelId="{97980B12-612D-45AF-96B7-86D66152C1E9}">
      <dsp:nvSpPr>
        <dsp:cNvPr id="0" name=""/>
        <dsp:cNvSpPr/>
      </dsp:nvSpPr>
      <dsp:spPr>
        <a:xfrm>
          <a:off x="2311050" y="258794"/>
          <a:ext cx="1592580" cy="1592580"/>
        </a:xfrm>
        <a:prstGeom prst="round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388793" y="336537"/>
        <a:ext cx="1437094" cy="1437094"/>
      </dsp:txXfrm>
    </dsp:sp>
    <dsp:sp modelId="{65245A7B-7C16-44E2-AEE8-3B675CFCEFDA}">
      <dsp:nvSpPr>
        <dsp:cNvPr id="0" name=""/>
        <dsp:cNvSpPr/>
      </dsp:nvSpPr>
      <dsp:spPr>
        <a:xfrm>
          <a:off x="439769" y="2130075"/>
          <a:ext cx="1592580" cy="1592580"/>
        </a:xfrm>
        <a:prstGeom prst="roundRect">
          <a:avLst/>
        </a:prstGeom>
        <a:solidFill>
          <a:schemeClr val="accent4">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17512" y="2207818"/>
        <a:ext cx="1437094" cy="1437094"/>
      </dsp:txXfrm>
    </dsp:sp>
    <dsp:sp modelId="{B80B054A-6F89-48AB-AE26-0079B56D1C05}">
      <dsp:nvSpPr>
        <dsp:cNvPr id="0" name=""/>
        <dsp:cNvSpPr/>
      </dsp:nvSpPr>
      <dsp:spPr>
        <a:xfrm>
          <a:off x="2311050" y="2130075"/>
          <a:ext cx="1592580" cy="159258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388793" y="2207818"/>
        <a:ext cx="1437094" cy="1437094"/>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parTxLTRAlign" val="l"/>
            <dgm:param type="txAnchorVert" val="t"/>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type="round2SameRect" r:blip="" rot="270"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type="round2SameRect" r:blip="" rot="270">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parTxLTRAlign" val="l"/>
                <dgm:param type="txAnchorVert" val="t"/>
              </dgm:alg>
              <dgm:shape xmlns:r="http://schemas.openxmlformats.org/officeDocument/2006/relationships" type="round2SameRect" r:blip="" rot="90"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type="round2SameRect" r:blip="" rot="90">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type="circularArrow" r:blip="" rot="180">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22" y="692150"/>
            <a:ext cx="11881988" cy="6110288"/>
          </a:xfrm>
          <a:prstGeom prst="rect">
            <a:avLst/>
          </a:prstGeom>
          <a:noFill/>
          <a:ln w="9525">
            <a:noFill/>
          </a:ln>
        </p:spPr>
      </p:pic>
      <p:sp>
        <p:nvSpPr>
          <p:cNvPr id="10" name="Rectangle 7"/>
          <p:cNvSpPr>
            <a:spLocks noChangeArrowheads="1"/>
          </p:cNvSpPr>
          <p:nvPr/>
        </p:nvSpPr>
        <p:spPr bwMode="auto">
          <a:xfrm>
            <a:off x="2117" y="549275"/>
            <a:ext cx="12188825"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3571" y="2492375"/>
            <a:ext cx="7391592"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271" y="620713"/>
            <a:ext cx="10360501"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441"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9D2A58A-F6A3-44B4-8553-CA3EAF252FB7}" type="datetime1">
              <a:rPr lang="en-US" smtClean="0"/>
            </a:fld>
            <a:endParaRPr lang="en-US"/>
          </a:p>
        </p:txBody>
      </p:sp>
      <p:sp>
        <p:nvSpPr>
          <p:cNvPr id="12" name="Rectangle 5"/>
          <p:cNvSpPr>
            <a:spLocks noChangeArrowheads="1"/>
          </p:cNvSpPr>
          <p:nvPr>
            <p:ph type="ftr" sz="quarter" idx="3"/>
          </p:nvPr>
        </p:nvSpPr>
        <p:spPr bwMode="auto">
          <a:xfrm>
            <a:off x="4164515" y="6245225"/>
            <a:ext cx="385979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Add a footer</a:t>
            </a:r>
            <a:endParaRPr lang="en-US"/>
          </a:p>
        </p:txBody>
      </p:sp>
      <p:sp>
        <p:nvSpPr>
          <p:cNvPr id="13" name="Rectangle 6"/>
          <p:cNvSpPr>
            <a:spLocks noChangeArrowheads="1"/>
          </p:cNvSpPr>
          <p:nvPr>
            <p:ph type="sldNum" sz="quarter" idx="4"/>
          </p:nvPr>
        </p:nvSpPr>
        <p:spPr bwMode="auto">
          <a:xfrm>
            <a:off x="8735325"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1FEFA0A-2F20-4B60-98C6-5FFDA469AA1C}" type="slidenum">
              <a:rPr lang="en-US" smtClean="0"/>
            </a:fld>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B8F513F-1C7D-48A3-9E66-761794785CC6}" type="datetime1">
              <a:rPr lang="en-US" smtClean="0"/>
            </a:fld>
            <a:endParaRPr lang="en-US"/>
          </a:p>
        </p:txBody>
      </p:sp>
      <p:sp>
        <p:nvSpPr>
          <p:cNvPr id="5" name="Footer Placeholder 4"/>
          <p:cNvSpPr>
            <a:spLocks noGrp="1"/>
          </p:cNvSpPr>
          <p:nvPr>
            <p:ph type="ftr" sz="quarter" idx="11"/>
          </p:nvPr>
        </p:nvSpPr>
        <p:spPr/>
        <p:txBody>
          <a:bodyPr/>
          <a:p>
            <a:r>
              <a:rPr lang="en-US"/>
              <a:t>Add a footer</a:t>
            </a:r>
            <a:endParaRPr lang="en-US"/>
          </a:p>
        </p:txBody>
      </p:sp>
      <p:sp>
        <p:nvSpPr>
          <p:cNvPr id="6" name="Slide Number Placeholder 5"/>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8"/>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8"/>
            <a:ext cx="802431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05BC340-5827-402A-ABD7-86B6900F77A8}" type="datetime1">
              <a:rPr lang="en-US" smtClean="0"/>
            </a:fld>
            <a:endParaRPr lang="en-US"/>
          </a:p>
        </p:txBody>
      </p:sp>
      <p:sp>
        <p:nvSpPr>
          <p:cNvPr id="5" name="Footer Placeholder 4"/>
          <p:cNvSpPr>
            <a:spLocks noGrp="1"/>
          </p:cNvSpPr>
          <p:nvPr>
            <p:ph type="ftr" sz="quarter" idx="11"/>
          </p:nvPr>
        </p:nvSpPr>
        <p:spPr/>
        <p:txBody>
          <a:bodyPr/>
          <a:p>
            <a:r>
              <a:rPr lang="en-US"/>
              <a:t>Add a footer</a:t>
            </a:r>
            <a:endParaRPr lang="en-US"/>
          </a:p>
        </p:txBody>
      </p:sp>
      <p:sp>
        <p:nvSpPr>
          <p:cNvPr id="6" name="Slide Number Placeholder 5"/>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D05BD3E-AD23-4233-B7FD-BCC74AA741B1}" type="datetime1">
              <a:rPr lang="en-US" smtClean="0"/>
            </a:fld>
            <a:endParaRPr lang="en-US"/>
          </a:p>
        </p:txBody>
      </p:sp>
      <p:sp>
        <p:nvSpPr>
          <p:cNvPr id="5" name="Footer Placeholder 4"/>
          <p:cNvSpPr>
            <a:spLocks noGrp="1"/>
          </p:cNvSpPr>
          <p:nvPr>
            <p:ph type="ftr" sz="quarter" idx="11"/>
          </p:nvPr>
        </p:nvSpPr>
        <p:spPr/>
        <p:txBody>
          <a:bodyPr/>
          <a:p>
            <a:r>
              <a:rPr lang="en-US"/>
              <a:t>Add a footer</a:t>
            </a:r>
            <a:endParaRPr lang="en-US"/>
          </a:p>
        </p:txBody>
      </p:sp>
      <p:sp>
        <p:nvSpPr>
          <p:cNvPr id="6" name="Slide Number Placeholder 5"/>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38"/>
            <a:ext cx="10512862"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634" y="4589463"/>
            <a:ext cx="1051286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D1F85C56-1C19-4454-A6D4-FDB294070137}" type="datetime1">
              <a:rPr lang="en-US" smtClean="0"/>
            </a:fld>
            <a:endParaRPr lang="en-US"/>
          </a:p>
        </p:txBody>
      </p:sp>
      <p:sp>
        <p:nvSpPr>
          <p:cNvPr id="5" name="Footer Placeholder 4"/>
          <p:cNvSpPr>
            <a:spLocks noGrp="1"/>
          </p:cNvSpPr>
          <p:nvPr>
            <p:ph type="ftr" sz="quarter" idx="11"/>
          </p:nvPr>
        </p:nvSpPr>
        <p:spPr/>
        <p:txBody>
          <a:bodyPr/>
          <a:p>
            <a:r>
              <a:rPr lang="en-US"/>
              <a:t>Add a footer</a:t>
            </a:r>
            <a:endParaRPr lang="en-US"/>
          </a:p>
        </p:txBody>
      </p:sp>
      <p:sp>
        <p:nvSpPr>
          <p:cNvPr id="6" name="Slide Number Placeholder 5"/>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0"/>
            <a:ext cx="5383398"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5986" y="1600200"/>
            <a:ext cx="5383398"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9CAAEA3F-BC83-4494-8BB2-CF9729692A8C}" type="datetime1">
              <a:rPr lang="en-US" smtClean="0"/>
            </a:fld>
            <a:endParaRPr lang="en-US"/>
          </a:p>
        </p:txBody>
      </p:sp>
      <p:sp>
        <p:nvSpPr>
          <p:cNvPr id="6" name="Footer Placeholder 5"/>
          <p:cNvSpPr>
            <a:spLocks noGrp="1"/>
          </p:cNvSpPr>
          <p:nvPr>
            <p:ph type="ftr" sz="quarter" idx="11"/>
          </p:nvPr>
        </p:nvSpPr>
        <p:spPr/>
        <p:txBody>
          <a:bodyPr/>
          <a:p>
            <a:r>
              <a:rPr lang="en-US"/>
              <a:t>Add a footer</a:t>
            </a:r>
            <a:endParaRPr lang="en-US"/>
          </a:p>
        </p:txBody>
      </p:sp>
      <p:sp>
        <p:nvSpPr>
          <p:cNvPr id="7" name="Slide Number Placeholder 6"/>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099" y="365125"/>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099" y="1681163"/>
            <a:ext cx="51569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099" y="2505075"/>
            <a:ext cx="5156973"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0593" y="1681163"/>
            <a:ext cx="518236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593" y="2505075"/>
            <a:ext cx="518236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48BCFC3-C38C-4973-9593-9C0AA203E374}" type="datetime1">
              <a:rPr lang="en-US" smtClean="0"/>
            </a:fld>
            <a:endParaRPr lang="en-US"/>
          </a:p>
        </p:txBody>
      </p:sp>
      <p:sp>
        <p:nvSpPr>
          <p:cNvPr id="8" name="Footer Placeholder 7"/>
          <p:cNvSpPr>
            <a:spLocks noGrp="1"/>
          </p:cNvSpPr>
          <p:nvPr>
            <p:ph type="ftr" sz="quarter" idx="11"/>
          </p:nvPr>
        </p:nvSpPr>
        <p:spPr/>
        <p:txBody>
          <a:bodyPr/>
          <a:p>
            <a:r>
              <a:rPr lang="en-US"/>
              <a:t>Add a footer</a:t>
            </a:r>
            <a:endParaRPr lang="en-US"/>
          </a:p>
        </p:txBody>
      </p:sp>
      <p:sp>
        <p:nvSpPr>
          <p:cNvPr id="9" name="Slide Number Placeholder 8"/>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B00E9B8-A638-47B9-8EAF-A06FB35BB403}" type="datetime1">
              <a:rPr lang="en-US" smtClean="0"/>
            </a:fld>
            <a:endParaRPr lang="en-US"/>
          </a:p>
        </p:txBody>
      </p:sp>
      <p:sp>
        <p:nvSpPr>
          <p:cNvPr id="4" name="Footer Placeholder 3"/>
          <p:cNvSpPr>
            <a:spLocks noGrp="1"/>
          </p:cNvSpPr>
          <p:nvPr>
            <p:ph type="ftr" sz="quarter" idx="11"/>
          </p:nvPr>
        </p:nvSpPr>
        <p:spPr/>
        <p:txBody>
          <a:bodyPr/>
          <a:p>
            <a:r>
              <a:rPr lang="en-US"/>
              <a:t>Add a footer</a:t>
            </a:r>
            <a:endParaRPr lang="en-US"/>
          </a:p>
        </p:txBody>
      </p:sp>
      <p:sp>
        <p:nvSpPr>
          <p:cNvPr id="5" name="Slide Number Placeholder 4"/>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DA0414C0-40BC-46FB-ADE3-F7141007B5FB}" type="datetime1">
              <a:rPr lang="en-US" smtClean="0"/>
            </a:fld>
            <a:endParaRPr lang="en-US"/>
          </a:p>
        </p:txBody>
      </p:sp>
      <p:sp>
        <p:nvSpPr>
          <p:cNvPr id="3" name="Footer Placeholder 2"/>
          <p:cNvSpPr>
            <a:spLocks noGrp="1"/>
          </p:cNvSpPr>
          <p:nvPr>
            <p:ph type="ftr" sz="quarter" idx="11"/>
          </p:nvPr>
        </p:nvSpPr>
        <p:spPr/>
        <p:txBody>
          <a:bodyPr/>
          <a:p>
            <a:r>
              <a:rPr lang="en-US"/>
              <a:t>Add a footer</a:t>
            </a:r>
            <a:endParaRPr lang="en-US"/>
          </a:p>
        </p:txBody>
      </p:sp>
      <p:sp>
        <p:nvSpPr>
          <p:cNvPr id="4" name="Slide Number Placeholder 3"/>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367"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018BC97-2F5E-4770-AEEF-8F2730A3EA80}" type="datetime1">
              <a:rPr lang="en-US" smtClean="0"/>
            </a:fld>
            <a:endParaRPr lang="en-US"/>
          </a:p>
        </p:txBody>
      </p:sp>
      <p:sp>
        <p:nvSpPr>
          <p:cNvPr id="6" name="Footer Placeholder 5"/>
          <p:cNvSpPr>
            <a:spLocks noGrp="1"/>
          </p:cNvSpPr>
          <p:nvPr>
            <p:ph type="ftr" sz="quarter" idx="11"/>
          </p:nvPr>
        </p:nvSpPr>
        <p:spPr/>
        <p:txBody>
          <a:bodyPr/>
          <a:p>
            <a:r>
              <a:rPr lang="en-US"/>
              <a:t>Add a footer</a:t>
            </a:r>
            <a:endParaRPr lang="en-US"/>
          </a:p>
        </p:txBody>
      </p:sp>
      <p:sp>
        <p:nvSpPr>
          <p:cNvPr id="7" name="Slide Number Placeholder 6"/>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367" y="987425"/>
            <a:ext cx="6170593"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1B0D41C-F0D3-49F0-8041-67FC705A40C6}" type="datetime1">
              <a:rPr lang="en-US" smtClean="0"/>
            </a:fld>
            <a:endParaRPr lang="en-US"/>
          </a:p>
        </p:txBody>
      </p:sp>
      <p:sp>
        <p:nvSpPr>
          <p:cNvPr id="6" name="Footer Placeholder 5"/>
          <p:cNvSpPr>
            <a:spLocks noGrp="1"/>
          </p:cNvSpPr>
          <p:nvPr>
            <p:ph type="ftr" sz="quarter" idx="11"/>
          </p:nvPr>
        </p:nvSpPr>
        <p:spPr/>
        <p:txBody>
          <a:bodyPr/>
          <a:p>
            <a:r>
              <a:rPr lang="en-US"/>
              <a:t>Add a footer</a:t>
            </a:r>
            <a:endParaRPr lang="en-US"/>
          </a:p>
        </p:txBody>
      </p:sp>
      <p:sp>
        <p:nvSpPr>
          <p:cNvPr id="7" name="Slide Number Placeholder 6"/>
          <p:cNvSpPr>
            <a:spLocks noGrp="1"/>
          </p:cNvSpPr>
          <p:nvPr>
            <p:ph type="sldNum" sz="quarter" idx="12"/>
          </p:nvPr>
        </p:nvSpPr>
        <p:spPr/>
        <p:txBody>
          <a:bodyPr/>
          <a:p>
            <a:fld id="{81FEFA0A-2F20-4B60-98C6-5FFDA469AA1C}" type="slidenum">
              <a:rPr lang="en-US" smtClean="0"/>
            </a:fld>
            <a:endParaRPr lang="en-US"/>
          </a:p>
        </p:txBody>
      </p:sp>
    </p:spTree>
  </p:cSld>
  <p:clrMapOvr>
    <a:masterClrMapping/>
  </p:clrMapOvr>
  <p:transition spd="med">
    <p:fade/>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88825"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28054" y="4438650"/>
            <a:ext cx="4452307" cy="2333625"/>
          </a:xfrm>
          <a:prstGeom prst="rect">
            <a:avLst/>
          </a:prstGeom>
          <a:noFill/>
          <a:ln w="9525">
            <a:noFill/>
          </a:ln>
        </p:spPr>
      </p:pic>
      <p:sp>
        <p:nvSpPr>
          <p:cNvPr id="1028" name="Rectangle 4"/>
          <p:cNvSpPr/>
          <p:nvPr>
            <p:ph type="title"/>
          </p:nvPr>
        </p:nvSpPr>
        <p:spPr>
          <a:xfrm>
            <a:off x="609441" y="274638"/>
            <a:ext cx="10969943"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441" y="1600200"/>
            <a:ext cx="10969943"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441"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1B0D41C-F0D3-49F0-8041-67FC705A40C6}" type="datetime1">
              <a:rPr lang="en-US" smtClean="0"/>
            </a:fld>
            <a:endParaRPr lang="en-US"/>
          </a:p>
        </p:txBody>
      </p:sp>
      <p:sp>
        <p:nvSpPr>
          <p:cNvPr id="1031" name="Rectangle 7"/>
          <p:cNvSpPr>
            <a:spLocks noChangeArrowheads="1"/>
          </p:cNvSpPr>
          <p:nvPr>
            <p:ph type="ftr" sz="quarter" idx="3"/>
          </p:nvPr>
        </p:nvSpPr>
        <p:spPr bwMode="auto">
          <a:xfrm>
            <a:off x="4164515" y="6245225"/>
            <a:ext cx="385979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Add a footer</a:t>
            </a:r>
            <a:endParaRPr lang="en-US"/>
          </a:p>
        </p:txBody>
      </p:sp>
      <p:sp>
        <p:nvSpPr>
          <p:cNvPr id="1032" name="Rectangle 8"/>
          <p:cNvSpPr>
            <a:spLocks noChangeArrowheads="1"/>
          </p:cNvSpPr>
          <p:nvPr>
            <p:ph type="sldNum" sz="quarter" idx="4"/>
          </p:nvPr>
        </p:nvSpPr>
        <p:spPr bwMode="auto">
          <a:xfrm>
            <a:off x="8735325"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81FEFA0A-2F20-4B60-98C6-5FFDA469AA1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GIF"/><Relationship Id="rId1" Type="http://schemas.openxmlformats.org/officeDocument/2006/relationships/image" Target="../media/image6.GI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GIF"/><Relationship Id="rId1" Type="http://schemas.openxmlformats.org/officeDocument/2006/relationships/image" Target="../media/image8.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GIF"/><Relationship Id="rId1" Type="http://schemas.openxmlformats.org/officeDocument/2006/relationships/image" Target="../media/image10.GI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endParaRPr lang="en-US" b="1" dirty="0"/>
          </a:p>
        </p:txBody>
      </p:sp>
      <p:sp>
        <p:nvSpPr>
          <p:cNvPr id="3" name="Subtitle 2"/>
          <p:cNvSpPr>
            <a:spLocks noGrp="1"/>
          </p:cNvSpPr>
          <p:nvPr>
            <p:ph type="subTitle" idx="1"/>
          </p:nvPr>
        </p:nvSpPr>
        <p:spPr>
          <a:xfrm>
            <a:off x="912812" y="5408852"/>
            <a:ext cx="8458200" cy="1371600"/>
          </a:xfrm>
        </p:spPr>
        <p:txBody>
          <a:bodyPr>
            <a:normAutofit/>
          </a:bodyPr>
          <a:lstStyle/>
          <a:p>
            <a:r>
              <a:rPr lang="en-US" sz="1400" b="1" dirty="0"/>
              <a:t>Submitted by:</a:t>
            </a:r>
            <a:endParaRPr lang="en-US" sz="1400" b="1" dirty="0"/>
          </a:p>
          <a:p>
            <a:r>
              <a:rPr lang="en-IN" altLang="en-US" b="1" dirty="0"/>
              <a:t>SHUBHAM GARG</a:t>
            </a:r>
            <a:br>
              <a:rPr lang="en-US" b="1" dirty="0"/>
            </a:br>
            <a:endParaRPr lang="en-US" b="1"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idx="1"/>
          </p:nvPr>
        </p:nvSpPr>
        <p:spPr/>
        <p:txBody>
          <a:bodyPr/>
          <a:lstStyle/>
          <a:p>
            <a:r>
              <a:rPr lang="en-US" dirty="0"/>
              <a:t>Importing the necessary dependencies and libraries.</a:t>
            </a:r>
            <a:endParaRPr lang="en-US" dirty="0"/>
          </a:p>
          <a:p>
            <a:r>
              <a:rPr lang="en-US" dirty="0"/>
              <a:t>Reading the CSV file and converted into data frame.</a:t>
            </a:r>
            <a:endParaRPr lang="en-US" dirty="0"/>
          </a:p>
          <a:p>
            <a:r>
              <a:rPr lang="en-US" dirty="0"/>
              <a:t>Checking the data dimensions for the original dataset.</a:t>
            </a:r>
            <a:endParaRPr lang="en-US" dirty="0"/>
          </a:p>
          <a:p>
            <a:r>
              <a:rPr lang="en-US" dirty="0"/>
              <a:t>Looking for null values and accordingly renaming the values.</a:t>
            </a:r>
            <a:endParaRPr lang="en-US" dirty="0"/>
          </a:p>
          <a:p>
            <a:r>
              <a:rPr lang="en-US" dirty="0"/>
              <a:t>Checking the summary of the dataset.</a:t>
            </a:r>
            <a:endParaRPr lang="en-US" dirty="0"/>
          </a:p>
          <a:p>
            <a:r>
              <a:rPr lang="en-US" dirty="0"/>
              <a:t>Checking unique values.</a:t>
            </a:r>
            <a:endParaRPr lang="en-US" dirty="0"/>
          </a:p>
          <a:p>
            <a:r>
              <a:rPr lang="en-US" dirty="0"/>
              <a:t>Checking all the categorical columns in the dataset.</a:t>
            </a:r>
            <a:endParaRPr lang="en-US" dirty="0"/>
          </a:p>
          <a:p>
            <a:r>
              <a:rPr lang="en-US" dirty="0"/>
              <a:t>Ensuring that the values are good to use and discarding junk data.</a:t>
            </a:r>
            <a:endParaRPr lang="en-US"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idx="1"/>
          </p:nvPr>
        </p:nvSpPr>
        <p:spPr/>
        <p:txBody>
          <a:bodyPr>
            <a:normAutofit/>
          </a:bodyPr>
          <a:lstStyle/>
          <a:p>
            <a:r>
              <a:rPr lang="en-US" dirty="0"/>
              <a:t>Visualizing with the use of pandas profiling feature.</a:t>
            </a:r>
            <a:endParaRPr lang="en-US" dirty="0"/>
          </a:p>
          <a:p>
            <a:r>
              <a:rPr lang="en-US" dirty="0"/>
              <a:t>Visualizing each features using matplotlib and seaborn.</a:t>
            </a:r>
            <a:endParaRPr lang="en-US" dirty="0"/>
          </a:p>
          <a:p>
            <a:r>
              <a:rPr lang="en-US" dirty="0"/>
              <a:t>Performing encoding using the ordinal encoder on categorical features.</a:t>
            </a:r>
            <a:endParaRPr lang="en-US" dirty="0"/>
          </a:p>
          <a:p>
            <a:r>
              <a:rPr lang="en-US" dirty="0"/>
              <a:t>Checking for co-relation/multi-collinearity in a heatmap.</a:t>
            </a:r>
            <a:endParaRPr lang="en-US" dirty="0"/>
          </a:p>
          <a:p>
            <a:r>
              <a:rPr lang="en-US" dirty="0"/>
              <a:t>Checking for Outliers/Skewness using boxen plot and distribution plot.</a:t>
            </a:r>
            <a:endParaRPr lang="en-US" dirty="0"/>
          </a:p>
          <a:p>
            <a:r>
              <a:rPr lang="en-US" dirty="0"/>
              <a:t>Checking for the final dimension of dataset to confirm the input details.</a:t>
            </a:r>
            <a:endParaRPr lang="en-US" dirty="0"/>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t> Hardware technology being used.</a:t>
            </a:r>
            <a:endParaRPr lang="en-IN" dirty="0"/>
          </a:p>
          <a:p>
            <a:pPr marL="45720" indent="0">
              <a:buNone/>
            </a:pPr>
            <a:r>
              <a:rPr lang="en-IN" dirty="0"/>
              <a:t>RAM 				: 8 GB</a:t>
            </a:r>
            <a:endParaRPr lang="en-IN" dirty="0"/>
          </a:p>
          <a:p>
            <a:pPr marL="45720" indent="0">
              <a:buNone/>
            </a:pPr>
            <a:r>
              <a:rPr lang="en-IN" dirty="0"/>
              <a:t>CPU 				: </a:t>
            </a:r>
            <a:r>
              <a:rPr lang="pt-BR" dirty="0"/>
              <a:t>Intel(R) Core(TM) i3-7100U CPU @ 2.40GHz   2.40 GHz</a:t>
            </a:r>
            <a:endParaRPr lang="en-IN" dirty="0"/>
          </a:p>
          <a:p>
            <a:pPr marL="45720" indent="0">
              <a:buNone/>
            </a:pPr>
            <a:r>
              <a:rPr lang="en-IN" dirty="0"/>
              <a:t>Software technology being used.</a:t>
            </a:r>
            <a:endParaRPr lang="en-IN" dirty="0"/>
          </a:p>
          <a:p>
            <a:pPr marL="45720" indent="0">
              <a:buNone/>
            </a:pPr>
            <a:r>
              <a:rPr lang="en-IN" dirty="0"/>
              <a:t>Programming language 		: Python</a:t>
            </a:r>
            <a:endParaRPr lang="en-IN" dirty="0"/>
          </a:p>
          <a:p>
            <a:pPr marL="45720" indent="0">
              <a:buNone/>
            </a:pPr>
            <a:r>
              <a:rPr lang="en-IN" dirty="0"/>
              <a:t>Distribution 						: Anaconda Navigator</a:t>
            </a:r>
            <a:endParaRPr lang="en-IN" dirty="0"/>
          </a:p>
          <a:p>
            <a:pPr marL="45720" indent="0">
              <a:buNone/>
            </a:pPr>
            <a:r>
              <a:rPr lang="en-IN" dirty="0"/>
              <a:t>Browser based language shell 	: Jupyter Notebook</a:t>
            </a:r>
            <a:endParaRPr lang="en-IN" dirty="0"/>
          </a:p>
          <a:p>
            <a:pPr>
              <a:buFont typeface="Wingdings" panose="05000000000000000000" pitchFamily="2" charset="2"/>
              <a:buChar char="Ø"/>
            </a:pPr>
            <a:r>
              <a:rPr lang="en-IN" dirty="0"/>
              <a:t> Libraries/Packages specifically being used.</a:t>
            </a:r>
            <a:endParaRPr lang="en-IN" dirty="0"/>
          </a:p>
          <a:p>
            <a:pPr marL="45720" indent="0">
              <a:buNone/>
            </a:pPr>
            <a:r>
              <a:rPr lang="en-IN" dirty="0"/>
              <a:t>Pandas, NumPy, matplotlib, seaborn, scikit-learn, pandas-profiling, missingno</a:t>
            </a:r>
            <a:endParaRPr lang="en-IN"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p:cNvSpPr txBox="1"/>
          <p:nvPr/>
        </p:nvSpPr>
        <p:spPr>
          <a:xfrm>
            <a:off x="660121" y="2324570"/>
            <a:ext cx="2725978" cy="369332"/>
          </a:xfrm>
          <a:prstGeom prst="rect">
            <a:avLst/>
          </a:prstGeom>
          <a:noFill/>
        </p:spPr>
        <p:txBody>
          <a:bodyPr wrap="square">
            <a:spAutoFit/>
          </a:bodyPr>
          <a:lstStyle/>
          <a:p>
            <a:r>
              <a:rPr lang="en-US" u="sng" dirty="0"/>
              <a:t>01. Univariate Analysis</a:t>
            </a:r>
            <a:endParaRPr lang="en-US" u="sng" dirty="0"/>
          </a:p>
        </p:txBody>
      </p:sp>
      <p:sp>
        <p:nvSpPr>
          <p:cNvPr id="4" name="TextBox 3"/>
          <p:cNvSpPr txBox="1"/>
          <p:nvPr/>
        </p:nvSpPr>
        <p:spPr>
          <a:xfrm>
            <a:off x="4021085" y="2324570"/>
            <a:ext cx="2920931" cy="369332"/>
          </a:xfrm>
          <a:prstGeom prst="rect">
            <a:avLst/>
          </a:prstGeom>
          <a:noFill/>
        </p:spPr>
        <p:txBody>
          <a:bodyPr wrap="square">
            <a:spAutoFit/>
          </a:bodyPr>
          <a:lstStyle/>
          <a:p>
            <a:r>
              <a:rPr lang="en-US" u="sng" dirty="0"/>
              <a:t>02. Multivariate Analysis</a:t>
            </a:r>
            <a:endParaRPr lang="en-US" u="sng" dirty="0"/>
          </a:p>
        </p:txBody>
      </p:sp>
      <p:sp>
        <p:nvSpPr>
          <p:cNvPr id="5" name="TextBox 4"/>
          <p:cNvSpPr txBox="1"/>
          <p:nvPr/>
        </p:nvSpPr>
        <p:spPr>
          <a:xfrm>
            <a:off x="7696664" y="2324570"/>
            <a:ext cx="3143730" cy="369332"/>
          </a:xfrm>
          <a:prstGeom prst="rect">
            <a:avLst/>
          </a:prstGeom>
          <a:noFill/>
        </p:spPr>
        <p:txBody>
          <a:bodyPr wrap="square">
            <a:spAutoFit/>
          </a:bodyPr>
          <a:lstStyle/>
          <a:p>
            <a:r>
              <a:rPr lang="en-US" u="sng" dirty="0"/>
              <a:t>03. Correlation of Dataset</a:t>
            </a:r>
            <a:endParaRPr lang="en-US" u="sng" dirty="0"/>
          </a:p>
        </p:txBody>
      </p:sp>
      <p:sp>
        <p:nvSpPr>
          <p:cNvPr id="6" name="TextBox 5"/>
          <p:cNvSpPr txBox="1"/>
          <p:nvPr/>
        </p:nvSpPr>
        <p:spPr>
          <a:xfrm>
            <a:off x="2023110" y="4860640"/>
            <a:ext cx="4300351" cy="369332"/>
          </a:xfrm>
          <a:prstGeom prst="rect">
            <a:avLst/>
          </a:prstGeom>
          <a:noFill/>
        </p:spPr>
        <p:txBody>
          <a:bodyPr wrap="square">
            <a:spAutoFit/>
          </a:bodyPr>
          <a:lstStyle/>
          <a:p>
            <a:r>
              <a:rPr lang="en-US" u="sng" dirty="0"/>
              <a:t>04. Correlation with Target variable</a:t>
            </a:r>
            <a:endParaRPr lang="en-US" u="sng" dirty="0"/>
          </a:p>
        </p:txBody>
      </p:sp>
      <p:sp>
        <p:nvSpPr>
          <p:cNvPr id="7" name="TextBox 6"/>
          <p:cNvSpPr txBox="1"/>
          <p:nvPr/>
        </p:nvSpPr>
        <p:spPr>
          <a:xfrm>
            <a:off x="7214424" y="4860268"/>
            <a:ext cx="1981962" cy="369332"/>
          </a:xfrm>
          <a:prstGeom prst="rect">
            <a:avLst/>
          </a:prstGeom>
          <a:noFill/>
        </p:spPr>
        <p:txBody>
          <a:bodyPr wrap="square">
            <a:spAutoFit/>
          </a:bodyPr>
          <a:lstStyle/>
          <a:p>
            <a:r>
              <a:rPr lang="en-US" u="sng" dirty="0">
                <a:solidFill>
                  <a:srgbClr val="FFFF00"/>
                </a:solidFill>
              </a:rPr>
              <a:t>05. Conclusion</a:t>
            </a:r>
            <a:endParaRPr lang="en-US" u="sng" dirty="0">
              <a:solidFill>
                <a:srgbClr val="FFFF00"/>
              </a:solidFill>
            </a:endParaRPr>
          </a:p>
        </p:txBody>
      </p:sp>
      <p:sp>
        <p:nvSpPr>
          <p:cNvPr id="8" name="TextBox 7"/>
          <p:cNvSpPr txBox="1"/>
          <p:nvPr/>
        </p:nvSpPr>
        <p:spPr>
          <a:xfrm>
            <a:off x="660121" y="274320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endParaRPr lang="en-US" sz="1800" dirty="0">
              <a:latin typeface="+mj-lt"/>
            </a:endParaRPr>
          </a:p>
        </p:txBody>
      </p:sp>
      <p:sp>
        <p:nvSpPr>
          <p:cNvPr id="9" name="TextBox 8"/>
          <p:cNvSpPr txBox="1"/>
          <p:nvPr/>
        </p:nvSpPr>
        <p:spPr>
          <a:xfrm>
            <a:off x="4021085" y="2743200"/>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endParaRPr lang="en-US" sz="1800" dirty="0">
              <a:latin typeface="+mj-lt"/>
            </a:endParaRPr>
          </a:p>
        </p:txBody>
      </p:sp>
      <p:sp>
        <p:nvSpPr>
          <p:cNvPr id="10" name="TextBox 9"/>
          <p:cNvSpPr txBox="1"/>
          <p:nvPr/>
        </p:nvSpPr>
        <p:spPr>
          <a:xfrm>
            <a:off x="7696664" y="274320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endParaRPr lang="en-US" sz="1800" dirty="0">
              <a:latin typeface="+mj-lt"/>
            </a:endParaRPr>
          </a:p>
        </p:txBody>
      </p:sp>
      <p:sp>
        <p:nvSpPr>
          <p:cNvPr id="11" name="TextBox 10"/>
          <p:cNvSpPr txBox="1"/>
          <p:nvPr/>
        </p:nvSpPr>
        <p:spPr>
          <a:xfrm>
            <a:off x="2023110"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endParaRPr lang="en-US" sz="1800" dirty="0">
              <a:latin typeface="+mj-lt"/>
            </a:endParaRPr>
          </a:p>
        </p:txBody>
      </p:sp>
      <p:sp>
        <p:nvSpPr>
          <p:cNvPr id="12" name="TextBox 11"/>
          <p:cNvSpPr txBox="1"/>
          <p:nvPr/>
        </p:nvSpPr>
        <p:spPr>
          <a:xfrm>
            <a:off x="7214424" y="5328568"/>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endParaRPr lang="en-US" sz="1800" dirty="0">
              <a:solidFill>
                <a:srgbClr val="FFFF00"/>
              </a:solidFill>
              <a:latin typeface="+mj-lt"/>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 (EDA)</a:t>
            </a:r>
            <a:endParaRPr lang="en-IN" dirty="0"/>
          </a:p>
        </p:txBody>
      </p:sp>
      <p:graphicFrame>
        <p:nvGraphicFramePr>
          <p:cNvPr id="6" name="Content Placeholder 2"/>
          <p:cNvGraphicFramePr/>
          <p:nvPr/>
        </p:nvGraphicFramePr>
        <p:xfrm>
          <a:off x="7237412" y="2362200"/>
          <a:ext cx="4343400" cy="39814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Content Placeholder 2"/>
          <p:cNvSpPr txBox="1"/>
          <p:nvPr/>
        </p:nvSpPr>
        <p:spPr>
          <a:xfrm>
            <a:off x="836776" y="2514600"/>
            <a:ext cx="5573564" cy="4152901"/>
          </a:xfrm>
          <a:prstGeom prst="rect">
            <a:avLst/>
          </a:prstGeom>
        </p:spPr>
        <p:txBody>
          <a:bodyPr>
            <a:normAutofit fontScale="70000" lnSpcReduction="20000"/>
          </a:bodyPr>
          <a:lstStyle>
            <a:lvl1pPr marL="224155" indent="-228600" algn="l" defTabSz="914400" rtl="0" eaLnBrk="1" latinLnBrk="0" hangingPunct="1">
              <a:lnSpc>
                <a:spcPct val="90000"/>
              </a:lnSpc>
              <a:spcBef>
                <a:spcPts val="1600"/>
              </a:spcBef>
              <a:buClr>
                <a:schemeClr val="accent6"/>
              </a:buClr>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endParaRPr lang="en-US" dirty="0"/>
          </a:p>
          <a:p>
            <a:r>
              <a:rPr lang="en-US" dirty="0"/>
              <a:t>Then I checked the shape of our dataset and found that we have a total of 5,805 rows and 9 different columns.</a:t>
            </a:r>
            <a:endParaRPr lang="en-US" dirty="0"/>
          </a:p>
          <a:p>
            <a:r>
              <a:rPr lang="en-US" dirty="0"/>
              <a:t>We don’t have any null values or missing values present in our dataset from the web scraping.</a:t>
            </a:r>
            <a:endParaRPr lang="en-US" dirty="0"/>
          </a:p>
          <a:p>
            <a:r>
              <a:rPr lang="en-US" dirty="0"/>
              <a:t>There were 232 duplicate rows/records in our dataset but I decided to retain them instead of deleting it.</a:t>
            </a:r>
            <a:endParaRPr lang="en-US" dirty="0"/>
          </a:p>
          <a:p>
            <a:r>
              <a:rPr lang="en-US" dirty="0"/>
              <a:t>By checking the data types I came to know that our data set consists of columns having only object datatype even those there were numeric information present.</a:t>
            </a:r>
            <a:endParaRPr lang="en-US" dirty="0"/>
          </a:p>
          <a:p>
            <a:pPr marL="0" indent="0">
              <a:buNone/>
            </a:pPr>
            <a:endParaRPr lang="en-IN"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USING PANDAS PROFILING REPORT</a:t>
            </a:r>
            <a:endParaRPr lang="en-IN" dirty="0"/>
          </a:p>
        </p:txBody>
      </p:sp>
      <p:pic>
        <p:nvPicPr>
          <p:cNvPr id="6" name="Picture Placeholder 5"/>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t="-312" b="-312"/>
          <a:stretch>
            <a:fillRect/>
          </a:stretch>
        </p:blipFill>
        <p:spPr>
          <a:xfrm>
            <a:off x="587375" y="1219200"/>
            <a:ext cx="6858000" cy="4792080"/>
          </a:xfrm>
          <a:effectLst>
            <a:glow rad="127000">
              <a:schemeClr val="accent1">
                <a:lumMod val="40000"/>
                <a:lumOff val="60000"/>
              </a:schemeClr>
            </a:glow>
            <a:outerShdw blurRad="50800" dir="14400000">
              <a:srgbClr val="000000">
                <a:alpha val="40000"/>
              </a:srgbClr>
            </a:outerShdw>
          </a:effectLst>
        </p:spPr>
      </p:pic>
      <p:sp>
        <p:nvSpPr>
          <p:cNvPr id="4" name="Text Placeholder 3"/>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PLOTS</a:t>
            </a:r>
            <a:endParaRPr lang="en-IN" dirty="0"/>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19150" y="2544980"/>
            <a:ext cx="5183188" cy="3865832"/>
          </a:xfrm>
          <a:effectLst>
            <a:glow rad="127000">
              <a:schemeClr val="accent1">
                <a:lumMod val="40000"/>
                <a:lumOff val="60000"/>
              </a:schemeClr>
            </a:glow>
            <a:outerShdw blurRad="50800" dir="14400000">
              <a:srgbClr val="000000">
                <a:alpha val="40000"/>
              </a:srgbClr>
            </a:outerShdw>
          </a:effectLst>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6488" y="2488378"/>
            <a:ext cx="5192712" cy="3922433"/>
          </a:xfrm>
          <a:effectLst>
            <a:glow rad="127000">
              <a:schemeClr val="accent1">
                <a:lumMod val="40000"/>
                <a:lumOff val="60000"/>
              </a:schemeClr>
            </a:glow>
            <a:outerShdw blurRad="50800" dir="14400000">
              <a:srgbClr val="000000">
                <a:alpha val="40000"/>
              </a:srgbClr>
            </a:outerShdw>
          </a:effectLst>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PLOTS</a:t>
            </a:r>
            <a:endParaRPr lang="en-IN" dirty="0"/>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19150" y="2541228"/>
            <a:ext cx="5183188" cy="3707172"/>
          </a:xfrm>
          <a:effectLst>
            <a:glow rad="127000">
              <a:schemeClr val="accent1">
                <a:lumMod val="40000"/>
                <a:lumOff val="60000"/>
              </a:schemeClr>
            </a:glow>
            <a:outerShdw blurRad="50800" dir="14400000">
              <a:srgbClr val="000000">
                <a:alpha val="40000"/>
              </a:srgbClr>
            </a:outerShdw>
          </a:effectLst>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6488" y="2706668"/>
            <a:ext cx="5192712" cy="3465531"/>
          </a:xfrm>
          <a:effectLst>
            <a:glow rad="127000">
              <a:schemeClr val="accent1">
                <a:lumMod val="40000"/>
                <a:lumOff val="60000"/>
              </a:schemeClr>
            </a:glow>
            <a:outerShdw blurRad="50800" dir="14400000">
              <a:srgbClr val="000000">
                <a:alpha val="40000"/>
              </a:srgbClr>
            </a:outerShdw>
          </a:effec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PLOTS AND SCATTER PLOTS</a:t>
            </a:r>
            <a:endParaRPr lang="en-IN" dirty="0"/>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19150" y="2654960"/>
            <a:ext cx="5183188" cy="3441039"/>
          </a:xfrm>
          <a:effectLst>
            <a:glow rad="127000">
              <a:schemeClr val="accent1">
                <a:lumMod val="40000"/>
                <a:lumOff val="60000"/>
              </a:schemeClr>
            </a:glow>
            <a:outerShdw blurRad="50800" dir="14400000">
              <a:srgbClr val="000000">
                <a:alpha val="40000"/>
              </a:srgbClr>
            </a:outerShdw>
          </a:effectLst>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6488" y="2540577"/>
            <a:ext cx="5192712" cy="3555421"/>
          </a:xfrm>
          <a:effectLst>
            <a:glow rad="127000">
              <a:schemeClr val="accent1">
                <a:lumMod val="40000"/>
                <a:lumOff val="60000"/>
              </a:schemeClr>
            </a:glow>
            <a:outerShdw blurRad="50800" dir="14400000">
              <a:srgbClr val="000000">
                <a:alpha val="40000"/>
              </a:srgbClr>
            </a:outerShdw>
          </a:effec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 AND DESCRIBE DATA</a:t>
            </a:r>
            <a:endParaRPr lang="en-IN" dirty="0"/>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09789" y="2262816"/>
            <a:ext cx="5184612" cy="4214184"/>
          </a:xfrm>
          <a:effectLst>
            <a:glow rad="127000">
              <a:schemeClr val="accent1">
                <a:lumMod val="40000"/>
                <a:lumOff val="60000"/>
              </a:schemeClr>
            </a:glow>
            <a:outerShdw blurRad="50800" dir="14400000">
              <a:srgbClr val="000000">
                <a:alpha val="40000"/>
              </a:srgbClr>
            </a:outerShdw>
          </a:effectLst>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0212" y="2222500"/>
            <a:ext cx="5522999" cy="4025900"/>
          </a:xfrm>
          <a:effectLst>
            <a:glow rad="127000">
              <a:schemeClr val="accent1">
                <a:lumMod val="40000"/>
                <a:lumOff val="60000"/>
              </a:schemeClr>
            </a:glow>
            <a:outerShdw blurRad="50800" dir="14400000">
              <a:srgbClr val="000000">
                <a:alpha val="40000"/>
              </a:srgbClr>
            </a:outerShdw>
          </a:effec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Text Placeholder 2"/>
          <p:cNvSpPr>
            <a:spLocks noGrp="1"/>
          </p:cNvSpPr>
          <p:nvPr>
            <p:ph type="body" idx="1"/>
          </p:nvPr>
        </p:nvSpPr>
        <p:spPr/>
        <p:txBody>
          <a:bodyPr/>
          <a:lstStyle/>
          <a:p>
            <a:r>
              <a:rPr lang="en-US" dirty="0"/>
              <a:t>Business Requirement</a:t>
            </a: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AND HEATMAP</a:t>
            </a:r>
            <a:endParaRPr lang="en-IN" dirty="0"/>
          </a:p>
        </p:txBody>
      </p:sp>
      <p:pic>
        <p:nvPicPr>
          <p:cNvPr id="6" name="Content Placeholder 5"/>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809790" y="2222500"/>
            <a:ext cx="5132222" cy="3638550"/>
          </a:xfrm>
          <a:effectLst>
            <a:glow rad="127000">
              <a:schemeClr val="accent1">
                <a:lumMod val="40000"/>
                <a:lumOff val="60000"/>
              </a:schemeClr>
            </a:glow>
            <a:outerShdw blurRad="50800" dir="14400000">
              <a:srgbClr val="000000">
                <a:alpha val="40000"/>
              </a:srgbClr>
            </a:outerShdw>
          </a:effectLst>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9213" y="2222500"/>
            <a:ext cx="5257800" cy="4025900"/>
          </a:xfrm>
          <a:effectLst>
            <a:glow rad="127000">
              <a:schemeClr val="accent1">
                <a:lumMod val="40000"/>
                <a:lumOff val="60000"/>
              </a:schemeClr>
            </a:glow>
            <a:outerShdw blurRad="50800" dir="14400000">
              <a:srgbClr val="000000">
                <a:alpha val="40000"/>
              </a:srgbClr>
            </a:outerShdw>
          </a:effectLst>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AND IMPORTANCE BAR GRAPHS</a:t>
            </a:r>
            <a:endParaRPr lang="en-IN" dirty="0"/>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19150" y="2297669"/>
            <a:ext cx="5183188" cy="4113143"/>
          </a:xfrm>
          <a:effectLst>
            <a:glow rad="127000">
              <a:schemeClr val="accent1">
                <a:lumMod val="40000"/>
                <a:lumOff val="60000"/>
              </a:schemeClr>
            </a:glow>
            <a:outerShdw blurRad="50800" dir="14400000">
              <a:srgbClr val="000000">
                <a:alpha val="40000"/>
              </a:srgbClr>
            </a:outerShdw>
          </a:effectLst>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6488" y="2392498"/>
            <a:ext cx="5192712" cy="3855901"/>
          </a:xfrm>
          <a:effectLst>
            <a:glow rad="127000">
              <a:schemeClr val="accent1">
                <a:lumMod val="40000"/>
                <a:lumOff val="60000"/>
              </a:schemeClr>
            </a:glow>
            <a:outerShdw blurRad="50800" dir="14400000">
              <a:srgbClr val="000000">
                <a:alpha val="40000"/>
              </a:srgbClr>
            </a:outerShdw>
          </a:effectLs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AND SKEWNESS</a:t>
            </a:r>
            <a:endParaRPr lang="en-IN" dirty="0"/>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19150" y="2756344"/>
            <a:ext cx="5183188" cy="3263456"/>
          </a:xfrm>
          <a:effectLst>
            <a:glow rad="127000">
              <a:schemeClr val="accent1">
                <a:lumMod val="40000"/>
                <a:lumOff val="60000"/>
              </a:schemeClr>
            </a:glow>
            <a:outerShdw blurRad="50800" dir="14400000">
              <a:srgbClr val="000000">
                <a:alpha val="40000"/>
              </a:srgbClr>
            </a:outerShdw>
          </a:effectLst>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3950" y="2756344"/>
            <a:ext cx="5192712" cy="3263456"/>
          </a:xfrm>
          <a:effectLst>
            <a:glow rad="127000">
              <a:schemeClr val="accent1">
                <a:lumMod val="40000"/>
                <a:lumOff val="60000"/>
              </a:schemeClr>
            </a:glow>
            <a:outerShdw blurRad="50800" dir="14400000">
              <a:srgbClr val="000000">
                <a:alpha val="40000"/>
              </a:srgbClr>
            </a:outerShdw>
          </a:effec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TRAINING PHASES</a:t>
            </a:r>
            <a:endParaRPr lang="en-IN" dirty="0"/>
          </a:p>
        </p:txBody>
      </p:sp>
      <p:pic>
        <p:nvPicPr>
          <p:cNvPr id="3" name="Content Placeholder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9012" y="2422726"/>
            <a:ext cx="10287000" cy="3988086"/>
          </a:xfrm>
          <a:prstGeom prst="rect">
            <a:avLst/>
          </a:prstGeom>
          <a:effectLst>
            <a:glow rad="127000">
              <a:schemeClr val="accent1">
                <a:lumMod val="40000"/>
                <a:lumOff val="60000"/>
              </a:schemeClr>
            </a:glow>
          </a:effec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MACHINE LEARNING MODEL/S USED</a:t>
            </a:r>
            <a:endParaRPr lang="en-IN" dirty="0"/>
          </a:p>
        </p:txBody>
      </p:sp>
      <p:sp>
        <p:nvSpPr>
          <p:cNvPr id="3" name="Content Placeholder 2"/>
          <p:cNvSpPr>
            <a:spLocks noGrp="1"/>
          </p:cNvSpPr>
          <p:nvPr>
            <p:ph idx="1"/>
          </p:nvPr>
        </p:nvSpPr>
        <p:spPr>
          <a:xfrm>
            <a:off x="1547100" y="2362200"/>
            <a:ext cx="9094623" cy="3962400"/>
          </a:xfrm>
        </p:spPr>
        <p:txBody>
          <a:bodyPr>
            <a:normAutofit lnSpcReduction="10000"/>
          </a:bodyPr>
          <a:lstStyle/>
          <a:p>
            <a:pPr marL="45720" indent="0">
              <a:buNone/>
            </a:pPr>
            <a:r>
              <a:rPr lang="en-IN" dirty="0"/>
              <a:t>▪ Linear Regression Model</a:t>
            </a:r>
            <a:endParaRPr lang="en-IN" dirty="0"/>
          </a:p>
          <a:p>
            <a:pPr marL="45720" indent="0">
              <a:buNone/>
            </a:pPr>
            <a:r>
              <a:rPr lang="en-IN" dirty="0"/>
              <a:t>▪ Ridge Regularization Model</a:t>
            </a:r>
            <a:endParaRPr lang="en-IN" dirty="0"/>
          </a:p>
          <a:p>
            <a:pPr marL="45720" indent="0">
              <a:buNone/>
            </a:pPr>
            <a:r>
              <a:rPr lang="en-IN" dirty="0"/>
              <a:t>▪ Lasso Regularization Model</a:t>
            </a:r>
            <a:endParaRPr lang="en-IN" dirty="0"/>
          </a:p>
          <a:p>
            <a:pPr marL="45720" indent="0">
              <a:buNone/>
            </a:pPr>
            <a:r>
              <a:rPr lang="en-IN" dirty="0"/>
              <a:t>▪ Support Vector Regression Model</a:t>
            </a:r>
            <a:endParaRPr lang="en-IN" dirty="0"/>
          </a:p>
          <a:p>
            <a:pPr marL="45720" indent="0">
              <a:buNone/>
            </a:pPr>
            <a:r>
              <a:rPr lang="en-IN" dirty="0"/>
              <a:t>▪ Decision Tree Regression Model</a:t>
            </a:r>
            <a:endParaRPr lang="en-IN" dirty="0"/>
          </a:p>
          <a:p>
            <a:pPr marL="45720" indent="0">
              <a:buNone/>
            </a:pPr>
            <a:r>
              <a:rPr lang="en-IN" dirty="0"/>
              <a:t>▪ Random Forest Regression Model</a:t>
            </a:r>
            <a:endParaRPr lang="en-IN" dirty="0"/>
          </a:p>
          <a:p>
            <a:pPr marL="45720" indent="0">
              <a:buNone/>
            </a:pPr>
            <a:r>
              <a:rPr lang="en-IN" dirty="0"/>
              <a:t>▪ K Neighbours Regression Model</a:t>
            </a:r>
            <a:endParaRPr lang="en-IN" dirty="0"/>
          </a:p>
          <a:p>
            <a:pPr marL="45720" indent="0">
              <a:buNone/>
            </a:pPr>
            <a:r>
              <a:rPr lang="en-IN" dirty="0"/>
              <a:t>▪ Gradient Boosting Regression Model</a:t>
            </a:r>
            <a:endParaRPr lang="en-IN" dirty="0"/>
          </a:p>
          <a:p>
            <a:pPr marL="45720" indent="0">
              <a:buNone/>
            </a:pPr>
            <a:r>
              <a:rPr lang="en-IN" dirty="0"/>
              <a:t>▪ Ada Boost Regression Model</a:t>
            </a:r>
            <a:endParaRPr lang="en-IN" dirty="0"/>
          </a:p>
          <a:p>
            <a:pPr marL="45720" indent="0">
              <a:buNone/>
            </a:pPr>
            <a:r>
              <a:rPr lang="en-IN" dirty="0"/>
              <a:t>▪ Extra Trees Regression Model</a:t>
            </a:r>
            <a:endParaRPr lang="en-IN"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 FUNCTION WITH EVALUATION METRICS</a:t>
            </a:r>
            <a:endParaRPr lang="en-IN" dirty="0"/>
          </a:p>
        </p:txBody>
      </p:sp>
      <p:pic>
        <p:nvPicPr>
          <p:cNvPr id="4" name="Picture 3"/>
          <p:cNvPicPr>
            <a:picLocks noChangeAspect="1"/>
          </p:cNvPicPr>
          <p:nvPr/>
        </p:nvPicPr>
        <p:blipFill>
          <a:blip r:embed="rId1"/>
          <a:stretch>
            <a:fillRect/>
          </a:stretch>
        </p:blipFill>
        <p:spPr>
          <a:xfrm>
            <a:off x="1446211" y="2435146"/>
            <a:ext cx="9296400" cy="3975666"/>
          </a:xfrm>
          <a:prstGeom prst="rect">
            <a:avLst/>
          </a:prstGeom>
          <a:effectLst>
            <a:glow rad="127000">
              <a:schemeClr val="accent1">
                <a:lumMod val="40000"/>
                <a:lumOff val="60000"/>
              </a:schemeClr>
            </a:glow>
          </a:effec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OF MULTIPLE REGRESSION MODELS</a:t>
            </a:r>
            <a:endParaRPr lang="en-IN"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8108" t="-21621" r="-8653" b="-21621"/>
          <a:stretch>
            <a:fillRect/>
          </a:stretch>
        </p:blipFill>
        <p:spPr>
          <a:xfrm>
            <a:off x="17462" y="2362200"/>
            <a:ext cx="12374436" cy="4124812"/>
          </a:xfrm>
          <a:prstGeom prst="rect">
            <a:avLst/>
          </a:prstGeom>
          <a:effectLst>
            <a:glow rad="127000">
              <a:schemeClr val="accent1">
                <a:lumMod val="40000"/>
                <a:lumOff val="60000"/>
              </a:schemeClr>
            </a:glow>
          </a:effec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AND HYPER PARAMETER TUNING</a:t>
            </a:r>
            <a:endParaRPr lang="en-IN" dirty="0"/>
          </a:p>
        </p:txBody>
      </p:sp>
      <p:sp>
        <p:nvSpPr>
          <p:cNvPr id="3" name="Content Placeholder 2"/>
          <p:cNvSpPr>
            <a:spLocks noGrp="1"/>
          </p:cNvSpPr>
          <p:nvPr>
            <p:ph idx="1"/>
          </p:nvPr>
        </p:nvSpPr>
        <p:spPr>
          <a:xfrm>
            <a:off x="818498" y="2438400"/>
            <a:ext cx="10551825" cy="3636511"/>
          </a:xfrm>
        </p:spPr>
        <p:txBody>
          <a:bodyPr>
            <a:normAutofit lnSpcReduction="10000"/>
          </a:bodyPr>
          <a:lstStyle/>
          <a:p>
            <a:pPr marL="45720" indent="0">
              <a:lnSpc>
                <a:spcPct val="120000"/>
              </a:lnSpc>
              <a:buNone/>
            </a:pPr>
            <a:r>
              <a:rPr lang="en-US" dirty="0"/>
              <a:t>The key metrics used here were:</a:t>
            </a:r>
            <a:endParaRPr lang="en-US" dirty="0"/>
          </a:p>
          <a:p>
            <a:pPr>
              <a:lnSpc>
                <a:spcPct val="120000"/>
              </a:lnSpc>
              <a:buFont typeface="Wingdings" panose="05000000000000000000" pitchFamily="2" charset="2"/>
              <a:buChar char="ü"/>
            </a:pPr>
            <a:r>
              <a:rPr lang="en-US" dirty="0"/>
              <a:t>R2 score</a:t>
            </a:r>
            <a:endParaRPr lang="en-US" dirty="0"/>
          </a:p>
          <a:p>
            <a:pPr>
              <a:lnSpc>
                <a:spcPct val="120000"/>
              </a:lnSpc>
              <a:buFont typeface="Wingdings" panose="05000000000000000000" pitchFamily="2" charset="2"/>
              <a:buChar char="ü"/>
            </a:pPr>
            <a:r>
              <a:rPr lang="en-US" dirty="0"/>
              <a:t>Cross Validation Score</a:t>
            </a:r>
            <a:endParaRPr lang="en-US" dirty="0"/>
          </a:p>
          <a:p>
            <a:pPr>
              <a:lnSpc>
                <a:spcPct val="120000"/>
              </a:lnSpc>
              <a:buFont typeface="Wingdings" panose="05000000000000000000" pitchFamily="2" charset="2"/>
              <a:buChar char="ü"/>
            </a:pPr>
            <a:r>
              <a:rPr lang="en-US" dirty="0"/>
              <a:t>MAE</a:t>
            </a:r>
            <a:endParaRPr lang="en-US" dirty="0"/>
          </a:p>
          <a:p>
            <a:pPr>
              <a:lnSpc>
                <a:spcPct val="120000"/>
              </a:lnSpc>
              <a:buFont typeface="Wingdings" panose="05000000000000000000" pitchFamily="2" charset="2"/>
              <a:buChar char="ü"/>
            </a:pPr>
            <a:r>
              <a:rPr lang="en-US" dirty="0"/>
              <a:t>MSE</a:t>
            </a:r>
            <a:endParaRPr lang="en-US" dirty="0"/>
          </a:p>
          <a:p>
            <a:pPr>
              <a:lnSpc>
                <a:spcPct val="120000"/>
              </a:lnSpc>
              <a:buFont typeface="Wingdings" panose="05000000000000000000" pitchFamily="2" charset="2"/>
              <a:buChar char="ü"/>
            </a:pPr>
            <a:r>
              <a:rPr lang="en-US" dirty="0"/>
              <a:t>RMSE</a:t>
            </a:r>
            <a:endParaRPr lang="en-US" dirty="0"/>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a:t>
            </a:r>
            <a:endParaRPr lang="en-IN" dirty="0"/>
          </a:p>
        </p:txBody>
      </p:sp>
      <p:sp>
        <p:nvSpPr>
          <p:cNvPr id="3" name="Text Placeholder 2"/>
          <p:cNvSpPr>
            <a:spLocks noGrp="1"/>
          </p:cNvSpPr>
          <p:nvPr>
            <p:ph type="body" idx="1"/>
          </p:nvPr>
        </p:nvSpPr>
        <p:spPr/>
        <p:txBody>
          <a:bodyPr/>
          <a:lstStyle/>
          <a:p>
            <a:r>
              <a:rPr lang="en-US" dirty="0"/>
              <a:t>Concluding the project outcome</a:t>
            </a:r>
            <a:endParaRPr lang="en-IN" dirty="0"/>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 AND CONCLUSIONS OF THE STUDY</a:t>
            </a:r>
            <a:endParaRPr lang="en-IN" dirty="0"/>
          </a:p>
        </p:txBody>
      </p:sp>
      <p:sp>
        <p:nvSpPr>
          <p:cNvPr id="3" name="Content Placeholder 2"/>
          <p:cNvSpPr>
            <a:spLocks noGrp="1"/>
          </p:cNvSpPr>
          <p:nvPr>
            <p:ph idx="1"/>
          </p:nvPr>
        </p:nvSpPr>
        <p:spPr>
          <a:xfrm>
            <a:off x="809789" y="2514600"/>
            <a:ext cx="10551825" cy="3636511"/>
          </a:xfrm>
        </p:spPr>
        <p:txBody>
          <a:bodyPr>
            <a:normAutofit/>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endParaRPr lang="en-US" dirty="0"/>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endParaRPr lang="en-US" dirty="0"/>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endParaRPr lang="en-US" dirty="0"/>
          </a:p>
          <a:p>
            <a:pPr marL="0" indent="0">
              <a:buNone/>
            </a:pPr>
            <a:endParaRPr lang="en-IN"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endParaRPr lang="en-US" dirty="0"/>
          </a:p>
          <a:p>
            <a:pPr marL="0" indent="0">
              <a:buNone/>
            </a:pPr>
            <a:r>
              <a:rPr lang="en-US" dirty="0"/>
              <a:t>1. Time of purchase patterns (making sure last-minute purchases are expensive)</a:t>
            </a:r>
            <a:endParaRPr lang="en-US" dirty="0"/>
          </a:p>
          <a:p>
            <a:pPr marL="0" indent="0">
              <a:buNone/>
            </a:pPr>
            <a:r>
              <a:rPr lang="en-US" dirty="0"/>
              <a:t>2. Keeping the flight as full as they want it (raising prices on a flight which is filling up in order to reduce sales and hold back inventory for those expensive last-minute expensive purchases)</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p:cNvSpPr>
            <a:spLocks noGrp="1"/>
          </p:cNvSpPr>
          <p:nvPr>
            <p:ph idx="1"/>
          </p:nvPr>
        </p:nvSpPr>
        <p:spPr>
          <a:xfrm>
            <a:off x="818498" y="2514600"/>
            <a:ext cx="10551825" cy="3636511"/>
          </a:xfrm>
        </p:spPr>
        <p:txBody>
          <a:bodyPr>
            <a:normAutofit/>
          </a:bodyPr>
          <a:lstStyle/>
          <a:p>
            <a:pPr marL="0" indent="0">
              <a:buNone/>
            </a:pPr>
            <a:r>
              <a:rPr lang="en-US" dirty="0"/>
              <a:t>Visualization part helped me to understand the data as it provides graphical representation of huge data. </a:t>
            </a:r>
            <a:endParaRPr lang="en-US" dirty="0"/>
          </a:p>
          <a:p>
            <a:pPr marL="0" indent="0">
              <a:buNone/>
            </a:pPr>
            <a:r>
              <a:rPr lang="en-US" dirty="0"/>
              <a:t>It assisted me to understand the feature importance, outliers or skewness detection and to compare the independent-dependent features. </a:t>
            </a:r>
            <a:endParaRPr lang="en-US" dirty="0"/>
          </a:p>
          <a:p>
            <a:pPr marL="0" indent="0">
              <a:buNone/>
            </a:pPr>
            <a:r>
              <a:rPr lang="en-US" dirty="0"/>
              <a:t>Data cleaning is the most important part of model building and therefore before model building, I made sure the data is cleaned. </a:t>
            </a:r>
            <a:endParaRPr lang="en-US" dirty="0"/>
          </a:p>
          <a:p>
            <a:pPr marL="0" indent="0">
              <a:buNone/>
            </a:pPr>
            <a:r>
              <a:rPr lang="en-US" dirty="0"/>
              <a:t>I have generated multiple regression machine learning models to get the best model wherein I found Extra Trees Regressor Model being the best based on the metrics I have used.</a:t>
            </a:r>
            <a:endParaRPr lang="en-US" dirty="0"/>
          </a:p>
          <a:p>
            <a:pPr marL="0" indent="0">
              <a:buNone/>
            </a:pPr>
            <a:r>
              <a:rPr lang="en-US" dirty="0"/>
              <a:t>Ensured that I at least get a decent prediction confidence percentage.</a:t>
            </a:r>
            <a:endParaRPr lang="en-IN" dirty="0"/>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THIS WORK AND SCOPE FOR FUTURE WORK</a:t>
            </a:r>
            <a:endParaRPr lang="en-IN" dirty="0"/>
          </a:p>
        </p:txBody>
      </p:sp>
      <p:sp>
        <p:nvSpPr>
          <p:cNvPr id="3" name="Content Placeholder 2"/>
          <p:cNvSpPr>
            <a:spLocks noGrp="1"/>
          </p:cNvSpPr>
          <p:nvPr>
            <p:ph idx="1"/>
          </p:nvPr>
        </p:nvSpPr>
        <p:spPr>
          <a:xfrm>
            <a:off x="818498" y="2362200"/>
            <a:ext cx="10551825" cy="3636511"/>
          </a:xfrm>
        </p:spPr>
        <p:txBody>
          <a:bodyPr/>
          <a:lstStyle/>
          <a:p>
            <a:pPr marL="0" indent="0">
              <a:buNone/>
            </a:pPr>
            <a:r>
              <a:rPr lang="en-US" dirty="0"/>
              <a:t>Some algorithms are facing over-fitting problem which may be because of a smaller number of features in our dataset.</a:t>
            </a:r>
            <a:endParaRPr lang="en-US" dirty="0"/>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endParaRPr lang="en-US" dirty="0"/>
          </a:p>
          <a:p>
            <a:pPr marL="0" indent="0">
              <a:buNone/>
            </a:pPr>
            <a:r>
              <a:rPr lang="en-US" dirty="0"/>
              <a:t>Therefore based on that again the deciding factors of it may change and we have shortlisted and taken these data from the important cities across India. </a:t>
            </a:r>
            <a:endParaRPr lang="en-US" dirty="0"/>
          </a:p>
          <a:p>
            <a:pPr marL="0" indent="0">
              <a:buNone/>
            </a:pPr>
            <a:r>
              <a:rPr lang="en-US" dirty="0"/>
              <a:t>If the customer is from the different country our model might fail to predict the accuracy prize of that flight.</a:t>
            </a:r>
            <a:endParaRPr lang="en-IN" dirty="0"/>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a:effectLst>
            <a:glow rad="127000">
              <a:schemeClr val="accent1">
                <a:lumMod val="40000"/>
                <a:lumOff val="60000"/>
              </a:schemeClr>
            </a:glow>
          </a:effec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THE PROJECT</a:t>
            </a:r>
            <a:endParaRPr lang="en-IN" dirty="0"/>
          </a:p>
        </p:txBody>
      </p:sp>
      <p:sp>
        <p:nvSpPr>
          <p:cNvPr id="3" name="Content Placeholder 2"/>
          <p:cNvSpPr>
            <a:spLocks noGrp="1"/>
          </p:cNvSpPr>
          <p:nvPr>
            <p:ph idx="1"/>
          </p:nvPr>
        </p:nvSpPr>
        <p:spPr/>
        <p:txBody>
          <a:bodyPr>
            <a:normAutofit/>
          </a:bodyPr>
          <a:lstStyle/>
          <a:p>
            <a:pPr marL="0" indent="0">
              <a:buNone/>
            </a:pPr>
            <a:r>
              <a:rPr lang="en-US" dirty="0"/>
              <a:t>This project is done in three parts:</a:t>
            </a:r>
            <a:endParaRPr lang="en-US" dirty="0"/>
          </a:p>
          <a:p>
            <a:pPr marL="0" indent="0">
              <a:buNone/>
            </a:pPr>
            <a:r>
              <a:rPr lang="en-US" dirty="0"/>
              <a:t>	- Data Collection</a:t>
            </a:r>
            <a:endParaRPr lang="en-US" dirty="0"/>
          </a:p>
          <a:p>
            <a:pPr marL="0" indent="0">
              <a:buNone/>
            </a:pPr>
            <a:r>
              <a:rPr lang="en-US" dirty="0"/>
              <a:t>	- Data Analysis</a:t>
            </a:r>
            <a:endParaRPr lang="en-US" dirty="0"/>
          </a:p>
          <a:p>
            <a:pPr marL="0" indent="0">
              <a:buNone/>
            </a:pPr>
            <a:r>
              <a:rPr lang="en-US" dirty="0"/>
              <a:t>	- Model Building</a:t>
            </a:r>
            <a:endParaRPr lang="en-US" dirty="0"/>
          </a:p>
          <a:p>
            <a:pPr marL="0" indent="0">
              <a:buNone/>
            </a:pPr>
            <a:r>
              <a:rPr lang="en-US" dirty="0"/>
              <a:t>I created two different Jupyter Notebook files to performed the required actions.</a:t>
            </a:r>
            <a:endParaRPr lang="en-US" dirty="0"/>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endParaRPr lang="en-US"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endParaRPr lang="en-US" dirty="0"/>
          </a:p>
        </p:txBody>
      </p:sp>
      <p:sp>
        <p:nvSpPr>
          <p:cNvPr id="10" name="Content Placeholder 9"/>
          <p:cNvSpPr>
            <a:spLocks noGrp="1"/>
          </p:cNvSpPr>
          <p:nvPr>
            <p:ph sz="half" idx="1"/>
          </p:nvPr>
        </p:nvSpPr>
        <p:spPr/>
        <p:txBody>
          <a:bodyPr>
            <a:normAutofit/>
          </a:bodyPr>
          <a:lstStyle/>
          <a:p>
            <a:r>
              <a:rPr lang="en-US" dirty="0"/>
              <a:t>Used the Python programming in Jupyter Notebook for 2 separate files</a:t>
            </a:r>
            <a:endParaRPr lang="en-US" dirty="0"/>
          </a:p>
          <a:p>
            <a:r>
              <a:rPr lang="en-US" dirty="0"/>
              <a:t>In the first notebook I wrote down the code to extract data for Flight prices and details from various web pages and stored them in a comma separated value file</a:t>
            </a:r>
            <a:endParaRPr lang="en-US" dirty="0"/>
          </a:p>
          <a:p>
            <a:r>
              <a:rPr lang="en-US" dirty="0"/>
              <a:t>Then the second notebook was created to make a Flight Price Prediction project and analyze various ways to get better predicted results</a:t>
            </a:r>
            <a:endParaRPr lang="en-US" dirty="0"/>
          </a:p>
        </p:txBody>
      </p:sp>
      <p:graphicFrame>
        <p:nvGraphicFramePr>
          <p:cNvPr id="9" name="Content Placeholder 8" descr="Reverse list diagram showing transition between Group A and Group B with tasks under each group"/>
          <p:cNvGraphicFramePr>
            <a:graphicFrameLocks noGrp="1"/>
          </p:cNvGraphicFramePr>
          <p:nvPr>
            <p:ph sz="half" idx="2"/>
          </p:nvPr>
        </p:nvGraphicFramePr>
        <p:xfrm>
          <a:off x="6186488" y="2222500"/>
          <a:ext cx="5192712" cy="36385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 STEPS</a:t>
            </a:r>
            <a:endParaRPr lang="en-IN" dirty="0"/>
          </a:p>
        </p:txBody>
      </p:sp>
      <p:sp>
        <p:nvSpPr>
          <p:cNvPr id="3" name="Content Placeholder 2"/>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endParaRPr lang="en-US" dirty="0"/>
          </a:p>
          <a:p>
            <a:pPr marL="0" indent="0">
              <a:buNone/>
            </a:pPr>
            <a:r>
              <a:rPr lang="en-US" dirty="0"/>
              <a:t>2. Exploratory Data Analysis</a:t>
            </a:r>
            <a:endParaRPr lang="en-US" dirty="0"/>
          </a:p>
          <a:p>
            <a:pPr marL="0" indent="0">
              <a:buNone/>
            </a:pPr>
            <a:r>
              <a:rPr lang="en-US" dirty="0"/>
              <a:t>3. Data Pre-processing</a:t>
            </a:r>
            <a:endParaRPr lang="en-US" dirty="0"/>
          </a:p>
          <a:p>
            <a:pPr marL="0" indent="0">
              <a:buNone/>
            </a:pPr>
            <a:r>
              <a:rPr lang="en-US" dirty="0"/>
              <a:t>4. Model Building</a:t>
            </a:r>
            <a:endParaRPr lang="en-US" dirty="0"/>
          </a:p>
          <a:p>
            <a:pPr marL="0" indent="0">
              <a:buNone/>
            </a:pPr>
            <a:r>
              <a:rPr lang="en-US" dirty="0"/>
              <a:t>5. Model Evaluation</a:t>
            </a:r>
            <a:endParaRPr lang="en-US" dirty="0"/>
          </a:p>
          <a:p>
            <a:pPr marL="0" indent="0">
              <a:buNone/>
            </a:pPr>
            <a:r>
              <a:rPr lang="en-US" dirty="0"/>
              <a:t>6. Selecting the best model</a:t>
            </a:r>
            <a:endParaRPr lang="en-IN"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27494" r="30620"/>
          <a:stretch>
            <a:fillRect/>
          </a:stretch>
        </p:blipFill>
        <p:spPr>
          <a:xfrm>
            <a:off x="5942012" y="2362200"/>
            <a:ext cx="5487989" cy="3886200"/>
          </a:xfrm>
          <a:prstGeom prst="rect">
            <a:avLst/>
          </a:prstGeom>
          <a:effectLst>
            <a:glow rad="127000">
              <a:schemeClr val="accent1">
                <a:lumMod val="40000"/>
                <a:lumOff val="60000"/>
              </a:schemeClr>
            </a:glow>
          </a:effectLs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p:cNvGraphicFramePr/>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p:cNvGraphicFramePr/>
          <p:nvPr/>
        </p:nvGraphicFramePr>
        <p:xfrm>
          <a:off x="1293812" y="2209800"/>
          <a:ext cx="9134475" cy="4495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SCRAPING WEBPAGES FOR FLIGHTS</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3813" y="2438400"/>
            <a:ext cx="9372599" cy="3886200"/>
          </a:xfrm>
          <a:prstGeom prst="rect">
            <a:avLst/>
          </a:prstGeom>
          <a:effectLst>
            <a:glow rad="127000">
              <a:schemeClr val="accent1">
                <a:lumMod val="40000"/>
                <a:lumOff val="60000"/>
              </a:schemeClr>
            </a:glow>
          </a:effectLst>
        </p:spPr>
      </p:pic>
    </p:spTree>
  </p:cSld>
  <p:clrMapOvr>
    <a:masterClrMapping/>
  </p:clrMapOvr>
  <p:transition spd="med">
    <p:fade/>
  </p:transition>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7867</Words>
  <Application>WPS Presentation</Application>
  <PresentationFormat>Custom</PresentationFormat>
  <Paragraphs>183</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SimSun</vt:lpstr>
      <vt:lpstr>Wingdings</vt:lpstr>
      <vt:lpstr>Wingdings 2</vt:lpstr>
      <vt:lpstr>Century Gothic</vt:lpstr>
      <vt:lpstr>Microsoft YaHei</vt:lpstr>
      <vt:lpstr>Arial Unicode MS</vt:lpstr>
      <vt:lpstr>Palatino Linotype</vt:lpstr>
      <vt:lpstr>Constantia (Body)</vt:lpstr>
      <vt:lpstr>Constantia</vt:lpstr>
      <vt:lpstr>Euphemia</vt:lpstr>
      <vt:lpstr>Segoe Print</vt:lpstr>
      <vt:lpstr>Business Cooperate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SHUBHAM</cp:lastModifiedBy>
  <cp:revision>22</cp:revision>
  <dcterms:created xsi:type="dcterms:W3CDTF">2021-11-29T18:55:00Z</dcterms:created>
  <dcterms:modified xsi:type="dcterms:W3CDTF">2022-01-30T14:24:36Z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74063904</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4F32E47A201E4572A560E6014AED856F</vt:lpwstr>
  </property>
  <property fmtid="{D5CDD505-2E9C-101B-9397-08002B2CF9AE}" pid="13" name="KSOProductBuildVer">
    <vt:lpwstr>1033-11.2.0.10311</vt:lpwstr>
  </property>
</Properties>
</file>