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notesMasterIdLst>
    <p:notesMasterId r:id="rId24"/>
  </p:notesMasterIdLst>
  <p:sldIdLst>
    <p:sldId id="256" r:id="rId2"/>
    <p:sldId id="277" r:id="rId3"/>
    <p:sldId id="257" r:id="rId4"/>
    <p:sldId id="260" r:id="rId5"/>
    <p:sldId id="259" r:id="rId6"/>
    <p:sldId id="271" r:id="rId7"/>
    <p:sldId id="272" r:id="rId8"/>
    <p:sldId id="266" r:id="rId9"/>
    <p:sldId id="265" r:id="rId10"/>
    <p:sldId id="268" r:id="rId11"/>
    <p:sldId id="267" r:id="rId12"/>
    <p:sldId id="274" r:id="rId13"/>
    <p:sldId id="273" r:id="rId14"/>
    <p:sldId id="287" r:id="rId15"/>
    <p:sldId id="288" r:id="rId16"/>
    <p:sldId id="284" r:id="rId17"/>
    <p:sldId id="282" r:id="rId18"/>
    <p:sldId id="289" r:id="rId19"/>
    <p:sldId id="278" r:id="rId20"/>
    <p:sldId id="279" r:id="rId21"/>
    <p:sldId id="290" r:id="rId22"/>
    <p:sldId id="285"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32323"/>
    <a:srgbClr val="010101"/>
    <a:srgbClr val="000000"/>
    <a:srgbClr val="4C4C4C"/>
    <a:srgbClr val="0B0B0B"/>
    <a:srgbClr val="E4CCCC"/>
    <a:srgbClr val="F2E7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8497" autoAdjust="0"/>
  </p:normalViewPr>
  <p:slideViewPr>
    <p:cSldViewPr snapToGrid="0">
      <p:cViewPr varScale="1">
        <p:scale>
          <a:sx n="75" d="100"/>
          <a:sy n="75" d="100"/>
        </p:scale>
        <p:origin x="97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FBFFB0-949A-48E8-95E8-1BCE55583B7A}" type="datetimeFigureOut">
              <a:rPr lang="en-IN" smtClean="0"/>
              <a:t>04-05-2023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96C226-DAA0-40FE-9B04-62AD40482348}" type="slidenum">
              <a:rPr lang="en-IN" smtClean="0"/>
              <a:t>‹#›</a:t>
            </a:fld>
            <a:endParaRPr lang="en-IN"/>
          </a:p>
        </p:txBody>
      </p:sp>
    </p:spTree>
    <p:extLst>
      <p:ext uri="{BB962C8B-B14F-4D97-AF65-F5344CB8AC3E}">
        <p14:creationId xmlns:p14="http://schemas.microsoft.com/office/powerpoint/2010/main" val="2514783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796C226-DAA0-40FE-9B04-62AD40482348}" type="slidenum">
              <a:rPr lang="en-IN" smtClean="0"/>
              <a:t>9</a:t>
            </a:fld>
            <a:endParaRPr lang="en-IN"/>
          </a:p>
        </p:txBody>
      </p:sp>
    </p:spTree>
    <p:extLst>
      <p:ext uri="{BB962C8B-B14F-4D97-AF65-F5344CB8AC3E}">
        <p14:creationId xmlns:p14="http://schemas.microsoft.com/office/powerpoint/2010/main" val="29042806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796C226-DAA0-40FE-9B04-62AD40482348}" type="slidenum">
              <a:rPr lang="en-IN" smtClean="0"/>
              <a:t>18</a:t>
            </a:fld>
            <a:endParaRPr lang="en-IN"/>
          </a:p>
        </p:txBody>
      </p:sp>
    </p:spTree>
    <p:extLst>
      <p:ext uri="{BB962C8B-B14F-4D97-AF65-F5344CB8AC3E}">
        <p14:creationId xmlns:p14="http://schemas.microsoft.com/office/powerpoint/2010/main" val="29549240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796C226-DAA0-40FE-9B04-62AD40482348}" type="slidenum">
              <a:rPr lang="en-IN" smtClean="0"/>
              <a:t>21</a:t>
            </a:fld>
            <a:endParaRPr lang="en-IN"/>
          </a:p>
        </p:txBody>
      </p:sp>
    </p:spTree>
    <p:extLst>
      <p:ext uri="{BB962C8B-B14F-4D97-AF65-F5344CB8AC3E}">
        <p14:creationId xmlns:p14="http://schemas.microsoft.com/office/powerpoint/2010/main" val="38025826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69614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73426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524816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050576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87251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5/4/2023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822759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5/4/2023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99063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799600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02018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pPr/>
              <a:t>5/4/2023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79820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76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50635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72086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5/4/2023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78440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5/4/2023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74003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pPr/>
              <a:t>5/4/2023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47958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43304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5/4/2023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23396558"/>
      </p:ext>
    </p:extLst>
  </p:cSld>
  <p:clrMap bg1="dk1" tx1="lt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hyperlink" Target="https://www.richmondweb.it/projects/"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eneracionxbox.com/juegos-con-gold-primera-quincena-diciembre-2019/" TargetMode="External"/><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jmcauley.ucsd.edu/data/amazo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29B09-0839-4F04-B579-F689CB3223B8}"/>
              </a:ext>
            </a:extLst>
          </p:cNvPr>
          <p:cNvSpPr>
            <a:spLocks noGrp="1"/>
          </p:cNvSpPr>
          <p:nvPr>
            <p:ph type="ctrTitle"/>
          </p:nvPr>
        </p:nvSpPr>
        <p:spPr>
          <a:xfrm>
            <a:off x="4165337" y="728382"/>
            <a:ext cx="6231752" cy="1154772"/>
          </a:xfrm>
        </p:spPr>
        <p:txBody>
          <a:bodyPr/>
          <a:lstStyle/>
          <a:p>
            <a:r>
              <a:rPr lang="en-US" sz="6000" b="1" dirty="0">
                <a:latin typeface="Arial" panose="020B0604020202020204" pitchFamily="34" charset="0"/>
              </a:rPr>
              <a:t>Amazon</a:t>
            </a:r>
            <a:r>
              <a:rPr lang="en-US" dirty="0">
                <a:latin typeface="Arial" panose="020B0604020202020204" pitchFamily="34" charset="0"/>
              </a:rPr>
              <a:t> </a:t>
            </a:r>
            <a:endParaRPr lang="en-IN" dirty="0">
              <a:latin typeface="Arial" panose="020B0604020202020204" pitchFamily="34" charset="0"/>
            </a:endParaRPr>
          </a:p>
        </p:txBody>
      </p:sp>
      <p:sp>
        <p:nvSpPr>
          <p:cNvPr id="3" name="Subtitle 2">
            <a:extLst>
              <a:ext uri="{FF2B5EF4-FFF2-40B4-BE49-F238E27FC236}">
                <a16:creationId xmlns:a16="http://schemas.microsoft.com/office/drawing/2014/main" id="{1B3B08AB-FBFC-4F6F-B084-96699B5C884F}"/>
              </a:ext>
            </a:extLst>
          </p:cNvPr>
          <p:cNvSpPr>
            <a:spLocks noGrp="1"/>
          </p:cNvSpPr>
          <p:nvPr>
            <p:ph type="subTitle" idx="1"/>
          </p:nvPr>
        </p:nvSpPr>
        <p:spPr>
          <a:xfrm>
            <a:off x="5731796" y="1883154"/>
            <a:ext cx="6231752" cy="753035"/>
          </a:xfrm>
        </p:spPr>
        <p:txBody>
          <a:bodyPr>
            <a:normAutofit/>
          </a:bodyPr>
          <a:lstStyle/>
          <a:p>
            <a:r>
              <a:rPr lang="en-US" sz="2400" dirty="0">
                <a:solidFill>
                  <a:schemeClr val="tx1"/>
                </a:solidFill>
                <a:latin typeface="Arial" panose="020B0604020202020204" pitchFamily="34" charset="0"/>
              </a:rPr>
              <a:t>Product Review Data Analysis</a:t>
            </a:r>
            <a:endParaRPr lang="en-IN" sz="2400" dirty="0">
              <a:solidFill>
                <a:schemeClr val="tx1"/>
              </a:solidFill>
              <a:latin typeface="Arial" panose="020B0604020202020204" pitchFamily="34" charset="0"/>
            </a:endParaRPr>
          </a:p>
        </p:txBody>
      </p:sp>
      <p:pic>
        <p:nvPicPr>
          <p:cNvPr id="5" name="Picture 4">
            <a:extLst>
              <a:ext uri="{FF2B5EF4-FFF2-40B4-BE49-F238E27FC236}">
                <a16:creationId xmlns:a16="http://schemas.microsoft.com/office/drawing/2014/main" id="{408B0888-068E-4B1F-ACF3-DF2854D8B713}"/>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1170128" y="1120268"/>
            <a:ext cx="2857500" cy="2857500"/>
          </a:xfrm>
          <a:prstGeom prst="rect">
            <a:avLst/>
          </a:prstGeom>
          <a:noFill/>
          <a:ln w="88900" cap="sq" cmpd="tri">
            <a:solidFill>
              <a:srgbClr val="FFFFFF"/>
            </a:solidFill>
            <a:prstDash val="solid"/>
            <a:bevel/>
          </a:ln>
          <a:effectLst>
            <a:glow>
              <a:schemeClr val="accent1">
                <a:alpha val="40000"/>
              </a:schemeClr>
            </a:glow>
            <a:outerShdw sx="1000" sy="1000" algn="tl" rotWithShape="0">
              <a:schemeClr val="bg1">
                <a:alpha val="48000"/>
              </a:schemeClr>
            </a:outerShdw>
            <a:reflection blurRad="330200" stA="77000" dist="228600" dir="5400000" sy="-100000" algn="bl" rotWithShape="0"/>
            <a:softEdge rad="0"/>
          </a:effectLst>
        </p:spPr>
      </p:pic>
      <p:sp>
        <p:nvSpPr>
          <p:cNvPr id="8" name="Oval 7">
            <a:extLst>
              <a:ext uri="{FF2B5EF4-FFF2-40B4-BE49-F238E27FC236}">
                <a16:creationId xmlns:a16="http://schemas.microsoft.com/office/drawing/2014/main" id="{20C01F10-478B-4A86-AD44-87270132B8B0}"/>
              </a:ext>
            </a:extLst>
          </p:cNvPr>
          <p:cNvSpPr/>
          <p:nvPr/>
        </p:nvSpPr>
        <p:spPr>
          <a:xfrm>
            <a:off x="11260162" y="5900744"/>
            <a:ext cx="823966" cy="8842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01</a:t>
            </a:r>
            <a:endParaRPr lang="en-IN" sz="2000" dirty="0">
              <a:latin typeface="Arial" panose="020B0604020202020204" pitchFamily="34" charset="0"/>
              <a:cs typeface="Arial" panose="020B0604020202020204" pitchFamily="34" charset="0"/>
            </a:endParaRPr>
          </a:p>
        </p:txBody>
      </p:sp>
      <p:sp>
        <p:nvSpPr>
          <p:cNvPr id="6" name="Title 1">
            <a:extLst>
              <a:ext uri="{FF2B5EF4-FFF2-40B4-BE49-F238E27FC236}">
                <a16:creationId xmlns:a16="http://schemas.microsoft.com/office/drawing/2014/main" id="{56C8A2D0-CE06-462F-BA78-3E04F9F5B419}"/>
              </a:ext>
            </a:extLst>
          </p:cNvPr>
          <p:cNvSpPr txBox="1">
            <a:spLocks/>
          </p:cNvSpPr>
          <p:nvPr/>
        </p:nvSpPr>
        <p:spPr>
          <a:xfrm>
            <a:off x="7493877" y="2892715"/>
            <a:ext cx="5115298" cy="768026"/>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dirty="0">
                <a:latin typeface="Arial" panose="020B0604020202020204" pitchFamily="34" charset="0"/>
                <a:cs typeface="Arial" panose="020B0604020202020204" pitchFamily="34" charset="0"/>
              </a:rPr>
              <a:t>Team members:</a:t>
            </a:r>
            <a:endParaRPr lang="en-IN" sz="3600" dirty="0">
              <a:latin typeface="Arial" panose="020B0604020202020204" pitchFamily="34" charset="0"/>
              <a:cs typeface="Arial" panose="020B0604020202020204" pitchFamily="34" charset="0"/>
            </a:endParaRPr>
          </a:p>
        </p:txBody>
      </p:sp>
      <p:sp>
        <p:nvSpPr>
          <p:cNvPr id="9" name="Content Placeholder 2">
            <a:extLst>
              <a:ext uri="{FF2B5EF4-FFF2-40B4-BE49-F238E27FC236}">
                <a16:creationId xmlns:a16="http://schemas.microsoft.com/office/drawing/2014/main" id="{4B1388B4-1260-4477-85A4-A2E9F6943349}"/>
              </a:ext>
            </a:extLst>
          </p:cNvPr>
          <p:cNvSpPr txBox="1">
            <a:spLocks/>
          </p:cNvSpPr>
          <p:nvPr/>
        </p:nvSpPr>
        <p:spPr>
          <a:xfrm>
            <a:off x="7493877" y="3790961"/>
            <a:ext cx="4806003" cy="2448911"/>
          </a:xfrm>
          <a:prstGeom prst="rect">
            <a:avLst/>
          </a:prstGeom>
        </p:spPr>
        <p:txBody>
          <a:bodyPr vert="horz" lIns="91440" tIns="45720" rIns="91440" bIns="45720" rtlCol="0" anchor="t">
            <a:normAutofit fontScale="85000" lnSpcReduction="20000"/>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en-US" dirty="0">
                <a:solidFill>
                  <a:schemeClr val="tx1"/>
                </a:solidFill>
                <a:latin typeface="Arial" panose="020B0604020202020204" pitchFamily="34" charset="0"/>
                <a:cs typeface="Arial" panose="020B0604020202020204" pitchFamily="34" charset="0"/>
              </a:rPr>
              <a:t>            M</a:t>
            </a:r>
            <a:r>
              <a:rPr lang="en-US" cap="none" dirty="0">
                <a:solidFill>
                  <a:schemeClr val="tx1"/>
                </a:solidFill>
                <a:latin typeface="Arial" panose="020B0604020202020204" pitchFamily="34" charset="0"/>
                <a:cs typeface="Arial" panose="020B0604020202020204" pitchFamily="34" charset="0"/>
              </a:rPr>
              <a:t>r</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P</a:t>
            </a:r>
            <a:r>
              <a:rPr lang="en-US" cap="none" dirty="0" err="1">
                <a:solidFill>
                  <a:schemeClr val="tx1"/>
                </a:solidFill>
                <a:latin typeface="Arial" panose="020B0604020202020204" pitchFamily="34" charset="0"/>
                <a:cs typeface="Arial" panose="020B0604020202020204" pitchFamily="34" charset="0"/>
              </a:rPr>
              <a:t>eriyasamy</a:t>
            </a:r>
            <a:r>
              <a:rPr lang="en-US" dirty="0">
                <a:solidFill>
                  <a:schemeClr val="tx1"/>
                </a:solidFill>
                <a:latin typeface="Arial" panose="020B0604020202020204" pitchFamily="34" charset="0"/>
                <a:cs typeface="Arial" panose="020B0604020202020204" pitchFamily="34" charset="0"/>
              </a:rPr>
              <a:t> K </a:t>
            </a:r>
          </a:p>
          <a:p>
            <a:r>
              <a:rPr lang="en-IN" dirty="0">
                <a:solidFill>
                  <a:schemeClr val="tx1"/>
                </a:solidFill>
                <a:latin typeface="Arial" panose="020B0604020202020204" pitchFamily="34" charset="0"/>
                <a:ea typeface="Inter"/>
                <a:cs typeface="Arial" panose="020B0604020202020204" pitchFamily="34" charset="0"/>
                <a:sym typeface="Inter"/>
              </a:rPr>
              <a:t>            M</a:t>
            </a:r>
            <a:r>
              <a:rPr lang="en-IN" cap="none" dirty="0">
                <a:solidFill>
                  <a:schemeClr val="tx1"/>
                </a:solidFill>
                <a:latin typeface="Arial" panose="020B0604020202020204" pitchFamily="34" charset="0"/>
                <a:ea typeface="Inter"/>
                <a:cs typeface="Arial" panose="020B0604020202020204" pitchFamily="34" charset="0"/>
                <a:sym typeface="Inter"/>
              </a:rPr>
              <a:t>r</a:t>
            </a:r>
            <a:r>
              <a:rPr lang="en-IN" dirty="0">
                <a:solidFill>
                  <a:schemeClr val="tx1"/>
                </a:solidFill>
                <a:latin typeface="Arial" panose="020B0604020202020204" pitchFamily="34" charset="0"/>
                <a:ea typeface="Inter"/>
                <a:cs typeface="Arial" panose="020B0604020202020204" pitchFamily="34" charset="0"/>
                <a:sym typeface="Inter"/>
              </a:rPr>
              <a:t>. M S</a:t>
            </a:r>
            <a:r>
              <a:rPr lang="en-IN" cap="none" dirty="0">
                <a:solidFill>
                  <a:schemeClr val="tx1"/>
                </a:solidFill>
                <a:latin typeface="Arial" panose="020B0604020202020204" pitchFamily="34" charset="0"/>
                <a:ea typeface="Inter"/>
                <a:cs typeface="Arial" panose="020B0604020202020204" pitchFamily="34" charset="0"/>
                <a:sym typeface="Inter"/>
              </a:rPr>
              <a:t>aad</a:t>
            </a:r>
            <a:r>
              <a:rPr lang="en-IN" dirty="0">
                <a:solidFill>
                  <a:schemeClr val="tx1"/>
                </a:solidFill>
                <a:latin typeface="Arial" panose="020B0604020202020204" pitchFamily="34" charset="0"/>
                <a:ea typeface="Inter"/>
                <a:cs typeface="Arial" panose="020B0604020202020204" pitchFamily="34" charset="0"/>
                <a:sym typeface="Inter"/>
              </a:rPr>
              <a:t> T</a:t>
            </a:r>
            <a:r>
              <a:rPr lang="en-IN" cap="none" dirty="0">
                <a:solidFill>
                  <a:schemeClr val="tx1"/>
                </a:solidFill>
                <a:latin typeface="Arial" panose="020B0604020202020204" pitchFamily="34" charset="0"/>
                <a:ea typeface="Inter"/>
                <a:cs typeface="Arial" panose="020B0604020202020204" pitchFamily="34" charset="0"/>
                <a:sym typeface="Inter"/>
              </a:rPr>
              <a:t>ariq</a:t>
            </a:r>
          </a:p>
          <a:p>
            <a:r>
              <a:rPr lang="en-US" dirty="0">
                <a:solidFill>
                  <a:schemeClr val="tx1"/>
                </a:solidFill>
                <a:latin typeface="Arial" panose="020B0604020202020204" pitchFamily="34" charset="0"/>
                <a:ea typeface="Inter"/>
                <a:cs typeface="Arial" panose="020B0604020202020204" pitchFamily="34" charset="0"/>
                <a:sym typeface="Inter"/>
              </a:rPr>
              <a:t>            M</a:t>
            </a:r>
            <a:r>
              <a:rPr lang="en-IN" cap="none" dirty="0">
                <a:solidFill>
                  <a:schemeClr val="tx1"/>
                </a:solidFill>
                <a:latin typeface="Arial" panose="020B0604020202020204" pitchFamily="34" charset="0"/>
                <a:ea typeface="Inter"/>
                <a:cs typeface="Arial" panose="020B0604020202020204" pitchFamily="34" charset="0"/>
                <a:sym typeface="Inter"/>
              </a:rPr>
              <a:t>r</a:t>
            </a:r>
            <a:r>
              <a:rPr lang="en-IN" dirty="0">
                <a:solidFill>
                  <a:schemeClr val="tx1"/>
                </a:solidFill>
                <a:latin typeface="Arial" panose="020B0604020202020204" pitchFamily="34" charset="0"/>
                <a:ea typeface="Inter"/>
                <a:cs typeface="Arial" panose="020B0604020202020204" pitchFamily="34" charset="0"/>
                <a:sym typeface="Inter"/>
              </a:rPr>
              <a:t>. S</a:t>
            </a:r>
            <a:r>
              <a:rPr lang="en-IN" cap="none" dirty="0">
                <a:solidFill>
                  <a:schemeClr val="tx1"/>
                </a:solidFill>
                <a:latin typeface="Arial" panose="020B0604020202020204" pitchFamily="34" charset="0"/>
                <a:ea typeface="Inter"/>
                <a:cs typeface="Arial" panose="020B0604020202020204" pitchFamily="34" charset="0"/>
                <a:sym typeface="Inter"/>
              </a:rPr>
              <a:t>hubham</a:t>
            </a:r>
            <a:r>
              <a:rPr lang="en-IN" dirty="0">
                <a:solidFill>
                  <a:schemeClr val="tx1"/>
                </a:solidFill>
                <a:latin typeface="Arial" panose="020B0604020202020204" pitchFamily="34" charset="0"/>
                <a:ea typeface="Inter"/>
                <a:cs typeface="Arial" panose="020B0604020202020204" pitchFamily="34" charset="0"/>
                <a:sym typeface="Inter"/>
              </a:rPr>
              <a:t> M</a:t>
            </a:r>
            <a:r>
              <a:rPr lang="en-IN" cap="none" dirty="0">
                <a:solidFill>
                  <a:schemeClr val="tx1"/>
                </a:solidFill>
                <a:latin typeface="Arial" panose="020B0604020202020204" pitchFamily="34" charset="0"/>
                <a:ea typeface="Inter"/>
                <a:cs typeface="Arial" panose="020B0604020202020204" pitchFamily="34" charset="0"/>
                <a:sym typeface="Inter"/>
              </a:rPr>
              <a:t>ahajan</a:t>
            </a:r>
            <a:endParaRPr lang="en-IN" cap="none" dirty="0">
              <a:solidFill>
                <a:schemeClr val="tx1"/>
              </a:solidFill>
              <a:latin typeface="Arial" panose="020B0604020202020204" pitchFamily="34" charset="0"/>
              <a:cs typeface="Arial" panose="020B0604020202020204" pitchFamily="34" charset="0"/>
            </a:endParaRPr>
          </a:p>
          <a:p>
            <a:r>
              <a:rPr lang="en-US" sz="2000" dirty="0">
                <a:solidFill>
                  <a:schemeClr val="tx1"/>
                </a:solidFill>
                <a:latin typeface="Arial" panose="020B0604020202020204" pitchFamily="34" charset="0"/>
                <a:cs typeface="Arial" panose="020B0604020202020204" pitchFamily="34" charset="0"/>
              </a:rPr>
              <a:t>            M</a:t>
            </a:r>
            <a:r>
              <a:rPr lang="en-US" sz="2000" cap="none" dirty="0">
                <a:solidFill>
                  <a:schemeClr val="tx1"/>
                </a:solidFill>
                <a:latin typeface="Arial" panose="020B0604020202020204" pitchFamily="34" charset="0"/>
                <a:cs typeface="Arial" panose="020B0604020202020204" pitchFamily="34" charset="0"/>
              </a:rPr>
              <a:t>r. </a:t>
            </a:r>
            <a:r>
              <a:rPr lang="en-US" sz="2000" cap="none" dirty="0" err="1">
                <a:solidFill>
                  <a:schemeClr val="tx1"/>
                </a:solidFill>
                <a:latin typeface="Arial" panose="020B0604020202020204" pitchFamily="34" charset="0"/>
                <a:cs typeface="Arial" panose="020B0604020202020204" pitchFamily="34" charset="0"/>
              </a:rPr>
              <a:t>Vigneshwar</a:t>
            </a:r>
            <a:r>
              <a:rPr lang="en-US" sz="2000" cap="none"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M</a:t>
            </a:r>
          </a:p>
          <a:p>
            <a:endParaRPr lang="en-US" sz="2400" dirty="0">
              <a:solidFill>
                <a:schemeClr val="tx1"/>
              </a:solidFill>
              <a:latin typeface="Arial" panose="020B0604020202020204" pitchFamily="34" charset="0"/>
              <a:cs typeface="Arial" panose="020B0604020202020204" pitchFamily="34" charset="0"/>
            </a:endParaRPr>
          </a:p>
          <a:p>
            <a:r>
              <a:rPr lang="en-US" sz="2400" dirty="0">
                <a:solidFill>
                  <a:schemeClr val="tx1"/>
                </a:solidFill>
                <a:latin typeface="Arial" panose="020B0604020202020204" pitchFamily="34" charset="0"/>
                <a:cs typeface="Arial" panose="020B0604020202020204" pitchFamily="34" charset="0"/>
              </a:rPr>
              <a:t>U</a:t>
            </a:r>
            <a:r>
              <a:rPr lang="en-US" sz="2400" cap="none" dirty="0">
                <a:solidFill>
                  <a:schemeClr val="tx1"/>
                </a:solidFill>
                <a:latin typeface="Arial" panose="020B0604020202020204" pitchFamily="34" charset="0"/>
                <a:cs typeface="Arial" panose="020B0604020202020204" pitchFamily="34" charset="0"/>
              </a:rPr>
              <a:t>nder</a:t>
            </a:r>
            <a:r>
              <a:rPr lang="en-US" sz="2400" dirty="0">
                <a:solidFill>
                  <a:schemeClr val="tx1"/>
                </a:solidFill>
                <a:latin typeface="Arial" panose="020B0604020202020204" pitchFamily="34" charset="0"/>
                <a:cs typeface="Arial" panose="020B0604020202020204" pitchFamily="34" charset="0"/>
              </a:rPr>
              <a:t> t</a:t>
            </a:r>
            <a:r>
              <a:rPr lang="en-US" sz="2400" cap="none" dirty="0">
                <a:solidFill>
                  <a:schemeClr val="tx1"/>
                </a:solidFill>
                <a:latin typeface="Arial" panose="020B0604020202020204" pitchFamily="34" charset="0"/>
                <a:cs typeface="Arial" panose="020B0604020202020204" pitchFamily="34" charset="0"/>
              </a:rPr>
              <a:t>he</a:t>
            </a:r>
            <a:r>
              <a:rPr lang="en-US" sz="2400" dirty="0">
                <a:solidFill>
                  <a:schemeClr val="tx1"/>
                </a:solidFill>
                <a:latin typeface="Arial" panose="020B0604020202020204" pitchFamily="34" charset="0"/>
                <a:cs typeface="Arial" panose="020B0604020202020204" pitchFamily="34" charset="0"/>
              </a:rPr>
              <a:t> g</a:t>
            </a:r>
            <a:r>
              <a:rPr lang="en-US" sz="2400" cap="none" dirty="0">
                <a:solidFill>
                  <a:schemeClr val="tx1"/>
                </a:solidFill>
                <a:latin typeface="Arial" panose="020B0604020202020204" pitchFamily="34" charset="0"/>
                <a:cs typeface="Arial" panose="020B0604020202020204" pitchFamily="34" charset="0"/>
              </a:rPr>
              <a:t>uidance</a:t>
            </a:r>
            <a:r>
              <a:rPr lang="en-US" sz="2400" dirty="0">
                <a:solidFill>
                  <a:schemeClr val="tx1"/>
                </a:solidFill>
                <a:latin typeface="Arial" panose="020B0604020202020204" pitchFamily="34" charset="0"/>
                <a:cs typeface="Arial" panose="020B0604020202020204" pitchFamily="34" charset="0"/>
              </a:rPr>
              <a:t> o</a:t>
            </a:r>
            <a:r>
              <a:rPr lang="en-US" sz="2400" cap="none" dirty="0">
                <a:solidFill>
                  <a:schemeClr val="tx1"/>
                </a:solidFill>
                <a:latin typeface="Arial" panose="020B0604020202020204" pitchFamily="34" charset="0"/>
                <a:cs typeface="Arial" panose="020B0604020202020204" pitchFamily="34" charset="0"/>
              </a:rPr>
              <a:t>f</a:t>
            </a:r>
            <a:r>
              <a:rPr lang="en-US" sz="2400" dirty="0">
                <a:solidFill>
                  <a:schemeClr val="tx1"/>
                </a:solidFill>
                <a:latin typeface="Arial" panose="020B0604020202020204" pitchFamily="34" charset="0"/>
                <a:cs typeface="Arial" panose="020B0604020202020204" pitchFamily="34" charset="0"/>
              </a:rPr>
              <a:t>:</a:t>
            </a:r>
          </a:p>
          <a:p>
            <a:r>
              <a:rPr lang="en-US" dirty="0">
                <a:solidFill>
                  <a:schemeClr val="tx1"/>
                </a:solidFill>
                <a:latin typeface="Arial" panose="020B0604020202020204" pitchFamily="34" charset="0"/>
                <a:cs typeface="Arial" panose="020B0604020202020204" pitchFamily="34" charset="0"/>
              </a:rPr>
              <a:t>            </a:t>
            </a:r>
            <a:r>
              <a:rPr lang="en-US" sz="2200" dirty="0">
                <a:solidFill>
                  <a:schemeClr val="tx1"/>
                </a:solidFill>
                <a:latin typeface="Arial" panose="020B0604020202020204" pitchFamily="34" charset="0"/>
                <a:cs typeface="Arial" panose="020B0604020202020204" pitchFamily="34" charset="0"/>
              </a:rPr>
              <a:t>M</a:t>
            </a:r>
            <a:r>
              <a:rPr lang="en-US" sz="2200" cap="none" dirty="0">
                <a:solidFill>
                  <a:schemeClr val="tx1"/>
                </a:solidFill>
                <a:latin typeface="Arial" panose="020B0604020202020204" pitchFamily="34" charset="0"/>
                <a:cs typeface="Arial" panose="020B0604020202020204" pitchFamily="34" charset="0"/>
              </a:rPr>
              <a:t>r</a:t>
            </a:r>
            <a:r>
              <a:rPr lang="en-US" sz="2200" dirty="0">
                <a:solidFill>
                  <a:schemeClr val="tx1"/>
                </a:solidFill>
                <a:latin typeface="Arial" panose="020B0604020202020204" pitchFamily="34" charset="0"/>
                <a:cs typeface="Arial" panose="020B0604020202020204" pitchFamily="34" charset="0"/>
              </a:rPr>
              <a:t>. G</a:t>
            </a:r>
            <a:r>
              <a:rPr lang="en-US" sz="2200" cap="none" dirty="0">
                <a:solidFill>
                  <a:schemeClr val="tx1"/>
                </a:solidFill>
                <a:latin typeface="Arial" panose="020B0604020202020204" pitchFamily="34" charset="0"/>
                <a:cs typeface="Arial" panose="020B0604020202020204" pitchFamily="34" charset="0"/>
              </a:rPr>
              <a:t>aurav</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m</a:t>
            </a:r>
            <a:r>
              <a:rPr lang="en-US" sz="2200" cap="none" dirty="0" err="1">
                <a:solidFill>
                  <a:schemeClr val="tx1"/>
                </a:solidFill>
                <a:latin typeface="Arial" panose="020B0604020202020204" pitchFamily="34" charset="0"/>
                <a:cs typeface="Arial" panose="020B0604020202020204" pitchFamily="34" charset="0"/>
              </a:rPr>
              <a:t>ishra</a:t>
            </a:r>
            <a:endParaRPr lang="en-IN" sz="2200" dirty="0">
              <a:solidFill>
                <a:schemeClr val="tx1"/>
              </a:solidFill>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2655207335"/>
      </p:ext>
    </p:extLst>
  </p:cSld>
  <p:clrMapOvr>
    <a:masterClrMapping/>
  </p:clrMapOvr>
  <mc:AlternateContent xmlns:mc="http://schemas.openxmlformats.org/markup-compatibility/2006" xmlns:p14="http://schemas.microsoft.com/office/powerpoint/2010/main">
    <mc:Choice Requires="p14">
      <p:transition spd="slow" p14:dur="2000" advTm="12577"/>
    </mc:Choice>
    <mc:Fallback xmlns="">
      <p:transition spd="slow" advTm="1257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89C39-403F-40F9-9959-0AE5944BA218}"/>
              </a:ext>
            </a:extLst>
          </p:cNvPr>
          <p:cNvSpPr>
            <a:spLocks noGrp="1"/>
          </p:cNvSpPr>
          <p:nvPr>
            <p:ph type="title"/>
          </p:nvPr>
        </p:nvSpPr>
        <p:spPr>
          <a:xfrm>
            <a:off x="149116" y="178388"/>
            <a:ext cx="11235665" cy="1081439"/>
          </a:xfrm>
        </p:spPr>
        <p:txBody>
          <a:bodyPr/>
          <a:lstStyle/>
          <a:p>
            <a:r>
              <a:rPr lang="en-US" sz="3600" dirty="0">
                <a:latin typeface="Arial" panose="020B0604020202020204" pitchFamily="34" charset="0"/>
                <a:cs typeface="Arial" panose="020B0604020202020204" pitchFamily="34" charset="0"/>
              </a:rPr>
              <a:t>Customer Rating proportion analysis </a:t>
            </a:r>
            <a:r>
              <a:rPr lang="en-US" sz="2800" dirty="0">
                <a:latin typeface="Arial" panose="020B0604020202020204" pitchFamily="34" charset="0"/>
                <a:cs typeface="Arial" panose="020B0604020202020204" pitchFamily="34" charset="0"/>
              </a:rPr>
              <a:t>(Toy Dataset )</a:t>
            </a:r>
            <a:endParaRPr lang="en-IN" sz="2800" dirty="0"/>
          </a:p>
        </p:txBody>
      </p:sp>
      <p:sp>
        <p:nvSpPr>
          <p:cNvPr id="3" name="Content Placeholder 2">
            <a:extLst>
              <a:ext uri="{FF2B5EF4-FFF2-40B4-BE49-F238E27FC236}">
                <a16:creationId xmlns:a16="http://schemas.microsoft.com/office/drawing/2014/main" id="{37FC8DE6-688E-4BB5-ADA8-FA201546F58E}"/>
              </a:ext>
            </a:extLst>
          </p:cNvPr>
          <p:cNvSpPr>
            <a:spLocks noGrp="1"/>
          </p:cNvSpPr>
          <p:nvPr>
            <p:ph idx="1"/>
          </p:nvPr>
        </p:nvSpPr>
        <p:spPr>
          <a:xfrm>
            <a:off x="5157907" y="1734207"/>
            <a:ext cx="6884977" cy="3880178"/>
          </a:xfrm>
        </p:spPr>
        <p:txBody>
          <a:bodyPr>
            <a:normAutofit lnSpcReduction="10000"/>
          </a:bodyPr>
          <a:lstStyle/>
          <a:p>
            <a:r>
              <a:rPr lang="en-US" sz="2200" dirty="0">
                <a:latin typeface="Arial" panose="020B0604020202020204" pitchFamily="34" charset="0"/>
                <a:cs typeface="Arial" panose="020B0604020202020204" pitchFamily="34" charset="0"/>
              </a:rPr>
              <a:t>86.17% of customers have provided product ratings of 5 and 4, indicating higher level of satisfaction.</a:t>
            </a:r>
          </a:p>
          <a:p>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3.3% of customers have rated product with grade 3, suggesting neutral level of satisfaction.</a:t>
            </a:r>
          </a:p>
          <a:p>
            <a:endParaRPr lang="en-IN" sz="2200" dirty="0">
              <a:latin typeface="Arial" panose="020B0604020202020204" pitchFamily="34" charset="0"/>
              <a:cs typeface="Arial" panose="020B0604020202020204" pitchFamily="34" charset="0"/>
            </a:endParaRPr>
          </a:p>
          <a:p>
            <a:r>
              <a:rPr lang="en-IN" sz="2200" dirty="0">
                <a:latin typeface="Arial" panose="020B0604020202020204" pitchFamily="34" charset="0"/>
                <a:cs typeface="Arial" panose="020B0604020202020204" pitchFamily="34" charset="0"/>
              </a:rPr>
              <a:t>10.6% of customers have rated the product as grade 2 </a:t>
            </a:r>
            <a:r>
              <a:rPr lang="en-US" sz="2200" dirty="0">
                <a:latin typeface="Arial" panose="020B0604020202020204" pitchFamily="34" charset="0"/>
                <a:cs typeface="Arial" panose="020B0604020202020204" pitchFamily="34" charset="0"/>
              </a:rPr>
              <a:t>and less which reflects the lower satisfaction of service.</a:t>
            </a:r>
            <a:endParaRPr lang="en-IN" sz="2200" dirty="0">
              <a:latin typeface="Arial" panose="020B0604020202020204" pitchFamily="34" charset="0"/>
              <a:cs typeface="Arial" panose="020B0604020202020204" pitchFamily="34" charset="0"/>
            </a:endParaRPr>
          </a:p>
        </p:txBody>
      </p:sp>
      <p:sp>
        <p:nvSpPr>
          <p:cNvPr id="5" name="Oval 4">
            <a:extLst>
              <a:ext uri="{FF2B5EF4-FFF2-40B4-BE49-F238E27FC236}">
                <a16:creationId xmlns:a16="http://schemas.microsoft.com/office/drawing/2014/main" id="{5B196DF3-86C5-4367-B299-852452BCB95D}"/>
              </a:ext>
            </a:extLst>
          </p:cNvPr>
          <p:cNvSpPr/>
          <p:nvPr/>
        </p:nvSpPr>
        <p:spPr>
          <a:xfrm>
            <a:off x="11284299" y="5926635"/>
            <a:ext cx="823966" cy="8842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10</a:t>
            </a:r>
            <a:endParaRPr lang="en-IN" sz="2000"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8BAFE369-843A-798A-A3C1-94FB2E99E9E1}"/>
              </a:ext>
            </a:extLst>
          </p:cNvPr>
          <p:cNvPicPr>
            <a:picLocks noChangeAspect="1"/>
          </p:cNvPicPr>
          <p:nvPr/>
        </p:nvPicPr>
        <p:blipFill>
          <a:blip r:embed="rId2"/>
          <a:stretch>
            <a:fillRect/>
          </a:stretch>
        </p:blipFill>
        <p:spPr>
          <a:xfrm>
            <a:off x="382796" y="1064406"/>
            <a:ext cx="4612071" cy="5219780"/>
          </a:xfrm>
          <a:prstGeom prst="rect">
            <a:avLst/>
          </a:prstGeom>
        </p:spPr>
      </p:pic>
    </p:spTree>
    <p:extLst>
      <p:ext uri="{BB962C8B-B14F-4D97-AF65-F5344CB8AC3E}">
        <p14:creationId xmlns:p14="http://schemas.microsoft.com/office/powerpoint/2010/main" val="1558192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5993F-4113-4B1A-84B2-7D34FB21BA90}"/>
              </a:ext>
            </a:extLst>
          </p:cNvPr>
          <p:cNvSpPr>
            <a:spLocks noGrp="1"/>
          </p:cNvSpPr>
          <p:nvPr>
            <p:ph type="title"/>
          </p:nvPr>
        </p:nvSpPr>
        <p:spPr>
          <a:xfrm>
            <a:off x="131169" y="221349"/>
            <a:ext cx="10095397" cy="884469"/>
          </a:xfrm>
        </p:spPr>
        <p:txBody>
          <a:bodyPr/>
          <a:lstStyle/>
          <a:p>
            <a:r>
              <a:rPr lang="en-US" sz="3600" dirty="0">
                <a:latin typeface="Arial" panose="020B0604020202020204" pitchFamily="34" charset="0"/>
                <a:cs typeface="Arial" panose="020B0604020202020204" pitchFamily="34" charset="0"/>
              </a:rPr>
              <a:t>Customer Rating proportion analysis </a:t>
            </a:r>
            <a:r>
              <a:rPr lang="en-US" sz="2400" dirty="0">
                <a:latin typeface="Arial" panose="020B0604020202020204" pitchFamily="34" charset="0"/>
                <a:cs typeface="Arial" panose="020B0604020202020204" pitchFamily="34" charset="0"/>
              </a:rPr>
              <a:t>(Video Dataset )</a:t>
            </a:r>
            <a:endParaRPr lang="en-IN" sz="24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7CA6AFC8-2114-44CC-BC12-7B0EF8BD51C5}"/>
              </a:ext>
            </a:extLst>
          </p:cNvPr>
          <p:cNvSpPr>
            <a:spLocks noGrp="1"/>
          </p:cNvSpPr>
          <p:nvPr>
            <p:ph idx="1"/>
          </p:nvPr>
        </p:nvSpPr>
        <p:spPr>
          <a:xfrm>
            <a:off x="5015993" y="1620887"/>
            <a:ext cx="6886837" cy="4403885"/>
          </a:xfrm>
        </p:spPr>
        <p:txBody>
          <a:bodyPr>
            <a:normAutofit/>
          </a:bodyPr>
          <a:lstStyle/>
          <a:p>
            <a:r>
              <a:rPr lang="en-US" sz="2200" dirty="0">
                <a:latin typeface="Arial" panose="020B0604020202020204" pitchFamily="34" charset="0"/>
                <a:cs typeface="Arial" panose="020B0604020202020204" pitchFamily="34" charset="0"/>
              </a:rPr>
              <a:t>79.56% of customers have provided product ratings of 5 and 4, indicating higher level of satisfaction.</a:t>
            </a:r>
          </a:p>
          <a:p>
            <a:endParaRPr lang="en-US" sz="8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10.6% of customers have rated product with grade 3, suggesting neutral level of satisfaction.</a:t>
            </a:r>
          </a:p>
          <a:p>
            <a:endParaRPr lang="en-IN" sz="800" dirty="0">
              <a:latin typeface="Arial" panose="020B0604020202020204" pitchFamily="34" charset="0"/>
              <a:cs typeface="Arial" panose="020B0604020202020204" pitchFamily="34" charset="0"/>
            </a:endParaRPr>
          </a:p>
          <a:p>
            <a:r>
              <a:rPr lang="en-IN" sz="2200" dirty="0">
                <a:latin typeface="Arial" panose="020B0604020202020204" pitchFamily="34" charset="0"/>
                <a:cs typeface="Arial" panose="020B0604020202020204" pitchFamily="34" charset="0"/>
              </a:rPr>
              <a:t>9.8% of customers have rated the product as grade 2 </a:t>
            </a:r>
            <a:r>
              <a:rPr lang="en-US" sz="2200" dirty="0">
                <a:latin typeface="Arial" panose="020B0604020202020204" pitchFamily="34" charset="0"/>
                <a:cs typeface="Arial" panose="020B0604020202020204" pitchFamily="34" charset="0"/>
              </a:rPr>
              <a:t>and less which reflects the lower satisfaction of service.</a:t>
            </a:r>
          </a:p>
          <a:p>
            <a:endParaRPr lang="en-IN" sz="2200" dirty="0">
              <a:latin typeface="Arial" panose="020B0604020202020204" pitchFamily="34" charset="0"/>
              <a:cs typeface="Arial" panose="020B0604020202020204" pitchFamily="34" charset="0"/>
            </a:endParaRPr>
          </a:p>
          <a:p>
            <a:pPr marL="0" indent="0">
              <a:buNone/>
            </a:pPr>
            <a:endParaRPr lang="en-IN" dirty="0"/>
          </a:p>
        </p:txBody>
      </p:sp>
      <p:sp>
        <p:nvSpPr>
          <p:cNvPr id="5" name="Oval 4">
            <a:extLst>
              <a:ext uri="{FF2B5EF4-FFF2-40B4-BE49-F238E27FC236}">
                <a16:creationId xmlns:a16="http://schemas.microsoft.com/office/drawing/2014/main" id="{E902ABB5-197E-41FC-8038-F7DF4C2485A0}"/>
              </a:ext>
            </a:extLst>
          </p:cNvPr>
          <p:cNvSpPr/>
          <p:nvPr/>
        </p:nvSpPr>
        <p:spPr>
          <a:xfrm>
            <a:off x="11294348" y="5892692"/>
            <a:ext cx="823966" cy="8842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a:t>
            </a:r>
            <a:endParaRPr lang="en-IN" dirty="0"/>
          </a:p>
        </p:txBody>
      </p:sp>
      <p:pic>
        <p:nvPicPr>
          <p:cNvPr id="7" name="Picture 6">
            <a:extLst>
              <a:ext uri="{FF2B5EF4-FFF2-40B4-BE49-F238E27FC236}">
                <a16:creationId xmlns:a16="http://schemas.microsoft.com/office/drawing/2014/main" id="{DA09CCEF-A4AF-7198-CE5D-B3B0E47D61DE}"/>
              </a:ext>
            </a:extLst>
          </p:cNvPr>
          <p:cNvPicPr>
            <a:picLocks noChangeAspect="1"/>
          </p:cNvPicPr>
          <p:nvPr/>
        </p:nvPicPr>
        <p:blipFill>
          <a:blip r:embed="rId2"/>
          <a:stretch>
            <a:fillRect/>
          </a:stretch>
        </p:blipFill>
        <p:spPr>
          <a:xfrm>
            <a:off x="289170" y="1332124"/>
            <a:ext cx="4346904" cy="4824836"/>
          </a:xfrm>
          <a:prstGeom prst="rect">
            <a:avLst/>
          </a:prstGeom>
        </p:spPr>
      </p:pic>
    </p:spTree>
    <p:extLst>
      <p:ext uri="{BB962C8B-B14F-4D97-AF65-F5344CB8AC3E}">
        <p14:creationId xmlns:p14="http://schemas.microsoft.com/office/powerpoint/2010/main" val="1278662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59DDB-F223-42F4-992D-FC6B0DFA7E53}"/>
              </a:ext>
            </a:extLst>
          </p:cNvPr>
          <p:cNvSpPr>
            <a:spLocks noGrp="1"/>
          </p:cNvSpPr>
          <p:nvPr>
            <p:ph type="title"/>
          </p:nvPr>
        </p:nvSpPr>
        <p:spPr>
          <a:xfrm>
            <a:off x="543282" y="231655"/>
            <a:ext cx="9788388" cy="672697"/>
          </a:xfrm>
        </p:spPr>
        <p:txBody>
          <a:bodyPr/>
          <a:lstStyle/>
          <a:p>
            <a:r>
              <a:rPr lang="en-US" sz="2800" dirty="0">
                <a:latin typeface="Arial" panose="020B0604020202020204" pitchFamily="34" charset="0"/>
                <a:cs typeface="Arial" panose="020B0604020202020204" pitchFamily="34" charset="0"/>
              </a:rPr>
              <a:t>Top 10 Brands based on average polarity (Toy dataset)</a:t>
            </a:r>
            <a:endParaRPr lang="en-IN" sz="2800" dirty="0"/>
          </a:p>
        </p:txBody>
      </p:sp>
      <p:sp>
        <p:nvSpPr>
          <p:cNvPr id="6" name="Content Placeholder 2">
            <a:extLst>
              <a:ext uri="{FF2B5EF4-FFF2-40B4-BE49-F238E27FC236}">
                <a16:creationId xmlns:a16="http://schemas.microsoft.com/office/drawing/2014/main" id="{35BCC77C-0844-4E36-AF08-45996BA75CEC}"/>
              </a:ext>
            </a:extLst>
          </p:cNvPr>
          <p:cNvSpPr>
            <a:spLocks noGrp="1"/>
          </p:cNvSpPr>
          <p:nvPr>
            <p:ph idx="1"/>
          </p:nvPr>
        </p:nvSpPr>
        <p:spPr>
          <a:xfrm>
            <a:off x="5507422" y="1534509"/>
            <a:ext cx="5549462" cy="4908331"/>
          </a:xfrm>
        </p:spPr>
        <p:txBody>
          <a:bodyPr>
            <a:normAutofit/>
          </a:bodyPr>
          <a:lstStyle/>
          <a:p>
            <a:r>
              <a:rPr lang="en-US" sz="2200" dirty="0">
                <a:latin typeface="Arial" panose="020B0604020202020204" pitchFamily="34" charset="0"/>
                <a:cs typeface="Arial" panose="020B0604020202020204" pitchFamily="34" charset="0"/>
              </a:rPr>
              <a:t>Frank Schaffer Publications is identified as a top brand with its average polarity at 0.80</a:t>
            </a:r>
          </a:p>
          <a:p>
            <a:endParaRPr lang="en-US" sz="8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Evergreen Scale Models has the lowest average polarity score of 0.5103 among the top 10 brands, indicating it is the least preferred brand.</a:t>
            </a:r>
          </a:p>
          <a:p>
            <a:endParaRPr lang="en-US" sz="8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Among the top 10 brands, the polarity scores range from 0.51 to 0.80, indicating a generally positive sentiment across these brands.</a:t>
            </a:r>
          </a:p>
          <a:p>
            <a:endParaRPr lang="en-IN" dirty="0"/>
          </a:p>
        </p:txBody>
      </p:sp>
      <p:sp>
        <p:nvSpPr>
          <p:cNvPr id="7" name="Oval 6">
            <a:extLst>
              <a:ext uri="{FF2B5EF4-FFF2-40B4-BE49-F238E27FC236}">
                <a16:creationId xmlns:a16="http://schemas.microsoft.com/office/drawing/2014/main" id="{CD8303CE-C42B-499B-AC47-0A984499796F}"/>
              </a:ext>
            </a:extLst>
          </p:cNvPr>
          <p:cNvSpPr/>
          <p:nvPr/>
        </p:nvSpPr>
        <p:spPr>
          <a:xfrm>
            <a:off x="11294348" y="5892692"/>
            <a:ext cx="823966" cy="8842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endParaRPr lang="en-IN" dirty="0"/>
          </a:p>
        </p:txBody>
      </p:sp>
      <p:pic>
        <p:nvPicPr>
          <p:cNvPr id="10" name="Picture 9">
            <a:extLst>
              <a:ext uri="{FF2B5EF4-FFF2-40B4-BE49-F238E27FC236}">
                <a16:creationId xmlns:a16="http://schemas.microsoft.com/office/drawing/2014/main" id="{92CB0388-1FB8-C86D-AC0A-F737B22C16F7}"/>
              </a:ext>
            </a:extLst>
          </p:cNvPr>
          <p:cNvPicPr>
            <a:picLocks noChangeAspect="1"/>
          </p:cNvPicPr>
          <p:nvPr/>
        </p:nvPicPr>
        <p:blipFill>
          <a:blip r:embed="rId2"/>
          <a:stretch>
            <a:fillRect/>
          </a:stretch>
        </p:blipFill>
        <p:spPr>
          <a:xfrm>
            <a:off x="258052" y="1097742"/>
            <a:ext cx="5011906" cy="5345098"/>
          </a:xfrm>
          <a:prstGeom prst="rect">
            <a:avLst/>
          </a:prstGeom>
        </p:spPr>
      </p:pic>
    </p:spTree>
    <p:extLst>
      <p:ext uri="{BB962C8B-B14F-4D97-AF65-F5344CB8AC3E}">
        <p14:creationId xmlns:p14="http://schemas.microsoft.com/office/powerpoint/2010/main" val="30517310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772FD-C8E0-4CE6-83B2-7A5DF40235B5}"/>
              </a:ext>
            </a:extLst>
          </p:cNvPr>
          <p:cNvSpPr>
            <a:spLocks noGrp="1"/>
          </p:cNvSpPr>
          <p:nvPr>
            <p:ph type="title"/>
          </p:nvPr>
        </p:nvSpPr>
        <p:spPr>
          <a:xfrm>
            <a:off x="393140" y="197890"/>
            <a:ext cx="11875897" cy="702842"/>
          </a:xfrm>
        </p:spPr>
        <p:txBody>
          <a:bodyPr/>
          <a:lstStyle/>
          <a:p>
            <a:r>
              <a:rPr lang="en-US" sz="2600" dirty="0">
                <a:latin typeface="Arial" panose="020B0604020202020204" pitchFamily="34" charset="0"/>
                <a:cs typeface="Arial" panose="020B0604020202020204" pitchFamily="34" charset="0"/>
              </a:rPr>
              <a:t>Top 10 Brand wise average polarity (Video game dataset)</a:t>
            </a:r>
            <a:endParaRPr lang="en-IN" sz="2600" dirty="0">
              <a:latin typeface="Arial" panose="020B0604020202020204" pitchFamily="34" charset="0"/>
              <a:cs typeface="Arial" panose="020B0604020202020204" pitchFamily="34" charset="0"/>
            </a:endParaRPr>
          </a:p>
        </p:txBody>
      </p:sp>
      <p:sp>
        <p:nvSpPr>
          <p:cNvPr id="4" name="Content Placeholder 2">
            <a:extLst>
              <a:ext uri="{FF2B5EF4-FFF2-40B4-BE49-F238E27FC236}">
                <a16:creationId xmlns:a16="http://schemas.microsoft.com/office/drawing/2014/main" id="{D50A1EBC-5AB2-4212-ABBC-D41FB57D7058}"/>
              </a:ext>
            </a:extLst>
          </p:cNvPr>
          <p:cNvSpPr>
            <a:spLocks noGrp="1"/>
          </p:cNvSpPr>
          <p:nvPr>
            <p:ph idx="1"/>
          </p:nvPr>
        </p:nvSpPr>
        <p:spPr>
          <a:xfrm>
            <a:off x="5611047" y="1338325"/>
            <a:ext cx="6170982" cy="4481954"/>
          </a:xfrm>
        </p:spPr>
        <p:txBody>
          <a:bodyPr>
            <a:normAutofit/>
          </a:bodyPr>
          <a:lstStyle/>
          <a:p>
            <a:r>
              <a:rPr lang="en-US" sz="2200" dirty="0">
                <a:latin typeface="Arial" panose="020B0604020202020204" pitchFamily="34" charset="0"/>
                <a:cs typeface="Arial" panose="020B0604020202020204" pitchFamily="34" charset="0"/>
              </a:rPr>
              <a:t>Diamond Select is identified as a top brand with its average polarity at 0.417</a:t>
            </a:r>
          </a:p>
          <a:p>
            <a:endParaRPr lang="en-US" sz="800" dirty="0">
              <a:latin typeface="Arial" panose="020B0604020202020204" pitchFamily="34" charset="0"/>
              <a:cs typeface="Arial" panose="020B0604020202020204" pitchFamily="34" charset="0"/>
            </a:endParaRPr>
          </a:p>
          <a:p>
            <a:r>
              <a:rPr lang="en-US" sz="2200" dirty="0" err="1">
                <a:latin typeface="Arial" panose="020B0604020202020204" pitchFamily="34" charset="0"/>
                <a:cs typeface="Arial" panose="020B0604020202020204" pitchFamily="34" charset="0"/>
              </a:rPr>
              <a:t>Dotop</a:t>
            </a:r>
            <a:r>
              <a:rPr lang="en-US" sz="2200" dirty="0">
                <a:latin typeface="Arial" panose="020B0604020202020204" pitchFamily="34" charset="0"/>
                <a:cs typeface="Arial" panose="020B0604020202020204" pitchFamily="34" charset="0"/>
              </a:rPr>
              <a:t> has the lowest average polarity score of 0.2952 among the top 10 brands, indicating it is the least preferred brand.</a:t>
            </a:r>
          </a:p>
          <a:p>
            <a:endParaRPr lang="en-US" sz="8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Among the top 10 brands, the polarity scores range from 0.2952 to 0.417, indicating a range of sentiment levels.</a:t>
            </a:r>
          </a:p>
        </p:txBody>
      </p:sp>
      <p:sp>
        <p:nvSpPr>
          <p:cNvPr id="5" name="Oval 4">
            <a:extLst>
              <a:ext uri="{FF2B5EF4-FFF2-40B4-BE49-F238E27FC236}">
                <a16:creationId xmlns:a16="http://schemas.microsoft.com/office/drawing/2014/main" id="{5B2E9DA6-8AB4-4255-BD65-7657217E76EF}"/>
              </a:ext>
            </a:extLst>
          </p:cNvPr>
          <p:cNvSpPr/>
          <p:nvPr/>
        </p:nvSpPr>
        <p:spPr>
          <a:xfrm>
            <a:off x="11294348" y="5892692"/>
            <a:ext cx="823966" cy="8842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13</a:t>
            </a:r>
            <a:endParaRPr lang="en-IN" dirty="0"/>
          </a:p>
        </p:txBody>
      </p:sp>
      <p:pic>
        <p:nvPicPr>
          <p:cNvPr id="8" name="Picture 7">
            <a:extLst>
              <a:ext uri="{FF2B5EF4-FFF2-40B4-BE49-F238E27FC236}">
                <a16:creationId xmlns:a16="http://schemas.microsoft.com/office/drawing/2014/main" id="{221B47B5-EAC0-17A6-ACA7-4A62FD36D7F2}"/>
              </a:ext>
            </a:extLst>
          </p:cNvPr>
          <p:cNvPicPr>
            <a:picLocks noChangeAspect="1"/>
          </p:cNvPicPr>
          <p:nvPr/>
        </p:nvPicPr>
        <p:blipFill>
          <a:blip r:embed="rId2"/>
          <a:stretch>
            <a:fillRect/>
          </a:stretch>
        </p:blipFill>
        <p:spPr>
          <a:xfrm>
            <a:off x="491577" y="1052781"/>
            <a:ext cx="4763595" cy="5463633"/>
          </a:xfrm>
          <a:prstGeom prst="rect">
            <a:avLst/>
          </a:prstGeom>
        </p:spPr>
      </p:pic>
    </p:spTree>
    <p:extLst>
      <p:ext uri="{BB962C8B-B14F-4D97-AF65-F5344CB8AC3E}">
        <p14:creationId xmlns:p14="http://schemas.microsoft.com/office/powerpoint/2010/main" val="3253640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4A277-2AC8-4F13-A953-8F51B5713805}"/>
              </a:ext>
            </a:extLst>
          </p:cNvPr>
          <p:cNvSpPr>
            <a:spLocks noGrp="1"/>
          </p:cNvSpPr>
          <p:nvPr>
            <p:ph type="title"/>
          </p:nvPr>
        </p:nvSpPr>
        <p:spPr>
          <a:xfrm>
            <a:off x="234129" y="171364"/>
            <a:ext cx="10108050" cy="687286"/>
          </a:xfrm>
        </p:spPr>
        <p:txBody>
          <a:bodyPr/>
          <a:lstStyle/>
          <a:p>
            <a:r>
              <a:rPr lang="en-US" sz="3400" dirty="0">
                <a:latin typeface="Arial" panose="020B0604020202020204" pitchFamily="34" charset="0"/>
                <a:cs typeface="Arial" panose="020B0604020202020204" pitchFamily="34" charset="0"/>
              </a:rPr>
              <a:t>Clustering the Toy dataset using K-Means method</a:t>
            </a:r>
            <a:br>
              <a:rPr lang="en-US" b="1" dirty="0"/>
            </a:br>
            <a:endParaRPr lang="en-IN" dirty="0"/>
          </a:p>
        </p:txBody>
      </p:sp>
      <p:sp>
        <p:nvSpPr>
          <p:cNvPr id="3" name="Content Placeholder 2">
            <a:extLst>
              <a:ext uri="{FF2B5EF4-FFF2-40B4-BE49-F238E27FC236}">
                <a16:creationId xmlns:a16="http://schemas.microsoft.com/office/drawing/2014/main" id="{1D5502D4-0927-490E-ACA2-EEE44DA7ADE2}"/>
              </a:ext>
            </a:extLst>
          </p:cNvPr>
          <p:cNvSpPr>
            <a:spLocks noGrp="1"/>
          </p:cNvSpPr>
          <p:nvPr>
            <p:ph idx="1"/>
          </p:nvPr>
        </p:nvSpPr>
        <p:spPr>
          <a:xfrm>
            <a:off x="5923280" y="1219200"/>
            <a:ext cx="6066123" cy="5547360"/>
          </a:xfrm>
        </p:spPr>
        <p:txBody>
          <a:bodyPr>
            <a:noAutofit/>
          </a:bodyPr>
          <a:lstStyle/>
          <a:p>
            <a:r>
              <a:rPr lang="en-US" sz="1800" dirty="0">
                <a:latin typeface="Arial" panose="020B0604020202020204" pitchFamily="34" charset="0"/>
                <a:cs typeface="Arial" panose="020B0604020202020204" pitchFamily="34" charset="0"/>
              </a:rPr>
              <a:t>Cluster 0  represents "Loyal customers“, as average rating is 4.59, 87% verified customers with average polarity score of 0.35 and majority of customers in positive reviews. </a:t>
            </a:r>
          </a:p>
          <a:p>
            <a:endParaRPr lang="en-US" sz="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 Cluster 1 represents "Average customers“, has an average rating of 4.23, 93% verified customers with average polarity score of 0 and majority of customers in neutral sentiment. </a:t>
            </a:r>
          </a:p>
          <a:p>
            <a:endParaRPr lang="en-US" sz="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Cluster 2 represents "</a:t>
            </a:r>
            <a:r>
              <a:rPr lang="en-IN" sz="1800" dirty="0"/>
              <a:t> </a:t>
            </a:r>
            <a:r>
              <a:rPr lang="en-IN" sz="1800" dirty="0">
                <a:latin typeface="Arial" panose="020B0604020202020204" pitchFamily="34" charset="0"/>
                <a:cs typeface="Arial" panose="020B0604020202020204" pitchFamily="34" charset="0"/>
              </a:rPr>
              <a:t>Frustrated customers</a:t>
            </a:r>
            <a:r>
              <a:rPr lang="en-US" sz="1800" dirty="0">
                <a:latin typeface="Arial" panose="020B0604020202020204" pitchFamily="34" charset="0"/>
                <a:cs typeface="Arial" panose="020B0604020202020204" pitchFamily="34" charset="0"/>
              </a:rPr>
              <a:t>“, has an average rating of 3.56, 82% verified customers , a polarity score of -0.14 and majority of customers in negative sentiment.</a:t>
            </a:r>
          </a:p>
          <a:p>
            <a:endParaRPr lang="en-US" sz="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Cluster 3 represents "Impassive customers”, has an average rating of 4.56, 56% verified customers, a polarity score of 0.26 and majority of mixed sentiment.</a:t>
            </a:r>
            <a:endParaRPr lang="en-IN" sz="1800" dirty="0"/>
          </a:p>
        </p:txBody>
      </p:sp>
      <p:sp>
        <p:nvSpPr>
          <p:cNvPr id="6" name="Oval 5">
            <a:extLst>
              <a:ext uri="{FF2B5EF4-FFF2-40B4-BE49-F238E27FC236}">
                <a16:creationId xmlns:a16="http://schemas.microsoft.com/office/drawing/2014/main" id="{6BD0AFBC-AC4E-4AEE-8BC9-F8E1A61E40CF}"/>
              </a:ext>
            </a:extLst>
          </p:cNvPr>
          <p:cNvSpPr/>
          <p:nvPr/>
        </p:nvSpPr>
        <p:spPr>
          <a:xfrm>
            <a:off x="11545556" y="5973745"/>
            <a:ext cx="646444" cy="8842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a:t>
            </a:r>
            <a:endParaRPr lang="en-IN" dirty="0"/>
          </a:p>
        </p:txBody>
      </p:sp>
      <p:pic>
        <p:nvPicPr>
          <p:cNvPr id="9" name="Picture 8">
            <a:extLst>
              <a:ext uri="{FF2B5EF4-FFF2-40B4-BE49-F238E27FC236}">
                <a16:creationId xmlns:a16="http://schemas.microsoft.com/office/drawing/2014/main" id="{9D746729-B604-662C-0FD2-6B074A0CF88E}"/>
              </a:ext>
            </a:extLst>
          </p:cNvPr>
          <p:cNvPicPr>
            <a:picLocks noChangeAspect="1"/>
          </p:cNvPicPr>
          <p:nvPr/>
        </p:nvPicPr>
        <p:blipFill>
          <a:blip r:embed="rId2"/>
          <a:stretch>
            <a:fillRect/>
          </a:stretch>
        </p:blipFill>
        <p:spPr>
          <a:xfrm>
            <a:off x="139632" y="1291102"/>
            <a:ext cx="5783648" cy="4591538"/>
          </a:xfrm>
          <a:prstGeom prst="rect">
            <a:avLst/>
          </a:prstGeom>
        </p:spPr>
      </p:pic>
    </p:spTree>
    <p:extLst>
      <p:ext uri="{BB962C8B-B14F-4D97-AF65-F5344CB8AC3E}">
        <p14:creationId xmlns:p14="http://schemas.microsoft.com/office/powerpoint/2010/main" val="24719386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BBDD3-6126-472D-ACD6-F6F2E60BED1A}"/>
              </a:ext>
            </a:extLst>
          </p:cNvPr>
          <p:cNvSpPr>
            <a:spLocks noGrp="1"/>
          </p:cNvSpPr>
          <p:nvPr>
            <p:ph type="title"/>
          </p:nvPr>
        </p:nvSpPr>
        <p:spPr>
          <a:xfrm>
            <a:off x="0" y="131171"/>
            <a:ext cx="10352690" cy="1144970"/>
          </a:xfrm>
        </p:spPr>
        <p:txBody>
          <a:bodyPr/>
          <a:lstStyle/>
          <a:p>
            <a:r>
              <a:rPr lang="en-US" sz="3400" dirty="0">
                <a:latin typeface="Arial" panose="020B0604020202020204" pitchFamily="34" charset="0"/>
                <a:cs typeface="Arial" panose="020B0604020202020204" pitchFamily="34" charset="0"/>
              </a:rPr>
              <a:t>Clustering the Video dataset using K-Means method</a:t>
            </a:r>
            <a:endParaRPr lang="en-IN" sz="34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190EFF1F-5AA0-4FAB-A28D-6F62ABF7570B}"/>
              </a:ext>
            </a:extLst>
          </p:cNvPr>
          <p:cNvSpPr>
            <a:spLocks noGrp="1"/>
          </p:cNvSpPr>
          <p:nvPr>
            <p:ph idx="1"/>
          </p:nvPr>
        </p:nvSpPr>
        <p:spPr>
          <a:xfrm>
            <a:off x="5726170" y="1186652"/>
            <a:ext cx="6295696" cy="5762788"/>
          </a:xfrm>
        </p:spPr>
        <p:txBody>
          <a:bodyPr>
            <a:noAutofit/>
          </a:bodyPr>
          <a:lstStyle/>
          <a:p>
            <a:r>
              <a:rPr lang="en-US" sz="1700" dirty="0">
                <a:latin typeface="Arial" panose="020B0604020202020204" pitchFamily="34" charset="0"/>
                <a:cs typeface="Arial" panose="020B0604020202020204" pitchFamily="34" charset="0"/>
              </a:rPr>
              <a:t>Cluster 0 represents "Loyal customers“, has an average rating of 4.50, 34% verified customers with average polarity score of 0.19 and positive sentiment. </a:t>
            </a:r>
          </a:p>
          <a:p>
            <a:endParaRPr lang="en-US" sz="800" dirty="0">
              <a:latin typeface="Arial" panose="020B0604020202020204" pitchFamily="34" charset="0"/>
              <a:cs typeface="Arial" panose="020B0604020202020204" pitchFamily="34" charset="0"/>
            </a:endParaRPr>
          </a:p>
          <a:p>
            <a:r>
              <a:rPr lang="en-US" sz="1700" dirty="0">
                <a:latin typeface="Arial" panose="020B0604020202020204" pitchFamily="34" charset="0"/>
                <a:cs typeface="Arial" panose="020B0604020202020204" pitchFamily="34" charset="0"/>
              </a:rPr>
              <a:t>Cluster 1 represents "</a:t>
            </a:r>
            <a:r>
              <a:rPr lang="en-IN" sz="1700" dirty="0">
                <a:latin typeface="Arial" panose="020B0604020202020204" pitchFamily="34" charset="0"/>
                <a:cs typeface="Arial" panose="020B0604020202020204" pitchFamily="34" charset="0"/>
              </a:rPr>
              <a:t> Frustrated customers</a:t>
            </a:r>
            <a:r>
              <a:rPr lang="en-US" sz="1700" dirty="0">
                <a:latin typeface="Arial" panose="020B0604020202020204" pitchFamily="34" charset="0"/>
                <a:cs typeface="Arial" panose="020B0604020202020204" pitchFamily="34" charset="0"/>
              </a:rPr>
              <a:t>“, has an average rating of 4.62, 23% verified customers , a polarity score of -0.09 and negative sentiment. </a:t>
            </a:r>
          </a:p>
          <a:p>
            <a:endParaRPr lang="en-US" sz="800" dirty="0">
              <a:latin typeface="Arial" panose="020B0604020202020204" pitchFamily="34" charset="0"/>
              <a:cs typeface="Arial" panose="020B0604020202020204" pitchFamily="34" charset="0"/>
            </a:endParaRPr>
          </a:p>
          <a:p>
            <a:r>
              <a:rPr lang="en-US" sz="1700" dirty="0">
                <a:latin typeface="Arial" panose="020B0604020202020204" pitchFamily="34" charset="0"/>
                <a:cs typeface="Arial" panose="020B0604020202020204" pitchFamily="34" charset="0"/>
              </a:rPr>
              <a:t>Cluster 2 represents "Average customers“, has an average rating of 4.29, 82%  verified customers, a polarity score of 0 and a neutral sentiment. </a:t>
            </a:r>
          </a:p>
          <a:p>
            <a:endParaRPr lang="en-US" sz="800" dirty="0">
              <a:latin typeface="Arial" panose="020B0604020202020204" pitchFamily="34" charset="0"/>
              <a:cs typeface="Arial" panose="020B0604020202020204" pitchFamily="34" charset="0"/>
            </a:endParaRPr>
          </a:p>
          <a:p>
            <a:r>
              <a:rPr lang="en-US" sz="1700" dirty="0">
                <a:latin typeface="Arial" panose="020B0604020202020204" pitchFamily="34" charset="0"/>
                <a:cs typeface="Arial" panose="020B0604020202020204" pitchFamily="34" charset="0"/>
              </a:rPr>
              <a:t>Cluster 3 represents “ satisfied customers “, has an average rating of 4.55, 42% verified customers, a polarity score of 0.17 and a relatively positive sentiment. </a:t>
            </a:r>
          </a:p>
          <a:p>
            <a:endParaRPr lang="en-US" sz="800" dirty="0">
              <a:latin typeface="Arial" panose="020B0604020202020204" pitchFamily="34" charset="0"/>
              <a:cs typeface="Arial" panose="020B0604020202020204" pitchFamily="34" charset="0"/>
            </a:endParaRPr>
          </a:p>
          <a:p>
            <a:r>
              <a:rPr lang="en-US" sz="1700" dirty="0">
                <a:latin typeface="Arial" panose="020B0604020202020204" pitchFamily="34" charset="0"/>
                <a:cs typeface="Arial" panose="020B0604020202020204" pitchFamily="34" charset="0"/>
              </a:rPr>
              <a:t>Cluster 4 represents "Impassive customers”, has an average rating of 2.01, 16% verified customers, a polarity score of -0.13, and a relatively negative sentiment. </a:t>
            </a:r>
            <a:endParaRPr lang="en-IN" sz="1700" dirty="0">
              <a:latin typeface="Arial" panose="020B0604020202020204" pitchFamily="34" charset="0"/>
              <a:cs typeface="Arial" panose="020B0604020202020204" pitchFamily="34" charset="0"/>
            </a:endParaRPr>
          </a:p>
        </p:txBody>
      </p:sp>
      <p:sp>
        <p:nvSpPr>
          <p:cNvPr id="6" name="Oval 5">
            <a:extLst>
              <a:ext uri="{FF2B5EF4-FFF2-40B4-BE49-F238E27FC236}">
                <a16:creationId xmlns:a16="http://schemas.microsoft.com/office/drawing/2014/main" id="{ADC4EE13-6A3C-4CB9-8EC4-FB8D09160D95}"/>
              </a:ext>
            </a:extLst>
          </p:cNvPr>
          <p:cNvSpPr/>
          <p:nvPr/>
        </p:nvSpPr>
        <p:spPr>
          <a:xfrm>
            <a:off x="11528808" y="6155282"/>
            <a:ext cx="663192" cy="7027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16</a:t>
            </a:r>
            <a:endParaRPr lang="en-IN" dirty="0"/>
          </a:p>
        </p:txBody>
      </p:sp>
      <p:pic>
        <p:nvPicPr>
          <p:cNvPr id="7" name="Picture 6">
            <a:extLst>
              <a:ext uri="{FF2B5EF4-FFF2-40B4-BE49-F238E27FC236}">
                <a16:creationId xmlns:a16="http://schemas.microsoft.com/office/drawing/2014/main" id="{1F810811-9EE6-8E40-711B-98CEE97C519E}"/>
              </a:ext>
            </a:extLst>
          </p:cNvPr>
          <p:cNvPicPr>
            <a:picLocks noChangeAspect="1"/>
          </p:cNvPicPr>
          <p:nvPr/>
        </p:nvPicPr>
        <p:blipFill>
          <a:blip r:embed="rId2"/>
          <a:stretch>
            <a:fillRect/>
          </a:stretch>
        </p:blipFill>
        <p:spPr>
          <a:xfrm>
            <a:off x="170134" y="1395281"/>
            <a:ext cx="5146133" cy="4067437"/>
          </a:xfrm>
          <a:prstGeom prst="rect">
            <a:avLst/>
          </a:prstGeom>
        </p:spPr>
      </p:pic>
    </p:spTree>
    <p:extLst>
      <p:ext uri="{BB962C8B-B14F-4D97-AF65-F5344CB8AC3E}">
        <p14:creationId xmlns:p14="http://schemas.microsoft.com/office/powerpoint/2010/main" val="8146089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D4207-81BB-496D-9309-64F374886166}"/>
              </a:ext>
            </a:extLst>
          </p:cNvPr>
          <p:cNvSpPr>
            <a:spLocks noGrp="1"/>
          </p:cNvSpPr>
          <p:nvPr>
            <p:ph type="title"/>
          </p:nvPr>
        </p:nvSpPr>
        <p:spPr>
          <a:xfrm>
            <a:off x="475289" y="141219"/>
            <a:ext cx="9404723" cy="1400530"/>
          </a:xfrm>
        </p:spPr>
        <p:txBody>
          <a:bodyPr/>
          <a:lstStyle/>
          <a:p>
            <a:r>
              <a:rPr lang="en-US" sz="3600" dirty="0">
                <a:latin typeface="Arial" panose="020B0604020202020204" pitchFamily="34" charset="0"/>
                <a:cs typeface="Arial" panose="020B0604020202020204" pitchFamily="34" charset="0"/>
              </a:rPr>
              <a:t>Time Series Forecasting for Toy dataset</a:t>
            </a:r>
            <a:endParaRPr lang="en-IN" sz="36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91E04454-6659-4677-8486-9405503B2893}"/>
              </a:ext>
            </a:extLst>
          </p:cNvPr>
          <p:cNvSpPr>
            <a:spLocks noGrp="1"/>
          </p:cNvSpPr>
          <p:nvPr>
            <p:ph idx="1"/>
          </p:nvPr>
        </p:nvSpPr>
        <p:spPr>
          <a:xfrm>
            <a:off x="6387738" y="1541749"/>
            <a:ext cx="5630094" cy="4208811"/>
          </a:xfrm>
        </p:spPr>
        <p:txBody>
          <a:bodyPr>
            <a:normAutofit/>
          </a:bodyPr>
          <a:lstStyle/>
          <a:p>
            <a:pPr marL="0" indent="0">
              <a:buNone/>
            </a:pPr>
            <a:endParaRPr lang="en-US" dirty="0">
              <a:latin typeface="Arial" panose="020B0604020202020204" pitchFamily="34" charset="0"/>
              <a:cs typeface="Arial" panose="020B0604020202020204" pitchFamily="34" charset="0"/>
            </a:endParaRPr>
          </a:p>
          <a:p>
            <a:r>
              <a:rPr lang="en-US" b="0" i="0" dirty="0">
                <a:effectLst/>
                <a:latin typeface="Helvetica Neue"/>
              </a:rPr>
              <a:t>The SARIMA model shows that polarity score for most frequent sold product </a:t>
            </a:r>
            <a:r>
              <a:rPr lang="en-US" dirty="0">
                <a:latin typeface="Helvetica Neue"/>
              </a:rPr>
              <a:t>tend to go up</a:t>
            </a:r>
            <a:r>
              <a:rPr lang="en-US" b="0" i="0" dirty="0">
                <a:effectLst/>
                <a:latin typeface="Helvetica Neue"/>
              </a:rPr>
              <a:t> from year 2011 and it follows a positive trend.</a:t>
            </a:r>
          </a:p>
          <a:p>
            <a:endParaRPr lang="en-US" sz="800"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This positive trend suggests that the sentiment and perception towards the product are consistently favorable.</a:t>
            </a:r>
          </a:p>
          <a:p>
            <a:endParaRPr lang="en-US" sz="800"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Thus the forecast indicates its sustained popularity and positive reception among customers.</a:t>
            </a:r>
          </a:p>
        </p:txBody>
      </p:sp>
      <p:sp>
        <p:nvSpPr>
          <p:cNvPr id="6" name="Oval 5">
            <a:extLst>
              <a:ext uri="{FF2B5EF4-FFF2-40B4-BE49-F238E27FC236}">
                <a16:creationId xmlns:a16="http://schemas.microsoft.com/office/drawing/2014/main" id="{06DD99D2-1A27-44A0-A1EF-42B1794762F2}"/>
              </a:ext>
            </a:extLst>
          </p:cNvPr>
          <p:cNvSpPr/>
          <p:nvPr/>
        </p:nvSpPr>
        <p:spPr>
          <a:xfrm>
            <a:off x="11294348" y="5892692"/>
            <a:ext cx="823966" cy="8842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17</a:t>
            </a:r>
            <a:endParaRPr lang="en-IN" dirty="0"/>
          </a:p>
        </p:txBody>
      </p:sp>
      <p:pic>
        <p:nvPicPr>
          <p:cNvPr id="7" name="Picture 6">
            <a:extLst>
              <a:ext uri="{FF2B5EF4-FFF2-40B4-BE49-F238E27FC236}">
                <a16:creationId xmlns:a16="http://schemas.microsoft.com/office/drawing/2014/main" id="{370017A5-857C-8687-58B8-C34145BD1E99}"/>
              </a:ext>
            </a:extLst>
          </p:cNvPr>
          <p:cNvPicPr>
            <a:picLocks noChangeAspect="1"/>
          </p:cNvPicPr>
          <p:nvPr/>
        </p:nvPicPr>
        <p:blipFill>
          <a:blip r:embed="rId2"/>
          <a:stretch>
            <a:fillRect/>
          </a:stretch>
        </p:blipFill>
        <p:spPr>
          <a:xfrm>
            <a:off x="174168" y="1482037"/>
            <a:ext cx="6020322" cy="4564776"/>
          </a:xfrm>
          <a:prstGeom prst="rect">
            <a:avLst/>
          </a:prstGeom>
        </p:spPr>
      </p:pic>
    </p:spTree>
    <p:extLst>
      <p:ext uri="{BB962C8B-B14F-4D97-AF65-F5344CB8AC3E}">
        <p14:creationId xmlns:p14="http://schemas.microsoft.com/office/powerpoint/2010/main" val="4938494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48A68-ACF0-453E-908E-BB8271003848}"/>
              </a:ext>
            </a:extLst>
          </p:cNvPr>
          <p:cNvSpPr>
            <a:spLocks noGrp="1"/>
          </p:cNvSpPr>
          <p:nvPr>
            <p:ph type="title"/>
          </p:nvPr>
        </p:nvSpPr>
        <p:spPr>
          <a:xfrm>
            <a:off x="645130" y="301993"/>
            <a:ext cx="9404723" cy="893761"/>
          </a:xfrm>
        </p:spPr>
        <p:txBody>
          <a:bodyPr/>
          <a:lstStyle/>
          <a:p>
            <a:r>
              <a:rPr lang="en-US" sz="3600" dirty="0">
                <a:latin typeface="Arial" panose="020B0604020202020204" pitchFamily="34" charset="0"/>
                <a:cs typeface="Arial" panose="020B0604020202020204" pitchFamily="34" charset="0"/>
              </a:rPr>
              <a:t>Time Series Forecasting for Video dataset</a:t>
            </a:r>
            <a:br>
              <a:rPr lang="en-US" b="1" dirty="0"/>
            </a:br>
            <a:endParaRPr lang="en-IN" dirty="0"/>
          </a:p>
        </p:txBody>
      </p:sp>
      <p:sp>
        <p:nvSpPr>
          <p:cNvPr id="3" name="Content Placeholder 2">
            <a:extLst>
              <a:ext uri="{FF2B5EF4-FFF2-40B4-BE49-F238E27FC236}">
                <a16:creationId xmlns:a16="http://schemas.microsoft.com/office/drawing/2014/main" id="{02568F6E-B4E0-4186-83AE-68F3F2A3BCC8}"/>
              </a:ext>
            </a:extLst>
          </p:cNvPr>
          <p:cNvSpPr>
            <a:spLocks noGrp="1"/>
          </p:cNvSpPr>
          <p:nvPr>
            <p:ph idx="1"/>
          </p:nvPr>
        </p:nvSpPr>
        <p:spPr>
          <a:xfrm>
            <a:off x="6439237" y="1668026"/>
            <a:ext cx="5387675" cy="4224666"/>
          </a:xfrm>
        </p:spPr>
        <p:txBody>
          <a:bodyPr>
            <a:normAutofit fontScale="92500" lnSpcReduction="10000"/>
          </a:bodyPr>
          <a:lstStyle/>
          <a:p>
            <a:r>
              <a:rPr lang="en-US" b="0" i="0" dirty="0">
                <a:effectLst/>
                <a:latin typeface="Helvetica Neue"/>
              </a:rPr>
              <a:t>The SARIMA model shows that polarity score for most frequent product </a:t>
            </a:r>
            <a:r>
              <a:rPr lang="en-US" dirty="0">
                <a:latin typeface="Helvetica Neue"/>
              </a:rPr>
              <a:t>tend to go up</a:t>
            </a:r>
            <a:r>
              <a:rPr lang="en-US" b="0" i="0" dirty="0">
                <a:effectLst/>
                <a:latin typeface="Helvetica Neue"/>
              </a:rPr>
              <a:t> from year 2011 and it follows a positive trend similar to toy data set</a:t>
            </a:r>
          </a:p>
          <a:p>
            <a:endParaRPr lang="en-US" b="0" i="0" dirty="0">
              <a:effectLst/>
              <a:latin typeface="Helvetica Neue"/>
            </a:endParaRPr>
          </a:p>
          <a:p>
            <a:r>
              <a:rPr lang="en-US" dirty="0">
                <a:latin typeface="Arial" panose="020B0604020202020204" pitchFamily="34" charset="0"/>
                <a:cs typeface="Arial" panose="020B0604020202020204" pitchFamily="34" charset="0"/>
              </a:rPr>
              <a:t>The positive trend suggests that the sentiment and perception towards the product are consistently favorable.</a:t>
            </a:r>
          </a:p>
          <a:p>
            <a:pPr marL="0" indent="0">
              <a:buNone/>
            </a:pPr>
            <a:endParaRPr lang="en-US" b="0" i="0" dirty="0">
              <a:effectLst/>
              <a:latin typeface="Helvetica Neue"/>
            </a:endParaRPr>
          </a:p>
          <a:p>
            <a:r>
              <a:rPr lang="en-US" dirty="0">
                <a:latin typeface="Arial" panose="020B0604020202020204" pitchFamily="34" charset="0"/>
                <a:cs typeface="Arial" panose="020B0604020202020204" pitchFamily="34" charset="0"/>
              </a:rPr>
              <a:t>But the forecast indicates a flat sustained popularity and positive reception among customers is showing a slow growth in the next 3 years.</a:t>
            </a:r>
          </a:p>
        </p:txBody>
      </p:sp>
      <p:sp>
        <p:nvSpPr>
          <p:cNvPr id="5" name="Oval 4">
            <a:extLst>
              <a:ext uri="{FF2B5EF4-FFF2-40B4-BE49-F238E27FC236}">
                <a16:creationId xmlns:a16="http://schemas.microsoft.com/office/drawing/2014/main" id="{2669BFDD-0BBD-47CB-926E-91992E94D90B}"/>
              </a:ext>
            </a:extLst>
          </p:cNvPr>
          <p:cNvSpPr/>
          <p:nvPr/>
        </p:nvSpPr>
        <p:spPr>
          <a:xfrm>
            <a:off x="11294348" y="5892692"/>
            <a:ext cx="823966" cy="8842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18</a:t>
            </a:r>
            <a:endParaRPr lang="en-IN" dirty="0"/>
          </a:p>
        </p:txBody>
      </p:sp>
      <p:pic>
        <p:nvPicPr>
          <p:cNvPr id="6" name="Picture 5">
            <a:extLst>
              <a:ext uri="{FF2B5EF4-FFF2-40B4-BE49-F238E27FC236}">
                <a16:creationId xmlns:a16="http://schemas.microsoft.com/office/drawing/2014/main" id="{72276931-2A6D-523F-9D37-FE1D67340D58}"/>
              </a:ext>
            </a:extLst>
          </p:cNvPr>
          <p:cNvPicPr>
            <a:picLocks noChangeAspect="1"/>
          </p:cNvPicPr>
          <p:nvPr/>
        </p:nvPicPr>
        <p:blipFill>
          <a:blip r:embed="rId2"/>
          <a:stretch>
            <a:fillRect/>
          </a:stretch>
        </p:blipFill>
        <p:spPr>
          <a:xfrm>
            <a:off x="188403" y="1333133"/>
            <a:ext cx="6012701" cy="4564776"/>
          </a:xfrm>
          <a:prstGeom prst="rect">
            <a:avLst/>
          </a:prstGeom>
        </p:spPr>
      </p:pic>
    </p:spTree>
    <p:extLst>
      <p:ext uri="{BB962C8B-B14F-4D97-AF65-F5344CB8AC3E}">
        <p14:creationId xmlns:p14="http://schemas.microsoft.com/office/powerpoint/2010/main" val="25775343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CCC1D-56E0-4D5C-80D8-2A196B018095}"/>
              </a:ext>
            </a:extLst>
          </p:cNvPr>
          <p:cNvSpPr>
            <a:spLocks noGrp="1"/>
          </p:cNvSpPr>
          <p:nvPr>
            <p:ph type="title"/>
          </p:nvPr>
        </p:nvSpPr>
        <p:spPr>
          <a:xfrm>
            <a:off x="187929" y="211557"/>
            <a:ext cx="9404723" cy="632504"/>
          </a:xfrm>
        </p:spPr>
        <p:txBody>
          <a:bodyPr/>
          <a:lstStyle/>
          <a:p>
            <a:r>
              <a:rPr lang="en-IN" sz="3600" dirty="0">
                <a:latin typeface="Arial" panose="020B0604020202020204" pitchFamily="34" charset="0"/>
                <a:cs typeface="Arial" panose="020B0604020202020204" pitchFamily="34" charset="0"/>
              </a:rPr>
              <a:t>Text classification model for Toy dataset</a:t>
            </a:r>
          </a:p>
        </p:txBody>
      </p:sp>
      <p:sp>
        <p:nvSpPr>
          <p:cNvPr id="3" name="Content Placeholder 2">
            <a:extLst>
              <a:ext uri="{FF2B5EF4-FFF2-40B4-BE49-F238E27FC236}">
                <a16:creationId xmlns:a16="http://schemas.microsoft.com/office/drawing/2014/main" id="{2E7E91A3-33F0-4EDA-8F6D-7E154C3D6779}"/>
              </a:ext>
            </a:extLst>
          </p:cNvPr>
          <p:cNvSpPr>
            <a:spLocks noGrp="1"/>
          </p:cNvSpPr>
          <p:nvPr>
            <p:ph idx="1"/>
          </p:nvPr>
        </p:nvSpPr>
        <p:spPr>
          <a:xfrm>
            <a:off x="187929" y="1674322"/>
            <a:ext cx="6375432" cy="4360718"/>
          </a:xfrm>
        </p:spPr>
        <p:txBody>
          <a:bodyPr>
            <a:normAutofit fontScale="85000" lnSpcReduction="10000"/>
          </a:bodyPr>
          <a:lstStyle/>
          <a:p>
            <a:r>
              <a:rPr lang="en-US" sz="2600" dirty="0">
                <a:latin typeface="Arial" panose="020B0604020202020204" pitchFamily="34" charset="0"/>
                <a:cs typeface="Arial" panose="020B0604020202020204" pitchFamily="34" charset="0"/>
              </a:rPr>
              <a:t>We have used 4 classification model’s</a:t>
            </a:r>
            <a:r>
              <a:rPr lang="en-IN" sz="2600" dirty="0">
                <a:latin typeface="Arial" panose="020B0604020202020204" pitchFamily="34" charset="0"/>
                <a:cs typeface="Arial" panose="020B0604020202020204" pitchFamily="34" charset="0"/>
              </a:rPr>
              <a:t> </a:t>
            </a:r>
            <a:r>
              <a:rPr lang="en-US" sz="2600" dirty="0">
                <a:latin typeface="Arial" panose="020B0604020202020204" pitchFamily="34" charset="0"/>
                <a:cs typeface="Arial" panose="020B0604020202020204" pitchFamily="34" charset="0"/>
              </a:rPr>
              <a:t>Logistic regression, Naive Bayes, KNN and Ada Boost. </a:t>
            </a:r>
          </a:p>
          <a:p>
            <a:endParaRPr lang="en-US" sz="900" dirty="0">
              <a:latin typeface="Arial" panose="020B0604020202020204" pitchFamily="34" charset="0"/>
              <a:cs typeface="Arial" panose="020B0604020202020204" pitchFamily="34" charset="0"/>
            </a:endParaRPr>
          </a:p>
          <a:p>
            <a:r>
              <a:rPr lang="en-US" sz="2600" dirty="0">
                <a:latin typeface="Arial" panose="020B0604020202020204" pitchFamily="34" charset="0"/>
                <a:cs typeface="Arial" panose="020B0604020202020204" pitchFamily="34" charset="0"/>
              </a:rPr>
              <a:t>Logistic regression with multiclass one-vs-rest classifier is the best model as accuracy is 96%, precision is 95%, recall 95% and f1 score also 95%.</a:t>
            </a:r>
          </a:p>
          <a:p>
            <a:endParaRPr lang="en-US" sz="900" dirty="0">
              <a:latin typeface="Arial" panose="020B0604020202020204" pitchFamily="34" charset="0"/>
              <a:cs typeface="Arial" panose="020B0604020202020204" pitchFamily="34" charset="0"/>
            </a:endParaRPr>
          </a:p>
          <a:p>
            <a:r>
              <a:rPr lang="en-US" sz="2600" dirty="0">
                <a:latin typeface="Arial" panose="020B0604020202020204" pitchFamily="34" charset="0"/>
                <a:cs typeface="Arial" panose="020B0604020202020204" pitchFamily="34" charset="0"/>
              </a:rPr>
              <a:t>Majority of actual positive values(18.4k) have return positive from the prediction model</a:t>
            </a:r>
          </a:p>
          <a:p>
            <a:endParaRPr lang="en-US" sz="900" dirty="0">
              <a:latin typeface="Arial" panose="020B0604020202020204" pitchFamily="34" charset="0"/>
              <a:cs typeface="Arial" panose="020B0604020202020204" pitchFamily="34" charset="0"/>
            </a:endParaRPr>
          </a:p>
          <a:p>
            <a:r>
              <a:rPr lang="en-US" sz="2600" dirty="0">
                <a:latin typeface="Arial" panose="020B0604020202020204" pitchFamily="34" charset="0"/>
                <a:cs typeface="Arial" panose="020B0604020202020204" pitchFamily="34" charset="0"/>
              </a:rPr>
              <a:t>This is the same in case of neutral and negative predictions.</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p>
        </p:txBody>
      </p:sp>
      <p:sp>
        <p:nvSpPr>
          <p:cNvPr id="8" name="Oval 7">
            <a:extLst>
              <a:ext uri="{FF2B5EF4-FFF2-40B4-BE49-F238E27FC236}">
                <a16:creationId xmlns:a16="http://schemas.microsoft.com/office/drawing/2014/main" id="{E589376A-D660-44D0-8F72-23F457345901}"/>
              </a:ext>
            </a:extLst>
          </p:cNvPr>
          <p:cNvSpPr/>
          <p:nvPr/>
        </p:nvSpPr>
        <p:spPr>
          <a:xfrm>
            <a:off x="11294348" y="5892692"/>
            <a:ext cx="823966" cy="8842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19</a:t>
            </a:r>
            <a:endParaRPr lang="en-IN" dirty="0"/>
          </a:p>
        </p:txBody>
      </p:sp>
      <p:pic>
        <p:nvPicPr>
          <p:cNvPr id="4" name="Picture 3">
            <a:extLst>
              <a:ext uri="{FF2B5EF4-FFF2-40B4-BE49-F238E27FC236}">
                <a16:creationId xmlns:a16="http://schemas.microsoft.com/office/drawing/2014/main" id="{701F4215-CAB6-078F-FDF7-894C6EE6BC56}"/>
              </a:ext>
            </a:extLst>
          </p:cNvPr>
          <p:cNvPicPr>
            <a:picLocks noChangeAspect="1"/>
          </p:cNvPicPr>
          <p:nvPr/>
        </p:nvPicPr>
        <p:blipFill>
          <a:blip r:embed="rId3"/>
          <a:stretch>
            <a:fillRect/>
          </a:stretch>
        </p:blipFill>
        <p:spPr>
          <a:xfrm>
            <a:off x="6675121" y="1620821"/>
            <a:ext cx="5198348" cy="3787002"/>
          </a:xfrm>
          <a:prstGeom prst="rect">
            <a:avLst/>
          </a:prstGeom>
        </p:spPr>
      </p:pic>
    </p:spTree>
    <p:extLst>
      <p:ext uri="{BB962C8B-B14F-4D97-AF65-F5344CB8AC3E}">
        <p14:creationId xmlns:p14="http://schemas.microsoft.com/office/powerpoint/2010/main" val="21534294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CCD31-1740-4ABE-A4EC-9B2345AF6608}"/>
              </a:ext>
            </a:extLst>
          </p:cNvPr>
          <p:cNvSpPr>
            <a:spLocks noGrp="1"/>
          </p:cNvSpPr>
          <p:nvPr>
            <p:ph type="title"/>
          </p:nvPr>
        </p:nvSpPr>
        <p:spPr>
          <a:xfrm>
            <a:off x="393862" y="212382"/>
            <a:ext cx="9404723" cy="861075"/>
          </a:xfrm>
        </p:spPr>
        <p:txBody>
          <a:bodyPr/>
          <a:lstStyle/>
          <a:p>
            <a:r>
              <a:rPr lang="en-IN" sz="3600" dirty="0">
                <a:latin typeface="Arial" panose="020B0604020202020204" pitchFamily="34" charset="0"/>
                <a:cs typeface="Arial" panose="020B0604020202020204" pitchFamily="34" charset="0"/>
              </a:rPr>
              <a:t>Text classification model for Toy dataset</a:t>
            </a:r>
          </a:p>
        </p:txBody>
      </p:sp>
      <p:sp>
        <p:nvSpPr>
          <p:cNvPr id="3" name="Content Placeholder 2">
            <a:extLst>
              <a:ext uri="{FF2B5EF4-FFF2-40B4-BE49-F238E27FC236}">
                <a16:creationId xmlns:a16="http://schemas.microsoft.com/office/drawing/2014/main" id="{B9A5B6DA-34BA-4AC4-B6C8-D87175D7B1DF}"/>
              </a:ext>
            </a:extLst>
          </p:cNvPr>
          <p:cNvSpPr>
            <a:spLocks noGrp="1"/>
          </p:cNvSpPr>
          <p:nvPr>
            <p:ph idx="1"/>
          </p:nvPr>
        </p:nvSpPr>
        <p:spPr>
          <a:xfrm>
            <a:off x="197967" y="1513061"/>
            <a:ext cx="6570695" cy="4768428"/>
          </a:xfrm>
        </p:spPr>
        <p:txBody>
          <a:bodyPr>
            <a:noAutofit/>
          </a:bodyPr>
          <a:lstStyle/>
          <a:p>
            <a:r>
              <a:rPr lang="en-US" sz="2200" dirty="0">
                <a:latin typeface="Arial" panose="020B0604020202020204" pitchFamily="34" charset="0"/>
                <a:cs typeface="Arial" panose="020B0604020202020204" pitchFamily="34" charset="0"/>
              </a:rPr>
              <a:t>We have used 4 classification model</a:t>
            </a:r>
            <a:r>
              <a:rPr lang="en-IN" sz="2200" dirty="0">
                <a:latin typeface="Arial" panose="020B0604020202020204" pitchFamily="34" charset="0"/>
                <a:cs typeface="Arial" panose="020B0604020202020204" pitchFamily="34" charset="0"/>
              </a:rPr>
              <a:t> </a:t>
            </a:r>
            <a:r>
              <a:rPr lang="en-US" sz="2200" dirty="0">
                <a:latin typeface="Arial" panose="020B0604020202020204" pitchFamily="34" charset="0"/>
                <a:cs typeface="Arial" panose="020B0604020202020204" pitchFamily="34" charset="0"/>
              </a:rPr>
              <a:t>Logistic regression, Naive Bayes, KNN and Ada Boost. </a:t>
            </a:r>
          </a:p>
          <a:p>
            <a:endParaRPr lang="en-US" sz="8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Logistic regression with multiclass one-vs-rest classifier is the best model as accuracy (95%), precision score(92%), recall score(92%) and f1 score(92%).</a:t>
            </a:r>
          </a:p>
          <a:p>
            <a:endParaRPr lang="en-US" sz="8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Majority of actual positive values(4.45k) have return positive from the prediction model.</a:t>
            </a:r>
          </a:p>
          <a:p>
            <a:endParaRPr lang="en-US" sz="8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This is the same in case of neutral and negative predictions.</a:t>
            </a:r>
          </a:p>
        </p:txBody>
      </p:sp>
      <p:sp>
        <p:nvSpPr>
          <p:cNvPr id="7" name="Oval 6">
            <a:extLst>
              <a:ext uri="{FF2B5EF4-FFF2-40B4-BE49-F238E27FC236}">
                <a16:creationId xmlns:a16="http://schemas.microsoft.com/office/drawing/2014/main" id="{1F09DD20-13CE-4467-BEB9-B51B4CBB0CA4}"/>
              </a:ext>
            </a:extLst>
          </p:cNvPr>
          <p:cNvSpPr/>
          <p:nvPr/>
        </p:nvSpPr>
        <p:spPr>
          <a:xfrm>
            <a:off x="11294348" y="5892692"/>
            <a:ext cx="823966" cy="8842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a:t>
            </a:r>
            <a:endParaRPr lang="en-IN" dirty="0"/>
          </a:p>
        </p:txBody>
      </p:sp>
      <p:pic>
        <p:nvPicPr>
          <p:cNvPr id="8" name="Picture 7">
            <a:extLst>
              <a:ext uri="{FF2B5EF4-FFF2-40B4-BE49-F238E27FC236}">
                <a16:creationId xmlns:a16="http://schemas.microsoft.com/office/drawing/2014/main" id="{99A9A520-1A29-A72E-0989-36557833CEF9}"/>
              </a:ext>
            </a:extLst>
          </p:cNvPr>
          <p:cNvPicPr>
            <a:picLocks noChangeAspect="1"/>
          </p:cNvPicPr>
          <p:nvPr/>
        </p:nvPicPr>
        <p:blipFill>
          <a:blip r:embed="rId2"/>
          <a:stretch>
            <a:fillRect/>
          </a:stretch>
        </p:blipFill>
        <p:spPr>
          <a:xfrm>
            <a:off x="6768662" y="1513061"/>
            <a:ext cx="5109755" cy="4265053"/>
          </a:xfrm>
          <a:prstGeom prst="rect">
            <a:avLst/>
          </a:prstGeom>
        </p:spPr>
      </p:pic>
    </p:spTree>
    <p:extLst>
      <p:ext uri="{BB962C8B-B14F-4D97-AF65-F5344CB8AC3E}">
        <p14:creationId xmlns:p14="http://schemas.microsoft.com/office/powerpoint/2010/main" val="3601904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72A6A-66B4-4A37-808E-E11A4A78AB82}"/>
              </a:ext>
            </a:extLst>
          </p:cNvPr>
          <p:cNvSpPr>
            <a:spLocks noGrp="1"/>
          </p:cNvSpPr>
          <p:nvPr>
            <p:ph type="title"/>
          </p:nvPr>
        </p:nvSpPr>
        <p:spPr>
          <a:xfrm>
            <a:off x="915294" y="336728"/>
            <a:ext cx="9404723" cy="763133"/>
          </a:xfrm>
        </p:spPr>
        <p:txBody>
          <a:bodyPr/>
          <a:lstStyle/>
          <a:p>
            <a:r>
              <a:rPr lang="en-US" sz="3600" dirty="0">
                <a:latin typeface="Arial" panose="020B0604020202020204" pitchFamily="34" charset="0"/>
                <a:cs typeface="Arial" panose="020B0604020202020204" pitchFamily="34" charset="0"/>
              </a:rPr>
              <a:t>Table of Content:</a:t>
            </a:r>
            <a:endParaRPr lang="en-IN" sz="36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9816AA99-4496-4672-BBE5-5C4A75DCB7BD}"/>
              </a:ext>
            </a:extLst>
          </p:cNvPr>
          <p:cNvSpPr>
            <a:spLocks noGrp="1"/>
          </p:cNvSpPr>
          <p:nvPr>
            <p:ph idx="1"/>
          </p:nvPr>
        </p:nvSpPr>
        <p:spPr>
          <a:xfrm>
            <a:off x="5617654" y="1579647"/>
            <a:ext cx="5852985" cy="4536673"/>
          </a:xfrm>
        </p:spPr>
        <p:txBody>
          <a:bodyPr>
            <a:normAutofit fontScale="92500" lnSpcReduction="10000"/>
          </a:bodyPr>
          <a:lstStyle/>
          <a:p>
            <a:r>
              <a:rPr lang="en-US" sz="2400" dirty="0">
                <a:latin typeface="Arial" panose="020B0604020202020204" pitchFamily="34" charset="0"/>
                <a:cs typeface="Arial" panose="020B0604020202020204" pitchFamily="34" charset="0"/>
              </a:rPr>
              <a:t>Introduction</a:t>
            </a:r>
          </a:p>
          <a:p>
            <a:r>
              <a:rPr lang="en-US" sz="2400" dirty="0">
                <a:latin typeface="Arial" panose="020B0604020202020204" pitchFamily="34" charset="0"/>
                <a:cs typeface="Arial" panose="020B0604020202020204" pitchFamily="34" charset="0"/>
              </a:rPr>
              <a:t>Business objective</a:t>
            </a:r>
          </a:p>
          <a:p>
            <a:r>
              <a:rPr lang="en-US" sz="2400" dirty="0">
                <a:latin typeface="Arial" panose="020B0604020202020204" pitchFamily="34" charset="0"/>
                <a:cs typeface="Arial" panose="020B0604020202020204" pitchFamily="34" charset="0"/>
              </a:rPr>
              <a:t>About the data set</a:t>
            </a:r>
          </a:p>
          <a:p>
            <a:pPr fontAlgn="base"/>
            <a:r>
              <a:rPr lang="en-US" sz="2400" dirty="0">
                <a:latin typeface="Arial" panose="020B0604020202020204" pitchFamily="34" charset="0"/>
                <a:cs typeface="Arial" panose="020B0604020202020204" pitchFamily="34" charset="0"/>
              </a:rPr>
              <a:t>Sentiment analysis.</a:t>
            </a:r>
          </a:p>
          <a:p>
            <a:pPr fontAlgn="base"/>
            <a:r>
              <a:rPr lang="en-IN" sz="2400" dirty="0">
                <a:latin typeface="Arial" panose="020B0604020202020204" pitchFamily="34" charset="0"/>
                <a:cs typeface="Arial" panose="020B0604020202020204" pitchFamily="34" charset="0"/>
              </a:rPr>
              <a:t>Exploratory data analysis (EDA).</a:t>
            </a:r>
          </a:p>
          <a:p>
            <a:pPr fontAlgn="base"/>
            <a:r>
              <a:rPr lang="en-US" sz="2400" dirty="0">
                <a:latin typeface="Arial" panose="020B0604020202020204" pitchFamily="34" charset="0"/>
                <a:cs typeface="Arial" panose="020B0604020202020204" pitchFamily="34" charset="0"/>
              </a:rPr>
              <a:t>Clustering data.</a:t>
            </a:r>
          </a:p>
          <a:p>
            <a:pPr fontAlgn="base"/>
            <a:r>
              <a:rPr lang="en-US" sz="2400" dirty="0">
                <a:latin typeface="Arial" panose="020B0604020202020204" pitchFamily="34" charset="0"/>
                <a:cs typeface="Arial" panose="020B0604020202020204" pitchFamily="34" charset="0"/>
              </a:rPr>
              <a:t>Time series analysis.</a:t>
            </a:r>
          </a:p>
          <a:p>
            <a:pPr fontAlgn="base"/>
            <a:r>
              <a:rPr lang="en-US" sz="2400" dirty="0">
                <a:latin typeface="Arial" panose="020B0604020202020204" pitchFamily="34" charset="0"/>
                <a:cs typeface="Arial" panose="020B0604020202020204" pitchFamily="34" charset="0"/>
              </a:rPr>
              <a:t>Machine learning classification modelling.</a:t>
            </a:r>
          </a:p>
          <a:p>
            <a:r>
              <a:rPr lang="en-US" sz="2400" dirty="0">
                <a:latin typeface="Arial" panose="020B0604020202020204" pitchFamily="34" charset="0"/>
                <a:cs typeface="Arial" panose="020B0604020202020204" pitchFamily="34" charset="0"/>
              </a:rPr>
              <a:t>Conclusion </a:t>
            </a:r>
          </a:p>
          <a:p>
            <a:r>
              <a:rPr lang="en-US" sz="2400" dirty="0">
                <a:latin typeface="Arial" panose="020B0604020202020204" pitchFamily="34" charset="0"/>
                <a:cs typeface="Arial" panose="020B0604020202020204" pitchFamily="34" charset="0"/>
              </a:rPr>
              <a:t>Recommendations</a:t>
            </a:r>
          </a:p>
          <a:p>
            <a:endParaRPr lang="en-IN" dirty="0"/>
          </a:p>
        </p:txBody>
      </p:sp>
      <p:pic>
        <p:nvPicPr>
          <p:cNvPr id="5" name="Picture 4">
            <a:extLst>
              <a:ext uri="{FF2B5EF4-FFF2-40B4-BE49-F238E27FC236}">
                <a16:creationId xmlns:a16="http://schemas.microsoft.com/office/drawing/2014/main" id="{17E088E3-8F52-4441-B48A-CAA55D61E794}"/>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506643" y="1539007"/>
            <a:ext cx="4231612" cy="3534976"/>
          </a:xfrm>
          <a:prstGeom prst="rect">
            <a:avLst/>
          </a:prstGeom>
        </p:spPr>
      </p:pic>
      <p:sp>
        <p:nvSpPr>
          <p:cNvPr id="6" name="Oval 5">
            <a:extLst>
              <a:ext uri="{FF2B5EF4-FFF2-40B4-BE49-F238E27FC236}">
                <a16:creationId xmlns:a16="http://schemas.microsoft.com/office/drawing/2014/main" id="{5F3E8806-BA56-43F5-871C-4E7C9AAB2011}"/>
              </a:ext>
            </a:extLst>
          </p:cNvPr>
          <p:cNvSpPr/>
          <p:nvPr/>
        </p:nvSpPr>
        <p:spPr>
          <a:xfrm>
            <a:off x="11294347" y="5898382"/>
            <a:ext cx="823966" cy="8842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02</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396032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4A02D-520B-45F2-AA49-44F242275AC2}"/>
              </a:ext>
            </a:extLst>
          </p:cNvPr>
          <p:cNvSpPr>
            <a:spLocks noGrp="1"/>
          </p:cNvSpPr>
          <p:nvPr>
            <p:ph type="title"/>
          </p:nvPr>
        </p:nvSpPr>
        <p:spPr/>
        <p:txBody>
          <a:bodyPr/>
          <a:lstStyle/>
          <a:p>
            <a:r>
              <a:rPr lang="en-US" sz="3600" dirty="0">
                <a:latin typeface="Arial" panose="020B0604020202020204" pitchFamily="34" charset="0"/>
                <a:cs typeface="Arial" panose="020B0604020202020204" pitchFamily="34" charset="0"/>
              </a:rPr>
              <a:t>Conclusion:</a:t>
            </a:r>
            <a:endParaRPr lang="en-IN" sz="36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716C2BE6-7CF7-43AC-8FB7-E684720D50B0}"/>
              </a:ext>
            </a:extLst>
          </p:cNvPr>
          <p:cNvSpPr>
            <a:spLocks noGrp="1"/>
          </p:cNvSpPr>
          <p:nvPr>
            <p:ph idx="1"/>
          </p:nvPr>
        </p:nvSpPr>
        <p:spPr>
          <a:xfrm>
            <a:off x="646112" y="1480163"/>
            <a:ext cx="11051672" cy="4615838"/>
          </a:xfrm>
        </p:spPr>
        <p:txBody>
          <a:bodyPr>
            <a:normAutofit lnSpcReduction="10000"/>
          </a:bodyPr>
          <a:lstStyle/>
          <a:p>
            <a:pPr marL="0" indent="0">
              <a:buNone/>
            </a:pPr>
            <a:endParaRPr lang="en-US" sz="800"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Among the sentiment analysis results, it is observed that approximately 76% customers have a positive sentiment and rest of them have negative and neutral sentiment about the product.</a:t>
            </a:r>
          </a:p>
          <a:p>
            <a:endParaRPr lang="en-US" sz="900"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Based on customer rating proportion nearly 84% of product have 5 and 4 ratings.</a:t>
            </a:r>
          </a:p>
          <a:p>
            <a:endParaRPr lang="en-US" sz="900"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Cluster analysis helps in segmenting customers based on customer behaviors "Loyal customers“, "Angry customers“, "Average customers“, “Satisfied customers“, "Impassive customers“.</a:t>
            </a:r>
          </a:p>
          <a:p>
            <a:endParaRPr lang="en-US" sz="900"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Timeseries forecasting indicates a flat sustained popularity and positive reception among customers that’s showing a slow growth in the next 3 years. </a:t>
            </a:r>
          </a:p>
          <a:p>
            <a:endParaRPr lang="en-US" sz="900"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On text classification Logistic regression model is the best performing model with 96% accuracy. </a:t>
            </a:r>
          </a:p>
        </p:txBody>
      </p:sp>
      <p:sp>
        <p:nvSpPr>
          <p:cNvPr id="5" name="Oval 4">
            <a:extLst>
              <a:ext uri="{FF2B5EF4-FFF2-40B4-BE49-F238E27FC236}">
                <a16:creationId xmlns:a16="http://schemas.microsoft.com/office/drawing/2014/main" id="{6D086789-9B10-44A1-8411-EE9623F5DA8D}"/>
              </a:ext>
            </a:extLst>
          </p:cNvPr>
          <p:cNvSpPr/>
          <p:nvPr/>
        </p:nvSpPr>
        <p:spPr>
          <a:xfrm>
            <a:off x="11294348" y="5892692"/>
            <a:ext cx="823966" cy="8842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21</a:t>
            </a:r>
            <a:endParaRPr lang="en-IN" dirty="0"/>
          </a:p>
        </p:txBody>
      </p:sp>
    </p:spTree>
    <p:extLst>
      <p:ext uri="{BB962C8B-B14F-4D97-AF65-F5344CB8AC3E}">
        <p14:creationId xmlns:p14="http://schemas.microsoft.com/office/powerpoint/2010/main" val="17839270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9E820-3480-4C37-ABE7-0348EE2CBDAF}"/>
              </a:ext>
            </a:extLst>
          </p:cNvPr>
          <p:cNvSpPr>
            <a:spLocks noGrp="1"/>
          </p:cNvSpPr>
          <p:nvPr>
            <p:ph type="title"/>
          </p:nvPr>
        </p:nvSpPr>
        <p:spPr>
          <a:xfrm>
            <a:off x="290511" y="86958"/>
            <a:ext cx="9404723" cy="1400530"/>
          </a:xfrm>
        </p:spPr>
        <p:txBody>
          <a:bodyPr/>
          <a:lstStyle/>
          <a:p>
            <a:r>
              <a:rPr lang="en-US" sz="3600" dirty="0">
                <a:latin typeface="Arial" panose="020B0604020202020204" pitchFamily="34" charset="0"/>
                <a:cs typeface="Arial" panose="020B0604020202020204" pitchFamily="34" charset="0"/>
              </a:rPr>
              <a:t>Recommendation:</a:t>
            </a:r>
            <a:endParaRPr lang="en-IN" sz="36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6D21E3C5-4DDE-4818-99BB-3658C2AB63C3}"/>
              </a:ext>
            </a:extLst>
          </p:cNvPr>
          <p:cNvSpPr>
            <a:spLocks noGrp="1"/>
          </p:cNvSpPr>
          <p:nvPr>
            <p:ph idx="1"/>
          </p:nvPr>
        </p:nvSpPr>
        <p:spPr>
          <a:xfrm>
            <a:off x="3597311" y="1152983"/>
            <a:ext cx="8179358" cy="5945797"/>
          </a:xfrm>
        </p:spPr>
        <p:txBody>
          <a:bodyPr>
            <a:normAutofit/>
          </a:bodyPr>
          <a:lstStyle/>
          <a:p>
            <a:r>
              <a:rPr lang="en-US" dirty="0">
                <a:latin typeface="Arial" panose="020B0604020202020204" pitchFamily="34" charset="0"/>
                <a:cs typeface="Arial" panose="020B0604020202020204" pitchFamily="34" charset="0"/>
              </a:rPr>
              <a:t>Amazon should analyze where the actual flaws are, whether they are in Products or they are in quality of service including user interfaces.</a:t>
            </a:r>
          </a:p>
          <a:p>
            <a:r>
              <a:rPr lang="en-US" dirty="0">
                <a:latin typeface="Arial" panose="020B0604020202020204" pitchFamily="34" charset="0"/>
                <a:cs typeface="Arial" panose="020B0604020202020204" pitchFamily="34" charset="0"/>
              </a:rPr>
              <a:t>We can also conclude that so much irrelevant reviews are making more helpful reviews unfindable. So reviewers should review properly so that it can add value to someone's purchases.</a:t>
            </a:r>
          </a:p>
          <a:p>
            <a:r>
              <a:rPr lang="en-US" dirty="0">
                <a:latin typeface="Arial" panose="020B0604020202020204" pitchFamily="34" charset="0"/>
                <a:cs typeface="Arial" panose="020B0604020202020204" pitchFamily="34" charset="0"/>
              </a:rPr>
              <a:t>Encourage customers to leave detailed and helpful reviews by offering incentives or rewards. </a:t>
            </a:r>
          </a:p>
          <a:p>
            <a:r>
              <a:rPr lang="en-US" dirty="0">
                <a:latin typeface="Arial" panose="020B0604020202020204" pitchFamily="34" charset="0"/>
                <a:cs typeface="Arial" panose="020B0604020202020204" pitchFamily="34" charset="0"/>
              </a:rPr>
              <a:t>Amazon should Implement mechanisms to verify the authenticity of reviews and take action against fake or manipulated reviews.</a:t>
            </a:r>
          </a:p>
          <a:p>
            <a:r>
              <a:rPr lang="en-US" dirty="0">
                <a:latin typeface="Arial" panose="020B0604020202020204" pitchFamily="34" charset="0"/>
                <a:cs typeface="Arial" panose="020B0604020202020204" pitchFamily="34" charset="0"/>
              </a:rPr>
              <a:t>There is a significant number of customers, approximately 40k, who fall into the neutral and negative sentiment categories. It is advisable to focus on addressing the concerns and improving the experience for these customers in order to enhance overall satisfaction and sentiment</a:t>
            </a:r>
            <a:endParaRPr lang="en-IN"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FFB812A9-6F04-4FA8-9E46-64B1B6F74219}"/>
              </a:ext>
            </a:extLst>
          </p:cNvPr>
          <p:cNvPicPr>
            <a:picLocks noChangeAspect="1"/>
          </p:cNvPicPr>
          <p:nvPr/>
        </p:nvPicPr>
        <p:blipFill>
          <a:blip r:embed="rId3"/>
          <a:stretch>
            <a:fillRect/>
          </a:stretch>
        </p:blipFill>
        <p:spPr>
          <a:xfrm>
            <a:off x="166952" y="1785422"/>
            <a:ext cx="3409048" cy="3836316"/>
          </a:xfrm>
          <a:prstGeom prst="rect">
            <a:avLst/>
          </a:prstGeom>
        </p:spPr>
      </p:pic>
      <p:sp>
        <p:nvSpPr>
          <p:cNvPr id="5" name="Oval 4">
            <a:extLst>
              <a:ext uri="{FF2B5EF4-FFF2-40B4-BE49-F238E27FC236}">
                <a16:creationId xmlns:a16="http://schemas.microsoft.com/office/drawing/2014/main" id="{45E6DCD9-21C7-44A0-B010-C492742F2E5D}"/>
              </a:ext>
            </a:extLst>
          </p:cNvPr>
          <p:cNvSpPr/>
          <p:nvPr/>
        </p:nvSpPr>
        <p:spPr>
          <a:xfrm>
            <a:off x="11294348" y="5892692"/>
            <a:ext cx="823966" cy="8842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22</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06485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8D412-62C4-4D8C-929D-844F022CE316}"/>
              </a:ext>
            </a:extLst>
          </p:cNvPr>
          <p:cNvSpPr>
            <a:spLocks noGrp="1"/>
          </p:cNvSpPr>
          <p:nvPr>
            <p:ph type="title"/>
          </p:nvPr>
        </p:nvSpPr>
        <p:spPr>
          <a:xfrm>
            <a:off x="3922624" y="2915920"/>
            <a:ext cx="4346752" cy="1026159"/>
          </a:xfrm>
        </p:spPr>
        <p:txBody>
          <a:bodyPr/>
          <a:lstStyle/>
          <a:p>
            <a:r>
              <a:rPr lang="en-US" sz="6000" dirty="0">
                <a:latin typeface="Arial" panose="020B0604020202020204" pitchFamily="34" charset="0"/>
                <a:cs typeface="Arial" panose="020B0604020202020204" pitchFamily="34" charset="0"/>
              </a:rPr>
              <a:t>Thank</a:t>
            </a:r>
            <a:r>
              <a:rPr lang="en-US" dirty="0">
                <a:latin typeface="Arial" panose="020B0604020202020204" pitchFamily="34" charset="0"/>
                <a:cs typeface="Arial" panose="020B0604020202020204" pitchFamily="34" charset="0"/>
              </a:rPr>
              <a:t> </a:t>
            </a:r>
            <a:r>
              <a:rPr lang="en-US" sz="6000" dirty="0">
                <a:latin typeface="Arial" panose="020B0604020202020204" pitchFamily="34" charset="0"/>
                <a:cs typeface="Arial" panose="020B0604020202020204" pitchFamily="34" charset="0"/>
              </a:rPr>
              <a:t>you</a:t>
            </a:r>
            <a:endParaRPr lang="en-IN" sz="6000" dirty="0">
              <a:latin typeface="Arial" panose="020B0604020202020204" pitchFamily="34" charset="0"/>
              <a:cs typeface="Arial" panose="020B0604020202020204" pitchFamily="34" charset="0"/>
            </a:endParaRPr>
          </a:p>
        </p:txBody>
      </p:sp>
      <p:sp>
        <p:nvSpPr>
          <p:cNvPr id="4" name="Oval 3">
            <a:extLst>
              <a:ext uri="{FF2B5EF4-FFF2-40B4-BE49-F238E27FC236}">
                <a16:creationId xmlns:a16="http://schemas.microsoft.com/office/drawing/2014/main" id="{C90730BB-B377-4B83-B709-60943C892339}"/>
              </a:ext>
            </a:extLst>
          </p:cNvPr>
          <p:cNvSpPr/>
          <p:nvPr/>
        </p:nvSpPr>
        <p:spPr>
          <a:xfrm>
            <a:off x="11294348" y="5892692"/>
            <a:ext cx="823966" cy="8842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23</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80685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46F59-2406-4DE5-BF03-1000BB3F6B4D}"/>
              </a:ext>
            </a:extLst>
          </p:cNvPr>
          <p:cNvSpPr>
            <a:spLocks noGrp="1"/>
          </p:cNvSpPr>
          <p:nvPr>
            <p:ph type="title"/>
          </p:nvPr>
        </p:nvSpPr>
        <p:spPr>
          <a:xfrm>
            <a:off x="610214" y="234415"/>
            <a:ext cx="9155858" cy="912771"/>
          </a:xfrm>
        </p:spPr>
        <p:txBody>
          <a:bodyPr/>
          <a:lstStyle/>
          <a:p>
            <a:r>
              <a:rPr lang="en-US" sz="3600" dirty="0">
                <a:latin typeface="Arial" panose="020B0604020202020204" pitchFamily="34" charset="0"/>
              </a:rPr>
              <a:t>Introduction:</a:t>
            </a:r>
            <a:endParaRPr lang="en-IN" sz="3600" dirty="0">
              <a:latin typeface="Arial" panose="020B0604020202020204" pitchFamily="34" charset="0"/>
            </a:endParaRPr>
          </a:p>
        </p:txBody>
      </p:sp>
      <p:sp>
        <p:nvSpPr>
          <p:cNvPr id="9" name="Content Placeholder 8">
            <a:extLst>
              <a:ext uri="{FF2B5EF4-FFF2-40B4-BE49-F238E27FC236}">
                <a16:creationId xmlns:a16="http://schemas.microsoft.com/office/drawing/2014/main" id="{F725F232-DD92-419D-8512-EC47C6B12AFA}"/>
              </a:ext>
            </a:extLst>
          </p:cNvPr>
          <p:cNvSpPr>
            <a:spLocks noGrp="1"/>
          </p:cNvSpPr>
          <p:nvPr>
            <p:ph idx="1"/>
          </p:nvPr>
        </p:nvSpPr>
        <p:spPr>
          <a:xfrm>
            <a:off x="436880" y="1296229"/>
            <a:ext cx="10657840" cy="5442155"/>
          </a:xfrm>
        </p:spPr>
        <p:txBody>
          <a:bodyPr>
            <a:normAutofit/>
          </a:bodyPr>
          <a:lstStyle/>
          <a:p>
            <a:r>
              <a:rPr lang="en-US" sz="2200" dirty="0">
                <a:latin typeface="Arial" panose="020B0604020202020204" pitchFamily="34" charset="0"/>
                <a:cs typeface="Arial" panose="020B0604020202020204" pitchFamily="34" charset="0"/>
              </a:rPr>
              <a:t>With the quick growth of internet and it’s Increasing accessibility, e-commerce has developed rapidly in the last few years.</a:t>
            </a:r>
          </a:p>
          <a:p>
            <a:r>
              <a:rPr lang="en-US" sz="2200" dirty="0">
                <a:latin typeface="Arial" panose="020B0604020202020204" pitchFamily="34" charset="0"/>
                <a:cs typeface="Arial" panose="020B0604020202020204" pitchFamily="34" charset="0"/>
              </a:rPr>
              <a:t>Amazon is a multinational technology company and one of the world's largest online marketplaces.</a:t>
            </a:r>
          </a:p>
          <a:p>
            <a:r>
              <a:rPr lang="en-US" sz="2200" dirty="0">
                <a:latin typeface="Arial" panose="020B0604020202020204" pitchFamily="34" charset="0"/>
                <a:cs typeface="Arial" panose="020B0604020202020204" pitchFamily="34" charset="0"/>
              </a:rPr>
              <a:t>It was founded by Jeff Bezos in 1994 and originally started as an online bookstore.</a:t>
            </a:r>
          </a:p>
          <a:p>
            <a:r>
              <a:rPr lang="en-US" sz="2200" dirty="0">
                <a:latin typeface="Arial" panose="020B0604020202020204" pitchFamily="34" charset="0"/>
                <a:cs typeface="Arial" panose="020B0604020202020204" pitchFamily="34" charset="0"/>
              </a:rPr>
              <a:t>Over the years, Amazon has expanded its product offerings to include a wide range of items such as electronics, clothing, household goods, and more.</a:t>
            </a:r>
          </a:p>
          <a:p>
            <a:r>
              <a:rPr lang="en-US" sz="2200" dirty="0">
                <a:latin typeface="Arial" panose="020B0604020202020204" pitchFamily="34" charset="0"/>
                <a:cs typeface="Arial" panose="020B0604020202020204" pitchFamily="34" charset="0"/>
              </a:rPr>
              <a:t>The company is known for its customer-centric approach and focus on providing a seamless shopping experience.</a:t>
            </a:r>
          </a:p>
          <a:p>
            <a:r>
              <a:rPr lang="en-US" sz="2200" dirty="0">
                <a:latin typeface="Arial" panose="020B0604020202020204" pitchFamily="34" charset="0"/>
                <a:cs typeface="Arial" panose="020B0604020202020204" pitchFamily="34" charset="0"/>
              </a:rPr>
              <a:t>It has played a significant role in shaping consumer behavior and the way people shop online.</a:t>
            </a:r>
          </a:p>
        </p:txBody>
      </p:sp>
      <p:sp>
        <p:nvSpPr>
          <p:cNvPr id="5" name="Oval 4">
            <a:extLst>
              <a:ext uri="{FF2B5EF4-FFF2-40B4-BE49-F238E27FC236}">
                <a16:creationId xmlns:a16="http://schemas.microsoft.com/office/drawing/2014/main" id="{E52E9902-BB30-4E8C-8808-4D877120FB4F}"/>
              </a:ext>
            </a:extLst>
          </p:cNvPr>
          <p:cNvSpPr/>
          <p:nvPr/>
        </p:nvSpPr>
        <p:spPr>
          <a:xfrm>
            <a:off x="11264203" y="5854129"/>
            <a:ext cx="823966" cy="8842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03</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02343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B89A4-47FF-4C70-AAEF-54F474F8F899}"/>
              </a:ext>
            </a:extLst>
          </p:cNvPr>
          <p:cNvSpPr>
            <a:spLocks noGrp="1"/>
          </p:cNvSpPr>
          <p:nvPr>
            <p:ph type="title"/>
          </p:nvPr>
        </p:nvSpPr>
        <p:spPr>
          <a:xfrm>
            <a:off x="502676" y="313466"/>
            <a:ext cx="9404723" cy="753334"/>
          </a:xfrm>
        </p:spPr>
        <p:txBody>
          <a:bodyPr/>
          <a:lstStyle/>
          <a:p>
            <a:r>
              <a:rPr lang="en-US" sz="3600" dirty="0">
                <a:latin typeface="Arial" panose="020B0604020202020204" pitchFamily="34" charset="0"/>
                <a:cs typeface="Arial" panose="020B0604020202020204" pitchFamily="34" charset="0"/>
              </a:rPr>
              <a:t>Business objective:</a:t>
            </a:r>
            <a:endParaRPr lang="en-IN" sz="36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2563416C-04E3-4BC5-8ADB-AC55C30C9037}"/>
              </a:ext>
            </a:extLst>
          </p:cNvPr>
          <p:cNvSpPr>
            <a:spLocks noGrp="1"/>
          </p:cNvSpPr>
          <p:nvPr>
            <p:ph idx="1"/>
          </p:nvPr>
        </p:nvSpPr>
        <p:spPr>
          <a:xfrm>
            <a:off x="502676" y="1194475"/>
            <a:ext cx="11374363" cy="5309419"/>
          </a:xfrm>
        </p:spPr>
        <p:txBody>
          <a:bodyPr>
            <a:normAutofit/>
          </a:bodyPr>
          <a:lstStyle/>
          <a:p>
            <a:pPr marL="0" indent="0">
              <a:buNone/>
            </a:pPr>
            <a:endParaRPr lang="en-US"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Identifying the customer reaction and sentiment in order to better understand and improve the business.</a:t>
            </a:r>
          </a:p>
          <a:p>
            <a:endParaRPr lang="en-US" sz="8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Exploring the data on the bases of sentiment and ratings.</a:t>
            </a:r>
          </a:p>
          <a:p>
            <a:endParaRPr lang="en-US" sz="8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Utilizing clusters to develop algorithms and filters to highlight or recommend relevant reviews to customers.</a:t>
            </a:r>
          </a:p>
          <a:p>
            <a:endParaRPr lang="en-US" sz="8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Forecast customer sentiments to provide valuable insights into understanding future trends.</a:t>
            </a:r>
          </a:p>
          <a:p>
            <a:endParaRPr lang="en-US" sz="8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Building a text classification machine learning model to predict the customer sentiment of new product reviews.</a:t>
            </a:r>
            <a:endParaRPr lang="en-IN" sz="2200" dirty="0">
              <a:latin typeface="Arial" panose="020B0604020202020204" pitchFamily="34" charset="0"/>
              <a:cs typeface="Arial" panose="020B0604020202020204" pitchFamily="34" charset="0"/>
            </a:endParaRPr>
          </a:p>
        </p:txBody>
      </p:sp>
      <p:sp>
        <p:nvSpPr>
          <p:cNvPr id="5" name="Oval 4">
            <a:extLst>
              <a:ext uri="{FF2B5EF4-FFF2-40B4-BE49-F238E27FC236}">
                <a16:creationId xmlns:a16="http://schemas.microsoft.com/office/drawing/2014/main" id="{0944968B-1E5B-4153-ACE0-228F024714B2}"/>
              </a:ext>
            </a:extLst>
          </p:cNvPr>
          <p:cNvSpPr/>
          <p:nvPr/>
        </p:nvSpPr>
        <p:spPr>
          <a:xfrm>
            <a:off x="11289376" y="5900003"/>
            <a:ext cx="823966" cy="8842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04</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88433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7AA6B-9CE3-423D-B55C-19F80C67E928}"/>
              </a:ext>
            </a:extLst>
          </p:cNvPr>
          <p:cNvSpPr>
            <a:spLocks noGrp="1"/>
          </p:cNvSpPr>
          <p:nvPr>
            <p:ph type="title"/>
          </p:nvPr>
        </p:nvSpPr>
        <p:spPr/>
        <p:txBody>
          <a:bodyPr/>
          <a:lstStyle/>
          <a:p>
            <a:r>
              <a:rPr lang="en-US" sz="3600" dirty="0">
                <a:latin typeface="Arial" panose="020B0604020202020204" pitchFamily="34" charset="0"/>
                <a:cs typeface="Arial" panose="020B0604020202020204" pitchFamily="34" charset="0"/>
              </a:rPr>
              <a:t>About the data </a:t>
            </a:r>
            <a:r>
              <a:rPr lang="en-US" sz="3600" dirty="0">
                <a:effectLst>
                  <a:glow rad="38100">
                    <a:schemeClr val="bg1">
                      <a:lumMod val="65000"/>
                      <a:lumOff val="35000"/>
                      <a:alpha val="40000"/>
                    </a:schemeClr>
                  </a:glow>
                </a:effectLst>
                <a:latin typeface="Arial" panose="020B0604020202020204" pitchFamily="34" charset="0"/>
                <a:cs typeface="Arial" panose="020B0604020202020204" pitchFamily="34" charset="0"/>
              </a:rPr>
              <a:t>set: </a:t>
            </a:r>
            <a:endParaRPr lang="en-IN" sz="3600" dirty="0"/>
          </a:p>
        </p:txBody>
      </p:sp>
      <p:sp>
        <p:nvSpPr>
          <p:cNvPr id="3" name="Content Placeholder 2">
            <a:extLst>
              <a:ext uri="{FF2B5EF4-FFF2-40B4-BE49-F238E27FC236}">
                <a16:creationId xmlns:a16="http://schemas.microsoft.com/office/drawing/2014/main" id="{6AC62495-D51C-4D8C-87C9-F0273AC6124D}"/>
              </a:ext>
            </a:extLst>
          </p:cNvPr>
          <p:cNvSpPr>
            <a:spLocks noGrp="1"/>
          </p:cNvSpPr>
          <p:nvPr>
            <p:ph idx="1"/>
          </p:nvPr>
        </p:nvSpPr>
        <p:spPr>
          <a:xfrm>
            <a:off x="4320791" y="2042942"/>
            <a:ext cx="7335708" cy="4851318"/>
          </a:xfrm>
        </p:spPr>
        <p:txBody>
          <a:bodyPr>
            <a:normAutofit/>
          </a:bodyPr>
          <a:lstStyle/>
          <a:p>
            <a:r>
              <a:rPr lang="en-US" dirty="0">
                <a:latin typeface="Arial" panose="020B0604020202020204" pitchFamily="34" charset="0"/>
                <a:cs typeface="Arial" panose="020B0604020202020204" pitchFamily="34" charset="0"/>
              </a:rPr>
              <a:t>Data source:  </a:t>
            </a:r>
            <a:r>
              <a:rPr lang="en-US" dirty="0">
                <a:latin typeface="Arial" panose="020B0604020202020204" pitchFamily="34" charset="0"/>
                <a:cs typeface="Arial" panose="020B0604020202020204" pitchFamily="34" charset="0"/>
                <a:hlinkClick r:id="rId2"/>
              </a:rPr>
              <a:t>https://jmcauley.ucsd.edu/data/amazon/</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Products reviews between years 1996 and 2018. </a:t>
            </a:r>
          </a:p>
          <a:p>
            <a:pPr>
              <a:lnSpc>
                <a:spcPct val="150000"/>
              </a:lnSpc>
            </a:pPr>
            <a:r>
              <a:rPr lang="en-US" dirty="0">
                <a:latin typeface="Arial" panose="020B0604020202020204" pitchFamily="34" charset="0"/>
                <a:cs typeface="Arial" panose="020B0604020202020204" pitchFamily="34" charset="0"/>
              </a:rPr>
              <a:t>Information on the data sets used: </a:t>
            </a:r>
          </a:p>
          <a:p>
            <a:pPr marL="0" indent="0">
              <a:lnSpc>
                <a:spcPct val="150000"/>
              </a:lnSpc>
              <a:buNone/>
            </a:pPr>
            <a:r>
              <a:rPr lang="en-US" dirty="0">
                <a:latin typeface="Arial" panose="020B0604020202020204" pitchFamily="34" charset="0"/>
                <a:cs typeface="Arial" panose="020B0604020202020204" pitchFamily="34" charset="0"/>
              </a:rPr>
              <a:t>             Toy dataset </a:t>
            </a:r>
          </a:p>
          <a:p>
            <a:pPr marL="0" indent="0">
              <a:lnSpc>
                <a:spcPct val="150000"/>
              </a:lnSpc>
              <a:buNone/>
            </a:pPr>
            <a:r>
              <a:rPr lang="en-US" dirty="0">
                <a:latin typeface="Arial" panose="020B0604020202020204" pitchFamily="34" charset="0"/>
                <a:cs typeface="Arial" panose="020B0604020202020204" pitchFamily="34" charset="0"/>
              </a:rPr>
              <a:t>             No of observations : 1 lakh</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             Video game dataset</a:t>
            </a:r>
          </a:p>
          <a:p>
            <a:pPr marL="0" indent="0">
              <a:lnSpc>
                <a:spcPct val="150000"/>
              </a:lnSpc>
              <a:buNone/>
            </a:pPr>
            <a:r>
              <a:rPr lang="en-US" dirty="0">
                <a:latin typeface="Arial" panose="020B0604020202020204" pitchFamily="34" charset="0"/>
                <a:cs typeface="Arial" panose="020B0604020202020204" pitchFamily="34" charset="0"/>
              </a:rPr>
              <a:t>             No of observations : 1 lakh</a:t>
            </a:r>
          </a:p>
        </p:txBody>
      </p:sp>
      <p:pic>
        <p:nvPicPr>
          <p:cNvPr id="4" name="Picture 3">
            <a:extLst>
              <a:ext uri="{FF2B5EF4-FFF2-40B4-BE49-F238E27FC236}">
                <a16:creationId xmlns:a16="http://schemas.microsoft.com/office/drawing/2014/main" id="{8152A58A-BC62-4158-A351-5F884883A193}"/>
              </a:ext>
            </a:extLst>
          </p:cNvPr>
          <p:cNvPicPr>
            <a:picLocks noChangeAspect="1"/>
          </p:cNvPicPr>
          <p:nvPr/>
        </p:nvPicPr>
        <p:blipFill>
          <a:blip r:embed="rId3"/>
          <a:stretch>
            <a:fillRect/>
          </a:stretch>
        </p:blipFill>
        <p:spPr>
          <a:xfrm>
            <a:off x="264857" y="1975592"/>
            <a:ext cx="3323917" cy="2599268"/>
          </a:xfrm>
          <a:prstGeom prst="rect">
            <a:avLst/>
          </a:prstGeom>
        </p:spPr>
      </p:pic>
      <p:sp>
        <p:nvSpPr>
          <p:cNvPr id="5" name="Oval 4">
            <a:extLst>
              <a:ext uri="{FF2B5EF4-FFF2-40B4-BE49-F238E27FC236}">
                <a16:creationId xmlns:a16="http://schemas.microsoft.com/office/drawing/2014/main" id="{A14542EF-1E47-4473-9540-3D0E1B56EFCC}"/>
              </a:ext>
            </a:extLst>
          </p:cNvPr>
          <p:cNvSpPr/>
          <p:nvPr/>
        </p:nvSpPr>
        <p:spPr>
          <a:xfrm>
            <a:off x="11244516" y="5878285"/>
            <a:ext cx="823966" cy="8842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05</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74746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47428-46E0-49C6-A84A-4E5BD34A9D5F}"/>
              </a:ext>
            </a:extLst>
          </p:cNvPr>
          <p:cNvSpPr>
            <a:spLocks noGrp="1"/>
          </p:cNvSpPr>
          <p:nvPr>
            <p:ph type="title"/>
          </p:nvPr>
        </p:nvSpPr>
        <p:spPr>
          <a:xfrm>
            <a:off x="683302" y="236136"/>
            <a:ext cx="9404723" cy="1185162"/>
          </a:xfrm>
        </p:spPr>
        <p:txBody>
          <a:bodyPr/>
          <a:lstStyle/>
          <a:p>
            <a:r>
              <a:rPr lang="en-US" sz="3600" dirty="0">
                <a:latin typeface="Arial" panose="020B0604020202020204" pitchFamily="34" charset="0"/>
                <a:cs typeface="Arial" panose="020B0604020202020204" pitchFamily="34" charset="0"/>
              </a:rPr>
              <a:t>Sentiment analysis (Toy dataset) </a:t>
            </a:r>
            <a:endParaRPr lang="en-IN" sz="28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1193F858-2745-42AE-967B-81D6BE82FE76}"/>
              </a:ext>
            </a:extLst>
          </p:cNvPr>
          <p:cNvSpPr>
            <a:spLocks noGrp="1"/>
          </p:cNvSpPr>
          <p:nvPr>
            <p:ph idx="1"/>
          </p:nvPr>
        </p:nvSpPr>
        <p:spPr>
          <a:xfrm>
            <a:off x="5057063" y="1635337"/>
            <a:ext cx="6795689" cy="4039066"/>
          </a:xfrm>
        </p:spPr>
        <p:txBody>
          <a:bodyPr>
            <a:noAutofit/>
          </a:bodyPr>
          <a:lstStyle/>
          <a:p>
            <a:r>
              <a:rPr lang="en-US" sz="2200" dirty="0">
                <a:latin typeface="Arial" panose="020B0604020202020204" pitchFamily="34" charset="0"/>
                <a:cs typeface="Arial" panose="020B0604020202020204" pitchFamily="34" charset="0"/>
              </a:rPr>
              <a:t>A polarity score below 0 usually indicates negative sentiment, and approximately 5.92% of customers exhibit this negative sentiment.</a:t>
            </a:r>
          </a:p>
          <a:p>
            <a:endParaRPr lang="en-US" sz="8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A polarity score of 0 typically indicates neutral sentiment, and approximately 9.50% of customers exhibit this neutral sentiment.</a:t>
            </a:r>
          </a:p>
          <a:p>
            <a:endParaRPr lang="en-US" sz="800" dirty="0">
              <a:latin typeface="Arial" panose="020B0604020202020204" pitchFamily="34" charset="0"/>
              <a:cs typeface="Arial" panose="020B0604020202020204" pitchFamily="34" charset="0"/>
            </a:endParaRPr>
          </a:p>
          <a:p>
            <a:r>
              <a:rPr lang="en-US" dirty="0"/>
              <a:t>A polarity score greater than 0 typically indicates positive sentiment, and approximately 84.57% of customers exhibit this positive sentiment.</a:t>
            </a:r>
            <a:endParaRPr lang="en-US" sz="2200" dirty="0">
              <a:latin typeface="Arial" panose="020B0604020202020204" pitchFamily="34" charset="0"/>
              <a:cs typeface="Arial" panose="020B0604020202020204" pitchFamily="34" charset="0"/>
            </a:endParaRPr>
          </a:p>
        </p:txBody>
      </p:sp>
      <p:sp>
        <p:nvSpPr>
          <p:cNvPr id="6" name="Oval 5">
            <a:extLst>
              <a:ext uri="{FF2B5EF4-FFF2-40B4-BE49-F238E27FC236}">
                <a16:creationId xmlns:a16="http://schemas.microsoft.com/office/drawing/2014/main" id="{301B0B4B-05BA-4409-986D-F070D9CECB8B}"/>
              </a:ext>
            </a:extLst>
          </p:cNvPr>
          <p:cNvSpPr/>
          <p:nvPr/>
        </p:nvSpPr>
        <p:spPr>
          <a:xfrm>
            <a:off x="11294347" y="5858317"/>
            <a:ext cx="823966" cy="8842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06</a:t>
            </a:r>
            <a:endParaRPr lang="en-IN" sz="2000" dirty="0">
              <a:latin typeface="Arial" panose="020B0604020202020204" pitchFamily="34" charset="0"/>
              <a:cs typeface="Arial" panose="020B0604020202020204" pitchFamily="34" charset="0"/>
            </a:endParaRPr>
          </a:p>
        </p:txBody>
      </p:sp>
      <p:pic>
        <p:nvPicPr>
          <p:cNvPr id="15" name="Picture 14">
            <a:extLst>
              <a:ext uri="{FF2B5EF4-FFF2-40B4-BE49-F238E27FC236}">
                <a16:creationId xmlns:a16="http://schemas.microsoft.com/office/drawing/2014/main" id="{A1EFF1C1-E60B-2C64-C1E9-A397ACF4605B}"/>
              </a:ext>
            </a:extLst>
          </p:cNvPr>
          <p:cNvPicPr>
            <a:picLocks noChangeAspect="1"/>
          </p:cNvPicPr>
          <p:nvPr/>
        </p:nvPicPr>
        <p:blipFill>
          <a:blip r:embed="rId2"/>
          <a:stretch>
            <a:fillRect/>
          </a:stretch>
        </p:blipFill>
        <p:spPr>
          <a:xfrm>
            <a:off x="339248" y="1719861"/>
            <a:ext cx="4469049" cy="3870018"/>
          </a:xfrm>
          <a:prstGeom prst="rect">
            <a:avLst/>
          </a:prstGeom>
        </p:spPr>
      </p:pic>
    </p:spTree>
    <p:extLst>
      <p:ext uri="{BB962C8B-B14F-4D97-AF65-F5344CB8AC3E}">
        <p14:creationId xmlns:p14="http://schemas.microsoft.com/office/powerpoint/2010/main" val="955395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503A6-2DB7-45A4-9FCB-2E7B0F324F6C}"/>
              </a:ext>
            </a:extLst>
          </p:cNvPr>
          <p:cNvSpPr>
            <a:spLocks noGrp="1"/>
          </p:cNvSpPr>
          <p:nvPr>
            <p:ph type="title"/>
          </p:nvPr>
        </p:nvSpPr>
        <p:spPr/>
        <p:txBody>
          <a:bodyPr/>
          <a:lstStyle/>
          <a:p>
            <a:r>
              <a:rPr lang="en-US" sz="3600" dirty="0">
                <a:latin typeface="Arial" panose="020B0604020202020204" pitchFamily="34" charset="0"/>
                <a:cs typeface="Arial" panose="020B0604020202020204" pitchFamily="34" charset="0"/>
              </a:rPr>
              <a:t>Sentiment analysis (Video game dataset ) </a:t>
            </a:r>
            <a:endParaRPr lang="en-IN" sz="28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6A12CD4-0CE3-40B4-B7FB-4E1B83C42808}"/>
              </a:ext>
            </a:extLst>
          </p:cNvPr>
          <p:cNvSpPr>
            <a:spLocks noGrp="1"/>
          </p:cNvSpPr>
          <p:nvPr>
            <p:ph idx="1"/>
          </p:nvPr>
        </p:nvSpPr>
        <p:spPr>
          <a:xfrm>
            <a:off x="4765040" y="1775317"/>
            <a:ext cx="7426960" cy="4412124"/>
          </a:xfrm>
        </p:spPr>
        <p:txBody>
          <a:bodyPr>
            <a:normAutofit/>
          </a:bodyPr>
          <a:lstStyle/>
          <a:p>
            <a:r>
              <a:rPr lang="en-US" sz="2200" dirty="0">
                <a:latin typeface="Arial" panose="020B0604020202020204" pitchFamily="34" charset="0"/>
                <a:cs typeface="Arial" panose="020B0604020202020204" pitchFamily="34" charset="0"/>
              </a:rPr>
              <a:t>A polarity score below 0 usually indicates negative sentiment, and approximately 33.99% of customers exhibit this negative sentiment.</a:t>
            </a:r>
          </a:p>
          <a:p>
            <a:endParaRPr lang="en-US" sz="8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A polarity score of 0 typically indicates neutral sentiment, and approximately 2.62% of customers exhibit this neutral sentiment.</a:t>
            </a:r>
          </a:p>
          <a:p>
            <a:endParaRPr lang="en-US" sz="8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A polarity score greater than 0 typically indicates positive sentiment, and approximately 63.39% of customers exhibit this positive sentiment.</a:t>
            </a:r>
          </a:p>
        </p:txBody>
      </p:sp>
      <p:sp>
        <p:nvSpPr>
          <p:cNvPr id="6" name="Oval 5">
            <a:extLst>
              <a:ext uri="{FF2B5EF4-FFF2-40B4-BE49-F238E27FC236}">
                <a16:creationId xmlns:a16="http://schemas.microsoft.com/office/drawing/2014/main" id="{7097D2F4-65CB-41C8-8C18-0DB8C52C4C66}"/>
              </a:ext>
            </a:extLst>
          </p:cNvPr>
          <p:cNvSpPr/>
          <p:nvPr/>
        </p:nvSpPr>
        <p:spPr>
          <a:xfrm>
            <a:off x="11274251" y="5883310"/>
            <a:ext cx="823966" cy="8842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07</a:t>
            </a:r>
            <a:endParaRPr lang="en-IN" sz="2000"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DCEB9555-0AD1-9371-2A14-490D0DB06BFC}"/>
              </a:ext>
            </a:extLst>
          </p:cNvPr>
          <p:cNvPicPr>
            <a:picLocks noChangeAspect="1"/>
          </p:cNvPicPr>
          <p:nvPr/>
        </p:nvPicPr>
        <p:blipFill>
          <a:blip r:embed="rId2"/>
          <a:stretch>
            <a:fillRect/>
          </a:stretch>
        </p:blipFill>
        <p:spPr>
          <a:xfrm>
            <a:off x="243766" y="1807528"/>
            <a:ext cx="4427491" cy="4542629"/>
          </a:xfrm>
          <a:prstGeom prst="rect">
            <a:avLst/>
          </a:prstGeom>
        </p:spPr>
      </p:pic>
    </p:spTree>
    <p:extLst>
      <p:ext uri="{BB962C8B-B14F-4D97-AF65-F5344CB8AC3E}">
        <p14:creationId xmlns:p14="http://schemas.microsoft.com/office/powerpoint/2010/main" val="3695942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13C20A-3C95-4A07-82BA-B78769EE66EE}"/>
              </a:ext>
            </a:extLst>
          </p:cNvPr>
          <p:cNvSpPr>
            <a:spLocks noGrp="1"/>
          </p:cNvSpPr>
          <p:nvPr>
            <p:ph idx="1"/>
          </p:nvPr>
        </p:nvSpPr>
        <p:spPr>
          <a:xfrm>
            <a:off x="5978542" y="2589967"/>
            <a:ext cx="5890349" cy="1678065"/>
          </a:xfrm>
        </p:spPr>
        <p:txBody>
          <a:bodyPr>
            <a:normAutofit lnSpcReduction="10000"/>
          </a:bodyPr>
          <a:lstStyle/>
          <a:p>
            <a:r>
              <a:rPr lang="en-US" sz="2200" dirty="0">
                <a:latin typeface="Arial" panose="020B0604020202020204" pitchFamily="34" charset="0"/>
                <a:cs typeface="Arial" panose="020B0604020202020204" pitchFamily="34" charset="0"/>
              </a:rPr>
              <a:t>87.12% of reviews are from Verified customers.</a:t>
            </a:r>
          </a:p>
          <a:p>
            <a:endParaRPr lang="en-US" sz="9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12.88% of reviews are from Non-verified customers.</a:t>
            </a:r>
          </a:p>
        </p:txBody>
      </p:sp>
      <p:sp>
        <p:nvSpPr>
          <p:cNvPr id="6" name="Rectangle 5">
            <a:extLst>
              <a:ext uri="{FF2B5EF4-FFF2-40B4-BE49-F238E27FC236}">
                <a16:creationId xmlns:a16="http://schemas.microsoft.com/office/drawing/2014/main" id="{04F32EEC-5784-44D7-A4EF-935B90D033DC}"/>
              </a:ext>
            </a:extLst>
          </p:cNvPr>
          <p:cNvSpPr/>
          <p:nvPr/>
        </p:nvSpPr>
        <p:spPr>
          <a:xfrm>
            <a:off x="225159" y="253881"/>
            <a:ext cx="9638335" cy="646331"/>
          </a:xfrm>
          <a:prstGeom prst="rect">
            <a:avLst/>
          </a:prstGeom>
        </p:spPr>
        <p:txBody>
          <a:bodyPr wrap="square">
            <a:spAutoFit/>
          </a:bodyPr>
          <a:lstStyle/>
          <a:p>
            <a:r>
              <a:rPr lang="en-IN" sz="3600" dirty="0">
                <a:latin typeface="Arial" panose="020B0604020202020204" pitchFamily="34" charset="0"/>
                <a:cs typeface="Arial" panose="020B0604020202020204" pitchFamily="34" charset="0"/>
              </a:rPr>
              <a:t>Verified customers ratio analysis </a:t>
            </a:r>
            <a:r>
              <a:rPr lang="en-US" sz="2800" dirty="0">
                <a:latin typeface="Arial" panose="020B0604020202020204" pitchFamily="34" charset="0"/>
                <a:cs typeface="Arial" panose="020B0604020202020204" pitchFamily="34" charset="0"/>
              </a:rPr>
              <a:t>(Toy Dataset)</a:t>
            </a:r>
            <a:endParaRPr lang="en-IN" sz="2800" dirty="0">
              <a:latin typeface="Arial" panose="020B0604020202020204" pitchFamily="34" charset="0"/>
              <a:cs typeface="Arial" panose="020B0604020202020204" pitchFamily="34" charset="0"/>
            </a:endParaRPr>
          </a:p>
        </p:txBody>
      </p:sp>
      <p:sp>
        <p:nvSpPr>
          <p:cNvPr id="5" name="Oval 4">
            <a:extLst>
              <a:ext uri="{FF2B5EF4-FFF2-40B4-BE49-F238E27FC236}">
                <a16:creationId xmlns:a16="http://schemas.microsoft.com/office/drawing/2014/main" id="{0EC64379-3300-452D-8C5E-C0991FF59B19}"/>
              </a:ext>
            </a:extLst>
          </p:cNvPr>
          <p:cNvSpPr/>
          <p:nvPr/>
        </p:nvSpPr>
        <p:spPr>
          <a:xfrm>
            <a:off x="11294348" y="5892692"/>
            <a:ext cx="823966" cy="8842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09</a:t>
            </a:r>
            <a:endParaRPr lang="en-IN" dirty="0"/>
          </a:p>
        </p:txBody>
      </p:sp>
      <p:pic>
        <p:nvPicPr>
          <p:cNvPr id="14" name="Picture 13">
            <a:extLst>
              <a:ext uri="{FF2B5EF4-FFF2-40B4-BE49-F238E27FC236}">
                <a16:creationId xmlns:a16="http://schemas.microsoft.com/office/drawing/2014/main" id="{062E9A0B-2224-D43B-E3C1-56934BEC347E}"/>
              </a:ext>
            </a:extLst>
          </p:cNvPr>
          <p:cNvPicPr>
            <a:picLocks noChangeAspect="1"/>
          </p:cNvPicPr>
          <p:nvPr/>
        </p:nvPicPr>
        <p:blipFill>
          <a:blip r:embed="rId2"/>
          <a:stretch>
            <a:fillRect/>
          </a:stretch>
        </p:blipFill>
        <p:spPr>
          <a:xfrm>
            <a:off x="485669" y="1467612"/>
            <a:ext cx="5222095" cy="4323588"/>
          </a:xfrm>
          <a:prstGeom prst="rect">
            <a:avLst/>
          </a:prstGeom>
        </p:spPr>
      </p:pic>
    </p:spTree>
    <p:extLst>
      <p:ext uri="{BB962C8B-B14F-4D97-AF65-F5344CB8AC3E}">
        <p14:creationId xmlns:p14="http://schemas.microsoft.com/office/powerpoint/2010/main" val="3959528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5F181B-ED94-42A0-9578-6AB956AFA508}"/>
              </a:ext>
            </a:extLst>
          </p:cNvPr>
          <p:cNvSpPr>
            <a:spLocks noGrp="1"/>
          </p:cNvSpPr>
          <p:nvPr>
            <p:ph idx="1"/>
          </p:nvPr>
        </p:nvSpPr>
        <p:spPr>
          <a:xfrm>
            <a:off x="4935313" y="2533715"/>
            <a:ext cx="6852744" cy="1713166"/>
          </a:xfrm>
        </p:spPr>
        <p:txBody>
          <a:bodyPr>
            <a:normAutofit/>
          </a:bodyPr>
          <a:lstStyle/>
          <a:p>
            <a:pPr>
              <a:lnSpc>
                <a:spcPct val="200000"/>
              </a:lnSpc>
            </a:pPr>
            <a:r>
              <a:rPr lang="en-US" sz="2200" dirty="0">
                <a:latin typeface="Arial" panose="020B0604020202020204" pitchFamily="34" charset="0"/>
                <a:cs typeface="Arial" panose="020B0604020202020204" pitchFamily="34" charset="0"/>
              </a:rPr>
              <a:t>68.87% of reviews are from Verified customers</a:t>
            </a:r>
          </a:p>
          <a:p>
            <a:r>
              <a:rPr lang="en-US" sz="2200" dirty="0">
                <a:latin typeface="Arial" panose="020B0604020202020204" pitchFamily="34" charset="0"/>
                <a:cs typeface="Arial" panose="020B0604020202020204" pitchFamily="34" charset="0"/>
              </a:rPr>
              <a:t>31.13% of reviews are from Non-verified customers.</a:t>
            </a:r>
          </a:p>
        </p:txBody>
      </p:sp>
      <p:sp>
        <p:nvSpPr>
          <p:cNvPr id="4" name="Rectangle 3">
            <a:extLst>
              <a:ext uri="{FF2B5EF4-FFF2-40B4-BE49-F238E27FC236}">
                <a16:creationId xmlns:a16="http://schemas.microsoft.com/office/drawing/2014/main" id="{78161FF4-2C0C-457F-8685-360C57F2CDB9}"/>
              </a:ext>
            </a:extLst>
          </p:cNvPr>
          <p:cNvSpPr/>
          <p:nvPr/>
        </p:nvSpPr>
        <p:spPr>
          <a:xfrm>
            <a:off x="204925" y="199462"/>
            <a:ext cx="10158275" cy="1077218"/>
          </a:xfrm>
          <a:prstGeom prst="rect">
            <a:avLst/>
          </a:prstGeom>
        </p:spPr>
        <p:txBody>
          <a:bodyPr wrap="square">
            <a:spAutoFit/>
          </a:bodyPr>
          <a:lstStyle/>
          <a:p>
            <a:r>
              <a:rPr lang="en-IN" sz="3600" dirty="0">
                <a:latin typeface="Arial" panose="020B0604020202020204" pitchFamily="34" charset="0"/>
                <a:cs typeface="Arial" panose="020B0604020202020204" pitchFamily="34" charset="0"/>
              </a:rPr>
              <a:t>Verified customers ratio analysis </a:t>
            </a:r>
            <a:r>
              <a:rPr lang="en-US" sz="2800" dirty="0">
                <a:latin typeface="Arial" panose="020B0604020202020204" pitchFamily="34" charset="0"/>
                <a:cs typeface="Arial" panose="020B0604020202020204" pitchFamily="34" charset="0"/>
              </a:rPr>
              <a:t>(Video Dataset) </a:t>
            </a:r>
            <a:endParaRPr lang="en-IN" sz="36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                                                                             </a:t>
            </a:r>
            <a:endParaRPr lang="en-IN" sz="2800" dirty="0">
              <a:latin typeface="Arial" panose="020B0604020202020204" pitchFamily="34" charset="0"/>
              <a:cs typeface="Arial" panose="020B0604020202020204" pitchFamily="34" charset="0"/>
            </a:endParaRPr>
          </a:p>
        </p:txBody>
      </p:sp>
      <p:sp>
        <p:nvSpPr>
          <p:cNvPr id="5" name="Oval 4">
            <a:extLst>
              <a:ext uri="{FF2B5EF4-FFF2-40B4-BE49-F238E27FC236}">
                <a16:creationId xmlns:a16="http://schemas.microsoft.com/office/drawing/2014/main" id="{ED28AC38-07DF-46CD-ADB5-5D1843EF7F53}"/>
              </a:ext>
            </a:extLst>
          </p:cNvPr>
          <p:cNvSpPr/>
          <p:nvPr/>
        </p:nvSpPr>
        <p:spPr>
          <a:xfrm>
            <a:off x="11254154" y="5868237"/>
            <a:ext cx="823966" cy="8842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08</a:t>
            </a:r>
            <a:endParaRPr lang="en-IN" sz="2000" dirty="0">
              <a:latin typeface="Arial" panose="020B06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164C1213-46DF-4417-D483-BB8A390F4E0F}"/>
              </a:ext>
            </a:extLst>
          </p:cNvPr>
          <p:cNvPicPr>
            <a:picLocks noChangeAspect="1"/>
          </p:cNvPicPr>
          <p:nvPr/>
        </p:nvPicPr>
        <p:blipFill>
          <a:blip r:embed="rId3"/>
          <a:stretch>
            <a:fillRect/>
          </a:stretch>
        </p:blipFill>
        <p:spPr>
          <a:xfrm>
            <a:off x="204924" y="1534466"/>
            <a:ext cx="4367075" cy="4792190"/>
          </a:xfrm>
          <a:prstGeom prst="rect">
            <a:avLst/>
          </a:prstGeom>
        </p:spPr>
      </p:pic>
    </p:spTree>
    <p:extLst>
      <p:ext uri="{BB962C8B-B14F-4D97-AF65-F5344CB8AC3E}">
        <p14:creationId xmlns:p14="http://schemas.microsoft.com/office/powerpoint/2010/main" val="143945108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7.8|1.2"/>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3585</TotalTime>
  <Words>1660</Words>
  <Application>Microsoft Office PowerPoint</Application>
  <PresentationFormat>Widescreen</PresentationFormat>
  <Paragraphs>183</Paragraphs>
  <Slides>22</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Century Gothic</vt:lpstr>
      <vt:lpstr>Helvetica Neue</vt:lpstr>
      <vt:lpstr>Inter</vt:lpstr>
      <vt:lpstr>Wingdings 3</vt:lpstr>
      <vt:lpstr>Ion</vt:lpstr>
      <vt:lpstr>Amazon </vt:lpstr>
      <vt:lpstr>Table of Content:</vt:lpstr>
      <vt:lpstr>Introduction:</vt:lpstr>
      <vt:lpstr>Business objective:</vt:lpstr>
      <vt:lpstr>About the data set: </vt:lpstr>
      <vt:lpstr>Sentiment analysis (Toy dataset) </vt:lpstr>
      <vt:lpstr>Sentiment analysis (Video game dataset ) </vt:lpstr>
      <vt:lpstr>PowerPoint Presentation</vt:lpstr>
      <vt:lpstr>PowerPoint Presentation</vt:lpstr>
      <vt:lpstr>Customer Rating proportion analysis (Toy Dataset )</vt:lpstr>
      <vt:lpstr>Customer Rating proportion analysis (Video Dataset )</vt:lpstr>
      <vt:lpstr>Top 10 Brands based on average polarity (Toy dataset)</vt:lpstr>
      <vt:lpstr>Top 10 Brand wise average polarity (Video game dataset)</vt:lpstr>
      <vt:lpstr>Clustering the Toy dataset using K-Means method </vt:lpstr>
      <vt:lpstr>Clustering the Video dataset using K-Means method</vt:lpstr>
      <vt:lpstr>Time Series Forecasting for Toy dataset</vt:lpstr>
      <vt:lpstr>Time Series Forecasting for Video dataset </vt:lpstr>
      <vt:lpstr>Text classification model for Toy dataset</vt:lpstr>
      <vt:lpstr>Text classification model for Toy dataset</vt:lpstr>
      <vt:lpstr>Conclusion:</vt:lpstr>
      <vt:lpstr>Recommendation: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dc:title>
  <dc:creator>HP</dc:creator>
  <cp:lastModifiedBy>HP</cp:lastModifiedBy>
  <cp:revision>154</cp:revision>
  <dcterms:created xsi:type="dcterms:W3CDTF">2023-04-26T03:16:02Z</dcterms:created>
  <dcterms:modified xsi:type="dcterms:W3CDTF">2023-05-04T04:25:36Z</dcterms:modified>
</cp:coreProperties>
</file>