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9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</p:sldIdLst>
  <p:sldSz cx="9105900" cy="6832600"/>
  <p:notesSz cx="6858000" cy="9766300"/>
  <p:embeddedFontLst>
    <p:embeddedFont>
      <p:font typeface="Arial Black" panose="020B0A04020102020204" pitchFamily="34" charset="0"/>
      <p:regular r:id="rId97"/>
      <p:bold r:id="rId98"/>
    </p:embeddedFont>
    <p:embeddedFont>
      <p:font typeface="Calibri" panose="020F0502020204030204" pitchFamily="34" charset="0"/>
      <p:regular r:id="rId99"/>
      <p:bold r:id="rId100"/>
      <p:italic r:id="rId101"/>
      <p:boldItalic r:id="rId102"/>
    </p:embeddedFont>
    <p:embeddedFont>
      <p:font typeface="Constantia" panose="02030602050306030303" pitchFamily="18" charset="0"/>
      <p:regular r:id="rId103"/>
      <p:bold r:id="rId104"/>
      <p:italic r:id="rId105"/>
      <p:boldItalic r:id="rId106"/>
    </p:embeddedFont>
    <p:embeddedFont>
      <p:font typeface="Times" panose="02020603050405020304" pitchFamily="18" charset="0"/>
      <p:regular r:id="rId107"/>
      <p:bold r:id="rId108"/>
      <p:italic r:id="rId109"/>
      <p:boldItalic r:id="rId1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3D1AF3-AE5A-4E0A-8B1F-7D0516548A1D}" v="3" dt="2022-03-09T12:50:39.032"/>
    <p1510:client id="{AE9F850C-C634-4CB8-BB58-CEBABDF3AEE3}" v="10" dt="2022-03-09T06:55:19.931"/>
    <p1510:client id="{E856A7DB-B914-4A62-8F71-8CB46E22BB37}" v="6" dt="2022-03-09T12:51:18.122"/>
  </p1510:revLst>
</p1510:revInfo>
</file>

<file path=ppt/tableStyles.xml><?xml version="1.0" encoding="utf-8"?>
<a:tblStyleLst xmlns:a="http://schemas.openxmlformats.org/drawingml/2006/main" def="{C2C1AD2A-434D-4B9A-B96D-2D436E8B00AA}">
  <a:tblStyle styleId="{C2C1AD2A-434D-4B9A-B96D-2D436E8B00AA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 b="off" i="off"/>
      <a:tcStyle>
        <a:tcBdr/>
        <a:fill>
          <a:solidFill>
            <a:srgbClr val="CA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0771A31-5899-463F-9BAE-3F68BA448124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2220FAF-7BD6-4E1A-9B70-1F079F71717E}" styleName="Table_2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52"/>
        <p:guide pos="2868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7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viewProps" Target="viewProps.xml"/><Relationship Id="rId16" Type="http://schemas.openxmlformats.org/officeDocument/2006/relationships/slide" Target="slides/slide12.xml"/><Relationship Id="rId107" Type="http://schemas.openxmlformats.org/officeDocument/2006/relationships/font" Target="fonts/font11.fntdata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font" Target="fonts/font6.fntdata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theme" Target="theme/theme1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font" Target="fonts/font7.fntdata"/><Relationship Id="rId108" Type="http://schemas.openxmlformats.org/officeDocument/2006/relationships/font" Target="fonts/font12.fntdata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font" Target="fonts/font10.fntdata"/><Relationship Id="rId114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font" Target="fonts/font3.fntdata"/><Relationship Id="rId10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font" Target="fonts/font13.fntdata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font" Target="fonts/font1.fntdata"/><Relationship Id="rId104" Type="http://schemas.openxmlformats.org/officeDocument/2006/relationships/font" Target="fonts/font8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font" Target="fonts/font14.fntdata"/><Relationship Id="rId115" Type="http://schemas.microsoft.com/office/2016/11/relationships/changesInfo" Target="changesInfos/changesInfo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font" Target="fonts/font4.fntdata"/><Relationship Id="rId105" Type="http://schemas.openxmlformats.org/officeDocument/2006/relationships/font" Target="fonts/font9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font" Target="fonts/font2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maurya934" userId="S::pradeepmaurya934_gmail.com#ext#@cdacet.onmicrosoft.com::775b2a8e-95e0-4623-8ae5-ba433ad1e30e" providerId="AD" clId="Web-{E856A7DB-B914-4A62-8F71-8CB46E22BB37}"/>
    <pc:docChg chg="modSld">
      <pc:chgData name="pradeepmaurya934" userId="S::pradeepmaurya934_gmail.com#ext#@cdacet.onmicrosoft.com::775b2a8e-95e0-4623-8ae5-ba433ad1e30e" providerId="AD" clId="Web-{E856A7DB-B914-4A62-8F71-8CB46E22BB37}" dt="2022-03-09T12:51:18.122" v="2"/>
      <pc:docMkLst>
        <pc:docMk/>
      </pc:docMkLst>
      <pc:sldChg chg="delSp modSp">
        <pc:chgData name="pradeepmaurya934" userId="S::pradeepmaurya934_gmail.com#ext#@cdacet.onmicrosoft.com::775b2a8e-95e0-4623-8ae5-ba433ad1e30e" providerId="AD" clId="Web-{E856A7DB-B914-4A62-8F71-8CB46E22BB37}" dt="2022-03-09T12:51:18.122" v="2"/>
        <pc:sldMkLst>
          <pc:docMk/>
          <pc:sldMk cId="0" sldId="257"/>
        </pc:sldMkLst>
        <pc:spChg chg="del mod">
          <ac:chgData name="pradeepmaurya934" userId="S::pradeepmaurya934_gmail.com#ext#@cdacet.onmicrosoft.com::775b2a8e-95e0-4623-8ae5-ba433ad1e30e" providerId="AD" clId="Web-{E856A7DB-B914-4A62-8F71-8CB46E22BB37}" dt="2022-03-09T12:51:18.122" v="2"/>
          <ac:spMkLst>
            <pc:docMk/>
            <pc:sldMk cId="0" sldId="257"/>
            <ac:spMk id="2" creationId="{9405CDE5-37C8-4B59-8E4F-00D8E6A85B29}"/>
          </ac:spMkLst>
        </pc:spChg>
      </pc:sldChg>
    </pc:docChg>
  </pc:docChgLst>
  <pc:docChgLst>
    <pc:chgData name="pradeepmaurya934" userId="S::pradeepmaurya934_gmail.com#ext#@cdacet.onmicrosoft.com::775b2a8e-95e0-4623-8ae5-ba433ad1e30e" providerId="AD" clId="Web-{3B3D1AF3-AE5A-4E0A-8B1F-7D0516548A1D}"/>
    <pc:docChg chg="modSld">
      <pc:chgData name="pradeepmaurya934" userId="S::pradeepmaurya934_gmail.com#ext#@cdacet.onmicrosoft.com::775b2a8e-95e0-4623-8ae5-ba433ad1e30e" providerId="AD" clId="Web-{3B3D1AF3-AE5A-4E0A-8B1F-7D0516548A1D}" dt="2022-03-09T12:50:39.032" v="2"/>
      <pc:docMkLst>
        <pc:docMk/>
      </pc:docMkLst>
      <pc:sldChg chg="addSp modSp">
        <pc:chgData name="pradeepmaurya934" userId="S::pradeepmaurya934_gmail.com#ext#@cdacet.onmicrosoft.com::775b2a8e-95e0-4623-8ae5-ba433ad1e30e" providerId="AD" clId="Web-{3B3D1AF3-AE5A-4E0A-8B1F-7D0516548A1D}" dt="2022-03-09T12:50:39.032" v="2"/>
        <pc:sldMkLst>
          <pc:docMk/>
          <pc:sldMk cId="0" sldId="257"/>
        </pc:sldMkLst>
        <pc:spChg chg="add">
          <ac:chgData name="pradeepmaurya934" userId="S::pradeepmaurya934_gmail.com#ext#@cdacet.onmicrosoft.com::775b2a8e-95e0-4623-8ae5-ba433ad1e30e" providerId="AD" clId="Web-{3B3D1AF3-AE5A-4E0A-8B1F-7D0516548A1D}" dt="2022-03-09T12:50:39.032" v="2"/>
          <ac:spMkLst>
            <pc:docMk/>
            <pc:sldMk cId="0" sldId="257"/>
            <ac:spMk id="2" creationId="{9405CDE5-37C8-4B59-8E4F-00D8E6A85B29}"/>
          </ac:spMkLst>
        </pc:spChg>
        <pc:spChg chg="mod">
          <ac:chgData name="pradeepmaurya934" userId="S::pradeepmaurya934_gmail.com#ext#@cdacet.onmicrosoft.com::775b2a8e-95e0-4623-8ae5-ba433ad1e30e" providerId="AD" clId="Web-{3B3D1AF3-AE5A-4E0A-8B1F-7D0516548A1D}" dt="2022-03-09T12:50:14.109" v="1" actId="1076"/>
          <ac:spMkLst>
            <pc:docMk/>
            <pc:sldMk cId="0" sldId="257"/>
            <ac:spMk id="10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71625" y="833438"/>
            <a:ext cx="3689350" cy="2768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11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8" name="Google Shape;198;p1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12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6" name="Google Shape;206;p1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13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13" name="Google Shape;2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4" name="Google Shape;214;p13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5" name="Google Shape;215;p1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14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2" name="Google Shape;222;p14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3" name="Google Shape;223;p1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15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9" name="Google Shape;2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0" name="Google Shape;230;p15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1" name="Google Shape;231;p1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8" name="Google Shape;248;p18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9" name="Google Shape;249;p1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5" name="Google Shape;255;p19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6" name="Google Shape;256;p1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2" name="Google Shape;262;p20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3" name="Google Shape;263;p2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9" name="Google Shape;269;p2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0" name="Google Shape;270;p2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6" name="Google Shape;276;p2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7" name="Google Shape;277;p2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23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4" name="Google Shape;284;p2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0" name="Google Shape;290;p24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1" name="Google Shape;291;p2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7" name="Google Shape;297;p25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8" name="Google Shape;298;p2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4" name="Google Shape;304;p26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5" name="Google Shape;305;p2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1" name="Google Shape;311;p27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2" name="Google Shape;312;p2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8" name="Google Shape;318;p28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9" name="Google Shape;319;p2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5" name="Google Shape;325;p29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26" name="Google Shape;326;p2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2" name="Google Shape;332;p30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3" name="Google Shape;333;p3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9" name="Google Shape;339;p3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0" name="Google Shape;340;p3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6" name="Google Shape;346;p3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7" name="Google Shape;347;p3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3" name="Google Shape;353;p33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54" name="Google Shape;354;p3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0" name="Google Shape;360;p34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61" name="Google Shape;361;p3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7" name="Google Shape;367;p35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68" name="Google Shape;368;p3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4" name="Google Shape;374;p36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75" name="Google Shape;375;p3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2" name="Google Shape;392;p37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93" name="Google Shape;393;p3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9" name="Google Shape;399;p38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00" name="Google Shape;400;p3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6" name="Google Shape;406;p39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07" name="Google Shape;407;p3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8" name="Google Shape;118;p4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3" name="Google Shape;41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9" name="Google Shape;42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5" name="Google Shape;435;p4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36" name="Google Shape;436;p4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3" name="Google Shape;46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0" name="Google Shape;47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6" name="Google Shape;47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2" name="Google Shape;482;p4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3" name="Google Shape;483;p46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46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9" name="Google Shape;48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6" name="Google Shape;49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2" name="Google Shape;50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5" name="Google Shape;135;p5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0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50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08" name="Google Shape;50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9" name="Google Shape;509;p50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10" name="Google Shape;510;p5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1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51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16" name="Google Shape;51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7" name="Google Shape;517;p5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18" name="Google Shape;518;p5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2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52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24" name="Google Shape;524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5" name="Google Shape;525;p5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26" name="Google Shape;526;p5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0" name="Google Shape;55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7" name="Google Shape;55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3" name="Google Shape;56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9" name="Google Shape;56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5" name="Google Shape;57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1" name="Google Shape;58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7" name="Google Shape;587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3" name="Google Shape;593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9" name="Google Shape;59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6" name="Google Shape;60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2" name="Google Shape;612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4" name="Google Shape;63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9" name="Google Shape;649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0" name="Google Shape;660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6" name="Google Shape;666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3" name="Google Shape;673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9" name="Google Shape;679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5" name="Google Shape;685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1" name="Google Shape;69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7" name="Google Shape;697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3" name="Google Shape;703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9" name="Google Shape;709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5" name="Google Shape;715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1" name="Google Shape;721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7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7" name="Google Shape;727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2" name="Google Shape;732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8" name="Google Shape;738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8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5" name="Google Shape;745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81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81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51" name="Google Shape;751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52" name="Google Shape;752;p8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53" name="Google Shape;753;p8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2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82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59" name="Google Shape;759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60" name="Google Shape;760;p8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61" name="Google Shape;761;p8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7" name="Google Shape;767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8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3" name="Google Shape;773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8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9" name="Google Shape;779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8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5" name="Google Shape;785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8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1" name="Google Shape;791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8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8" name="Google Shape;798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8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5" name="Google Shape;805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9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9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4" name="Google Shape;814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9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4" name="Google Shape;834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 rot="-10380000" flipH="1">
            <a:off x="3152562" y="1103973"/>
            <a:ext cx="5235893" cy="40995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5" name="Google Shape;75;p11"/>
          <p:cNvSpPr/>
          <p:nvPr/>
        </p:nvSpPr>
        <p:spPr>
          <a:xfrm rot="-10380000" flipH="1">
            <a:off x="7970784" y="5339918"/>
            <a:ext cx="154800" cy="154872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607060" y="1172637"/>
            <a:ext cx="2203628" cy="1576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607060" y="2818308"/>
            <a:ext cx="2200593" cy="217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750" tIns="45525" rIns="45525" bIns="455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9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marL="914400" lvl="1" indent="-293369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043545" y="6332808"/>
            <a:ext cx="60706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1"/>
          <p:cNvSpPr>
            <a:spLocks noGrp="1"/>
          </p:cNvSpPr>
          <p:nvPr>
            <p:ph type="pic" idx="2"/>
          </p:nvPr>
        </p:nvSpPr>
        <p:spPr>
          <a:xfrm rot="420000">
            <a:off x="3471269" y="1195075"/>
            <a:ext cx="4598480" cy="3917357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1"/>
          <p:cNvSpPr/>
          <p:nvPr/>
        </p:nvSpPr>
        <p:spPr>
          <a:xfrm rot="10800000" flipH="1">
            <a:off x="-9486" y="5795057"/>
            <a:ext cx="9124871" cy="1037543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3" name="Google Shape;83;p11"/>
          <p:cNvSpPr/>
          <p:nvPr/>
        </p:nvSpPr>
        <p:spPr>
          <a:xfrm rot="10800000" flipH="1">
            <a:off x="4363244" y="6196789"/>
            <a:ext cx="4742656" cy="635811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2366518" y="17089"/>
            <a:ext cx="4372864" cy="819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 rot="5400000">
            <a:off x="5029961" y="2482831"/>
            <a:ext cx="5192460" cy="204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 rot="5400000">
            <a:off x="856424" y="509886"/>
            <a:ext cx="5192460" cy="599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271193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55295" y="1912973"/>
            <a:ext cx="4021773" cy="441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4628832" y="1912973"/>
            <a:ext cx="4021773" cy="441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Text" type="objAndTx">
  <p:cSld name="OBJECT_AND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5295" y="227753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55295" y="1594273"/>
            <a:ext cx="4021773" cy="447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628832" y="1594273"/>
            <a:ext cx="4021773" cy="447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455295" y="6225258"/>
            <a:ext cx="2124710" cy="45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3111183" y="6225258"/>
            <a:ext cx="2883535" cy="45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6525895" y="6225258"/>
            <a:ext cx="2124710" cy="45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>
            <a:off x="531177" y="1366520"/>
            <a:ext cx="7818933" cy="182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00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531178" y="3216578"/>
            <a:ext cx="7821968" cy="1746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18200" bIns="45525" anchor="t" anchorCtr="0">
            <a:normAutofit/>
          </a:bodyPr>
          <a:lstStyle>
            <a:lvl1pPr marR="45537" lvl="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528142" y="1311859"/>
            <a:ext cx="7740015" cy="135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sz="5600" b="1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528142" y="2694647"/>
            <a:ext cx="7740015" cy="150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5295" y="1848377"/>
            <a:ext cx="4023354" cy="65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0" rIns="45525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4625671" y="1852869"/>
            <a:ext cx="4024934" cy="65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0" rIns="45525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3"/>
          </p:nvPr>
        </p:nvSpPr>
        <p:spPr>
          <a:xfrm>
            <a:off x="455295" y="2505286"/>
            <a:ext cx="4023354" cy="3831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0" rIns="91050" bIns="45525" anchor="t" anchorCtr="0">
            <a:normAutofit/>
          </a:bodyPr>
          <a:lstStyle>
            <a:lvl1pPr marL="457200" lvl="0" indent="-361315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4"/>
          </p:nvPr>
        </p:nvSpPr>
        <p:spPr>
          <a:xfrm>
            <a:off x="4625671" y="2505286"/>
            <a:ext cx="4024934" cy="3831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0" rIns="91050" bIns="45525" anchor="t" anchorCtr="0">
            <a:normAutofit/>
          </a:bodyPr>
          <a:lstStyle>
            <a:lvl1pPr marL="457200" lvl="0" indent="-361315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682943" y="512447"/>
            <a:ext cx="2731770" cy="115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sz="26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82943" y="1670191"/>
            <a:ext cx="2731770" cy="455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45525" rIns="18200" bIns="455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2"/>
          </p:nvPr>
        </p:nvSpPr>
        <p:spPr>
          <a:xfrm>
            <a:off x="3560154" y="1670191"/>
            <a:ext cx="5090451" cy="455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0" rIns="91050" bIns="45525" anchor="t" anchorCtr="0">
            <a:normAutofit/>
          </a:bodyPr>
          <a:lstStyle>
            <a:lvl1pPr marL="457200" lvl="0" indent="-39751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9486" y="-7118"/>
            <a:ext cx="9124871" cy="1037543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4363244" y="-7117"/>
            <a:ext cx="4742656" cy="635811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marR="0" lvl="0" indent="-38544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1"/>
          <p:cNvGrpSpPr/>
          <p:nvPr/>
        </p:nvGrpSpPr>
        <p:grpSpPr>
          <a:xfrm>
            <a:off x="-29172" y="-16053"/>
            <a:ext cx="9159929" cy="1082242"/>
            <a:chOff x="-29322" y="-1971"/>
            <a:chExt cx="9198255" cy="1086266"/>
          </a:xfrm>
        </p:grpSpPr>
        <p:sp>
          <p:nvSpPr>
            <p:cNvPr id="14" name="Google Shape;14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6/6c/Agile_Software_Development_methodology.jpg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609600" y="2133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br>
              <a:rPr lang="en-US" sz="4000"/>
            </a:br>
            <a:r>
              <a:rPr lang="en-US" sz="4000"/>
              <a:t> </a:t>
            </a:r>
            <a:br>
              <a:rPr lang="en-US" sz="4000"/>
            </a:br>
            <a:r>
              <a:rPr lang="en-US" sz="4000"/>
              <a:t>Introduction to software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The software process</a:t>
            </a: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structured set of activities required to develop a 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software system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Specification;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Design;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Validation;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Evolution.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software process model is an abstract representation of a process. It presents a description of a process from some particular perspective.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675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Software Life Cycle</a:t>
            </a:r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body" idx="1"/>
          </p:nvPr>
        </p:nvSpPr>
        <p:spPr>
          <a:xfrm>
            <a:off x="531178" y="1594274"/>
            <a:ext cx="8195310" cy="501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Software life cycle (or software process):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series of identifiable stages that a software product undergoes during its life time: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Feasibility study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requirements analysis and specification,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design,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coding,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testing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maintenance.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Each of these stages is called ‘life cycle phase’.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61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Life Cycle Model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590550" y="2049780"/>
            <a:ext cx="8043545" cy="4782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software life cycle model (or  process model):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descriptive and diagrammatic model of software life cycle: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identifies all the activities required for product development,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establishes a precedence ordering among the different activities,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Divides life cycle into phases.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Life Cycle Model (CONT.)</a:t>
            </a:r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body" idx="1"/>
          </p:nvPr>
        </p:nvSpPr>
        <p:spPr>
          <a:xfrm>
            <a:off x="590550" y="2203198"/>
            <a:ext cx="7738435" cy="462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Several different activities may be carried out in each life cycle phase.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example, the design stage might consist of: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structured analysis activity followed by 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structured design activity.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Why Model  Life Cycle ?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body" idx="1"/>
          </p:nvPr>
        </p:nvSpPr>
        <p:spPr>
          <a:xfrm>
            <a:off x="682943" y="1670191"/>
            <a:ext cx="7738435" cy="470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written description: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forms a common understanding of activities among the software developers.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helps  in identifying inconsistencies, redundancies, and omissions in the development process. 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Helps in tailoring a process model for specific projects.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>
            <a:spLocks noGrp="1"/>
          </p:cNvSpPr>
          <p:nvPr>
            <p:ph type="title"/>
          </p:nvPr>
        </p:nvSpPr>
        <p:spPr>
          <a:xfrm>
            <a:off x="590550" y="29210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Why Model  Life Cycle ?</a:t>
            </a:r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body" idx="1"/>
          </p:nvPr>
        </p:nvSpPr>
        <p:spPr>
          <a:xfrm>
            <a:off x="682943" y="1671773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Processes are tailored for special projects.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documented process model</a:t>
            </a:r>
            <a:endParaRPr/>
          </a:p>
          <a:p>
            <a:pPr marL="910742" lvl="2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helps to identify where the tailoring is to occur.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/>
              <a:t>life cycle model: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/>
              <a:t>defines  entry and exit criteria for every phase. 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/>
              <a:t>A phase is considered to be complete:</a:t>
            </a:r>
            <a:endParaRPr/>
          </a:p>
          <a:p>
            <a:pPr marL="910742" lvl="2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/>
              <a:t>only when all its exit criteria are satisfied. </a:t>
            </a:r>
            <a:endParaRPr/>
          </a:p>
          <a:p>
            <a:pPr marL="910742" lvl="2" indent="-13921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379413" y="261938"/>
            <a:ext cx="8516937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Generic software process models</a:t>
            </a:r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waterfall model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Separate and distinct phases of specification and development.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Evolutionary development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Specification, development and validation are interleaved.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Component-based software engineering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system is assembled from existing components.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RAD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Agile developments.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590550" y="2273300"/>
            <a:ext cx="8271193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Various stages in software process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>
            <a:off x="514350" y="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Feasibility Study</a:t>
            </a:r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1"/>
          </p:nvPr>
        </p:nvSpPr>
        <p:spPr>
          <a:xfrm>
            <a:off x="0" y="1445601"/>
            <a:ext cx="9105900" cy="538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Main aim of feasibility study: determine whether developing the product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financially worthwhile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technically feasible.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First roughly understand what the customer wants: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different data which would be input to the system,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processing needed on these data,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output data to be produced by the system,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various constraints on the behavior of the system.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404707" y="34163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Activities during Feasibility Study</a:t>
            </a:r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body" idx="1"/>
          </p:nvPr>
        </p:nvSpPr>
        <p:spPr>
          <a:xfrm>
            <a:off x="0" y="1646468"/>
            <a:ext cx="9105899" cy="4578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Work out an overall understanding of the problem.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Formulate different solution strategies.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Examine alternate solution strategies in terms of: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resources required,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cost of development, and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development time.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539258" y="2087917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355759" lvl="0" indent="-19891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 introduce software process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SDLC Cycle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SDLC models</a:t>
            </a:r>
            <a:endParaRPr/>
          </a:p>
          <a:p>
            <a:pPr marL="355759" lvl="0" indent="-198914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>
            <a:spLocks noGrp="1"/>
          </p:cNvSpPr>
          <p:nvPr>
            <p:ph type="title"/>
          </p:nvPr>
        </p:nvSpPr>
        <p:spPr>
          <a:xfrm>
            <a:off x="404707" y="34163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Activities during Feasibility Study</a:t>
            </a:r>
            <a:endParaRPr/>
          </a:p>
        </p:txBody>
      </p:sp>
      <p:sp>
        <p:nvSpPr>
          <p:cNvPr id="266" name="Google Shape;266;p33"/>
          <p:cNvSpPr txBox="1">
            <a:spLocks noGrp="1"/>
          </p:cNvSpPr>
          <p:nvPr>
            <p:ph type="body" idx="1"/>
          </p:nvPr>
        </p:nvSpPr>
        <p:spPr>
          <a:xfrm>
            <a:off x="682943" y="1671773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Perform a cost/benefit analysis: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 determine which solution is the best.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you may determine that none of the solutions is feasible due to: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high cost,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resource constraints, 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technical reasons.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404707" y="218264"/>
            <a:ext cx="7738435" cy="115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Requirements Analysis and Specification</a:t>
            </a:r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51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Aim of this phase: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understand the exact requirements of the customer, 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document them properly.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Consists of two distinct activities: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requirements gathering and analysis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requirements specification.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Goals of Requirements Analysis</a:t>
            </a:r>
            <a:endParaRPr/>
          </a:p>
        </p:txBody>
      </p:sp>
      <p:sp>
        <p:nvSpPr>
          <p:cNvPr id="280" name="Google Shape;280;p35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504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Collect all related data from the customer: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analyze the collected data to clearly understand what the customer wants,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find out any inconsistencies and incompleteness in the requirements,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resolve all inconsistencies and incompleteness.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Requirements Gathering</a:t>
            </a:r>
            <a:endParaRPr/>
          </a:p>
        </p:txBody>
      </p:sp>
      <p:sp>
        <p:nvSpPr>
          <p:cNvPr id="287" name="Google Shape;287;p36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59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Gathering relevant data: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usually collected from the end-users through interviews and discussions.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example,  for a business accounting software: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interview all the accountants of the organization to find out their requirements.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Requirements Analysis (CONT.)</a:t>
            </a:r>
            <a:endParaRPr/>
          </a:p>
        </p:txBody>
      </p:sp>
      <p:sp>
        <p:nvSpPr>
          <p:cNvPr id="294" name="Google Shape;294;p37"/>
          <p:cNvSpPr txBox="1">
            <a:spLocks noGrp="1"/>
          </p:cNvSpPr>
          <p:nvPr>
            <p:ph type="body" idx="1"/>
          </p:nvPr>
        </p:nvSpPr>
        <p:spPr>
          <a:xfrm>
            <a:off x="682943" y="1366520"/>
            <a:ext cx="7738435" cy="475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data you initially collect from the users: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would usually contain several contradictions and ambiguities: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user  typically has only a partial and incomplete view of the system.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Requirements Analysis (CONT.)</a:t>
            </a:r>
            <a:endParaRPr/>
          </a:p>
        </p:txBody>
      </p:sp>
      <p:sp>
        <p:nvSpPr>
          <p:cNvPr id="301" name="Google Shape;301;p38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591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Ambiguities and contradictions: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must be identified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resolved by discussions with the customers.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Next, requirements are organized: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into a Software Requirements Specification (SRS) document.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Engineers doing requirements analysis and specification: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are designated as  analysts.   </a:t>
            </a:r>
            <a:endParaRPr/>
          </a:p>
          <a:p>
            <a:pPr marL="637520" lvl="1" indent="-11636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Design</a:t>
            </a:r>
            <a:endParaRPr/>
          </a:p>
        </p:txBody>
      </p:sp>
      <p:sp>
        <p:nvSpPr>
          <p:cNvPr id="308" name="Google Shape;308;p39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09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Design  phase transforms  requirements  specification: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into a  form suitable for implementation in some programming language.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technical terms: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during design phase,  software architecture is derived from the SRS document. 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Two design approaches: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traditional approach,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object oriented approach. </a:t>
            </a:r>
            <a:endParaRPr/>
          </a:p>
          <a:p>
            <a:pPr marL="637520" lvl="1" indent="-11636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Traditional Design Approach</a:t>
            </a:r>
            <a:endParaRPr/>
          </a:p>
        </p:txBody>
      </p:sp>
      <p:sp>
        <p:nvSpPr>
          <p:cNvPr id="315" name="Google Shape;315;p40"/>
          <p:cNvSpPr txBox="1">
            <a:spLocks noGrp="1"/>
          </p:cNvSpPr>
          <p:nvPr>
            <p:ph type="body" idx="1"/>
          </p:nvPr>
        </p:nvSpPr>
        <p:spPr>
          <a:xfrm>
            <a:off x="682943" y="1747691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Consists of  two activities: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Structured analysis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Structured design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Structured Analysis Activity</a:t>
            </a: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body" idx="1"/>
          </p:nvPr>
        </p:nvSpPr>
        <p:spPr>
          <a:xfrm>
            <a:off x="682943" y="1651212"/>
            <a:ext cx="7738435" cy="419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Identify all the functions to be performed.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Identify data flow among the functions.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Decompose each function  recursively into sub-functions. 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Identify data flow among the  subfunctions as well.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Structured Analysis (CONT.)</a:t>
            </a:r>
            <a:endParaRPr/>
          </a:p>
        </p:txBody>
      </p:sp>
      <p:sp>
        <p:nvSpPr>
          <p:cNvPr id="329" name="Google Shape;329;p42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48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Carried out using Data flow diagrams (DFDs).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After structured analysis, carry out structured design: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architectural design (or high-level design)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detailed design (or low-level design).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742950" y="749300"/>
            <a:ext cx="7738435" cy="683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00CC"/>
                </a:solidFill>
              </a:rPr>
              <a:t> </a:t>
            </a:r>
            <a:r>
              <a:rPr lang="en-US" sz="3600">
                <a:solidFill>
                  <a:schemeClr val="dk1"/>
                </a:solidFill>
              </a:rPr>
              <a:t>Software Engineering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209550" y="1511300"/>
            <a:ext cx="8763000" cy="485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Ability to solve complex programming problems: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How to break large projects into smaller and manageable parts?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Handling complexity in a software development problem is the main theme of software engineering discipline.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 techniques: abstraction and decomposition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37520" lvl="1" indent="-2459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Learn techniques of:  specification, design, interface development, testing, project management, etc.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Structured Design</a:t>
            </a:r>
            <a:endParaRPr/>
          </a:p>
        </p:txBody>
      </p:sp>
      <p:sp>
        <p:nvSpPr>
          <p:cNvPr id="336" name="Google Shape;336;p43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388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High-level design: 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decompose the system into modules, 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represent invocation relationships among the modules.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Detailed design: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different modules designed in greater detail: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 structures and algorithms for each module are designed.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Object Oriented Design</a:t>
            </a:r>
            <a:endParaRPr/>
          </a:p>
        </p:txBody>
      </p:sp>
      <p:sp>
        <p:nvSpPr>
          <p:cNvPr id="343" name="Google Shape;343;p44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09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First identify various objects (real world entities)  occurring in the problem: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identify the relationships among the objects.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example, the objects in a pay-roll software may be: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employees,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managers,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pay-roll register,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Departments, etc.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Object Oriented Design (CONT.)</a:t>
            </a:r>
            <a:endParaRPr/>
          </a:p>
        </p:txBody>
      </p:sp>
      <p:sp>
        <p:nvSpPr>
          <p:cNvPr id="350" name="Google Shape;350;p45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09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Object structure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further refined to obtain the detailed design.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OOD has several advantages: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lower development effort,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lower development time,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better maintainability.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Implementation</a:t>
            </a:r>
            <a:endParaRPr/>
          </a:p>
        </p:txBody>
      </p:sp>
      <p:sp>
        <p:nvSpPr>
          <p:cNvPr id="357" name="Google Shape;357;p46"/>
          <p:cNvSpPr txBox="1">
            <a:spLocks noGrp="1"/>
          </p:cNvSpPr>
          <p:nvPr>
            <p:ph type="body" idx="1"/>
          </p:nvPr>
        </p:nvSpPr>
        <p:spPr>
          <a:xfrm>
            <a:off x="682943" y="1519938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Purpose of implementation phase (aka coding and unit testing phase):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translate software design into source code.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During the implementation phase: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module of the design is  coded,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module is unit tested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tested independently as a stand alone unit, and debugged,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module is documented.</a:t>
            </a:r>
            <a:endParaRPr/>
          </a:p>
          <a:p>
            <a:pPr marL="637520" lvl="1" indent="-11636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Implementation (CONT.)</a:t>
            </a:r>
            <a:endParaRPr/>
          </a:p>
        </p:txBody>
      </p:sp>
      <p:sp>
        <p:nvSpPr>
          <p:cNvPr id="364" name="Google Shape;364;p47"/>
          <p:cNvSpPr txBox="1">
            <a:spLocks noGrp="1"/>
          </p:cNvSpPr>
          <p:nvPr>
            <p:ph type="body" idx="1"/>
          </p:nvPr>
        </p:nvSpPr>
        <p:spPr>
          <a:xfrm>
            <a:off x="682943" y="1671773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purpose of  unit testing: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 if individual modules work correctly. 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end product of implementation  phase: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set of program modules that have been  tested individually.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Integration and System Testing</a:t>
            </a:r>
            <a:endParaRPr/>
          </a:p>
        </p:txBody>
      </p:sp>
      <p:sp>
        <p:nvSpPr>
          <p:cNvPr id="371" name="Google Shape;371;p48"/>
          <p:cNvSpPr txBox="1">
            <a:spLocks noGrp="1"/>
          </p:cNvSpPr>
          <p:nvPr>
            <p:ph type="body" idx="1"/>
          </p:nvPr>
        </p:nvSpPr>
        <p:spPr>
          <a:xfrm>
            <a:off x="682943" y="1654375"/>
            <a:ext cx="7738435" cy="449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Different modules are integrated in a planned manner: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modules are almost never integrated in one shot.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Normally integration is carried out through a number of steps.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During each integration step,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partially integrated system is tested.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Integration and System Testing</a:t>
            </a:r>
            <a:endParaRPr/>
          </a:p>
        </p:txBody>
      </p:sp>
      <p:grpSp>
        <p:nvGrpSpPr>
          <p:cNvPr id="378" name="Google Shape;378;p49"/>
          <p:cNvGrpSpPr/>
          <p:nvPr/>
        </p:nvGrpSpPr>
        <p:grpSpPr>
          <a:xfrm>
            <a:off x="2959418" y="1897945"/>
            <a:ext cx="1364305" cy="909432"/>
            <a:chOff x="1872" y="1200"/>
            <a:chExt cx="863" cy="575"/>
          </a:xfrm>
        </p:grpSpPr>
        <p:sp>
          <p:nvSpPr>
            <p:cNvPr id="379" name="Google Shape;379;p49"/>
            <p:cNvSpPr/>
            <p:nvPr/>
          </p:nvSpPr>
          <p:spPr>
            <a:xfrm>
              <a:off x="1872" y="1200"/>
              <a:ext cx="863" cy="575"/>
            </a:xfrm>
            <a:prstGeom prst="roundRect">
              <a:avLst>
                <a:gd name="adj" fmla="val 171"/>
              </a:avLst>
            </a:prstGeom>
            <a:solidFill>
              <a:srgbClr val="8BAE6C"/>
            </a:solidFill>
            <a:ln w="9525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0" name="Google Shape;380;p49"/>
            <p:cNvSpPr txBox="1"/>
            <p:nvPr/>
          </p:nvSpPr>
          <p:spPr>
            <a:xfrm>
              <a:off x="2045" y="1296"/>
              <a:ext cx="575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46800" rIns="18000" bIns="468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M1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49"/>
          <p:cNvGrpSpPr/>
          <p:nvPr/>
        </p:nvGrpSpPr>
        <p:grpSpPr>
          <a:xfrm>
            <a:off x="4097655" y="2808958"/>
            <a:ext cx="1060775" cy="909432"/>
            <a:chOff x="2592" y="1776"/>
            <a:chExt cx="671" cy="575"/>
          </a:xfrm>
        </p:grpSpPr>
        <p:sp>
          <p:nvSpPr>
            <p:cNvPr id="382" name="Google Shape;382;p49"/>
            <p:cNvSpPr/>
            <p:nvPr/>
          </p:nvSpPr>
          <p:spPr>
            <a:xfrm>
              <a:off x="2592" y="1776"/>
              <a:ext cx="671" cy="575"/>
            </a:xfrm>
            <a:prstGeom prst="roundRect">
              <a:avLst>
                <a:gd name="adj" fmla="val 171"/>
              </a:avLst>
            </a:prstGeom>
            <a:solidFill>
              <a:srgbClr val="000099"/>
            </a:solidFill>
            <a:ln w="9525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3" name="Google Shape;383;p49"/>
            <p:cNvSpPr txBox="1"/>
            <p:nvPr/>
          </p:nvSpPr>
          <p:spPr>
            <a:xfrm>
              <a:off x="2688" y="1872"/>
              <a:ext cx="479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46800" rIns="18000" bIns="468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M4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p49"/>
          <p:cNvGrpSpPr/>
          <p:nvPr/>
        </p:nvGrpSpPr>
        <p:grpSpPr>
          <a:xfrm>
            <a:off x="2959418" y="2808958"/>
            <a:ext cx="1136657" cy="909432"/>
            <a:chOff x="1872" y="1776"/>
            <a:chExt cx="719" cy="575"/>
          </a:xfrm>
        </p:grpSpPr>
        <p:sp>
          <p:nvSpPr>
            <p:cNvPr id="385" name="Google Shape;385;p49"/>
            <p:cNvSpPr/>
            <p:nvPr/>
          </p:nvSpPr>
          <p:spPr>
            <a:xfrm>
              <a:off x="1872" y="1776"/>
              <a:ext cx="719" cy="575"/>
            </a:xfrm>
            <a:prstGeom prst="roundRect">
              <a:avLst>
                <a:gd name="adj" fmla="val 171"/>
              </a:avLst>
            </a:prstGeom>
            <a:solidFill>
              <a:srgbClr val="FF66FF"/>
            </a:solidFill>
            <a:ln w="9525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6" name="Google Shape;386;p49"/>
            <p:cNvSpPr txBox="1"/>
            <p:nvPr/>
          </p:nvSpPr>
          <p:spPr>
            <a:xfrm>
              <a:off x="1968" y="1872"/>
              <a:ext cx="479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46800" rIns="18000" bIns="468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M3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49"/>
          <p:cNvGrpSpPr/>
          <p:nvPr/>
        </p:nvGrpSpPr>
        <p:grpSpPr>
          <a:xfrm>
            <a:off x="4097655" y="1897945"/>
            <a:ext cx="1060775" cy="909432"/>
            <a:chOff x="2592" y="1200"/>
            <a:chExt cx="671" cy="575"/>
          </a:xfrm>
        </p:grpSpPr>
        <p:sp>
          <p:nvSpPr>
            <p:cNvPr id="388" name="Google Shape;388;p49"/>
            <p:cNvSpPr/>
            <p:nvPr/>
          </p:nvSpPr>
          <p:spPr>
            <a:xfrm>
              <a:off x="2592" y="1200"/>
              <a:ext cx="671" cy="575"/>
            </a:xfrm>
            <a:prstGeom prst="roundRect">
              <a:avLst>
                <a:gd name="adj" fmla="val 171"/>
              </a:avLst>
            </a:prstGeom>
            <a:solidFill>
              <a:srgbClr val="800000"/>
            </a:solidFill>
            <a:ln w="9525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9" name="Google Shape;389;p49"/>
            <p:cNvSpPr txBox="1"/>
            <p:nvPr/>
          </p:nvSpPr>
          <p:spPr>
            <a:xfrm>
              <a:off x="2688" y="1344"/>
              <a:ext cx="479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46800" rIns="18000" bIns="468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M2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System Testing</a:t>
            </a:r>
            <a:endParaRPr/>
          </a:p>
        </p:txBody>
      </p:sp>
      <p:sp>
        <p:nvSpPr>
          <p:cNvPr id="396" name="Google Shape;396;p50"/>
          <p:cNvSpPr txBox="1">
            <a:spLocks noGrp="1"/>
          </p:cNvSpPr>
          <p:nvPr>
            <p:ph type="body" idx="1"/>
          </p:nvPr>
        </p:nvSpPr>
        <p:spPr>
          <a:xfrm>
            <a:off x="455296" y="1878965"/>
            <a:ext cx="8143141" cy="4657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After all the modules have been successfully integrated and tested: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system testing is carried out.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Goal of system testing: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ensure that the developed system functions according to its requirements as specified in the SRS document.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Maintenance</a:t>
            </a:r>
            <a:endParaRPr/>
          </a:p>
        </p:txBody>
      </p:sp>
      <p:sp>
        <p:nvSpPr>
          <p:cNvPr id="403" name="Google Shape;403;p51"/>
          <p:cNvSpPr txBox="1">
            <a:spLocks noGrp="1"/>
          </p:cNvSpPr>
          <p:nvPr>
            <p:ph type="body" idx="1"/>
          </p:nvPr>
        </p:nvSpPr>
        <p:spPr>
          <a:xfrm>
            <a:off x="682943" y="1366520"/>
            <a:ext cx="7738435" cy="475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Maintenance of any software product: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requires much more effort than the effort to develop the product itself.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development effort to maintenance effort is typically 40:60.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2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Maintenance (CONT.)</a:t>
            </a:r>
            <a:endParaRPr/>
          </a:p>
        </p:txBody>
      </p:sp>
      <p:sp>
        <p:nvSpPr>
          <p:cNvPr id="410" name="Google Shape;410;p52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8043545" cy="457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Corrective maintenance: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Correct errors which were not discovered during the product development  phases.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Perfective maintenance: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Improve implementation of the system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enhance functionalities of the system.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Adaptive maintenance: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Port software to a new environment,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e.g. to a new computer or to a new operating system.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 of Design Techniques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5539423" y="1975445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Object-Oriented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138238" y="5195623"/>
            <a:ext cx="1738312" cy="422292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Explanatory</a:t>
            </a:r>
            <a:endParaRPr sz="20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4476750" y="2425700"/>
            <a:ext cx="2123448" cy="579379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flow-based(vlsi)</a:t>
            </a:r>
            <a:endParaRPr sz="20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2883535" y="3190129"/>
            <a:ext cx="2123130" cy="725963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structure-based(IC)</a:t>
            </a:r>
            <a:endParaRPr sz="20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1809750" y="4164407"/>
            <a:ext cx="2210443" cy="725963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Control flow-based/Structured</a:t>
            </a:r>
            <a:endParaRPr sz="20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5387658" y="1975444"/>
            <a:ext cx="2274895" cy="378007"/>
          </a:xfrm>
          <a:prstGeom prst="roundRect">
            <a:avLst>
              <a:gd name="adj" fmla="val 417"/>
            </a:avLst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2580005" y="4860320"/>
            <a:ext cx="453715" cy="378007"/>
          </a:xfrm>
          <a:custGeom>
            <a:avLst/>
            <a:gdLst/>
            <a:ahLst/>
            <a:cxnLst/>
            <a:rect l="l" t="t" r="r" b="b"/>
            <a:pathLst>
              <a:path w="1271" h="1059" extrusionOk="0">
                <a:moveTo>
                  <a:pt x="0" y="1058"/>
                </a:moveTo>
                <a:cubicBezTo>
                  <a:pt x="318" y="1041"/>
                  <a:pt x="635" y="1023"/>
                  <a:pt x="847" y="847"/>
                </a:cubicBezTo>
                <a:cubicBezTo>
                  <a:pt x="1058" y="670"/>
                  <a:pt x="1199" y="141"/>
                  <a:pt x="1270" y="0"/>
                </a:cubicBez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6601778" y="2355033"/>
            <a:ext cx="453715" cy="453925"/>
          </a:xfrm>
          <a:custGeom>
            <a:avLst/>
            <a:gdLst/>
            <a:ahLst/>
            <a:cxnLst/>
            <a:rect l="l" t="t" r="r" b="b"/>
            <a:pathLst>
              <a:path w="1271" h="1270" extrusionOk="0">
                <a:moveTo>
                  <a:pt x="0" y="1269"/>
                </a:moveTo>
                <a:cubicBezTo>
                  <a:pt x="318" y="1249"/>
                  <a:pt x="635" y="1227"/>
                  <a:pt x="847" y="1016"/>
                </a:cubicBezTo>
                <a:cubicBezTo>
                  <a:pt x="1058" y="804"/>
                  <a:pt x="1199" y="169"/>
                  <a:pt x="1270" y="0"/>
                </a:cubicBez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5008245" y="2962375"/>
            <a:ext cx="453715" cy="378007"/>
          </a:xfrm>
          <a:custGeom>
            <a:avLst/>
            <a:gdLst/>
            <a:ahLst/>
            <a:cxnLst/>
            <a:rect l="l" t="t" r="r" b="b"/>
            <a:pathLst>
              <a:path w="1271" h="1059" extrusionOk="0">
                <a:moveTo>
                  <a:pt x="0" y="1058"/>
                </a:moveTo>
                <a:cubicBezTo>
                  <a:pt x="318" y="1041"/>
                  <a:pt x="635" y="1023"/>
                  <a:pt x="847" y="847"/>
                </a:cubicBezTo>
                <a:cubicBezTo>
                  <a:pt x="1058" y="670"/>
                  <a:pt x="1199" y="141"/>
                  <a:pt x="1270" y="0"/>
                </a:cubicBez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4021773" y="3873389"/>
            <a:ext cx="377832" cy="378007"/>
          </a:xfrm>
          <a:custGeom>
            <a:avLst/>
            <a:gdLst/>
            <a:ahLst/>
            <a:cxnLst/>
            <a:rect l="l" t="t" r="r" b="b"/>
            <a:pathLst>
              <a:path w="1060" h="1059" extrusionOk="0">
                <a:moveTo>
                  <a:pt x="0" y="1058"/>
                </a:moveTo>
                <a:cubicBezTo>
                  <a:pt x="265" y="1041"/>
                  <a:pt x="529" y="1023"/>
                  <a:pt x="706" y="847"/>
                </a:cubicBezTo>
                <a:cubicBezTo>
                  <a:pt x="882" y="670"/>
                  <a:pt x="999" y="141"/>
                  <a:pt x="1059" y="0"/>
                </a:cubicBez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>
            <a:spLocks noGrp="1"/>
          </p:cNvSpPr>
          <p:nvPr>
            <p:ph type="title"/>
          </p:nvPr>
        </p:nvSpPr>
        <p:spPr>
          <a:xfrm>
            <a:off x="438150" y="673100"/>
            <a:ext cx="8195310" cy="67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675" rIns="0" bIns="0" anchor="b" anchorCtr="0">
            <a:spAutoFit/>
          </a:bodyPr>
          <a:lstStyle/>
          <a:p>
            <a:pPr marL="103296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Build &amp; Fix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416" name="Google Shape;416;p53"/>
          <p:cNvSpPr txBox="1"/>
          <p:nvPr/>
        </p:nvSpPr>
        <p:spPr>
          <a:xfrm>
            <a:off x="721108" y="1974057"/>
            <a:ext cx="3996478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22158" marR="4541" lvl="0" indent="-5108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is constructed without  specifications or any attempt at  design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53"/>
          <p:cNvSpPr txBox="1"/>
          <p:nvPr/>
        </p:nvSpPr>
        <p:spPr>
          <a:xfrm>
            <a:off x="692134" y="3324751"/>
            <a:ext cx="4063738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22158" marR="4541" lvl="0" indent="-5108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Adhoc	approach	and	not	well  defined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3"/>
          <p:cNvSpPr txBox="1"/>
          <p:nvPr/>
        </p:nvSpPr>
        <p:spPr>
          <a:xfrm>
            <a:off x="895350" y="4635500"/>
            <a:ext cx="3259498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22158" marR="4541" lvl="0" indent="-5108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two phase model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3"/>
          <p:cNvSpPr/>
          <p:nvPr/>
        </p:nvSpPr>
        <p:spPr>
          <a:xfrm>
            <a:off x="7464079" y="3977644"/>
            <a:ext cx="745028" cy="825606"/>
          </a:xfrm>
          <a:custGeom>
            <a:avLst/>
            <a:gdLst/>
            <a:ahLst/>
            <a:cxnLst/>
            <a:rect l="l" t="t" r="r" b="b"/>
            <a:pathLst>
              <a:path w="822959" h="939164" extrusionOk="0">
                <a:moveTo>
                  <a:pt x="822959" y="469391"/>
                </a:moveTo>
                <a:lnTo>
                  <a:pt x="820543" y="418274"/>
                </a:lnTo>
                <a:lnTo>
                  <a:pt x="813461" y="368743"/>
                </a:lnTo>
                <a:lnTo>
                  <a:pt x="801965" y="321088"/>
                </a:lnTo>
                <a:lnTo>
                  <a:pt x="786308" y="275595"/>
                </a:lnTo>
                <a:lnTo>
                  <a:pt x="766741" y="232551"/>
                </a:lnTo>
                <a:lnTo>
                  <a:pt x="743516" y="192243"/>
                </a:lnTo>
                <a:lnTo>
                  <a:pt x="716886" y="154959"/>
                </a:lnTo>
                <a:lnTo>
                  <a:pt x="687103" y="120986"/>
                </a:lnTo>
                <a:lnTo>
                  <a:pt x="654417" y="90610"/>
                </a:lnTo>
                <a:lnTo>
                  <a:pt x="619082" y="64120"/>
                </a:lnTo>
                <a:lnTo>
                  <a:pt x="581349" y="41803"/>
                </a:lnTo>
                <a:lnTo>
                  <a:pt x="541471" y="23945"/>
                </a:lnTo>
                <a:lnTo>
                  <a:pt x="499698" y="10833"/>
                </a:lnTo>
                <a:lnTo>
                  <a:pt x="456284" y="2756"/>
                </a:lnTo>
                <a:lnTo>
                  <a:pt x="411479" y="0"/>
                </a:lnTo>
                <a:lnTo>
                  <a:pt x="366675" y="2756"/>
                </a:lnTo>
                <a:lnTo>
                  <a:pt x="323261" y="10833"/>
                </a:lnTo>
                <a:lnTo>
                  <a:pt x="281488" y="23945"/>
                </a:lnTo>
                <a:lnTo>
                  <a:pt x="241610" y="41803"/>
                </a:lnTo>
                <a:lnTo>
                  <a:pt x="203877" y="64120"/>
                </a:lnTo>
                <a:lnTo>
                  <a:pt x="168542" y="90610"/>
                </a:lnTo>
                <a:lnTo>
                  <a:pt x="135856" y="120986"/>
                </a:lnTo>
                <a:lnTo>
                  <a:pt x="106073" y="154959"/>
                </a:lnTo>
                <a:lnTo>
                  <a:pt x="79443" y="192243"/>
                </a:lnTo>
                <a:lnTo>
                  <a:pt x="56218" y="232551"/>
                </a:lnTo>
                <a:lnTo>
                  <a:pt x="36651" y="275595"/>
                </a:lnTo>
                <a:lnTo>
                  <a:pt x="20994" y="321088"/>
                </a:lnTo>
                <a:lnTo>
                  <a:pt x="9498" y="368743"/>
                </a:lnTo>
                <a:lnTo>
                  <a:pt x="2416" y="418274"/>
                </a:lnTo>
                <a:lnTo>
                  <a:pt x="0" y="469391"/>
                </a:lnTo>
                <a:lnTo>
                  <a:pt x="2416" y="520509"/>
                </a:lnTo>
                <a:lnTo>
                  <a:pt x="9498" y="570040"/>
                </a:lnTo>
                <a:lnTo>
                  <a:pt x="20994" y="617695"/>
                </a:lnTo>
                <a:lnTo>
                  <a:pt x="36651" y="663188"/>
                </a:lnTo>
                <a:lnTo>
                  <a:pt x="56218" y="706232"/>
                </a:lnTo>
                <a:lnTo>
                  <a:pt x="79443" y="746540"/>
                </a:lnTo>
                <a:lnTo>
                  <a:pt x="106073" y="783824"/>
                </a:lnTo>
                <a:lnTo>
                  <a:pt x="135856" y="817797"/>
                </a:lnTo>
                <a:lnTo>
                  <a:pt x="168542" y="848173"/>
                </a:lnTo>
                <a:lnTo>
                  <a:pt x="203877" y="874663"/>
                </a:lnTo>
                <a:lnTo>
                  <a:pt x="241610" y="896980"/>
                </a:lnTo>
                <a:lnTo>
                  <a:pt x="281488" y="914838"/>
                </a:lnTo>
                <a:lnTo>
                  <a:pt x="323261" y="927950"/>
                </a:lnTo>
                <a:lnTo>
                  <a:pt x="366675" y="936027"/>
                </a:lnTo>
                <a:lnTo>
                  <a:pt x="411479" y="938783"/>
                </a:lnTo>
                <a:lnTo>
                  <a:pt x="456284" y="936027"/>
                </a:lnTo>
                <a:lnTo>
                  <a:pt x="499698" y="927950"/>
                </a:lnTo>
                <a:lnTo>
                  <a:pt x="541471" y="914838"/>
                </a:lnTo>
                <a:lnTo>
                  <a:pt x="581349" y="896980"/>
                </a:lnTo>
                <a:lnTo>
                  <a:pt x="619082" y="874663"/>
                </a:lnTo>
                <a:lnTo>
                  <a:pt x="654417" y="848173"/>
                </a:lnTo>
                <a:lnTo>
                  <a:pt x="687103" y="817797"/>
                </a:lnTo>
                <a:lnTo>
                  <a:pt x="716886" y="783824"/>
                </a:lnTo>
                <a:lnTo>
                  <a:pt x="743516" y="746540"/>
                </a:lnTo>
                <a:lnTo>
                  <a:pt x="766741" y="706232"/>
                </a:lnTo>
                <a:lnTo>
                  <a:pt x="786308" y="663188"/>
                </a:lnTo>
                <a:lnTo>
                  <a:pt x="801965" y="617695"/>
                </a:lnTo>
                <a:lnTo>
                  <a:pt x="813461" y="570040"/>
                </a:lnTo>
                <a:lnTo>
                  <a:pt x="820543" y="520509"/>
                </a:lnTo>
                <a:lnTo>
                  <a:pt x="822959" y="46939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0" name="Google Shape;420;p53"/>
          <p:cNvSpPr/>
          <p:nvPr/>
        </p:nvSpPr>
        <p:spPr>
          <a:xfrm>
            <a:off x="7464079" y="3977644"/>
            <a:ext cx="745028" cy="825606"/>
          </a:xfrm>
          <a:custGeom>
            <a:avLst/>
            <a:gdLst/>
            <a:ahLst/>
            <a:cxnLst/>
            <a:rect l="l" t="t" r="r" b="b"/>
            <a:pathLst>
              <a:path w="822959" h="939164" extrusionOk="0">
                <a:moveTo>
                  <a:pt x="411479" y="0"/>
                </a:moveTo>
                <a:lnTo>
                  <a:pt x="366675" y="2756"/>
                </a:lnTo>
                <a:lnTo>
                  <a:pt x="323261" y="10833"/>
                </a:lnTo>
                <a:lnTo>
                  <a:pt x="281488" y="23945"/>
                </a:lnTo>
                <a:lnTo>
                  <a:pt x="241610" y="41803"/>
                </a:lnTo>
                <a:lnTo>
                  <a:pt x="203877" y="64120"/>
                </a:lnTo>
                <a:lnTo>
                  <a:pt x="168542" y="90610"/>
                </a:lnTo>
                <a:lnTo>
                  <a:pt x="135856" y="120986"/>
                </a:lnTo>
                <a:lnTo>
                  <a:pt x="106073" y="154959"/>
                </a:lnTo>
                <a:lnTo>
                  <a:pt x="79443" y="192243"/>
                </a:lnTo>
                <a:lnTo>
                  <a:pt x="56218" y="232551"/>
                </a:lnTo>
                <a:lnTo>
                  <a:pt x="36651" y="275595"/>
                </a:lnTo>
                <a:lnTo>
                  <a:pt x="20994" y="321088"/>
                </a:lnTo>
                <a:lnTo>
                  <a:pt x="9498" y="368743"/>
                </a:lnTo>
                <a:lnTo>
                  <a:pt x="2416" y="418274"/>
                </a:lnTo>
                <a:lnTo>
                  <a:pt x="0" y="469391"/>
                </a:lnTo>
                <a:lnTo>
                  <a:pt x="2416" y="520509"/>
                </a:lnTo>
                <a:lnTo>
                  <a:pt x="9498" y="570040"/>
                </a:lnTo>
                <a:lnTo>
                  <a:pt x="20994" y="617695"/>
                </a:lnTo>
                <a:lnTo>
                  <a:pt x="36651" y="663188"/>
                </a:lnTo>
                <a:lnTo>
                  <a:pt x="56218" y="706232"/>
                </a:lnTo>
                <a:lnTo>
                  <a:pt x="79443" y="746540"/>
                </a:lnTo>
                <a:lnTo>
                  <a:pt x="106073" y="783824"/>
                </a:lnTo>
                <a:lnTo>
                  <a:pt x="135856" y="817797"/>
                </a:lnTo>
                <a:lnTo>
                  <a:pt x="168542" y="848173"/>
                </a:lnTo>
                <a:lnTo>
                  <a:pt x="203877" y="874663"/>
                </a:lnTo>
                <a:lnTo>
                  <a:pt x="241610" y="896980"/>
                </a:lnTo>
                <a:lnTo>
                  <a:pt x="281488" y="914838"/>
                </a:lnTo>
                <a:lnTo>
                  <a:pt x="323261" y="927950"/>
                </a:lnTo>
                <a:lnTo>
                  <a:pt x="366675" y="936027"/>
                </a:lnTo>
                <a:lnTo>
                  <a:pt x="411479" y="938783"/>
                </a:lnTo>
                <a:lnTo>
                  <a:pt x="456284" y="936027"/>
                </a:lnTo>
                <a:lnTo>
                  <a:pt x="499698" y="927950"/>
                </a:lnTo>
                <a:lnTo>
                  <a:pt x="541471" y="914838"/>
                </a:lnTo>
                <a:lnTo>
                  <a:pt x="581349" y="896980"/>
                </a:lnTo>
                <a:lnTo>
                  <a:pt x="619082" y="874663"/>
                </a:lnTo>
                <a:lnTo>
                  <a:pt x="654417" y="848173"/>
                </a:lnTo>
                <a:lnTo>
                  <a:pt x="687103" y="817797"/>
                </a:lnTo>
                <a:lnTo>
                  <a:pt x="716886" y="783824"/>
                </a:lnTo>
                <a:lnTo>
                  <a:pt x="743516" y="746540"/>
                </a:lnTo>
                <a:lnTo>
                  <a:pt x="766741" y="706232"/>
                </a:lnTo>
                <a:lnTo>
                  <a:pt x="786308" y="663188"/>
                </a:lnTo>
                <a:lnTo>
                  <a:pt x="801965" y="617695"/>
                </a:lnTo>
                <a:lnTo>
                  <a:pt x="813461" y="570040"/>
                </a:lnTo>
                <a:lnTo>
                  <a:pt x="820543" y="520509"/>
                </a:lnTo>
                <a:lnTo>
                  <a:pt x="822959" y="469391"/>
                </a:lnTo>
                <a:lnTo>
                  <a:pt x="820543" y="418274"/>
                </a:lnTo>
                <a:lnTo>
                  <a:pt x="813461" y="368743"/>
                </a:lnTo>
                <a:lnTo>
                  <a:pt x="801965" y="321088"/>
                </a:lnTo>
                <a:lnTo>
                  <a:pt x="786308" y="275595"/>
                </a:lnTo>
                <a:lnTo>
                  <a:pt x="766741" y="232551"/>
                </a:lnTo>
                <a:lnTo>
                  <a:pt x="743516" y="192243"/>
                </a:lnTo>
                <a:lnTo>
                  <a:pt x="716886" y="154959"/>
                </a:lnTo>
                <a:lnTo>
                  <a:pt x="687103" y="120986"/>
                </a:lnTo>
                <a:lnTo>
                  <a:pt x="654417" y="90610"/>
                </a:lnTo>
                <a:lnTo>
                  <a:pt x="619082" y="64120"/>
                </a:lnTo>
                <a:lnTo>
                  <a:pt x="581349" y="41803"/>
                </a:lnTo>
                <a:lnTo>
                  <a:pt x="541471" y="23945"/>
                </a:lnTo>
                <a:lnTo>
                  <a:pt x="499698" y="10833"/>
                </a:lnTo>
                <a:lnTo>
                  <a:pt x="456284" y="2756"/>
                </a:lnTo>
                <a:lnTo>
                  <a:pt x="411479" y="0"/>
                </a:lnTo>
                <a:close/>
              </a:path>
            </a:pathLst>
          </a:custGeom>
          <a:noFill/>
          <a:ln w="380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1" name="Google Shape;421;p53"/>
          <p:cNvSpPr txBox="1"/>
          <p:nvPr/>
        </p:nvSpPr>
        <p:spPr>
          <a:xfrm>
            <a:off x="7681605" y="4317933"/>
            <a:ext cx="31157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53"/>
          <p:cNvSpPr/>
          <p:nvPr/>
        </p:nvSpPr>
        <p:spPr>
          <a:xfrm>
            <a:off x="5228993" y="2915242"/>
            <a:ext cx="745028" cy="826722"/>
          </a:xfrm>
          <a:custGeom>
            <a:avLst/>
            <a:gdLst/>
            <a:ahLst/>
            <a:cxnLst/>
            <a:rect l="l" t="t" r="r" b="b"/>
            <a:pathLst>
              <a:path w="822959" h="940435" extrusionOk="0">
                <a:moveTo>
                  <a:pt x="106073" y="785117"/>
                </a:moveTo>
                <a:lnTo>
                  <a:pt x="106073" y="154959"/>
                </a:lnTo>
                <a:lnTo>
                  <a:pt x="79443" y="192243"/>
                </a:lnTo>
                <a:lnTo>
                  <a:pt x="56218" y="232551"/>
                </a:lnTo>
                <a:lnTo>
                  <a:pt x="36651" y="275595"/>
                </a:lnTo>
                <a:lnTo>
                  <a:pt x="20994" y="321088"/>
                </a:lnTo>
                <a:lnTo>
                  <a:pt x="9498" y="368743"/>
                </a:lnTo>
                <a:lnTo>
                  <a:pt x="2416" y="418274"/>
                </a:lnTo>
                <a:lnTo>
                  <a:pt x="0" y="469391"/>
                </a:lnTo>
                <a:lnTo>
                  <a:pt x="2416" y="520794"/>
                </a:lnTo>
                <a:lnTo>
                  <a:pt x="9498" y="570572"/>
                </a:lnTo>
                <a:lnTo>
                  <a:pt x="20994" y="618439"/>
                </a:lnTo>
                <a:lnTo>
                  <a:pt x="36651" y="664111"/>
                </a:lnTo>
                <a:lnTo>
                  <a:pt x="56218" y="707305"/>
                </a:lnTo>
                <a:lnTo>
                  <a:pt x="79443" y="747735"/>
                </a:lnTo>
                <a:lnTo>
                  <a:pt x="106073" y="785117"/>
                </a:lnTo>
                <a:close/>
              </a:path>
              <a:path w="822959" h="940435" extrusionOk="0">
                <a:moveTo>
                  <a:pt x="822959" y="469391"/>
                </a:moveTo>
                <a:lnTo>
                  <a:pt x="820543" y="418274"/>
                </a:lnTo>
                <a:lnTo>
                  <a:pt x="813461" y="368743"/>
                </a:lnTo>
                <a:lnTo>
                  <a:pt x="801965" y="321088"/>
                </a:lnTo>
                <a:lnTo>
                  <a:pt x="786308" y="275595"/>
                </a:lnTo>
                <a:lnTo>
                  <a:pt x="766741" y="232551"/>
                </a:lnTo>
                <a:lnTo>
                  <a:pt x="743516" y="192243"/>
                </a:lnTo>
                <a:lnTo>
                  <a:pt x="716886" y="154959"/>
                </a:lnTo>
                <a:lnTo>
                  <a:pt x="687103" y="120986"/>
                </a:lnTo>
                <a:lnTo>
                  <a:pt x="654417" y="90610"/>
                </a:lnTo>
                <a:lnTo>
                  <a:pt x="619082" y="64120"/>
                </a:lnTo>
                <a:lnTo>
                  <a:pt x="581349" y="41803"/>
                </a:lnTo>
                <a:lnTo>
                  <a:pt x="541471" y="23945"/>
                </a:lnTo>
                <a:lnTo>
                  <a:pt x="499698" y="10833"/>
                </a:lnTo>
                <a:lnTo>
                  <a:pt x="456284" y="2756"/>
                </a:lnTo>
                <a:lnTo>
                  <a:pt x="411479" y="0"/>
                </a:lnTo>
                <a:lnTo>
                  <a:pt x="366675" y="2756"/>
                </a:lnTo>
                <a:lnTo>
                  <a:pt x="366675" y="937551"/>
                </a:lnTo>
                <a:lnTo>
                  <a:pt x="411479" y="940307"/>
                </a:lnTo>
                <a:lnTo>
                  <a:pt x="456284" y="937551"/>
                </a:lnTo>
                <a:lnTo>
                  <a:pt x="499698" y="929470"/>
                </a:lnTo>
                <a:lnTo>
                  <a:pt x="541471" y="916350"/>
                </a:lnTo>
                <a:lnTo>
                  <a:pt x="581349" y="898475"/>
                </a:lnTo>
                <a:lnTo>
                  <a:pt x="619082" y="876130"/>
                </a:lnTo>
                <a:lnTo>
                  <a:pt x="654417" y="849599"/>
                </a:lnTo>
                <a:lnTo>
                  <a:pt x="687103" y="819166"/>
                </a:lnTo>
                <a:lnTo>
                  <a:pt x="716886" y="785117"/>
                </a:lnTo>
                <a:lnTo>
                  <a:pt x="743516" y="747735"/>
                </a:lnTo>
                <a:lnTo>
                  <a:pt x="766741" y="707305"/>
                </a:lnTo>
                <a:lnTo>
                  <a:pt x="786308" y="664111"/>
                </a:lnTo>
                <a:lnTo>
                  <a:pt x="801965" y="618439"/>
                </a:lnTo>
                <a:lnTo>
                  <a:pt x="813461" y="570572"/>
                </a:lnTo>
                <a:lnTo>
                  <a:pt x="820543" y="520794"/>
                </a:lnTo>
                <a:lnTo>
                  <a:pt x="822959" y="46939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3" name="Google Shape;423;p53"/>
          <p:cNvSpPr/>
          <p:nvPr/>
        </p:nvSpPr>
        <p:spPr>
          <a:xfrm>
            <a:off x="5228993" y="2915242"/>
            <a:ext cx="745028" cy="826722"/>
          </a:xfrm>
          <a:custGeom>
            <a:avLst/>
            <a:gdLst/>
            <a:ahLst/>
            <a:cxnLst/>
            <a:rect l="l" t="t" r="r" b="b"/>
            <a:pathLst>
              <a:path w="822959" h="940435" extrusionOk="0">
                <a:moveTo>
                  <a:pt x="411479" y="0"/>
                </a:moveTo>
                <a:lnTo>
                  <a:pt x="366675" y="2756"/>
                </a:lnTo>
                <a:lnTo>
                  <a:pt x="323261" y="10833"/>
                </a:lnTo>
                <a:lnTo>
                  <a:pt x="281488" y="23945"/>
                </a:lnTo>
                <a:lnTo>
                  <a:pt x="241610" y="41803"/>
                </a:lnTo>
                <a:lnTo>
                  <a:pt x="203877" y="64120"/>
                </a:lnTo>
                <a:lnTo>
                  <a:pt x="168542" y="90610"/>
                </a:lnTo>
                <a:lnTo>
                  <a:pt x="135856" y="120986"/>
                </a:lnTo>
                <a:lnTo>
                  <a:pt x="106073" y="154959"/>
                </a:lnTo>
                <a:lnTo>
                  <a:pt x="79443" y="192243"/>
                </a:lnTo>
                <a:lnTo>
                  <a:pt x="56218" y="232551"/>
                </a:lnTo>
                <a:lnTo>
                  <a:pt x="36651" y="275595"/>
                </a:lnTo>
                <a:lnTo>
                  <a:pt x="20994" y="321088"/>
                </a:lnTo>
                <a:lnTo>
                  <a:pt x="9498" y="368743"/>
                </a:lnTo>
                <a:lnTo>
                  <a:pt x="2416" y="418274"/>
                </a:lnTo>
                <a:lnTo>
                  <a:pt x="0" y="469391"/>
                </a:lnTo>
                <a:lnTo>
                  <a:pt x="2416" y="520794"/>
                </a:lnTo>
                <a:lnTo>
                  <a:pt x="9498" y="570572"/>
                </a:lnTo>
                <a:lnTo>
                  <a:pt x="20994" y="618439"/>
                </a:lnTo>
                <a:lnTo>
                  <a:pt x="36651" y="664111"/>
                </a:lnTo>
                <a:lnTo>
                  <a:pt x="56218" y="707305"/>
                </a:lnTo>
                <a:lnTo>
                  <a:pt x="79443" y="747735"/>
                </a:lnTo>
                <a:lnTo>
                  <a:pt x="106073" y="785117"/>
                </a:lnTo>
                <a:lnTo>
                  <a:pt x="135856" y="819166"/>
                </a:lnTo>
                <a:lnTo>
                  <a:pt x="168542" y="849599"/>
                </a:lnTo>
                <a:lnTo>
                  <a:pt x="203877" y="876130"/>
                </a:lnTo>
                <a:lnTo>
                  <a:pt x="241610" y="898475"/>
                </a:lnTo>
                <a:lnTo>
                  <a:pt x="281488" y="916350"/>
                </a:lnTo>
                <a:lnTo>
                  <a:pt x="323261" y="929470"/>
                </a:lnTo>
                <a:lnTo>
                  <a:pt x="366675" y="937551"/>
                </a:lnTo>
                <a:lnTo>
                  <a:pt x="411479" y="940307"/>
                </a:lnTo>
                <a:lnTo>
                  <a:pt x="456284" y="937551"/>
                </a:lnTo>
                <a:lnTo>
                  <a:pt x="499698" y="929470"/>
                </a:lnTo>
                <a:lnTo>
                  <a:pt x="541471" y="916350"/>
                </a:lnTo>
                <a:lnTo>
                  <a:pt x="581349" y="898475"/>
                </a:lnTo>
                <a:lnTo>
                  <a:pt x="619082" y="876130"/>
                </a:lnTo>
                <a:lnTo>
                  <a:pt x="654417" y="849599"/>
                </a:lnTo>
                <a:lnTo>
                  <a:pt x="687103" y="819166"/>
                </a:lnTo>
                <a:lnTo>
                  <a:pt x="716886" y="785117"/>
                </a:lnTo>
                <a:lnTo>
                  <a:pt x="743516" y="747735"/>
                </a:lnTo>
                <a:lnTo>
                  <a:pt x="766741" y="707305"/>
                </a:lnTo>
                <a:lnTo>
                  <a:pt x="786308" y="664111"/>
                </a:lnTo>
                <a:lnTo>
                  <a:pt x="801965" y="618439"/>
                </a:lnTo>
                <a:lnTo>
                  <a:pt x="813461" y="570572"/>
                </a:lnTo>
                <a:lnTo>
                  <a:pt x="820543" y="520794"/>
                </a:lnTo>
                <a:lnTo>
                  <a:pt x="822959" y="469391"/>
                </a:lnTo>
                <a:lnTo>
                  <a:pt x="820543" y="418274"/>
                </a:lnTo>
                <a:lnTo>
                  <a:pt x="813461" y="368743"/>
                </a:lnTo>
                <a:lnTo>
                  <a:pt x="801965" y="321088"/>
                </a:lnTo>
                <a:lnTo>
                  <a:pt x="786308" y="275595"/>
                </a:lnTo>
                <a:lnTo>
                  <a:pt x="766741" y="232551"/>
                </a:lnTo>
                <a:lnTo>
                  <a:pt x="743516" y="192243"/>
                </a:lnTo>
                <a:lnTo>
                  <a:pt x="716886" y="154959"/>
                </a:lnTo>
                <a:lnTo>
                  <a:pt x="687103" y="120986"/>
                </a:lnTo>
                <a:lnTo>
                  <a:pt x="654417" y="90610"/>
                </a:lnTo>
                <a:lnTo>
                  <a:pt x="619082" y="64120"/>
                </a:lnTo>
                <a:lnTo>
                  <a:pt x="581349" y="41803"/>
                </a:lnTo>
                <a:lnTo>
                  <a:pt x="541471" y="23945"/>
                </a:lnTo>
                <a:lnTo>
                  <a:pt x="499698" y="10833"/>
                </a:lnTo>
                <a:lnTo>
                  <a:pt x="456284" y="2756"/>
                </a:lnTo>
                <a:lnTo>
                  <a:pt x="411479" y="0"/>
                </a:lnTo>
                <a:close/>
              </a:path>
            </a:pathLst>
          </a:custGeom>
          <a:noFill/>
          <a:ln w="380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4" name="Google Shape;424;p53"/>
          <p:cNvSpPr txBox="1"/>
          <p:nvPr/>
        </p:nvSpPr>
        <p:spPr>
          <a:xfrm>
            <a:off x="5376158" y="3162643"/>
            <a:ext cx="4524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0432" marR="4541" lvl="0" indent="-96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 Code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53"/>
          <p:cNvSpPr/>
          <p:nvPr/>
        </p:nvSpPr>
        <p:spPr>
          <a:xfrm>
            <a:off x="5086887" y="3531517"/>
            <a:ext cx="2460433" cy="1642838"/>
          </a:xfrm>
          <a:custGeom>
            <a:avLst/>
            <a:gdLst/>
            <a:ahLst/>
            <a:cxnLst/>
            <a:rect l="l" t="t" r="r" b="b"/>
            <a:pathLst>
              <a:path w="2717800" h="1868804" extrusionOk="0">
                <a:moveTo>
                  <a:pt x="236219" y="21335"/>
                </a:moveTo>
                <a:lnTo>
                  <a:pt x="204215" y="0"/>
                </a:lnTo>
                <a:lnTo>
                  <a:pt x="179831" y="35051"/>
                </a:lnTo>
                <a:lnTo>
                  <a:pt x="156971" y="73151"/>
                </a:lnTo>
                <a:lnTo>
                  <a:pt x="135635" y="109727"/>
                </a:lnTo>
                <a:lnTo>
                  <a:pt x="115823" y="147827"/>
                </a:lnTo>
                <a:lnTo>
                  <a:pt x="97535" y="185927"/>
                </a:lnTo>
                <a:lnTo>
                  <a:pt x="80771" y="224027"/>
                </a:lnTo>
                <a:lnTo>
                  <a:pt x="65531" y="263651"/>
                </a:lnTo>
                <a:lnTo>
                  <a:pt x="41147" y="342899"/>
                </a:lnTo>
                <a:lnTo>
                  <a:pt x="30479" y="384047"/>
                </a:lnTo>
                <a:lnTo>
                  <a:pt x="21335" y="423671"/>
                </a:lnTo>
                <a:lnTo>
                  <a:pt x="13715" y="464819"/>
                </a:lnTo>
                <a:lnTo>
                  <a:pt x="7619" y="505967"/>
                </a:lnTo>
                <a:lnTo>
                  <a:pt x="1523" y="588263"/>
                </a:lnTo>
                <a:lnTo>
                  <a:pt x="0" y="630935"/>
                </a:lnTo>
                <a:lnTo>
                  <a:pt x="4571" y="725423"/>
                </a:lnTo>
                <a:lnTo>
                  <a:pt x="7619" y="757427"/>
                </a:lnTo>
                <a:lnTo>
                  <a:pt x="12191" y="787907"/>
                </a:lnTo>
                <a:lnTo>
                  <a:pt x="30479" y="880871"/>
                </a:lnTo>
                <a:lnTo>
                  <a:pt x="38099" y="911351"/>
                </a:lnTo>
                <a:lnTo>
                  <a:pt x="38099" y="629411"/>
                </a:lnTo>
                <a:lnTo>
                  <a:pt x="39623" y="589787"/>
                </a:lnTo>
                <a:lnTo>
                  <a:pt x="45719" y="510539"/>
                </a:lnTo>
                <a:lnTo>
                  <a:pt x="57911" y="431291"/>
                </a:lnTo>
                <a:lnTo>
                  <a:pt x="67055" y="391667"/>
                </a:lnTo>
                <a:lnTo>
                  <a:pt x="77723" y="353567"/>
                </a:lnTo>
                <a:lnTo>
                  <a:pt x="88391" y="313943"/>
                </a:lnTo>
                <a:lnTo>
                  <a:pt x="102107" y="275843"/>
                </a:lnTo>
                <a:lnTo>
                  <a:pt x="117347" y="237743"/>
                </a:lnTo>
                <a:lnTo>
                  <a:pt x="132587" y="201167"/>
                </a:lnTo>
                <a:lnTo>
                  <a:pt x="169163" y="128015"/>
                </a:lnTo>
                <a:lnTo>
                  <a:pt x="190499" y="91439"/>
                </a:lnTo>
                <a:lnTo>
                  <a:pt x="211835" y="56387"/>
                </a:lnTo>
                <a:lnTo>
                  <a:pt x="236219" y="21335"/>
                </a:lnTo>
                <a:close/>
              </a:path>
              <a:path w="2717800" h="1868804" extrusionOk="0">
                <a:moveTo>
                  <a:pt x="2663203" y="1339034"/>
                </a:moveTo>
                <a:lnTo>
                  <a:pt x="2633252" y="1316571"/>
                </a:lnTo>
                <a:lnTo>
                  <a:pt x="2624327" y="1328927"/>
                </a:lnTo>
                <a:lnTo>
                  <a:pt x="2596895" y="1359407"/>
                </a:lnTo>
                <a:lnTo>
                  <a:pt x="2537459" y="1421891"/>
                </a:lnTo>
                <a:lnTo>
                  <a:pt x="2505455" y="1450847"/>
                </a:lnTo>
                <a:lnTo>
                  <a:pt x="2473451" y="1478279"/>
                </a:lnTo>
                <a:lnTo>
                  <a:pt x="2439923" y="1505711"/>
                </a:lnTo>
                <a:lnTo>
                  <a:pt x="2369819" y="1557527"/>
                </a:lnTo>
                <a:lnTo>
                  <a:pt x="2333243" y="1581911"/>
                </a:lnTo>
                <a:lnTo>
                  <a:pt x="2296667" y="1604771"/>
                </a:lnTo>
                <a:lnTo>
                  <a:pt x="2258567" y="1627631"/>
                </a:lnTo>
                <a:lnTo>
                  <a:pt x="2218943" y="1648967"/>
                </a:lnTo>
                <a:lnTo>
                  <a:pt x="2139695" y="1688591"/>
                </a:lnTo>
                <a:lnTo>
                  <a:pt x="2098547" y="1705355"/>
                </a:lnTo>
                <a:lnTo>
                  <a:pt x="2013203" y="1738883"/>
                </a:lnTo>
                <a:lnTo>
                  <a:pt x="1970531" y="1752599"/>
                </a:lnTo>
                <a:lnTo>
                  <a:pt x="1926335" y="1766315"/>
                </a:lnTo>
                <a:lnTo>
                  <a:pt x="1882139" y="1778507"/>
                </a:lnTo>
                <a:lnTo>
                  <a:pt x="1837943" y="1789175"/>
                </a:lnTo>
                <a:lnTo>
                  <a:pt x="1746503" y="1807463"/>
                </a:lnTo>
                <a:lnTo>
                  <a:pt x="1700783" y="1815083"/>
                </a:lnTo>
                <a:lnTo>
                  <a:pt x="1653539" y="1821179"/>
                </a:lnTo>
                <a:lnTo>
                  <a:pt x="1606295" y="1825751"/>
                </a:lnTo>
                <a:lnTo>
                  <a:pt x="1559051" y="1828799"/>
                </a:lnTo>
                <a:lnTo>
                  <a:pt x="1511807" y="1830323"/>
                </a:lnTo>
                <a:lnTo>
                  <a:pt x="1426463" y="1830323"/>
                </a:lnTo>
                <a:lnTo>
                  <a:pt x="1353311" y="1827275"/>
                </a:lnTo>
                <a:lnTo>
                  <a:pt x="1318259" y="1824227"/>
                </a:lnTo>
                <a:lnTo>
                  <a:pt x="1281683" y="1821179"/>
                </a:lnTo>
                <a:lnTo>
                  <a:pt x="1211579" y="1812035"/>
                </a:lnTo>
                <a:lnTo>
                  <a:pt x="1106423" y="1793747"/>
                </a:lnTo>
                <a:lnTo>
                  <a:pt x="1072895" y="1784603"/>
                </a:lnTo>
                <a:lnTo>
                  <a:pt x="1039367" y="1776983"/>
                </a:lnTo>
                <a:lnTo>
                  <a:pt x="1005839" y="1767839"/>
                </a:lnTo>
                <a:lnTo>
                  <a:pt x="972311" y="1757171"/>
                </a:lnTo>
                <a:lnTo>
                  <a:pt x="940307" y="1748027"/>
                </a:lnTo>
                <a:lnTo>
                  <a:pt x="908303" y="1735835"/>
                </a:lnTo>
                <a:lnTo>
                  <a:pt x="876299" y="1725167"/>
                </a:lnTo>
                <a:lnTo>
                  <a:pt x="844295" y="1711451"/>
                </a:lnTo>
                <a:lnTo>
                  <a:pt x="752855" y="1671827"/>
                </a:lnTo>
                <a:lnTo>
                  <a:pt x="694943" y="1641347"/>
                </a:lnTo>
                <a:lnTo>
                  <a:pt x="609599" y="1591055"/>
                </a:lnTo>
                <a:lnTo>
                  <a:pt x="556259" y="1556003"/>
                </a:lnTo>
                <a:lnTo>
                  <a:pt x="504443" y="1517903"/>
                </a:lnTo>
                <a:lnTo>
                  <a:pt x="455675" y="1478279"/>
                </a:lnTo>
                <a:lnTo>
                  <a:pt x="362711" y="1392935"/>
                </a:lnTo>
                <a:lnTo>
                  <a:pt x="321563" y="1347215"/>
                </a:lnTo>
                <a:lnTo>
                  <a:pt x="300227" y="1324355"/>
                </a:lnTo>
                <a:lnTo>
                  <a:pt x="281939" y="1299971"/>
                </a:lnTo>
                <a:lnTo>
                  <a:pt x="262127" y="1275587"/>
                </a:lnTo>
                <a:lnTo>
                  <a:pt x="243839" y="1251203"/>
                </a:lnTo>
                <a:lnTo>
                  <a:pt x="193547" y="1175003"/>
                </a:lnTo>
                <a:lnTo>
                  <a:pt x="164591" y="1123187"/>
                </a:lnTo>
                <a:lnTo>
                  <a:pt x="150875" y="1095755"/>
                </a:lnTo>
                <a:lnTo>
                  <a:pt x="137159" y="1069847"/>
                </a:lnTo>
                <a:lnTo>
                  <a:pt x="124967" y="1042415"/>
                </a:lnTo>
                <a:lnTo>
                  <a:pt x="112775" y="1013459"/>
                </a:lnTo>
                <a:lnTo>
                  <a:pt x="102107" y="986027"/>
                </a:lnTo>
                <a:lnTo>
                  <a:pt x="92963" y="957071"/>
                </a:lnTo>
                <a:lnTo>
                  <a:pt x="83819" y="929639"/>
                </a:lnTo>
                <a:lnTo>
                  <a:pt x="74675" y="900683"/>
                </a:lnTo>
                <a:lnTo>
                  <a:pt x="67055" y="871727"/>
                </a:lnTo>
                <a:lnTo>
                  <a:pt x="60959" y="841247"/>
                </a:lnTo>
                <a:lnTo>
                  <a:pt x="54863" y="812291"/>
                </a:lnTo>
                <a:lnTo>
                  <a:pt x="45719" y="752855"/>
                </a:lnTo>
                <a:lnTo>
                  <a:pt x="42671" y="722375"/>
                </a:lnTo>
                <a:lnTo>
                  <a:pt x="38099" y="629411"/>
                </a:lnTo>
                <a:lnTo>
                  <a:pt x="38099" y="911351"/>
                </a:lnTo>
                <a:lnTo>
                  <a:pt x="47243" y="940307"/>
                </a:lnTo>
                <a:lnTo>
                  <a:pt x="56387" y="970787"/>
                </a:lnTo>
                <a:lnTo>
                  <a:pt x="77723" y="1028699"/>
                </a:lnTo>
                <a:lnTo>
                  <a:pt x="102107" y="1085087"/>
                </a:lnTo>
                <a:lnTo>
                  <a:pt x="161543" y="1196339"/>
                </a:lnTo>
                <a:lnTo>
                  <a:pt x="195071" y="1248155"/>
                </a:lnTo>
                <a:lnTo>
                  <a:pt x="231647" y="1299971"/>
                </a:lnTo>
                <a:lnTo>
                  <a:pt x="271271" y="1348739"/>
                </a:lnTo>
                <a:lnTo>
                  <a:pt x="313943" y="1395983"/>
                </a:lnTo>
                <a:lnTo>
                  <a:pt x="336803" y="1418843"/>
                </a:lnTo>
                <a:lnTo>
                  <a:pt x="358139" y="1441703"/>
                </a:lnTo>
                <a:lnTo>
                  <a:pt x="405383" y="1485899"/>
                </a:lnTo>
                <a:lnTo>
                  <a:pt x="431291" y="1507235"/>
                </a:lnTo>
                <a:lnTo>
                  <a:pt x="455675" y="1528571"/>
                </a:lnTo>
                <a:lnTo>
                  <a:pt x="534923" y="1588007"/>
                </a:lnTo>
                <a:lnTo>
                  <a:pt x="589787" y="1624583"/>
                </a:lnTo>
                <a:lnTo>
                  <a:pt x="676655" y="1674875"/>
                </a:lnTo>
                <a:lnTo>
                  <a:pt x="768095" y="1720595"/>
                </a:lnTo>
                <a:lnTo>
                  <a:pt x="830579" y="1748027"/>
                </a:lnTo>
                <a:lnTo>
                  <a:pt x="896111" y="1772411"/>
                </a:lnTo>
                <a:lnTo>
                  <a:pt x="995171" y="1804415"/>
                </a:lnTo>
                <a:lnTo>
                  <a:pt x="1030223" y="1813559"/>
                </a:lnTo>
                <a:lnTo>
                  <a:pt x="1063751" y="1822703"/>
                </a:lnTo>
                <a:lnTo>
                  <a:pt x="1133855" y="1837943"/>
                </a:lnTo>
                <a:lnTo>
                  <a:pt x="1170431" y="1844039"/>
                </a:lnTo>
                <a:lnTo>
                  <a:pt x="1205483" y="1850135"/>
                </a:lnTo>
                <a:lnTo>
                  <a:pt x="1278635" y="1859279"/>
                </a:lnTo>
                <a:lnTo>
                  <a:pt x="1351787" y="1865375"/>
                </a:lnTo>
                <a:lnTo>
                  <a:pt x="1389887" y="1866899"/>
                </a:lnTo>
                <a:lnTo>
                  <a:pt x="1426463" y="1868423"/>
                </a:lnTo>
                <a:lnTo>
                  <a:pt x="1513331" y="1868423"/>
                </a:lnTo>
                <a:lnTo>
                  <a:pt x="1562099" y="1866899"/>
                </a:lnTo>
                <a:lnTo>
                  <a:pt x="1610867" y="1862327"/>
                </a:lnTo>
                <a:lnTo>
                  <a:pt x="1658111" y="1857755"/>
                </a:lnTo>
                <a:lnTo>
                  <a:pt x="1705355" y="1851659"/>
                </a:lnTo>
                <a:lnTo>
                  <a:pt x="1799843" y="1836419"/>
                </a:lnTo>
                <a:lnTo>
                  <a:pt x="1847087" y="1825751"/>
                </a:lnTo>
                <a:lnTo>
                  <a:pt x="1892807" y="1815083"/>
                </a:lnTo>
                <a:lnTo>
                  <a:pt x="1938527" y="1802891"/>
                </a:lnTo>
                <a:lnTo>
                  <a:pt x="1982723" y="1789175"/>
                </a:lnTo>
                <a:lnTo>
                  <a:pt x="2026919" y="1773935"/>
                </a:lnTo>
                <a:lnTo>
                  <a:pt x="2069591" y="1758695"/>
                </a:lnTo>
                <a:lnTo>
                  <a:pt x="2113787" y="1740407"/>
                </a:lnTo>
                <a:lnTo>
                  <a:pt x="2154935" y="1722119"/>
                </a:lnTo>
                <a:lnTo>
                  <a:pt x="2237231" y="1682495"/>
                </a:lnTo>
                <a:lnTo>
                  <a:pt x="2276855" y="1661159"/>
                </a:lnTo>
                <a:lnTo>
                  <a:pt x="2316479" y="1638299"/>
                </a:lnTo>
                <a:lnTo>
                  <a:pt x="2354579" y="1613915"/>
                </a:lnTo>
                <a:lnTo>
                  <a:pt x="2464307" y="1536191"/>
                </a:lnTo>
                <a:lnTo>
                  <a:pt x="2531363" y="1478279"/>
                </a:lnTo>
                <a:lnTo>
                  <a:pt x="2595371" y="1417319"/>
                </a:lnTo>
                <a:lnTo>
                  <a:pt x="2624327" y="1385315"/>
                </a:lnTo>
                <a:lnTo>
                  <a:pt x="2653283" y="1351787"/>
                </a:lnTo>
                <a:lnTo>
                  <a:pt x="2663203" y="1339034"/>
                </a:lnTo>
                <a:close/>
              </a:path>
              <a:path w="2717800" h="1868804" extrusionOk="0">
                <a:moveTo>
                  <a:pt x="2717291" y="1237487"/>
                </a:moveTo>
                <a:lnTo>
                  <a:pt x="2602991" y="1293875"/>
                </a:lnTo>
                <a:lnTo>
                  <a:pt x="2633252" y="1316571"/>
                </a:lnTo>
                <a:lnTo>
                  <a:pt x="2644139" y="1301495"/>
                </a:lnTo>
                <a:lnTo>
                  <a:pt x="2674619" y="1324355"/>
                </a:lnTo>
                <a:lnTo>
                  <a:pt x="2674619" y="1347596"/>
                </a:lnTo>
                <a:lnTo>
                  <a:pt x="2694431" y="1362455"/>
                </a:lnTo>
                <a:lnTo>
                  <a:pt x="2717291" y="1237487"/>
                </a:lnTo>
                <a:close/>
              </a:path>
              <a:path w="2717800" h="1868804" extrusionOk="0">
                <a:moveTo>
                  <a:pt x="2674619" y="1324355"/>
                </a:moveTo>
                <a:lnTo>
                  <a:pt x="2644139" y="1301495"/>
                </a:lnTo>
                <a:lnTo>
                  <a:pt x="2633252" y="1316571"/>
                </a:lnTo>
                <a:lnTo>
                  <a:pt x="2663203" y="1339034"/>
                </a:lnTo>
                <a:lnTo>
                  <a:pt x="2674619" y="1324355"/>
                </a:lnTo>
                <a:close/>
              </a:path>
              <a:path w="2717800" h="1868804" extrusionOk="0">
                <a:moveTo>
                  <a:pt x="2674619" y="1347596"/>
                </a:moveTo>
                <a:lnTo>
                  <a:pt x="2674619" y="1324355"/>
                </a:lnTo>
                <a:lnTo>
                  <a:pt x="2663203" y="1339034"/>
                </a:lnTo>
                <a:lnTo>
                  <a:pt x="2674619" y="1347596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6" name="Google Shape;426;p53"/>
          <p:cNvSpPr/>
          <p:nvPr/>
        </p:nvSpPr>
        <p:spPr>
          <a:xfrm>
            <a:off x="5647038" y="2461076"/>
            <a:ext cx="2457558" cy="1540684"/>
          </a:xfrm>
          <a:custGeom>
            <a:avLst/>
            <a:gdLst/>
            <a:ahLst/>
            <a:cxnLst/>
            <a:rect l="l" t="t" r="r" b="b"/>
            <a:pathLst>
              <a:path w="2714625" h="1752600" extrusionOk="0">
                <a:moveTo>
                  <a:pt x="65273" y="425454"/>
                </a:moveTo>
                <a:lnTo>
                  <a:pt x="38099" y="399287"/>
                </a:lnTo>
                <a:lnTo>
                  <a:pt x="0" y="521207"/>
                </a:lnTo>
                <a:lnTo>
                  <a:pt x="51815" y="502842"/>
                </a:lnTo>
                <a:lnTo>
                  <a:pt x="51815" y="438911"/>
                </a:lnTo>
                <a:lnTo>
                  <a:pt x="65273" y="425454"/>
                </a:lnTo>
                <a:close/>
              </a:path>
              <a:path w="2714625" h="1752600" extrusionOk="0">
                <a:moveTo>
                  <a:pt x="92604" y="451773"/>
                </a:moveTo>
                <a:lnTo>
                  <a:pt x="65273" y="425454"/>
                </a:lnTo>
                <a:lnTo>
                  <a:pt x="51815" y="438911"/>
                </a:lnTo>
                <a:lnTo>
                  <a:pt x="79247" y="466343"/>
                </a:lnTo>
                <a:lnTo>
                  <a:pt x="92604" y="451773"/>
                </a:lnTo>
                <a:close/>
              </a:path>
              <a:path w="2714625" h="1752600" extrusionOk="0">
                <a:moveTo>
                  <a:pt x="120395" y="478535"/>
                </a:moveTo>
                <a:lnTo>
                  <a:pt x="92604" y="451773"/>
                </a:lnTo>
                <a:lnTo>
                  <a:pt x="79247" y="466343"/>
                </a:lnTo>
                <a:lnTo>
                  <a:pt x="51815" y="438911"/>
                </a:lnTo>
                <a:lnTo>
                  <a:pt x="51815" y="502842"/>
                </a:lnTo>
                <a:lnTo>
                  <a:pt x="120395" y="478535"/>
                </a:lnTo>
                <a:close/>
              </a:path>
              <a:path w="2714625" h="1752600" extrusionOk="0">
                <a:moveTo>
                  <a:pt x="2714243" y="1263395"/>
                </a:moveTo>
                <a:lnTo>
                  <a:pt x="2714243" y="1228343"/>
                </a:lnTo>
                <a:lnTo>
                  <a:pt x="2709671" y="1133855"/>
                </a:lnTo>
                <a:lnTo>
                  <a:pt x="2706623" y="1103375"/>
                </a:lnTo>
                <a:lnTo>
                  <a:pt x="2702051" y="1071371"/>
                </a:lnTo>
                <a:lnTo>
                  <a:pt x="2683763" y="979931"/>
                </a:lnTo>
                <a:lnTo>
                  <a:pt x="2674619" y="950975"/>
                </a:lnTo>
                <a:lnTo>
                  <a:pt x="2665475" y="920495"/>
                </a:lnTo>
                <a:lnTo>
                  <a:pt x="2656331" y="891539"/>
                </a:lnTo>
                <a:lnTo>
                  <a:pt x="2634995" y="833627"/>
                </a:lnTo>
                <a:lnTo>
                  <a:pt x="2621279" y="804671"/>
                </a:lnTo>
                <a:lnTo>
                  <a:pt x="2609087" y="777239"/>
                </a:lnTo>
                <a:lnTo>
                  <a:pt x="2564891" y="694943"/>
                </a:lnTo>
                <a:lnTo>
                  <a:pt x="2531363" y="641603"/>
                </a:lnTo>
                <a:lnTo>
                  <a:pt x="2494787" y="589787"/>
                </a:lnTo>
                <a:lnTo>
                  <a:pt x="2455163" y="541019"/>
                </a:lnTo>
                <a:lnTo>
                  <a:pt x="2412491" y="492251"/>
                </a:lnTo>
                <a:lnTo>
                  <a:pt x="2345435" y="423671"/>
                </a:lnTo>
                <a:lnTo>
                  <a:pt x="2321051" y="402335"/>
                </a:lnTo>
                <a:lnTo>
                  <a:pt x="2296667" y="379475"/>
                </a:lnTo>
                <a:lnTo>
                  <a:pt x="2270759" y="359663"/>
                </a:lnTo>
                <a:lnTo>
                  <a:pt x="2244851" y="338327"/>
                </a:lnTo>
                <a:lnTo>
                  <a:pt x="2218943" y="318515"/>
                </a:lnTo>
                <a:lnTo>
                  <a:pt x="2164079" y="280415"/>
                </a:lnTo>
                <a:lnTo>
                  <a:pt x="2106167" y="243839"/>
                </a:lnTo>
                <a:lnTo>
                  <a:pt x="2048255" y="210311"/>
                </a:lnTo>
                <a:lnTo>
                  <a:pt x="1985771" y="178307"/>
                </a:lnTo>
                <a:lnTo>
                  <a:pt x="1955291" y="163067"/>
                </a:lnTo>
                <a:lnTo>
                  <a:pt x="1923287" y="147827"/>
                </a:lnTo>
                <a:lnTo>
                  <a:pt x="1891283" y="134111"/>
                </a:lnTo>
                <a:lnTo>
                  <a:pt x="1857755" y="121919"/>
                </a:lnTo>
                <a:lnTo>
                  <a:pt x="1825751" y="108203"/>
                </a:lnTo>
                <a:lnTo>
                  <a:pt x="1792223" y="96011"/>
                </a:lnTo>
                <a:lnTo>
                  <a:pt x="1757171" y="85343"/>
                </a:lnTo>
                <a:lnTo>
                  <a:pt x="1723643" y="74675"/>
                </a:lnTo>
                <a:lnTo>
                  <a:pt x="1618487" y="47243"/>
                </a:lnTo>
                <a:lnTo>
                  <a:pt x="1545335" y="32003"/>
                </a:lnTo>
                <a:lnTo>
                  <a:pt x="1472183" y="19811"/>
                </a:lnTo>
                <a:lnTo>
                  <a:pt x="1397507" y="10667"/>
                </a:lnTo>
                <a:lnTo>
                  <a:pt x="1321307" y="4571"/>
                </a:lnTo>
                <a:lnTo>
                  <a:pt x="1245107" y="1523"/>
                </a:lnTo>
                <a:lnTo>
                  <a:pt x="1205483" y="0"/>
                </a:lnTo>
                <a:lnTo>
                  <a:pt x="1161287" y="1523"/>
                </a:lnTo>
                <a:lnTo>
                  <a:pt x="1115567" y="3047"/>
                </a:lnTo>
                <a:lnTo>
                  <a:pt x="1027175" y="9143"/>
                </a:lnTo>
                <a:lnTo>
                  <a:pt x="981455" y="13715"/>
                </a:lnTo>
                <a:lnTo>
                  <a:pt x="938783" y="19811"/>
                </a:lnTo>
                <a:lnTo>
                  <a:pt x="894587" y="27431"/>
                </a:lnTo>
                <a:lnTo>
                  <a:pt x="851915" y="35051"/>
                </a:lnTo>
                <a:lnTo>
                  <a:pt x="809243" y="44195"/>
                </a:lnTo>
                <a:lnTo>
                  <a:pt x="723899" y="65531"/>
                </a:lnTo>
                <a:lnTo>
                  <a:pt x="641603" y="89915"/>
                </a:lnTo>
                <a:lnTo>
                  <a:pt x="600455" y="103631"/>
                </a:lnTo>
                <a:lnTo>
                  <a:pt x="521207" y="134111"/>
                </a:lnTo>
                <a:lnTo>
                  <a:pt x="481583" y="150875"/>
                </a:lnTo>
                <a:lnTo>
                  <a:pt x="405383" y="187451"/>
                </a:lnTo>
                <a:lnTo>
                  <a:pt x="332231" y="227075"/>
                </a:lnTo>
                <a:lnTo>
                  <a:pt x="297179" y="248411"/>
                </a:lnTo>
                <a:lnTo>
                  <a:pt x="262127" y="271271"/>
                </a:lnTo>
                <a:lnTo>
                  <a:pt x="228599" y="294131"/>
                </a:lnTo>
                <a:lnTo>
                  <a:pt x="161543" y="342899"/>
                </a:lnTo>
                <a:lnTo>
                  <a:pt x="129539" y="368807"/>
                </a:lnTo>
                <a:lnTo>
                  <a:pt x="99059" y="394715"/>
                </a:lnTo>
                <a:lnTo>
                  <a:pt x="68579" y="422147"/>
                </a:lnTo>
                <a:lnTo>
                  <a:pt x="65273" y="425454"/>
                </a:lnTo>
                <a:lnTo>
                  <a:pt x="92604" y="451773"/>
                </a:lnTo>
                <a:lnTo>
                  <a:pt x="96011" y="448055"/>
                </a:lnTo>
                <a:lnTo>
                  <a:pt x="124967" y="422147"/>
                </a:lnTo>
                <a:lnTo>
                  <a:pt x="155447" y="397763"/>
                </a:lnTo>
                <a:lnTo>
                  <a:pt x="185927" y="371855"/>
                </a:lnTo>
                <a:lnTo>
                  <a:pt x="217931" y="348995"/>
                </a:lnTo>
                <a:lnTo>
                  <a:pt x="249935" y="324611"/>
                </a:lnTo>
                <a:lnTo>
                  <a:pt x="283463" y="303275"/>
                </a:lnTo>
                <a:lnTo>
                  <a:pt x="316991" y="280415"/>
                </a:lnTo>
                <a:lnTo>
                  <a:pt x="387095" y="240791"/>
                </a:lnTo>
                <a:lnTo>
                  <a:pt x="423671" y="220979"/>
                </a:lnTo>
                <a:lnTo>
                  <a:pt x="460247" y="202691"/>
                </a:lnTo>
                <a:lnTo>
                  <a:pt x="536447" y="169163"/>
                </a:lnTo>
                <a:lnTo>
                  <a:pt x="574547" y="153923"/>
                </a:lnTo>
                <a:lnTo>
                  <a:pt x="693419" y="112775"/>
                </a:lnTo>
                <a:lnTo>
                  <a:pt x="816863" y="80771"/>
                </a:lnTo>
                <a:lnTo>
                  <a:pt x="859535" y="73151"/>
                </a:lnTo>
                <a:lnTo>
                  <a:pt x="902207" y="64007"/>
                </a:lnTo>
                <a:lnTo>
                  <a:pt x="987551" y="51815"/>
                </a:lnTo>
                <a:lnTo>
                  <a:pt x="1030223" y="47243"/>
                </a:lnTo>
                <a:lnTo>
                  <a:pt x="1118615" y="41147"/>
                </a:lnTo>
                <a:lnTo>
                  <a:pt x="1161287" y="39623"/>
                </a:lnTo>
                <a:lnTo>
                  <a:pt x="1207007" y="38099"/>
                </a:lnTo>
                <a:lnTo>
                  <a:pt x="1243583" y="39623"/>
                </a:lnTo>
                <a:lnTo>
                  <a:pt x="1319783" y="42671"/>
                </a:lnTo>
                <a:lnTo>
                  <a:pt x="1356359" y="45719"/>
                </a:lnTo>
                <a:lnTo>
                  <a:pt x="1394459" y="48767"/>
                </a:lnTo>
                <a:lnTo>
                  <a:pt x="1467611" y="57911"/>
                </a:lnTo>
                <a:lnTo>
                  <a:pt x="1502663" y="62483"/>
                </a:lnTo>
                <a:lnTo>
                  <a:pt x="1539239" y="70103"/>
                </a:lnTo>
                <a:lnTo>
                  <a:pt x="1574291" y="76199"/>
                </a:lnTo>
                <a:lnTo>
                  <a:pt x="1679447" y="102107"/>
                </a:lnTo>
                <a:lnTo>
                  <a:pt x="1780031" y="132587"/>
                </a:lnTo>
                <a:lnTo>
                  <a:pt x="1812035" y="144779"/>
                </a:lnTo>
                <a:lnTo>
                  <a:pt x="1845563" y="156971"/>
                </a:lnTo>
                <a:lnTo>
                  <a:pt x="1940051" y="196595"/>
                </a:lnTo>
                <a:lnTo>
                  <a:pt x="1999487" y="227075"/>
                </a:lnTo>
                <a:lnTo>
                  <a:pt x="2087879" y="275843"/>
                </a:lnTo>
                <a:lnTo>
                  <a:pt x="2170175" y="330707"/>
                </a:lnTo>
                <a:lnTo>
                  <a:pt x="2221991" y="368807"/>
                </a:lnTo>
                <a:lnTo>
                  <a:pt x="2272283" y="409955"/>
                </a:lnTo>
                <a:lnTo>
                  <a:pt x="2319527" y="451103"/>
                </a:lnTo>
                <a:lnTo>
                  <a:pt x="2363723" y="495299"/>
                </a:lnTo>
                <a:lnTo>
                  <a:pt x="2426207" y="565403"/>
                </a:lnTo>
                <a:lnTo>
                  <a:pt x="2482595" y="638555"/>
                </a:lnTo>
                <a:lnTo>
                  <a:pt x="2516123" y="688847"/>
                </a:lnTo>
                <a:lnTo>
                  <a:pt x="2546603" y="740663"/>
                </a:lnTo>
                <a:lnTo>
                  <a:pt x="2574035" y="794003"/>
                </a:lnTo>
                <a:lnTo>
                  <a:pt x="2587751" y="821435"/>
                </a:lnTo>
                <a:lnTo>
                  <a:pt x="2610611" y="876299"/>
                </a:lnTo>
                <a:lnTo>
                  <a:pt x="2630423" y="932687"/>
                </a:lnTo>
                <a:lnTo>
                  <a:pt x="2653283" y="1019555"/>
                </a:lnTo>
                <a:lnTo>
                  <a:pt x="2668523" y="1107947"/>
                </a:lnTo>
                <a:lnTo>
                  <a:pt x="2674619" y="1168907"/>
                </a:lnTo>
                <a:lnTo>
                  <a:pt x="2674619" y="1199387"/>
                </a:lnTo>
                <a:lnTo>
                  <a:pt x="2676143" y="1229867"/>
                </a:lnTo>
                <a:lnTo>
                  <a:pt x="2676143" y="1503425"/>
                </a:lnTo>
                <a:lnTo>
                  <a:pt x="2677667" y="1498091"/>
                </a:lnTo>
                <a:lnTo>
                  <a:pt x="2694431" y="1431035"/>
                </a:lnTo>
                <a:lnTo>
                  <a:pt x="2709671" y="1330451"/>
                </a:lnTo>
                <a:lnTo>
                  <a:pt x="2711195" y="1296923"/>
                </a:lnTo>
                <a:lnTo>
                  <a:pt x="2714243" y="1263395"/>
                </a:lnTo>
                <a:close/>
              </a:path>
              <a:path w="2714625" h="1752600" extrusionOk="0">
                <a:moveTo>
                  <a:pt x="2676143" y="1503425"/>
                </a:moveTo>
                <a:lnTo>
                  <a:pt x="2676143" y="1261871"/>
                </a:lnTo>
                <a:lnTo>
                  <a:pt x="2673095" y="1295399"/>
                </a:lnTo>
                <a:lnTo>
                  <a:pt x="2671571" y="1327403"/>
                </a:lnTo>
                <a:lnTo>
                  <a:pt x="2662427" y="1392935"/>
                </a:lnTo>
                <a:lnTo>
                  <a:pt x="2641091" y="1488947"/>
                </a:lnTo>
                <a:lnTo>
                  <a:pt x="2621279" y="1551431"/>
                </a:lnTo>
                <a:lnTo>
                  <a:pt x="2609087" y="1581911"/>
                </a:lnTo>
                <a:lnTo>
                  <a:pt x="2596895" y="1613915"/>
                </a:lnTo>
                <a:lnTo>
                  <a:pt x="2569463" y="1674875"/>
                </a:lnTo>
                <a:lnTo>
                  <a:pt x="2554223" y="1705355"/>
                </a:lnTo>
                <a:lnTo>
                  <a:pt x="2537459" y="1734311"/>
                </a:lnTo>
                <a:lnTo>
                  <a:pt x="2570987" y="1752599"/>
                </a:lnTo>
                <a:lnTo>
                  <a:pt x="2602991" y="1691639"/>
                </a:lnTo>
                <a:lnTo>
                  <a:pt x="2633471" y="1627631"/>
                </a:lnTo>
                <a:lnTo>
                  <a:pt x="2657855" y="1563623"/>
                </a:lnTo>
                <a:lnTo>
                  <a:pt x="2668523" y="1530095"/>
                </a:lnTo>
                <a:lnTo>
                  <a:pt x="2676143" y="1503425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4"/>
          <p:cNvSpPr txBox="1"/>
          <p:nvPr/>
        </p:nvSpPr>
        <p:spPr>
          <a:xfrm>
            <a:off x="666750" y="1892300"/>
            <a:ext cx="8439150" cy="358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8914" marR="0" lvl="0" indent="-5675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Suitable for small programming exercises of 100 or 200 lines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94238" marR="0" lvl="0" indent="-56813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Unsatisfactory for software for any reasonable size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94238" marR="0" lvl="0" indent="-56813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soon becomes unfixable &amp; unenhanceable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3887" marR="0" lvl="0" indent="-56813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room for structured 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91401" marR="0" lvl="0" indent="-56813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Maintenance is practically not possible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4"/>
          <p:cNvSpPr txBox="1">
            <a:spLocks noGrp="1"/>
          </p:cNvSpPr>
          <p:nvPr>
            <p:ph type="title"/>
          </p:nvPr>
        </p:nvSpPr>
        <p:spPr>
          <a:xfrm>
            <a:off x="438150" y="596900"/>
            <a:ext cx="8195310" cy="61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300" rIns="0" bIns="0" anchor="b" anchorCtr="0">
            <a:spAutoFit/>
          </a:bodyPr>
          <a:lstStyle/>
          <a:p>
            <a:pPr marL="103296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Build &amp; Fix Model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5"/>
          <p:cNvSpPr txBox="1">
            <a:spLocks noGrp="1"/>
          </p:cNvSpPr>
          <p:nvPr>
            <p:ph type="title"/>
          </p:nvPr>
        </p:nvSpPr>
        <p:spPr>
          <a:xfrm>
            <a:off x="438150" y="29210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Classical Waterfall Model</a:t>
            </a:r>
            <a:endParaRPr/>
          </a:p>
        </p:txBody>
      </p:sp>
      <p:sp>
        <p:nvSpPr>
          <p:cNvPr id="439" name="Google Shape;439;p55"/>
          <p:cNvSpPr txBox="1"/>
          <p:nvPr/>
        </p:nvSpPr>
        <p:spPr>
          <a:xfrm>
            <a:off x="1593533" y="1959629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Feasibility Study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5"/>
          <p:cNvSpPr/>
          <p:nvPr/>
        </p:nvSpPr>
        <p:spPr>
          <a:xfrm>
            <a:off x="1593533" y="1959628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1" name="Google Shape;441;p55"/>
          <p:cNvSpPr txBox="1"/>
          <p:nvPr/>
        </p:nvSpPr>
        <p:spPr>
          <a:xfrm>
            <a:off x="2276475" y="2642889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Req.  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5"/>
          <p:cNvSpPr/>
          <p:nvPr/>
        </p:nvSpPr>
        <p:spPr>
          <a:xfrm>
            <a:off x="2276476" y="2642888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3" name="Google Shape;443;p55"/>
          <p:cNvSpPr txBox="1"/>
          <p:nvPr/>
        </p:nvSpPr>
        <p:spPr>
          <a:xfrm>
            <a:off x="2959418" y="3250231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5"/>
          <p:cNvSpPr/>
          <p:nvPr/>
        </p:nvSpPr>
        <p:spPr>
          <a:xfrm>
            <a:off x="2959418" y="3250230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5" name="Google Shape;445;p55"/>
          <p:cNvSpPr txBox="1"/>
          <p:nvPr/>
        </p:nvSpPr>
        <p:spPr>
          <a:xfrm>
            <a:off x="3718243" y="3857573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 Coding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55"/>
          <p:cNvSpPr/>
          <p:nvPr/>
        </p:nvSpPr>
        <p:spPr>
          <a:xfrm>
            <a:off x="3718243" y="3857572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7" name="Google Shape;447;p55"/>
          <p:cNvSpPr txBox="1"/>
          <p:nvPr/>
        </p:nvSpPr>
        <p:spPr>
          <a:xfrm>
            <a:off x="4552950" y="4464915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Testing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55"/>
          <p:cNvSpPr/>
          <p:nvPr/>
        </p:nvSpPr>
        <p:spPr>
          <a:xfrm>
            <a:off x="4552951" y="4464915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9" name="Google Shape;449;p55"/>
          <p:cNvSpPr txBox="1"/>
          <p:nvPr/>
        </p:nvSpPr>
        <p:spPr>
          <a:xfrm>
            <a:off x="5387658" y="5072258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Maintenance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55"/>
          <p:cNvSpPr/>
          <p:nvPr/>
        </p:nvSpPr>
        <p:spPr>
          <a:xfrm>
            <a:off x="5387658" y="5072257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451" name="Google Shape;451;p55"/>
          <p:cNvCxnSpPr/>
          <p:nvPr/>
        </p:nvCxnSpPr>
        <p:spPr>
          <a:xfrm>
            <a:off x="3604419" y="2187382"/>
            <a:ext cx="265589" cy="1581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2" name="Google Shape;452;p55"/>
          <p:cNvCxnSpPr/>
          <p:nvPr/>
        </p:nvCxnSpPr>
        <p:spPr>
          <a:xfrm>
            <a:off x="3868428" y="2187381"/>
            <a:ext cx="1580" cy="455507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53" name="Google Shape;453;p55"/>
          <p:cNvCxnSpPr/>
          <p:nvPr/>
        </p:nvCxnSpPr>
        <p:spPr>
          <a:xfrm>
            <a:off x="4325302" y="2870642"/>
            <a:ext cx="265589" cy="1581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4" name="Google Shape;454;p55"/>
          <p:cNvCxnSpPr/>
          <p:nvPr/>
        </p:nvCxnSpPr>
        <p:spPr>
          <a:xfrm>
            <a:off x="4552950" y="2870641"/>
            <a:ext cx="1581" cy="379589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55" name="Google Shape;455;p55"/>
          <p:cNvCxnSpPr/>
          <p:nvPr/>
        </p:nvCxnSpPr>
        <p:spPr>
          <a:xfrm>
            <a:off x="5008245" y="3477984"/>
            <a:ext cx="265589" cy="1581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6" name="Google Shape;456;p55"/>
          <p:cNvCxnSpPr/>
          <p:nvPr/>
        </p:nvCxnSpPr>
        <p:spPr>
          <a:xfrm>
            <a:off x="5235893" y="3477984"/>
            <a:ext cx="0" cy="379589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57" name="Google Shape;457;p55"/>
          <p:cNvCxnSpPr/>
          <p:nvPr/>
        </p:nvCxnSpPr>
        <p:spPr>
          <a:xfrm>
            <a:off x="5767070" y="4085326"/>
            <a:ext cx="265589" cy="1581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8" name="Google Shape;458;p55"/>
          <p:cNvCxnSpPr/>
          <p:nvPr/>
        </p:nvCxnSpPr>
        <p:spPr>
          <a:xfrm>
            <a:off x="5994718" y="4085326"/>
            <a:ext cx="0" cy="379589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59" name="Google Shape;459;p55"/>
          <p:cNvCxnSpPr/>
          <p:nvPr/>
        </p:nvCxnSpPr>
        <p:spPr>
          <a:xfrm>
            <a:off x="6601778" y="4616750"/>
            <a:ext cx="303530" cy="0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0" name="Google Shape;460;p55"/>
          <p:cNvCxnSpPr/>
          <p:nvPr/>
        </p:nvCxnSpPr>
        <p:spPr>
          <a:xfrm>
            <a:off x="6905308" y="4616750"/>
            <a:ext cx="0" cy="455507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6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Waterfall model</a:t>
            </a:r>
            <a:endParaRPr/>
          </a:p>
        </p:txBody>
      </p:sp>
      <p:sp>
        <p:nvSpPr>
          <p:cNvPr id="466" name="Google Shape;466;p56"/>
          <p:cNvSpPr/>
          <p:nvPr/>
        </p:nvSpPr>
        <p:spPr>
          <a:xfrm>
            <a:off x="1752600" y="1752600"/>
            <a:ext cx="6934200" cy="44196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467" name="Google Shape;467;p56" descr="4.1. SW-life-cycle.eps                                         000FF8ECMacintosh HD                   B8AA5F2E: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933575"/>
            <a:ext cx="6400800" cy="39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7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Waterfall Strengths</a:t>
            </a:r>
            <a:endParaRPr/>
          </a:p>
        </p:txBody>
      </p:sp>
      <p:sp>
        <p:nvSpPr>
          <p:cNvPr id="473" name="Google Shape;473;p57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Easy to understand, easy to use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Provides structure to inexperienced staff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Milestones are well understood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Sets requirements stability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Good for management control (plan, staff, track)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Works well when quality is more important than cost or schedule</a:t>
            </a:r>
            <a:endParaRPr/>
          </a:p>
          <a:p>
            <a:pPr marL="273223" lvl="0" indent="-104313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endParaRPr sz="2800"/>
          </a:p>
          <a:p>
            <a:pPr marL="273223" lvl="0" indent="-12844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endParaRPr sz="2400"/>
          </a:p>
          <a:p>
            <a:pPr marL="273223" lvl="0" indent="-116378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3223" lvl="0" indent="-116378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Waterfall Deficiencies</a:t>
            </a:r>
            <a:endParaRPr/>
          </a:p>
        </p:txBody>
      </p:sp>
      <p:sp>
        <p:nvSpPr>
          <p:cNvPr id="479" name="Google Shape;479;p58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All requirements must be known upfront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Deliverables created for each phase are considered frozen – inhibits flexibility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Can give a false impression of progress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Does not reflect problem-solving nature of software development – iterations of phases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Integration is one big bang at the end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Little opportunity for customer to preview the system (until it may be too late)</a:t>
            </a:r>
            <a:endParaRPr/>
          </a:p>
          <a:p>
            <a:pPr marL="273223" lvl="0" indent="-12844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9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When to use the Waterfall Model</a:t>
            </a:r>
            <a:endParaRPr/>
          </a:p>
        </p:txBody>
      </p:sp>
      <p:sp>
        <p:nvSpPr>
          <p:cNvPr id="486" name="Google Shape;486;p59"/>
          <p:cNvSpPr txBox="1">
            <a:spLocks noGrp="1"/>
          </p:cNvSpPr>
          <p:nvPr>
            <p:ph type="body" idx="1"/>
          </p:nvPr>
        </p:nvSpPr>
        <p:spPr>
          <a:xfrm>
            <a:off x="910590" y="2049780"/>
            <a:ext cx="7740015" cy="428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Requirements are very well known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Product definition is stable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Technology is understood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New version of an existing product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Porting an existing product to a new platform.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High risk for new systems because of specification and 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design problems.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Low risk for well-understood developments using familiar technology.</a:t>
            </a:r>
            <a:endParaRPr/>
          </a:p>
          <a:p>
            <a:pPr marL="409834" lvl="0" indent="-104311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660"/>
              <a:buFont typeface="Noto Sans Symbols"/>
              <a:buNone/>
            </a:pPr>
            <a:endParaRPr sz="2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0"/>
          <p:cNvSpPr txBox="1">
            <a:spLocks noGrp="1"/>
          </p:cNvSpPr>
          <p:nvPr>
            <p:ph type="title"/>
          </p:nvPr>
        </p:nvSpPr>
        <p:spPr>
          <a:xfrm>
            <a:off x="455295" y="227753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V-Shaped SDLC Model</a:t>
            </a:r>
            <a:endParaRPr/>
          </a:p>
        </p:txBody>
      </p:sp>
      <p:pic>
        <p:nvPicPr>
          <p:cNvPr id="492" name="Google Shape;492;p60" descr="VShape SDLC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594274"/>
            <a:ext cx="5160010" cy="3743696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60"/>
          <p:cNvSpPr txBox="1">
            <a:spLocks noGrp="1"/>
          </p:cNvSpPr>
          <p:nvPr>
            <p:ph type="body" idx="2"/>
          </p:nvPr>
        </p:nvSpPr>
        <p:spPr>
          <a:xfrm>
            <a:off x="5084127" y="1518356"/>
            <a:ext cx="4021773" cy="447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variant of the Waterfall that emphasizes the verification and validation of the product.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Testing of the product is planned in parallel with a corresponding phase of development</a:t>
            </a:r>
            <a:endParaRPr/>
          </a:p>
          <a:p>
            <a:pPr marL="273223" lvl="0" indent="-12844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1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V-Shaped Strengths</a:t>
            </a:r>
            <a:endParaRPr/>
          </a:p>
        </p:txBody>
      </p:sp>
      <p:sp>
        <p:nvSpPr>
          <p:cNvPr id="499" name="Google Shape;499;p61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Emphasize planning for verification and validation of the product in early stages of product development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deliverable must be testable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Project management can track progress by milestones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Easy to use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2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V-Shaped Weaknesses</a:t>
            </a:r>
            <a:endParaRPr/>
          </a:p>
        </p:txBody>
      </p:sp>
      <p:sp>
        <p:nvSpPr>
          <p:cNvPr id="505" name="Google Shape;505;p62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Does not easily handle concurrent events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Does not handle iterations or phases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Does not easily handle dynamic changes in requirements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Does not contain risk analysis activities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0" y="607342"/>
            <a:ext cx="9105899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 of Other Software Engineering Techniques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682943" y="1746109"/>
            <a:ext cx="7738435" cy="485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637520" lvl="1" indent="-94769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endParaRPr sz="2800"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life cycle models,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specification techniques,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project management techniques,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testing techniques,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debugging techniques,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quality assurance techniques,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software measurement techniques, 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CASE tools, etc.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3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Prototyping Model </a:t>
            </a:r>
            <a:endParaRPr/>
          </a:p>
        </p:txBody>
      </p:sp>
      <p:sp>
        <p:nvSpPr>
          <p:cNvPr id="513" name="Google Shape;513;p63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Start with approximate requirements.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Carry out a quick design.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Prototype model is built using several  short-cuts: 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Short-cuts might involve using inefficient, inaccurate,  or dummy functions.</a:t>
            </a:r>
            <a:endParaRPr/>
          </a:p>
          <a:p>
            <a:pPr marL="273223" lvl="2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 function may use a table look-up rather than performing the actual computations.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4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75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Prototyping Model (CONT.)</a:t>
            </a:r>
            <a:endParaRPr/>
          </a:p>
        </p:txBody>
      </p:sp>
      <p:sp>
        <p:nvSpPr>
          <p:cNvPr id="521" name="Google Shape;521;p64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09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developed prototype is submitted to the customer for his evaluation: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Based on the user feedback,  requirements are refined.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This cycle continues until the user approves the prototype.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actual system is developed using the classical waterfall approach.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5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82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Prototyping Model (CONT.)</a:t>
            </a:r>
            <a:endParaRPr/>
          </a:p>
        </p:txBody>
      </p:sp>
      <p:sp>
        <p:nvSpPr>
          <p:cNvPr id="529" name="Google Shape;529;p65"/>
          <p:cNvSpPr txBox="1"/>
          <p:nvPr/>
        </p:nvSpPr>
        <p:spPr>
          <a:xfrm>
            <a:off x="910590" y="2154167"/>
            <a:ext cx="1397503" cy="84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36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Gathering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5"/>
          <p:cNvSpPr txBox="1"/>
          <p:nvPr/>
        </p:nvSpPr>
        <p:spPr>
          <a:xfrm>
            <a:off x="2276475" y="2353452"/>
            <a:ext cx="1364305" cy="333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Quick 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65"/>
          <p:cNvSpPr txBox="1"/>
          <p:nvPr/>
        </p:nvSpPr>
        <p:spPr>
          <a:xfrm>
            <a:off x="3414713" y="3036711"/>
            <a:ext cx="1591952" cy="57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Refine 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65"/>
          <p:cNvSpPr txBox="1"/>
          <p:nvPr/>
        </p:nvSpPr>
        <p:spPr>
          <a:xfrm>
            <a:off x="3187065" y="1594273"/>
            <a:ext cx="1516070" cy="57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Build Prototype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65"/>
          <p:cNvSpPr txBox="1"/>
          <p:nvPr/>
        </p:nvSpPr>
        <p:spPr>
          <a:xfrm>
            <a:off x="4021773" y="2201616"/>
            <a:ext cx="1516070" cy="68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6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Customer Evaluation of Prototype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4" name="Google Shape;534;p65"/>
          <p:cNvCxnSpPr/>
          <p:nvPr/>
        </p:nvCxnSpPr>
        <p:spPr>
          <a:xfrm>
            <a:off x="1897063" y="2505287"/>
            <a:ext cx="455295" cy="0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35" name="Google Shape;535;p65"/>
          <p:cNvSpPr/>
          <p:nvPr/>
        </p:nvSpPr>
        <p:spPr>
          <a:xfrm>
            <a:off x="2959418" y="1897945"/>
            <a:ext cx="226067" cy="529843"/>
          </a:xfrm>
          <a:custGeom>
            <a:avLst/>
            <a:gdLst/>
            <a:ahLst/>
            <a:cxnLst/>
            <a:rect l="l" t="t" r="r" b="b"/>
            <a:pathLst>
              <a:path w="636" h="1481" extrusionOk="0">
                <a:moveTo>
                  <a:pt x="0" y="1480"/>
                </a:moveTo>
                <a:cubicBezTo>
                  <a:pt x="53" y="1233"/>
                  <a:pt x="106" y="987"/>
                  <a:pt x="212" y="740"/>
                </a:cubicBezTo>
                <a:cubicBezTo>
                  <a:pt x="318" y="493"/>
                  <a:pt x="476" y="247"/>
                  <a:pt x="635" y="0"/>
                </a:cubicBezTo>
              </a:path>
            </a:pathLst>
          </a:cu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36" name="Google Shape;536;p65"/>
          <p:cNvSpPr/>
          <p:nvPr/>
        </p:nvSpPr>
        <p:spPr>
          <a:xfrm>
            <a:off x="4173538" y="1822027"/>
            <a:ext cx="453715" cy="378008"/>
          </a:xfrm>
          <a:custGeom>
            <a:avLst/>
            <a:gdLst/>
            <a:ahLst/>
            <a:cxnLst/>
            <a:rect l="l" t="t" r="r" b="b"/>
            <a:pathLst>
              <a:path w="1270" h="1059" extrusionOk="0">
                <a:moveTo>
                  <a:pt x="0" y="0"/>
                </a:moveTo>
                <a:cubicBezTo>
                  <a:pt x="370" y="123"/>
                  <a:pt x="740" y="247"/>
                  <a:pt x="951" y="423"/>
                </a:cubicBezTo>
                <a:cubicBezTo>
                  <a:pt x="1163" y="600"/>
                  <a:pt x="1215" y="829"/>
                  <a:pt x="1269" y="1058"/>
                </a:cubicBezTo>
              </a:path>
            </a:pathLst>
          </a:cu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37" name="Google Shape;537;p65"/>
          <p:cNvSpPr/>
          <p:nvPr/>
        </p:nvSpPr>
        <p:spPr>
          <a:xfrm>
            <a:off x="4173538" y="2808958"/>
            <a:ext cx="377832" cy="302090"/>
          </a:xfrm>
          <a:custGeom>
            <a:avLst/>
            <a:gdLst/>
            <a:ahLst/>
            <a:cxnLst/>
            <a:rect l="l" t="t" r="r" b="b"/>
            <a:pathLst>
              <a:path w="1059" h="847" extrusionOk="0">
                <a:moveTo>
                  <a:pt x="1058" y="0"/>
                </a:moveTo>
                <a:cubicBezTo>
                  <a:pt x="994" y="171"/>
                  <a:pt x="931" y="342"/>
                  <a:pt x="755" y="483"/>
                </a:cubicBezTo>
                <a:cubicBezTo>
                  <a:pt x="579" y="624"/>
                  <a:pt x="289" y="735"/>
                  <a:pt x="0" y="846"/>
                </a:cubicBezTo>
              </a:path>
            </a:pathLst>
          </a:cu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38" name="Google Shape;538;p65"/>
          <p:cNvSpPr/>
          <p:nvPr/>
        </p:nvSpPr>
        <p:spPr>
          <a:xfrm>
            <a:off x="2959418" y="2657122"/>
            <a:ext cx="529597" cy="453926"/>
          </a:xfrm>
          <a:custGeom>
            <a:avLst/>
            <a:gdLst/>
            <a:ahLst/>
            <a:cxnLst/>
            <a:rect l="l" t="t" r="r" b="b"/>
            <a:pathLst>
              <a:path w="1482" h="1271" extrusionOk="0">
                <a:moveTo>
                  <a:pt x="1481" y="1270"/>
                </a:moveTo>
                <a:cubicBezTo>
                  <a:pt x="1111" y="1193"/>
                  <a:pt x="740" y="1118"/>
                  <a:pt x="493" y="906"/>
                </a:cubicBezTo>
                <a:cubicBezTo>
                  <a:pt x="247" y="695"/>
                  <a:pt x="123" y="347"/>
                  <a:pt x="0" y="0"/>
                </a:cubicBezTo>
              </a:path>
            </a:pathLst>
          </a:cu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539" name="Google Shape;539;p65"/>
          <p:cNvCxnSpPr/>
          <p:nvPr/>
        </p:nvCxnSpPr>
        <p:spPr>
          <a:xfrm>
            <a:off x="5311775" y="2505287"/>
            <a:ext cx="1138238" cy="0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40" name="Google Shape;540;p65"/>
          <p:cNvSpPr txBox="1"/>
          <p:nvPr/>
        </p:nvSpPr>
        <p:spPr>
          <a:xfrm>
            <a:off x="6450013" y="2353452"/>
            <a:ext cx="1136657" cy="333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65"/>
          <p:cNvSpPr txBox="1"/>
          <p:nvPr/>
        </p:nvSpPr>
        <p:spPr>
          <a:xfrm>
            <a:off x="6450013" y="3036712"/>
            <a:ext cx="1136657" cy="333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Implement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65"/>
          <p:cNvSpPr txBox="1"/>
          <p:nvPr/>
        </p:nvSpPr>
        <p:spPr>
          <a:xfrm>
            <a:off x="6525896" y="3750023"/>
            <a:ext cx="1136657" cy="33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Test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65"/>
          <p:cNvSpPr txBox="1"/>
          <p:nvPr/>
        </p:nvSpPr>
        <p:spPr>
          <a:xfrm>
            <a:off x="6450013" y="4433283"/>
            <a:ext cx="1136657" cy="33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Maintain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p65"/>
          <p:cNvCxnSpPr/>
          <p:nvPr/>
        </p:nvCxnSpPr>
        <p:spPr>
          <a:xfrm>
            <a:off x="6753543" y="2657122"/>
            <a:ext cx="0" cy="455507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45" name="Google Shape;545;p65"/>
          <p:cNvCxnSpPr/>
          <p:nvPr/>
        </p:nvCxnSpPr>
        <p:spPr>
          <a:xfrm>
            <a:off x="6753543" y="3340382"/>
            <a:ext cx="0" cy="455507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46" name="Google Shape;546;p65"/>
          <p:cNvCxnSpPr/>
          <p:nvPr/>
        </p:nvCxnSpPr>
        <p:spPr>
          <a:xfrm>
            <a:off x="6753543" y="4023642"/>
            <a:ext cx="0" cy="455507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47" name="Google Shape;547;p65"/>
          <p:cNvSpPr txBox="1"/>
          <p:nvPr/>
        </p:nvSpPr>
        <p:spPr>
          <a:xfrm>
            <a:off x="5387658" y="2201616"/>
            <a:ext cx="1516070" cy="57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Customer satisfied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6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Evolutionary development</a:t>
            </a:r>
            <a:endParaRPr/>
          </a:p>
        </p:txBody>
      </p:sp>
      <p:sp>
        <p:nvSpPr>
          <p:cNvPr id="553" name="Google Shape;553;p66"/>
          <p:cNvSpPr/>
          <p:nvPr/>
        </p:nvSpPr>
        <p:spPr>
          <a:xfrm>
            <a:off x="990600" y="1752600"/>
            <a:ext cx="7696200" cy="44958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54" name="Google Shape;554;p66" descr="4.2 Evolutionary-dev.eps                                       000FF8ECMacintosh HD                   B8AA5F2E: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057400"/>
            <a:ext cx="6934200" cy="3738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Evolutionary development</a:t>
            </a:r>
            <a:endParaRPr/>
          </a:p>
        </p:txBody>
      </p:sp>
      <p:sp>
        <p:nvSpPr>
          <p:cNvPr id="560" name="Google Shape;560;p67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Exploratory development 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Objective is to work with customers and to evolve a final system from an initial outline specification. Should start with well-understood requirements and add new features as proposed by the customer.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Throw-away prototyping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Objective is to understand the system requirements. Should start with poorly understood requirements to clarify what is really needed.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title"/>
          </p:nvPr>
        </p:nvSpPr>
        <p:spPr>
          <a:xfrm>
            <a:off x="455294" y="0"/>
            <a:ext cx="8650605" cy="135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Characteristics of Evolutionary Development</a:t>
            </a:r>
            <a:endParaRPr/>
          </a:p>
        </p:txBody>
      </p:sp>
      <p:sp>
        <p:nvSpPr>
          <p:cNvPr id="566" name="Google Shape;566;p68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Modern development processes take evolution as fundamental, and try to provide ways of managing, rather than ignoring, the risk.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System requirements always evolve in the course of a project.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Specification is evolved in conjunction with the software – No complete specification in the system development contract. Difficult for large customers.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Two (related) process models: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Incremental development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Spiral development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9"/>
          <p:cNvSpPr txBox="1">
            <a:spLocks noGrp="1"/>
          </p:cNvSpPr>
          <p:nvPr>
            <p:ph type="title"/>
          </p:nvPr>
        </p:nvSpPr>
        <p:spPr>
          <a:xfrm>
            <a:off x="379413" y="261938"/>
            <a:ext cx="8516937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Evolutionary development</a:t>
            </a:r>
            <a:endParaRPr/>
          </a:p>
        </p:txBody>
      </p:sp>
      <p:sp>
        <p:nvSpPr>
          <p:cNvPr id="572" name="Google Shape;572;p69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Problems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Lack of process visibility;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Systems are often poorly structured;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Special skills (e.g. in languages for rapid prototyping) may be required.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Applicability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small or medium-size interactive systems;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parts of large systems (e.g. the user interface);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short-lifetime systems.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0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65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Development</a:t>
            </a:r>
            <a:endParaRPr/>
          </a:p>
        </p:txBody>
      </p:sp>
      <p:sp>
        <p:nvSpPr>
          <p:cNvPr id="578" name="Google Shape;578;p70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Rather than deliver the system as a single delivery, the development and delivery is broken down into increments with each increment delivering part of the required functionality.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 requirements are prioritised and the highest priority requirements are included in early increments.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Once the development of an increment is started, the requirements are frozen though requirements for later increments can continue to evolve.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1"/>
          <p:cNvSpPr txBox="1">
            <a:spLocks noGrp="1"/>
          </p:cNvSpPr>
          <p:nvPr>
            <p:ph type="title" idx="4294967295"/>
          </p:nvPr>
        </p:nvSpPr>
        <p:spPr>
          <a:xfrm>
            <a:off x="0" y="701675"/>
            <a:ext cx="8194675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Development – Version I</a:t>
            </a:r>
            <a:endParaRPr/>
          </a:p>
        </p:txBody>
      </p:sp>
      <p:pic>
        <p:nvPicPr>
          <p:cNvPr id="584" name="Google Shape;584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750" y="2514600"/>
            <a:ext cx="763905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2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58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Development –Advantages</a:t>
            </a:r>
            <a:endParaRPr/>
          </a:p>
        </p:txBody>
      </p:sp>
      <p:sp>
        <p:nvSpPr>
          <p:cNvPr id="590" name="Google Shape;590;p72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Customer value can be delivered with each increment so system functionality is available earlier.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Early increments act as a prototype to help elicit requirements for later increments.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Lower risk of overall project failure.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highest priority system services 	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tend to receive the most testing.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05899" cy="174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Differences Between the Exploratory Style and Modern Software Development Practices</a:t>
            </a:r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0" y="2273300"/>
            <a:ext cx="9105900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Emphasis has shifted</a:t>
            </a:r>
            <a:endParaRPr/>
          </a:p>
          <a:p>
            <a:pPr marL="637520" lvl="1" indent="-1163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from error correction to error prevention.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37520" lvl="1" indent="-1163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Modern practices emphasize</a:t>
            </a:r>
            <a:endParaRPr/>
          </a:p>
          <a:p>
            <a:pPr marL="637520" lvl="1" indent="-1163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detection of errors as close to their point of introduction as possible.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3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886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Development – Problems</a:t>
            </a:r>
            <a:endParaRPr/>
          </a:p>
        </p:txBody>
      </p:sp>
      <p:sp>
        <p:nvSpPr>
          <p:cNvPr id="596" name="Google Shape;596;p73"/>
          <p:cNvSpPr txBox="1">
            <a:spLocks noGrp="1"/>
          </p:cNvSpPr>
          <p:nvPr>
            <p:ph type="body" idx="1"/>
          </p:nvPr>
        </p:nvSpPr>
        <p:spPr>
          <a:xfrm>
            <a:off x="666750" y="1739900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Lack of process visibility.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Systems are often poorly structured.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Applicability claims in the literature:</a:t>
            </a:r>
            <a:endParaRPr/>
          </a:p>
          <a:p>
            <a:pPr marL="273223" lvl="1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small or medium-size interactive systems.</a:t>
            </a:r>
            <a:endParaRPr/>
          </a:p>
          <a:p>
            <a:pPr marL="273223" lvl="1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parts of large systems (e.g. the user interface).</a:t>
            </a:r>
            <a:endParaRPr/>
          </a:p>
          <a:p>
            <a:pPr marL="273223" lvl="1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short-lifetime systems.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4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80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means adding, iterative means reworking  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02" name="Google Shape;602;p74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273223" lvl="0" indent="-106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106472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106472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03" name="Google Shape;603;p74"/>
          <p:cNvGraphicFramePr/>
          <p:nvPr/>
        </p:nvGraphicFramePr>
        <p:xfrm>
          <a:off x="1428750" y="2349500"/>
          <a:ext cx="6070600" cy="2286040"/>
        </p:xfrm>
        <a:graphic>
          <a:graphicData uri="http://schemas.openxmlformats.org/drawingml/2006/table">
            <a:tbl>
              <a:tblPr firstRow="1" bandRow="1">
                <a:noFill/>
                <a:tableStyleId>{C2C1AD2A-434D-4B9A-B96D-2D436E8B00AA}</a:tableStyleId>
              </a:tblPr>
              <a:tblGrid>
                <a:gridCol w="303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00"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Increment</a:t>
                      </a:r>
                      <a:r>
                        <a:rPr lang="en-US" sz="1800" u="none" strike="noStrike" cap="none"/>
                        <a:t>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Iterate</a:t>
                      </a:r>
                      <a:r>
                        <a:rPr lang="en-US" sz="1800" u="none" strike="noStrike" cap="none"/>
                        <a:t>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075"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fundamentally means </a:t>
                      </a:r>
                      <a:r>
                        <a:rPr lang="en-US" sz="1800" i="1" u="none" strike="noStrike" cap="none"/>
                        <a:t>“add onto”</a:t>
                      </a:r>
                      <a:r>
                        <a:rPr lang="en-US" sz="1800" u="none" strike="noStrike" cap="none"/>
                        <a:t>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fundamentally means </a:t>
                      </a:r>
                      <a:r>
                        <a:rPr lang="en-US" sz="1800" i="1" u="none" strike="noStrike" cap="none"/>
                        <a:t>“change”</a:t>
                      </a:r>
                      <a:r>
                        <a:rPr lang="en-US" sz="1800" u="none" strike="noStrike" cap="none"/>
                        <a:t>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075"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repeating the process on a </a:t>
                      </a:r>
                      <a:r>
                        <a:rPr lang="en-US" sz="1800" i="1" u="none" strike="noStrike" cap="none"/>
                        <a:t>new</a:t>
                      </a:r>
                      <a:r>
                        <a:rPr lang="en-US" sz="1800" u="none" strike="noStrike" cap="none"/>
                        <a:t> section of work.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repeating the process on the </a:t>
                      </a:r>
                      <a:r>
                        <a:rPr lang="en-US" sz="1800" i="1" u="none" strike="noStrike" cap="none"/>
                        <a:t>same</a:t>
                      </a:r>
                      <a:r>
                        <a:rPr lang="en-US" sz="1800" u="none" strike="noStrike" cap="none"/>
                        <a:t> section of work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75"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tantia"/>
                        <a:buNone/>
                      </a:pPr>
                      <a:r>
                        <a:rPr lang="en-US" sz="1800" u="none" strike="noStrike" cap="none"/>
                        <a:t>repeat the process (, design, implement, evaluate),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tantia"/>
                        <a:buNone/>
                      </a:pPr>
                      <a:r>
                        <a:rPr lang="en-US" sz="1800" u="none" strike="noStrike" cap="none"/>
                        <a:t>repeat the process (, design, implement, evaluate),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5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65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&amp; iterative - summary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09" name="Google Shape;609;p75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Iterative model - This model iterates requirements, design, build and test phases again and again for each requirement and builds up a system iteratively till the system is completely build.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Incremental model - It is non integrated development model. This model divides work in chunks and one team can work on many chunks. It is more flexible.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Spiral model - This model uses series of prototypes in stages, the development ends when  the prototypes are developed into functional system. It is flexible model and used for large and complicated projects.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Evolutionary model - It is more customer focused model. In this model the software is divided in small units which is delivered earlier to the customers.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V-Model - It is more focused on testing. For every phase some testing activity are done.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6"/>
          <p:cNvSpPr txBox="1"/>
          <p:nvPr/>
        </p:nvSpPr>
        <p:spPr>
          <a:xfrm>
            <a:off x="8227959" y="6151124"/>
            <a:ext cx="185107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76"/>
          <p:cNvSpPr txBox="1">
            <a:spLocks noGrp="1"/>
          </p:cNvSpPr>
          <p:nvPr>
            <p:ph type="title"/>
          </p:nvPr>
        </p:nvSpPr>
        <p:spPr>
          <a:xfrm>
            <a:off x="761118" y="56889"/>
            <a:ext cx="747902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The Rapid Application Development (RAD)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16" name="Google Shape;616;p76"/>
          <p:cNvSpPr txBox="1"/>
          <p:nvPr/>
        </p:nvSpPr>
        <p:spPr>
          <a:xfrm>
            <a:off x="830102" y="1458960"/>
            <a:ext cx="6466047" cy="864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26131" marR="0" lvl="0" indent="-5108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by IBM in 1980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2158" marR="0" lvl="0" indent="-510807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participation is essential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76"/>
          <p:cNvSpPr/>
          <p:nvPr/>
        </p:nvSpPr>
        <p:spPr>
          <a:xfrm>
            <a:off x="4177676" y="2294949"/>
            <a:ext cx="1571457" cy="1489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18" name="Google Shape;618;p76"/>
          <p:cNvSpPr/>
          <p:nvPr/>
        </p:nvSpPr>
        <p:spPr>
          <a:xfrm>
            <a:off x="6089915" y="2009588"/>
            <a:ext cx="1847393" cy="128881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19" name="Google Shape;619;p76"/>
          <p:cNvSpPr/>
          <p:nvPr/>
        </p:nvSpPr>
        <p:spPr>
          <a:xfrm>
            <a:off x="551867" y="2294949"/>
            <a:ext cx="1914997" cy="140805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0" name="Google Shape;620;p76"/>
          <p:cNvSpPr/>
          <p:nvPr/>
        </p:nvSpPr>
        <p:spPr>
          <a:xfrm>
            <a:off x="2465492" y="2301649"/>
            <a:ext cx="1821179" cy="130891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1" name="Google Shape;621;p76"/>
          <p:cNvSpPr/>
          <p:nvPr/>
        </p:nvSpPr>
        <p:spPr>
          <a:xfrm>
            <a:off x="688455" y="4232192"/>
            <a:ext cx="2368913" cy="156613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2" name="Google Shape;622;p76"/>
          <p:cNvSpPr/>
          <p:nvPr/>
        </p:nvSpPr>
        <p:spPr>
          <a:xfrm>
            <a:off x="3080829" y="4004439"/>
            <a:ext cx="2368913" cy="156613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3" name="Google Shape;623;p76"/>
          <p:cNvSpPr/>
          <p:nvPr/>
        </p:nvSpPr>
        <p:spPr>
          <a:xfrm>
            <a:off x="5818118" y="3890563"/>
            <a:ext cx="2392368" cy="162910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4" name="Google Shape;624;p76"/>
          <p:cNvSpPr txBox="1"/>
          <p:nvPr/>
        </p:nvSpPr>
        <p:spPr>
          <a:xfrm>
            <a:off x="623150" y="3571813"/>
            <a:ext cx="1603304" cy="7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4541" lvl="0" indent="0" algn="l" rtl="0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requirements  specification was  defined like this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p76"/>
          <p:cNvSpPr txBox="1"/>
          <p:nvPr/>
        </p:nvSpPr>
        <p:spPr>
          <a:xfrm>
            <a:off x="2574025" y="3526156"/>
            <a:ext cx="142682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0784" marR="4541" lvl="0" indent="-56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developers  understood it in  that way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p76"/>
          <p:cNvSpPr txBox="1"/>
          <p:nvPr/>
        </p:nvSpPr>
        <p:spPr>
          <a:xfrm>
            <a:off x="4520755" y="3663397"/>
            <a:ext cx="1351513" cy="7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4541" lvl="0" indent="0" algn="l" rtl="0">
              <a:lnSpc>
                <a:spcPct val="104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how the  problem was  solved before.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Google Shape;627;p76"/>
          <p:cNvSpPr txBox="1"/>
          <p:nvPr/>
        </p:nvSpPr>
        <p:spPr>
          <a:xfrm>
            <a:off x="6372288" y="3298402"/>
            <a:ext cx="135151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0784" marR="4541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how the  problem is  solved now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p76"/>
          <p:cNvSpPr txBox="1"/>
          <p:nvPr/>
        </p:nvSpPr>
        <p:spPr>
          <a:xfrm>
            <a:off x="721107" y="5783593"/>
            <a:ext cx="232936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is the program after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" name="Google Shape;629;p76"/>
          <p:cNvSpPr txBox="1"/>
          <p:nvPr/>
        </p:nvSpPr>
        <p:spPr>
          <a:xfrm>
            <a:off x="3227994" y="5466078"/>
            <a:ext cx="237592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9053" marR="4541" lvl="0" indent="-1282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how the program is  described by marketing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Google Shape;630;p76"/>
          <p:cNvSpPr txBox="1"/>
          <p:nvPr/>
        </p:nvSpPr>
        <p:spPr>
          <a:xfrm>
            <a:off x="3886102" y="5948379"/>
            <a:ext cx="10577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1" name="Google Shape;631;p76"/>
          <p:cNvSpPr txBox="1"/>
          <p:nvPr/>
        </p:nvSpPr>
        <p:spPr>
          <a:xfrm>
            <a:off x="5889399" y="5521007"/>
            <a:ext cx="213390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45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This, in fact, is what the  customer wanted …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7"/>
          <p:cNvSpPr txBox="1"/>
          <p:nvPr/>
        </p:nvSpPr>
        <p:spPr>
          <a:xfrm>
            <a:off x="827803" y="4287122"/>
            <a:ext cx="1241714" cy="515526"/>
          </a:xfrm>
          <a:prstGeom prst="rect">
            <a:avLst/>
          </a:prstGeom>
          <a:solidFill>
            <a:srgbClr val="00FFFF"/>
          </a:solidFill>
          <a:ln w="28550" cap="flat" cmpd="sng">
            <a:solidFill>
              <a:srgbClr val="323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75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9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7" name="Google Shape;637;p77"/>
          <p:cNvSpPr txBox="1"/>
          <p:nvPr/>
        </p:nvSpPr>
        <p:spPr>
          <a:xfrm>
            <a:off x="2810411" y="4287122"/>
            <a:ext cx="1310698" cy="515526"/>
          </a:xfrm>
          <a:prstGeom prst="rect">
            <a:avLst/>
          </a:prstGeom>
          <a:solidFill>
            <a:srgbClr val="00FFFF"/>
          </a:solidFill>
          <a:ln w="28550" cap="flat" cmpd="sng">
            <a:solidFill>
              <a:srgbClr val="323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" marR="0" lvl="0" indent="0" algn="ctr" rtl="0">
              <a:lnSpc>
                <a:spcPct val="1175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" marR="0" lvl="0" indent="0" algn="ctr" rtl="0">
              <a:lnSpc>
                <a:spcPct val="100000"/>
              </a:lnSpc>
              <a:spcBef>
                <a:spcPts val="19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8" name="Google Shape;638;p77"/>
          <p:cNvSpPr txBox="1"/>
          <p:nvPr/>
        </p:nvSpPr>
        <p:spPr>
          <a:xfrm>
            <a:off x="4879934" y="4287121"/>
            <a:ext cx="1310698" cy="332187"/>
          </a:xfrm>
          <a:prstGeom prst="rect">
            <a:avLst/>
          </a:prstGeom>
          <a:solidFill>
            <a:srgbClr val="00FFFF"/>
          </a:solidFill>
          <a:ln w="28550" cap="flat" cmpd="sng">
            <a:solidFill>
              <a:srgbClr val="323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5125" rIns="0" bIns="0" anchor="t" anchorCtr="0">
            <a:spAutoFit/>
          </a:bodyPr>
          <a:lstStyle/>
          <a:p>
            <a:pPr marL="10556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Construction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9" name="Google Shape;639;p77"/>
          <p:cNvSpPr txBox="1"/>
          <p:nvPr/>
        </p:nvSpPr>
        <p:spPr>
          <a:xfrm>
            <a:off x="6983949" y="4287122"/>
            <a:ext cx="1310698" cy="332187"/>
          </a:xfrm>
          <a:prstGeom prst="rect">
            <a:avLst/>
          </a:prstGeom>
          <a:solidFill>
            <a:srgbClr val="00FFFF"/>
          </a:solidFill>
          <a:ln w="28550" cap="flat" cmpd="sng">
            <a:solidFill>
              <a:srgbClr val="323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5125" rIns="0" bIns="0" anchor="t" anchorCtr="0">
            <a:spAutoFit/>
          </a:bodyPr>
          <a:lstStyle/>
          <a:p>
            <a:pPr marL="27867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Cut over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77"/>
          <p:cNvSpPr/>
          <p:nvPr/>
        </p:nvSpPr>
        <p:spPr>
          <a:xfrm>
            <a:off x="2069523" y="4504157"/>
            <a:ext cx="758825" cy="100479"/>
          </a:xfrm>
          <a:custGeom>
            <a:avLst/>
            <a:gdLst/>
            <a:ahLst/>
            <a:cxnLst/>
            <a:rect l="l" t="t" r="r" b="b"/>
            <a:pathLst>
              <a:path w="838200" h="114300" extrusionOk="0">
                <a:moveTo>
                  <a:pt x="742187" y="76199"/>
                </a:moveTo>
                <a:lnTo>
                  <a:pt x="742187" y="38099"/>
                </a:lnTo>
                <a:lnTo>
                  <a:pt x="0" y="38099"/>
                </a:lnTo>
                <a:lnTo>
                  <a:pt x="0" y="76199"/>
                </a:lnTo>
                <a:lnTo>
                  <a:pt x="742187" y="76199"/>
                </a:lnTo>
                <a:close/>
              </a:path>
              <a:path w="838200" h="114300" extrusionOk="0">
                <a:moveTo>
                  <a:pt x="838199" y="57911"/>
                </a:moveTo>
                <a:lnTo>
                  <a:pt x="723899" y="0"/>
                </a:lnTo>
                <a:lnTo>
                  <a:pt x="723899" y="38099"/>
                </a:lnTo>
                <a:lnTo>
                  <a:pt x="742187" y="38099"/>
                </a:lnTo>
                <a:lnTo>
                  <a:pt x="742187" y="105277"/>
                </a:lnTo>
                <a:lnTo>
                  <a:pt x="838199" y="57911"/>
                </a:lnTo>
                <a:close/>
              </a:path>
              <a:path w="838200" h="114300" extrusionOk="0">
                <a:moveTo>
                  <a:pt x="742187" y="105277"/>
                </a:moveTo>
                <a:lnTo>
                  <a:pt x="742187" y="76199"/>
                </a:lnTo>
                <a:lnTo>
                  <a:pt x="723899" y="76199"/>
                </a:lnTo>
                <a:lnTo>
                  <a:pt x="723899" y="114299"/>
                </a:lnTo>
                <a:lnTo>
                  <a:pt x="742187" y="10527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1" name="Google Shape;641;p77"/>
          <p:cNvSpPr/>
          <p:nvPr/>
        </p:nvSpPr>
        <p:spPr>
          <a:xfrm>
            <a:off x="4112832" y="4504157"/>
            <a:ext cx="758825" cy="100479"/>
          </a:xfrm>
          <a:custGeom>
            <a:avLst/>
            <a:gdLst/>
            <a:ahLst/>
            <a:cxnLst/>
            <a:rect l="l" t="t" r="r" b="b"/>
            <a:pathLst>
              <a:path w="838200" h="114300" extrusionOk="0">
                <a:moveTo>
                  <a:pt x="743711" y="76199"/>
                </a:moveTo>
                <a:lnTo>
                  <a:pt x="743711" y="38099"/>
                </a:lnTo>
                <a:lnTo>
                  <a:pt x="0" y="38099"/>
                </a:lnTo>
                <a:lnTo>
                  <a:pt x="0" y="76199"/>
                </a:lnTo>
                <a:lnTo>
                  <a:pt x="743711" y="76199"/>
                </a:lnTo>
                <a:close/>
              </a:path>
              <a:path w="838200" h="114300" extrusionOk="0">
                <a:moveTo>
                  <a:pt x="838199" y="57911"/>
                </a:moveTo>
                <a:lnTo>
                  <a:pt x="723899" y="0"/>
                </a:lnTo>
                <a:lnTo>
                  <a:pt x="723899" y="38099"/>
                </a:lnTo>
                <a:lnTo>
                  <a:pt x="743711" y="38099"/>
                </a:lnTo>
                <a:lnTo>
                  <a:pt x="743711" y="104526"/>
                </a:lnTo>
                <a:lnTo>
                  <a:pt x="838199" y="57911"/>
                </a:lnTo>
                <a:close/>
              </a:path>
              <a:path w="838200" h="114300" extrusionOk="0">
                <a:moveTo>
                  <a:pt x="743711" y="104526"/>
                </a:moveTo>
                <a:lnTo>
                  <a:pt x="743711" y="76199"/>
                </a:lnTo>
                <a:lnTo>
                  <a:pt x="723899" y="76199"/>
                </a:lnTo>
                <a:lnTo>
                  <a:pt x="723899" y="114299"/>
                </a:lnTo>
                <a:lnTo>
                  <a:pt x="743711" y="10452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2" name="Google Shape;642;p77"/>
          <p:cNvSpPr/>
          <p:nvPr/>
        </p:nvSpPr>
        <p:spPr>
          <a:xfrm>
            <a:off x="6208568" y="4504157"/>
            <a:ext cx="758825" cy="100479"/>
          </a:xfrm>
          <a:custGeom>
            <a:avLst/>
            <a:gdLst/>
            <a:ahLst/>
            <a:cxnLst/>
            <a:rect l="l" t="t" r="r" b="b"/>
            <a:pathLst>
              <a:path w="838200" h="114300" extrusionOk="0">
                <a:moveTo>
                  <a:pt x="742187" y="76199"/>
                </a:moveTo>
                <a:lnTo>
                  <a:pt x="742187" y="38099"/>
                </a:lnTo>
                <a:lnTo>
                  <a:pt x="0" y="38099"/>
                </a:lnTo>
                <a:lnTo>
                  <a:pt x="0" y="76199"/>
                </a:lnTo>
                <a:lnTo>
                  <a:pt x="742187" y="76199"/>
                </a:lnTo>
                <a:close/>
              </a:path>
              <a:path w="838200" h="114300" extrusionOk="0">
                <a:moveTo>
                  <a:pt x="838199" y="57911"/>
                </a:moveTo>
                <a:lnTo>
                  <a:pt x="723899" y="0"/>
                </a:lnTo>
                <a:lnTo>
                  <a:pt x="723899" y="38099"/>
                </a:lnTo>
                <a:lnTo>
                  <a:pt x="742187" y="38099"/>
                </a:lnTo>
                <a:lnTo>
                  <a:pt x="742187" y="105277"/>
                </a:lnTo>
                <a:lnTo>
                  <a:pt x="838199" y="57911"/>
                </a:lnTo>
                <a:close/>
              </a:path>
              <a:path w="838200" h="114300" extrusionOk="0">
                <a:moveTo>
                  <a:pt x="742187" y="105277"/>
                </a:moveTo>
                <a:lnTo>
                  <a:pt x="742187" y="76199"/>
                </a:lnTo>
                <a:lnTo>
                  <a:pt x="723899" y="76199"/>
                </a:lnTo>
                <a:lnTo>
                  <a:pt x="723899" y="114299"/>
                </a:lnTo>
                <a:lnTo>
                  <a:pt x="742187" y="10527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3" name="Google Shape;643;p77"/>
          <p:cNvSpPr/>
          <p:nvPr/>
        </p:nvSpPr>
        <p:spPr>
          <a:xfrm>
            <a:off x="750541" y="3546253"/>
            <a:ext cx="7588250" cy="602876"/>
          </a:xfrm>
          <a:custGeom>
            <a:avLst/>
            <a:gdLst/>
            <a:ahLst/>
            <a:cxnLst/>
            <a:rect l="l" t="t" r="r" b="b"/>
            <a:pathLst>
              <a:path w="8382000" h="685800" extrusionOk="0">
                <a:moveTo>
                  <a:pt x="0" y="685799"/>
                </a:moveTo>
                <a:lnTo>
                  <a:pt x="11242" y="624269"/>
                </a:lnTo>
                <a:lnTo>
                  <a:pt x="43658" y="566313"/>
                </a:lnTo>
                <a:lnTo>
                  <a:pt x="95278" y="512910"/>
                </a:lnTo>
                <a:lnTo>
                  <a:pt x="127674" y="488222"/>
                </a:lnTo>
                <a:lnTo>
                  <a:pt x="164132" y="465039"/>
                </a:lnTo>
                <a:lnTo>
                  <a:pt x="204407" y="443483"/>
                </a:lnTo>
                <a:lnTo>
                  <a:pt x="248252" y="423678"/>
                </a:lnTo>
                <a:lnTo>
                  <a:pt x="295420" y="405744"/>
                </a:lnTo>
                <a:lnTo>
                  <a:pt x="345667" y="389805"/>
                </a:lnTo>
                <a:lnTo>
                  <a:pt x="398745" y="375982"/>
                </a:lnTo>
                <a:lnTo>
                  <a:pt x="454409" y="364399"/>
                </a:lnTo>
                <a:lnTo>
                  <a:pt x="512413" y="355176"/>
                </a:lnTo>
                <a:lnTo>
                  <a:pt x="572509" y="348437"/>
                </a:lnTo>
                <a:lnTo>
                  <a:pt x="634453" y="344304"/>
                </a:lnTo>
                <a:lnTo>
                  <a:pt x="697998" y="342899"/>
                </a:lnTo>
                <a:lnTo>
                  <a:pt x="3491490" y="342899"/>
                </a:lnTo>
                <a:lnTo>
                  <a:pt x="3555047" y="341495"/>
                </a:lnTo>
                <a:lnTo>
                  <a:pt x="3617028" y="337362"/>
                </a:lnTo>
                <a:lnTo>
                  <a:pt x="3677185" y="330623"/>
                </a:lnTo>
                <a:lnTo>
                  <a:pt x="3735267" y="321400"/>
                </a:lnTo>
                <a:lnTo>
                  <a:pt x="3791025" y="309817"/>
                </a:lnTo>
                <a:lnTo>
                  <a:pt x="3844211" y="295994"/>
                </a:lnTo>
                <a:lnTo>
                  <a:pt x="3894574" y="280055"/>
                </a:lnTo>
                <a:lnTo>
                  <a:pt x="3941866" y="262121"/>
                </a:lnTo>
                <a:lnTo>
                  <a:pt x="3985837" y="242315"/>
                </a:lnTo>
                <a:lnTo>
                  <a:pt x="4026238" y="220760"/>
                </a:lnTo>
                <a:lnTo>
                  <a:pt x="4062819" y="197577"/>
                </a:lnTo>
                <a:lnTo>
                  <a:pt x="4095332" y="172889"/>
                </a:lnTo>
                <a:lnTo>
                  <a:pt x="4123527" y="146818"/>
                </a:lnTo>
                <a:lnTo>
                  <a:pt x="4165965" y="91016"/>
                </a:lnTo>
                <a:lnTo>
                  <a:pt x="4188140" y="31151"/>
                </a:lnTo>
                <a:lnTo>
                  <a:pt x="4191006" y="0"/>
                </a:lnTo>
                <a:lnTo>
                  <a:pt x="4193857" y="31151"/>
                </a:lnTo>
                <a:lnTo>
                  <a:pt x="4215933" y="91016"/>
                </a:lnTo>
                <a:lnTo>
                  <a:pt x="4258197" y="146818"/>
                </a:lnTo>
                <a:lnTo>
                  <a:pt x="4286284" y="172889"/>
                </a:lnTo>
                <a:lnTo>
                  <a:pt x="4318679" y="197577"/>
                </a:lnTo>
                <a:lnTo>
                  <a:pt x="4355138" y="220760"/>
                </a:lnTo>
                <a:lnTo>
                  <a:pt x="4395412" y="242315"/>
                </a:lnTo>
                <a:lnTo>
                  <a:pt x="4439257" y="262121"/>
                </a:lnTo>
                <a:lnTo>
                  <a:pt x="4486425" y="280055"/>
                </a:lnTo>
                <a:lnTo>
                  <a:pt x="4536671" y="295994"/>
                </a:lnTo>
                <a:lnTo>
                  <a:pt x="4589749" y="309817"/>
                </a:lnTo>
                <a:lnTo>
                  <a:pt x="4645413" y="321400"/>
                </a:lnTo>
                <a:lnTo>
                  <a:pt x="4703415" y="330623"/>
                </a:lnTo>
                <a:lnTo>
                  <a:pt x="4763511" y="337362"/>
                </a:lnTo>
                <a:lnTo>
                  <a:pt x="4825454" y="341495"/>
                </a:lnTo>
                <a:lnTo>
                  <a:pt x="4888997" y="342899"/>
                </a:lnTo>
                <a:lnTo>
                  <a:pt x="7682489" y="342899"/>
                </a:lnTo>
                <a:lnTo>
                  <a:pt x="7746047" y="344304"/>
                </a:lnTo>
                <a:lnTo>
                  <a:pt x="7808028" y="348437"/>
                </a:lnTo>
                <a:lnTo>
                  <a:pt x="7868185" y="355176"/>
                </a:lnTo>
                <a:lnTo>
                  <a:pt x="7926267" y="364399"/>
                </a:lnTo>
                <a:lnTo>
                  <a:pt x="7982025" y="375982"/>
                </a:lnTo>
                <a:lnTo>
                  <a:pt x="8035211" y="389805"/>
                </a:lnTo>
                <a:lnTo>
                  <a:pt x="8085574" y="405744"/>
                </a:lnTo>
                <a:lnTo>
                  <a:pt x="8132866" y="423678"/>
                </a:lnTo>
                <a:lnTo>
                  <a:pt x="8176837" y="443483"/>
                </a:lnTo>
                <a:lnTo>
                  <a:pt x="8217238" y="465039"/>
                </a:lnTo>
                <a:lnTo>
                  <a:pt x="8253819" y="488222"/>
                </a:lnTo>
                <a:lnTo>
                  <a:pt x="8286332" y="512910"/>
                </a:lnTo>
                <a:lnTo>
                  <a:pt x="8314527" y="538981"/>
                </a:lnTo>
                <a:lnTo>
                  <a:pt x="8356965" y="594783"/>
                </a:lnTo>
                <a:lnTo>
                  <a:pt x="8379140" y="654648"/>
                </a:lnTo>
                <a:lnTo>
                  <a:pt x="8382005" y="685799"/>
                </a:lnTo>
              </a:path>
            </a:pathLst>
          </a:custGeom>
          <a:noFill/>
          <a:ln w="317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4" name="Google Shape;644;p77"/>
          <p:cNvSpPr txBox="1"/>
          <p:nvPr/>
        </p:nvSpPr>
        <p:spPr>
          <a:xfrm>
            <a:off x="899086" y="1571497"/>
            <a:ext cx="7844864" cy="223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22158" marR="0" lvl="0" indent="-5108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rapid prototype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2158" marR="0" lvl="0" indent="-510807" algn="l" rtl="0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it to user for evaluation &amp; obtain feedback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8914" marR="0" lvl="0" indent="-567563" algn="l" rtl="0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 is refined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0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active participation of users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77"/>
          <p:cNvSpPr txBox="1">
            <a:spLocks noGrp="1"/>
          </p:cNvSpPr>
          <p:nvPr>
            <p:ph type="title"/>
          </p:nvPr>
        </p:nvSpPr>
        <p:spPr>
          <a:xfrm>
            <a:off x="761118" y="123881"/>
            <a:ext cx="747902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The Rapid Application Development (RAD)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46" name="Google Shape;646;p77"/>
          <p:cNvSpPr txBox="1">
            <a:spLocks noGrp="1"/>
          </p:cNvSpPr>
          <p:nvPr>
            <p:ph type="sldNum" idx="4294967295"/>
          </p:nvPr>
        </p:nvSpPr>
        <p:spPr>
          <a:xfrm>
            <a:off x="8216462" y="6177229"/>
            <a:ext cx="208102" cy="1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22703" lvl="0" indent="0" algn="r" rtl="0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8"/>
          <p:cNvSpPr txBox="1"/>
          <p:nvPr/>
        </p:nvSpPr>
        <p:spPr>
          <a:xfrm>
            <a:off x="3822630" y="2173926"/>
            <a:ext cx="4464119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sz="2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2" name="Google Shape;652;p78"/>
          <p:cNvSpPr txBox="1"/>
          <p:nvPr/>
        </p:nvSpPr>
        <p:spPr>
          <a:xfrm>
            <a:off x="4872568" y="2173926"/>
            <a:ext cx="2176448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	the	absence</a:t>
            </a:r>
            <a:endParaRPr sz="2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3" name="Google Shape;653;p78"/>
          <p:cNvSpPr txBox="1"/>
          <p:nvPr/>
        </p:nvSpPr>
        <p:spPr>
          <a:xfrm>
            <a:off x="7270454" y="2173926"/>
            <a:ext cx="1073852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	user</a:t>
            </a:r>
            <a:endParaRPr sz="2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4" name="Google Shape;654;p78"/>
          <p:cNvSpPr txBox="1"/>
          <p:nvPr/>
        </p:nvSpPr>
        <p:spPr>
          <a:xfrm>
            <a:off x="830103" y="2172426"/>
            <a:ext cx="7837647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4541" lvl="0" indent="0" algn="l" rtl="0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	an	appropriate                                                                              participation.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78"/>
          <p:cNvSpPr txBox="1"/>
          <p:nvPr/>
        </p:nvSpPr>
        <p:spPr>
          <a:xfrm>
            <a:off x="830102" y="3240187"/>
            <a:ext cx="7513517" cy="1985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4541" lvl="0" indent="0" algn="l" rtl="0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Reusable components are required to reduce development  time.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351" marR="4541" lvl="0" indent="0" algn="l" rtl="0">
              <a:lnSpc>
                <a:spcPct val="100000"/>
              </a:lnSpc>
              <a:spcBef>
                <a:spcPts val="4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specialized &amp; skilled developers are required and  such developers are not easily available.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78"/>
          <p:cNvSpPr txBox="1">
            <a:spLocks noGrp="1"/>
          </p:cNvSpPr>
          <p:nvPr>
            <p:ph type="title"/>
          </p:nvPr>
        </p:nvSpPr>
        <p:spPr>
          <a:xfrm>
            <a:off x="848038" y="257853"/>
            <a:ext cx="747902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The Rapid Application Development (RAD)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57" name="Google Shape;657;p78"/>
          <p:cNvSpPr txBox="1">
            <a:spLocks noGrp="1"/>
          </p:cNvSpPr>
          <p:nvPr>
            <p:ph type="sldNum" idx="4294967295"/>
          </p:nvPr>
        </p:nvSpPr>
        <p:spPr>
          <a:xfrm>
            <a:off x="8216462" y="6177229"/>
            <a:ext cx="208102" cy="1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22703" lvl="0" indent="0" algn="r" rtl="0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9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Spiral development</a:t>
            </a:r>
            <a:endParaRPr/>
          </a:p>
        </p:txBody>
      </p:sp>
      <p:sp>
        <p:nvSpPr>
          <p:cNvPr id="663" name="Google Shape;663;p79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Process is represented as a spiral rather than as a sequence of activities with backtracking.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Each loop in the spiral represents a phase in the process. 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No fixed phases such as specification or design - loops in the spiral are chosen depending on what is required.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Risks are explicitly assessed and resolved throughout the process.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0"/>
          <p:cNvSpPr txBox="1">
            <a:spLocks noGrp="1"/>
          </p:cNvSpPr>
          <p:nvPr>
            <p:ph type="title"/>
          </p:nvPr>
        </p:nvSpPr>
        <p:spPr>
          <a:xfrm>
            <a:off x="379413" y="261938"/>
            <a:ext cx="8440737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Spiral model of the software process</a:t>
            </a:r>
            <a:endParaRPr/>
          </a:p>
        </p:txBody>
      </p:sp>
      <p:sp>
        <p:nvSpPr>
          <p:cNvPr id="669" name="Google Shape;669;p80"/>
          <p:cNvSpPr/>
          <p:nvPr/>
        </p:nvSpPr>
        <p:spPr>
          <a:xfrm>
            <a:off x="533400" y="1600200"/>
            <a:ext cx="8229600" cy="48768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670" name="Google Shape;670;p80" descr="4.5 Spiral-model.eps                                           000FF8ECMacintosh HD                   B8AA5F2E: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676400"/>
            <a:ext cx="6858000" cy="4665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1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Spiral Model Strengths</a:t>
            </a:r>
            <a:endParaRPr/>
          </a:p>
        </p:txBody>
      </p:sp>
      <p:sp>
        <p:nvSpPr>
          <p:cNvPr id="676" name="Google Shape;676;p81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Provides early indication of insurmountable risks, without much cost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Users see the system early because of rapid prototyping tools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Critical high-risk functions are developed first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design does not have to be perfect 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Users can be closely tied to all lifecycle steps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Early and frequent feedback from users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Cumulative costs assessed frequently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2"/>
          <p:cNvSpPr txBox="1">
            <a:spLocks noGrp="1"/>
          </p:cNvSpPr>
          <p:nvPr>
            <p:ph type="title"/>
          </p:nvPr>
        </p:nvSpPr>
        <p:spPr>
          <a:xfrm>
            <a:off x="514350" y="36830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Spiral Model Weaknesses</a:t>
            </a:r>
            <a:endParaRPr/>
          </a:p>
        </p:txBody>
      </p:sp>
      <p:sp>
        <p:nvSpPr>
          <p:cNvPr id="682" name="Google Shape;682;p82"/>
          <p:cNvSpPr txBox="1">
            <a:spLocks noGrp="1"/>
          </p:cNvSpPr>
          <p:nvPr>
            <p:ph type="body" idx="1"/>
          </p:nvPr>
        </p:nvSpPr>
        <p:spPr>
          <a:xfrm>
            <a:off x="531178" y="1442438"/>
            <a:ext cx="8347075" cy="48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Time spent for evaluating risks too large for small or low-risk projects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Time spent planning, resetting objectives, doing risk analysis and prototyping may  be excessive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model is complex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Risk assessment expertise is required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Spiral may continue indefinitely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Developers must be reassigned during non-development phase activities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May be hard to define objective, verifiable milestones that indicate readiness to proceed through the next iteration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1" y="215900"/>
            <a:ext cx="9105899" cy="174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Differences Between the Exploratory Style and Modern Software Development Practices  (CONT.)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0" y="2197100"/>
            <a:ext cx="91059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exploratory style,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errors are detected only during testing,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Now,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focus is on detecting as many errors as possible in each phase of development.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996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lot of effort and attention is now being paid to: 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requirements specification. 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996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Also, now there is a distinct design phase: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standard design techniques are being used.</a:t>
            </a:r>
            <a:endParaRPr/>
          </a:p>
          <a:p>
            <a:pPr marL="637520" lvl="1" indent="-1163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3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When to use Spiral Model</a:t>
            </a:r>
            <a:endParaRPr/>
          </a:p>
        </p:txBody>
      </p:sp>
      <p:sp>
        <p:nvSpPr>
          <p:cNvPr id="688" name="Google Shape;688;p83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 fontScale="92500" lnSpcReduction="10000"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When creation of a prototype is appropriate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When costs and risk evaluation is important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For medium to high-risk projects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Long-term project commitment unwise because of potential changes to economic priorities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Users are unsure of their needs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Requirements are complex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New product line 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Significant changes are expected (research and exploration)</a:t>
            </a:r>
            <a:endParaRPr/>
          </a:p>
          <a:p>
            <a:pPr marL="409834" lvl="0" indent="-11698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ct val="95000"/>
              <a:buFont typeface="Noto Sans Symbols"/>
              <a:buNone/>
            </a:pPr>
            <a:endParaRPr sz="2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4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73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Agile Methods</a:t>
            </a:r>
            <a:endParaRPr/>
          </a:p>
        </p:txBody>
      </p:sp>
      <p:sp>
        <p:nvSpPr>
          <p:cNvPr id="694" name="Google Shape;694;p84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Result from dissatisfaction with the overheads involved in design methods.</a:t>
            </a:r>
            <a:endParaRPr/>
          </a:p>
          <a:p>
            <a:pPr marL="273223" lvl="0" indent="-116378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Software Development History: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During the 1970s, it was discovered that most large software development projects failed.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During the 1980s, many of the reasons for those failures began to be recognized.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 the 1990s, experiments and measurements were used to validate individual methods to prevent failure.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current decade is characterized by complete processes to improve success.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85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73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Project Failure – the trigger for Agility</a:t>
            </a:r>
            <a:endParaRPr/>
          </a:p>
        </p:txBody>
      </p:sp>
      <p:sp>
        <p:nvSpPr>
          <p:cNvPr id="700" name="Google Shape;700;p85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One of the primary causes of project failure was the extended period of time it took to develop a system. 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Costs escalated and requirements changed.</a:t>
            </a:r>
            <a:endParaRPr/>
          </a:p>
          <a:p>
            <a:pPr marL="273223" lvl="0" indent="-116378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Agile methods intend to develop systems more quickly with limited time spent on analysis and design.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86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73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Agile Development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706" name="Google Shape;706;p86" descr="File:Agile Software Development methodology.jpg">
            <a:hlinkClick r:id="rId3"/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940050" y="1443038"/>
            <a:ext cx="3681413" cy="455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7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What is an Agile method? (1)</a:t>
            </a:r>
            <a:endParaRPr/>
          </a:p>
        </p:txBody>
      </p:sp>
      <p:sp>
        <p:nvSpPr>
          <p:cNvPr id="712" name="Google Shape;712;p87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487363" lvl="0" indent="-487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Font typeface="Noto Sans Symbols"/>
              <a:buNone/>
            </a:pPr>
            <a:endParaRPr sz="1800"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Focus on the code rather than the design.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Based on an iterative approach to software development.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Intended to deliver working software quickly.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Evolve quickly to meet changing requirements.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There are claims that agile methods are probably best suited to small/medium-sized business systems or PC products.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8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65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What is an agile method? (2)</a:t>
            </a:r>
            <a:endParaRPr/>
          </a:p>
        </p:txBody>
      </p:sp>
      <p:sp>
        <p:nvSpPr>
          <p:cNvPr id="718" name="Google Shape;718;p88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Agile proponents believe: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Current software development processes are too heavyweight or cumbersome</a:t>
            </a:r>
            <a:endParaRPr/>
          </a:p>
          <a:p>
            <a:pPr marL="273223" lvl="2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Too many things are done that are not directly related to software product being produced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Current software development is too rigid</a:t>
            </a:r>
            <a:endParaRPr/>
          </a:p>
          <a:p>
            <a:pPr marL="273223" lvl="2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Difficulty with incomplete or changing requirements</a:t>
            </a:r>
            <a:endParaRPr/>
          </a:p>
          <a:p>
            <a:pPr marL="273223" lvl="2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Short development cycles (Internet applications)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More active customer involvement needed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9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65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What is an agile method? (3)</a:t>
            </a:r>
            <a:endParaRPr/>
          </a:p>
        </p:txBody>
      </p:sp>
      <p:sp>
        <p:nvSpPr>
          <p:cNvPr id="724" name="Google Shape;724;p89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Agile methods are considered 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Lightweight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People-based rather than Plan-based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Several agile methods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No single agile method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Extreme Programming (XP) most popular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 single definition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Agile Manifesto closest to a definition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Set of principles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Developed by Agile Alliance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9" name="Google Shape;729;p90"/>
          <p:cNvGraphicFramePr/>
          <p:nvPr/>
        </p:nvGraphicFramePr>
        <p:xfrm>
          <a:off x="1047750" y="901700"/>
          <a:ext cx="7239000" cy="5181550"/>
        </p:xfrm>
        <a:graphic>
          <a:graphicData uri="http://schemas.openxmlformats.org/drawingml/2006/table">
            <a:tbl>
              <a:tblPr>
                <a:noFill/>
                <a:tableStyleId>{D0771A31-5899-463F-9BAE-3F68BA448124}</a:tableStyleId>
              </a:tblPr>
              <a:tblGrid>
                <a:gridCol w="206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65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Customer involvement 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customer should be closely involved throughout the development process. Their role is provide and prioritise new system requirements and to evaluate the iterations of the system.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Incremental delivery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software is developed in increments with the customer specifying the requirements to be included in each increment.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5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People not process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skills of the development team should be recognised and exploited. The team should be left to develop their own ways of working without prescriptive processes.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Embrace change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 the system requirements to change and design the system so that it can accommodate these changes.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5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Maintain simplicity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Focus on simplicity in both the software being developed and in the development process used. Wherever possible, actively work to eliminate complexity from the system.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91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58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</a:rPr>
              <a:t>What are the Agile Methodologies</a:t>
            </a:r>
            <a:r>
              <a:rPr lang="en-US" sz="3600"/>
              <a:t>?</a:t>
            </a:r>
            <a:endParaRPr/>
          </a:p>
        </p:txBody>
      </p:sp>
      <p:sp>
        <p:nvSpPr>
          <p:cNvPr id="735" name="Google Shape;735;p91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 fontScale="92500" lnSpcReduction="10000"/>
          </a:bodyPr>
          <a:lstStyle/>
          <a:p>
            <a:pPr marL="466725" lvl="0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EXtreme Programming has received the most attention, </a:t>
            </a:r>
            <a:endParaRPr/>
          </a:p>
          <a:p>
            <a:pPr marL="466725" lvl="0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but here is a list:</a:t>
            </a:r>
            <a:endParaRPr/>
          </a:p>
          <a:p>
            <a:pPr marL="741363" lvl="1" indent="-15435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XP</a:t>
            </a:r>
            <a:endParaRPr/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SCRUM</a:t>
            </a:r>
            <a:endParaRPr/>
          </a:p>
          <a:p>
            <a:pPr marL="741363" lvl="1" indent="-284163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DSDM</a:t>
            </a:r>
            <a:endParaRPr/>
          </a:p>
          <a:p>
            <a:pPr marL="741363" lvl="1" indent="-284163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The Crystal Family</a:t>
            </a:r>
            <a:endParaRPr/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ASD</a:t>
            </a:r>
            <a:endParaRPr/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FDD</a:t>
            </a:r>
            <a:endParaRPr/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dX (agile RUP)</a:t>
            </a:r>
            <a:endParaRPr/>
          </a:p>
          <a:p>
            <a:pPr marL="741363" lvl="1" indent="-284163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Open Source</a:t>
            </a:r>
            <a:endParaRPr/>
          </a:p>
          <a:p>
            <a:pPr marL="741363" lvl="1" indent="-284163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Agile Modeling</a:t>
            </a:r>
            <a:endParaRPr/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Pragmatic Programming</a:t>
            </a:r>
            <a:endParaRPr/>
          </a:p>
          <a:p>
            <a:pPr marL="741363" lvl="1" indent="-1843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85000"/>
              <a:buNone/>
            </a:pPr>
            <a:endParaRPr sz="20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2"/>
          <p:cNvSpPr txBox="1">
            <a:spLocks noGrp="1"/>
          </p:cNvSpPr>
          <p:nvPr>
            <p:ph type="title"/>
          </p:nvPr>
        </p:nvSpPr>
        <p:spPr>
          <a:xfrm>
            <a:off x="209550" y="29210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XP Practices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41" name="Google Shape;741;p92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 lnSpcReduction="10000"/>
          </a:bodyPr>
          <a:lstStyle/>
          <a:p>
            <a:pPr marL="355759" lvl="0" indent="-35575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Planning Game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Small Releases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Metaphor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Simple Design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Test-Driven Development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Refactoring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Pair Programming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Collective Ownership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Continuous Integration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40-Hour Workweek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On-site Customer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Coding Standards</a:t>
            </a:r>
            <a:endParaRPr/>
          </a:p>
        </p:txBody>
      </p:sp>
      <p:pic>
        <p:nvPicPr>
          <p:cNvPr id="742" name="Google Shape;742;p92" descr="XP_Circl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6737" y="1693916"/>
            <a:ext cx="4134015" cy="4305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0" y="1366520"/>
            <a:ext cx="8743950" cy="83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00" tIns="45850" rIns="91700" bIns="458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0"/>
              <a:buNone/>
            </a:pPr>
            <a:r>
              <a:rPr lang="en-US" sz="2800"/>
              <a:t>is a product designated for delivery to the user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986473" y="2277533"/>
            <a:ext cx="2036180" cy="822443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b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385736" y="3878133"/>
            <a:ext cx="1960298" cy="746525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b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2965741" y="3802216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3794125" y="2663449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6759866" y="3574462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6228689" y="2207942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689266" y="5320571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suites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6456336" y="5472407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prototypes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5393981" y="4409558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3421036" y="5168735"/>
            <a:ext cx="1884415" cy="746525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results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438150" y="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Software Product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3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How Scrum Works?</a:t>
            </a:r>
            <a:endParaRPr/>
          </a:p>
        </p:txBody>
      </p:sp>
      <p:pic>
        <p:nvPicPr>
          <p:cNvPr id="748" name="Google Shape;748;p93" descr="Scrum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8150" y="2120900"/>
            <a:ext cx="7967663" cy="3702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94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8594407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Comparison of Different Life Cycle Models</a:t>
            </a:r>
            <a:endParaRPr/>
          </a:p>
        </p:txBody>
      </p:sp>
      <p:sp>
        <p:nvSpPr>
          <p:cNvPr id="756" name="Google Shape;756;p94"/>
          <p:cNvSpPr txBox="1">
            <a:spLocks noGrp="1"/>
          </p:cNvSpPr>
          <p:nvPr>
            <p:ph type="body" idx="1"/>
          </p:nvPr>
        </p:nvSpPr>
        <p:spPr>
          <a:xfrm>
            <a:off x="666750" y="2120900"/>
            <a:ext cx="7738435" cy="455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355759" lvl="0" indent="-35575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Iterative waterfall model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most widely used model. 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But, suitable only for well-understood problems. 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Prototype model is suitable for projects not well understood: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user requirements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technical aspects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95"/>
          <p:cNvSpPr txBox="1">
            <a:spLocks noGrp="1"/>
          </p:cNvSpPr>
          <p:nvPr>
            <p:ph type="title"/>
          </p:nvPr>
        </p:nvSpPr>
        <p:spPr>
          <a:xfrm>
            <a:off x="514350" y="596900"/>
            <a:ext cx="8591550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Comparison of Different Life Cycle Models (CONT.)</a:t>
            </a:r>
            <a:endParaRPr/>
          </a:p>
        </p:txBody>
      </p:sp>
      <p:sp>
        <p:nvSpPr>
          <p:cNvPr id="764" name="Google Shape;764;p95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355759" lvl="0" indent="-35575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Evolutionary model is suitable for  large problems: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can be decomposed into a set of modules that can be incrementally implemented,   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incremental delivery of the system is acceptable  to the customer.  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spiral model: 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suitable for development of technically challenging software products  that are subject to several kinds of risks. 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96"/>
          <p:cNvSpPr txBox="1">
            <a:spLocks noGrp="1"/>
          </p:cNvSpPr>
          <p:nvPr>
            <p:ph type="title"/>
          </p:nvPr>
        </p:nvSpPr>
        <p:spPr>
          <a:xfrm>
            <a:off x="209550" y="596900"/>
            <a:ext cx="91058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Selection of a Life Cycle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70" name="Google Shape;770;p96"/>
          <p:cNvSpPr txBox="1"/>
          <p:nvPr/>
        </p:nvSpPr>
        <p:spPr>
          <a:xfrm>
            <a:off x="590550" y="1972968"/>
            <a:ext cx="8305799" cy="192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759" marR="0" lvl="0" indent="-35575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of a model is based 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759" marR="0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759" marR="0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team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759" marR="0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759" marR="0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type and associated risk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97"/>
          <p:cNvSpPr txBox="1">
            <a:spLocks noGrp="1"/>
          </p:cNvSpPr>
          <p:nvPr>
            <p:ph type="title"/>
          </p:nvPr>
        </p:nvSpPr>
        <p:spPr>
          <a:xfrm>
            <a:off x="0" y="628526"/>
            <a:ext cx="91058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Based On Characteristics Of Requirements</a:t>
            </a:r>
            <a:endParaRPr sz="3600">
              <a:solidFill>
                <a:schemeClr val="dk1"/>
              </a:solidFill>
            </a:endParaRPr>
          </a:p>
        </p:txBody>
      </p:sp>
      <p:graphicFrame>
        <p:nvGraphicFramePr>
          <p:cNvPr id="776" name="Google Shape;776;p97"/>
          <p:cNvGraphicFramePr/>
          <p:nvPr/>
        </p:nvGraphicFramePr>
        <p:xfrm>
          <a:off x="883853" y="1662097"/>
          <a:ext cx="7381350" cy="4220125"/>
        </p:xfrm>
        <a:graphic>
          <a:graphicData uri="http://schemas.openxmlformats.org/drawingml/2006/table">
            <a:tbl>
              <a:tblPr firstRow="1" bandRow="1">
                <a:noFill/>
                <a:tableStyleId>{62220FAF-7BD6-4E1A-9B70-1F079F71717E}</a:tableStyleId>
              </a:tblPr>
              <a:tblGrid>
                <a:gridCol w="179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9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11875">
                <a:tc>
                  <a:txBody>
                    <a:bodyPr/>
                    <a:lstStyle/>
                    <a:p>
                      <a:pPr marL="4089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Waterfall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Prototype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98425" lvl="0" indent="19621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Iterative  enhancement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151765" marR="140335" lvl="0" indent="-507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Evolutionary  development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Spiral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550">
                <a:tc>
                  <a:txBody>
                    <a:bodyPr/>
                    <a:lstStyle/>
                    <a:p>
                      <a:pPr marL="122554" marR="69215" lvl="0" indent="0" algn="l" rtl="0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 requirements  easily understandable  and defined?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1813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9525" lvl="0" indent="0" algn="ctr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78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875">
                <a:tc>
                  <a:txBody>
                    <a:bodyPr/>
                    <a:lstStyle/>
                    <a:p>
                      <a:pPr marL="137795" marR="2921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 we change  requirements quite  often?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016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4127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200">
                <a:tc>
                  <a:txBody>
                    <a:bodyPr/>
                    <a:lstStyle/>
                    <a:p>
                      <a:pPr marL="140970" marR="288290" lvl="0" indent="0" algn="l" rtl="0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 we define  requirements early  in the cycle?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4953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78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625">
                <a:tc>
                  <a:txBody>
                    <a:bodyPr/>
                    <a:lstStyle/>
                    <a:p>
                      <a:pPr marL="106045" marR="137160" lvl="0" indent="0" algn="l" rtl="0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 are  indicating a complex  system to be built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8415" marR="0" lvl="0" indent="0" algn="ctr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7401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0160" marR="0" lvl="0" indent="0" algn="ctr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41275" lvl="0" indent="0" algn="ctr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98"/>
          <p:cNvSpPr txBox="1">
            <a:spLocks noGrp="1"/>
          </p:cNvSpPr>
          <p:nvPr>
            <p:ph type="title"/>
          </p:nvPr>
        </p:nvSpPr>
        <p:spPr>
          <a:xfrm>
            <a:off x="0" y="612673"/>
            <a:ext cx="91058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Based On Status Of Development Team</a:t>
            </a:r>
            <a:endParaRPr sz="3600">
              <a:solidFill>
                <a:schemeClr val="dk1"/>
              </a:solidFill>
            </a:endParaRPr>
          </a:p>
        </p:txBody>
      </p:sp>
      <p:graphicFrame>
        <p:nvGraphicFramePr>
          <p:cNvPr id="782" name="Google Shape;782;p98"/>
          <p:cNvGraphicFramePr/>
          <p:nvPr/>
        </p:nvGraphicFramePr>
        <p:xfrm>
          <a:off x="814869" y="1729083"/>
          <a:ext cx="7381350" cy="4063375"/>
        </p:xfrm>
        <a:graphic>
          <a:graphicData uri="http://schemas.openxmlformats.org/drawingml/2006/table">
            <a:tbl>
              <a:tblPr firstRow="1" bandRow="1">
                <a:noFill/>
                <a:tableStyleId>{62220FAF-7BD6-4E1A-9B70-1F079F71717E}</a:tableStyleId>
              </a:tblPr>
              <a:tblGrid>
                <a:gridCol w="179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9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11875">
                <a:tc>
                  <a:txBody>
                    <a:bodyPr/>
                    <a:lstStyle/>
                    <a:p>
                      <a:pPr marL="0" marR="127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Development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84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Waterfall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Prototype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98425" lvl="0" indent="19621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Iterative  enhancement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51765" marR="140335" lvl="0" indent="-507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Evolutionary  development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301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Spiral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593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37795" marR="254634" lvl="0" indent="0" algn="l" rtl="0">
                        <a:lnSpc>
                          <a:spcPct val="1006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 experience on  similar projects?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889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3685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4953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16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16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875">
                <a:tc>
                  <a:txBody>
                    <a:bodyPr/>
                    <a:lstStyle/>
                    <a:p>
                      <a:pPr marL="137795" marR="257809" lvl="0" indent="0" algn="l" rtl="0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 domain  knowledge (new to  the technology)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105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58419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6545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930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7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200">
                <a:tc>
                  <a:txBody>
                    <a:bodyPr/>
                    <a:lstStyle/>
                    <a:p>
                      <a:pPr marL="137795" marR="254634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 experience on  tools to be used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4193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6731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6545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930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898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875">
                <a:tc>
                  <a:txBody>
                    <a:bodyPr/>
                    <a:lstStyle/>
                    <a:p>
                      <a:pPr marL="137795" marR="274320" lvl="0" indent="0" algn="l" rtl="0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Availability of  training if required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1305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03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161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99"/>
          <p:cNvSpPr txBox="1">
            <a:spLocks noGrp="1"/>
          </p:cNvSpPr>
          <p:nvPr>
            <p:ph type="title"/>
          </p:nvPr>
        </p:nvSpPr>
        <p:spPr>
          <a:xfrm>
            <a:off x="1200150" y="549989"/>
            <a:ext cx="819531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Based On User’s Participation</a:t>
            </a:r>
            <a:endParaRPr sz="3600">
              <a:solidFill>
                <a:schemeClr val="dk1"/>
              </a:solidFill>
            </a:endParaRPr>
          </a:p>
        </p:txBody>
      </p:sp>
      <p:graphicFrame>
        <p:nvGraphicFramePr>
          <p:cNvPr id="788" name="Google Shape;788;p99"/>
          <p:cNvGraphicFramePr/>
          <p:nvPr/>
        </p:nvGraphicFramePr>
        <p:xfrm>
          <a:off x="883853" y="1662097"/>
          <a:ext cx="7381350" cy="4181848"/>
        </p:xfrm>
        <a:graphic>
          <a:graphicData uri="http://schemas.openxmlformats.org/drawingml/2006/table">
            <a:tbl>
              <a:tblPr firstRow="1" bandRow="1">
                <a:noFill/>
                <a:tableStyleId>{62220FAF-7BD6-4E1A-9B70-1F079F71717E}</a:tableStyleId>
              </a:tblPr>
              <a:tblGrid>
                <a:gridCol w="179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9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11875">
                <a:tc>
                  <a:txBody>
                    <a:bodyPr/>
                    <a:lstStyle/>
                    <a:p>
                      <a:pPr marL="0" marR="127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Involvement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3175" lvl="0" indent="0" algn="ctr" rtl="0">
                        <a:lnSpc>
                          <a:spcPct val="100000"/>
                        </a:lnSpc>
                        <a:spcBef>
                          <a:spcPts val="384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 Users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98"/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Waterfall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9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Prototype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98"/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98425" lvl="0" indent="19621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Iterative  enhancement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98"/>
                    </a:solidFill>
                  </a:tcPr>
                </a:tc>
                <a:tc>
                  <a:txBody>
                    <a:bodyPr/>
                    <a:lstStyle/>
                    <a:p>
                      <a:pPr marL="151765" marR="140335" lvl="0" indent="-507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Evolutionary  development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Spiral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98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050">
                <a:tc>
                  <a:txBody>
                    <a:bodyPr/>
                    <a:lstStyle/>
                    <a:p>
                      <a:pPr marL="137795" marR="361950" lvl="0" indent="0" algn="l" rtl="0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involvement  in all phases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82575" marR="0" lvl="0" indent="0" algn="l" rtl="0">
                        <a:lnSpc>
                          <a:spcPct val="100000"/>
                        </a:lnSpc>
                        <a:spcBef>
                          <a:spcPts val="9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009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9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113029" lvl="0" indent="0" algn="ctr" rtl="0">
                        <a:lnSpc>
                          <a:spcPct val="100000"/>
                        </a:lnSpc>
                        <a:spcBef>
                          <a:spcPts val="9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49530" lvl="0" indent="0" algn="ctr" rtl="0">
                        <a:lnSpc>
                          <a:spcPct val="100000"/>
                        </a:lnSpc>
                        <a:spcBef>
                          <a:spcPts val="9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57150" lvl="0" indent="0" algn="ctr" rtl="0">
                        <a:lnSpc>
                          <a:spcPct val="100000"/>
                        </a:lnSpc>
                        <a:spcBef>
                          <a:spcPts val="92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850">
                <a:tc>
                  <a:txBody>
                    <a:bodyPr/>
                    <a:lstStyle/>
                    <a:p>
                      <a:pPr marL="137795" marR="779145" lvl="0" indent="0" algn="l" rtl="0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user  participation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825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1019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34975" marR="0" lvl="0" indent="0" algn="l" rtl="0">
                        <a:lnSpc>
                          <a:spcPct val="100000"/>
                        </a:lnSpc>
                        <a:spcBef>
                          <a:spcPts val="1019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556260" lvl="0" indent="0" algn="r" rtl="0">
                        <a:lnSpc>
                          <a:spcPct val="100000"/>
                        </a:lnSpc>
                        <a:spcBef>
                          <a:spcPts val="1019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70485" lvl="0" indent="0" algn="ctr" rtl="0">
                        <a:lnSpc>
                          <a:spcPct val="100000"/>
                        </a:lnSpc>
                        <a:spcBef>
                          <a:spcPts val="1019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65405" lvl="0" indent="0" algn="ctr" rtl="0">
                        <a:lnSpc>
                          <a:spcPct val="100000"/>
                        </a:lnSpc>
                        <a:spcBef>
                          <a:spcPts val="1019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9100">
                <a:tc>
                  <a:txBody>
                    <a:bodyPr/>
                    <a:lstStyle/>
                    <a:p>
                      <a:pPr marL="137795" marR="179070" lvl="0" indent="0" algn="l" rtl="0">
                        <a:lnSpc>
                          <a:spcPct val="100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have no  previous experience  of participation in  similar projects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85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381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109854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70485" lvl="0" indent="0" algn="ctr" rtl="0">
                        <a:lnSpc>
                          <a:spcPct val="10000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7175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875">
                <a:tc>
                  <a:txBody>
                    <a:bodyPr/>
                    <a:lstStyle/>
                    <a:p>
                      <a:pPr marL="137795" marR="253365" lvl="0" indent="0" algn="l" rtl="0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are experts  of problem domain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104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85750" marR="0" lvl="0" indent="0" algn="l" rtl="0">
                        <a:lnSpc>
                          <a:spcPct val="100000"/>
                        </a:lnSpc>
                        <a:spcBef>
                          <a:spcPts val="1019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104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523875" lvl="0" indent="0" algn="r" rtl="0">
                        <a:lnSpc>
                          <a:spcPct val="100000"/>
                        </a:lnSpc>
                        <a:spcBef>
                          <a:spcPts val="104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49530" lvl="0" indent="0" algn="ctr" rtl="0">
                        <a:lnSpc>
                          <a:spcPct val="100000"/>
                        </a:lnSpc>
                        <a:spcBef>
                          <a:spcPts val="104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31750" lvl="0" indent="0" algn="ctr" rtl="0">
                        <a:lnSpc>
                          <a:spcPct val="100000"/>
                        </a:lnSpc>
                        <a:spcBef>
                          <a:spcPts val="104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00"/>
          <p:cNvSpPr txBox="1">
            <a:spLocks noGrp="1"/>
          </p:cNvSpPr>
          <p:nvPr>
            <p:ph type="title"/>
          </p:nvPr>
        </p:nvSpPr>
        <p:spPr>
          <a:xfrm>
            <a:off x="0" y="628526"/>
            <a:ext cx="91059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Based On Type Of project With Associated Risk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94" name="Google Shape;794;p100"/>
          <p:cNvSpPr/>
          <p:nvPr/>
        </p:nvSpPr>
        <p:spPr>
          <a:xfrm>
            <a:off x="689835" y="1350442"/>
            <a:ext cx="7795202" cy="0"/>
          </a:xfrm>
          <a:custGeom>
            <a:avLst/>
            <a:gdLst/>
            <a:ahLst/>
            <a:cxnLst/>
            <a:rect l="l" t="t" r="r" b="b"/>
            <a:pathLst>
              <a:path w="8610600" h="120000" extrusionOk="0">
                <a:moveTo>
                  <a:pt x="0" y="0"/>
                </a:moveTo>
                <a:lnTo>
                  <a:pt x="8610605" y="0"/>
                </a:lnTo>
              </a:path>
            </a:pathLst>
          </a:custGeom>
          <a:noFill/>
          <a:ln w="571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aphicFrame>
        <p:nvGraphicFramePr>
          <p:cNvPr id="795" name="Google Shape;795;p100"/>
          <p:cNvGraphicFramePr/>
          <p:nvPr/>
        </p:nvGraphicFramePr>
        <p:xfrm>
          <a:off x="883853" y="1528124"/>
          <a:ext cx="7381350" cy="4792333"/>
        </p:xfrm>
        <a:graphic>
          <a:graphicData uri="http://schemas.openxmlformats.org/drawingml/2006/table">
            <a:tbl>
              <a:tblPr firstRow="1" bandRow="1">
                <a:noFill/>
                <a:tableStyleId>{62220FAF-7BD6-4E1A-9B70-1F079F71717E}</a:tableStyleId>
              </a:tblPr>
              <a:tblGrid>
                <a:gridCol w="179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9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95800">
                <a:tc>
                  <a:txBody>
                    <a:bodyPr/>
                    <a:lstStyle/>
                    <a:p>
                      <a:pPr marL="0" marR="317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type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3810" lvl="0" indent="0" algn="ctr" rtl="0">
                        <a:lnSpc>
                          <a:spcPct val="10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 risk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Waterfall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Prototype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98425" lvl="0" indent="19621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Iterative  enhancement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151765" marR="140335" lvl="0" indent="-507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Evolutionary  development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1301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Spiral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1593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475">
                <a:tc>
                  <a:txBody>
                    <a:bodyPr/>
                    <a:lstStyle/>
                    <a:p>
                      <a:pPr marL="137795" marR="220345" lvl="0" indent="0" algn="l" rtl="0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is the  enhancement of the  existing system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2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2476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3497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946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7800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930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450">
                <a:tc>
                  <a:txBody>
                    <a:bodyPr/>
                    <a:lstStyle/>
                    <a:p>
                      <a:pPr marL="137795" marR="422909" lvl="0" indent="0" algn="l" rtl="0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Funding is stable  for the project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2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349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946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898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930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875">
                <a:tc>
                  <a:txBody>
                    <a:bodyPr/>
                    <a:lstStyle/>
                    <a:p>
                      <a:pPr marL="137795" marR="562610" lvl="0" indent="0" algn="l" rtl="0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reliability  requirements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2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1305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1051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6291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9621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16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075">
                <a:tc>
                  <a:txBody>
                    <a:bodyPr/>
                    <a:lstStyle/>
                    <a:p>
                      <a:pPr marL="137795" marR="756920" lvl="0" indent="0" algn="l" rtl="0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Tight project  schedule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2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825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216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7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46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900">
                <a:tc>
                  <a:txBody>
                    <a:bodyPr/>
                    <a:lstStyle/>
                    <a:p>
                      <a:pPr marL="137795" marR="549275" lvl="0" indent="0" algn="l" rtl="0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of reusable  components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2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825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660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064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476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8986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898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1875">
                <a:tc>
                  <a:txBody>
                    <a:bodyPr/>
                    <a:lstStyle/>
                    <a:p>
                      <a:pPr marL="137795" marR="305435" lvl="0" indent="0" algn="l" rtl="0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 resources  (time, money,  people etc.) scare?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2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009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064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349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09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930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01"/>
          <p:cNvSpPr txBox="1">
            <a:spLocks noGrp="1"/>
          </p:cNvSpPr>
          <p:nvPr>
            <p:ph type="title"/>
          </p:nvPr>
        </p:nvSpPr>
        <p:spPr>
          <a:xfrm>
            <a:off x="2367072" y="478701"/>
            <a:ext cx="576727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Multiple Choice Questions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01" name="Google Shape;801;p101"/>
          <p:cNvSpPr txBox="1"/>
          <p:nvPr/>
        </p:nvSpPr>
        <p:spPr>
          <a:xfrm>
            <a:off x="678337" y="1130281"/>
            <a:ext cx="78518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Select most appropriate answer of the following questions: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02" name="Google Shape;802;p101"/>
          <p:cNvGraphicFramePr/>
          <p:nvPr/>
        </p:nvGraphicFramePr>
        <p:xfrm>
          <a:off x="600731" y="1482206"/>
          <a:ext cx="7427275" cy="4466325"/>
        </p:xfrm>
        <a:graphic>
          <a:graphicData uri="http://schemas.openxmlformats.org/drawingml/2006/table">
            <a:tbl>
              <a:tblPr firstRow="1" bandRow="1">
                <a:noFill/>
                <a:tableStyleId>{62220FAF-7BD6-4E1A-9B70-1F079F71717E}</a:tableStyleId>
              </a:tblPr>
              <a:tblGrid>
                <a:gridCol w="3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Spiral Model was developed by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Bev Littlewood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94615" marR="0" lvl="0" indent="0" algn="l" rtl="0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Roger Pressman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Berry Boehm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34620" marR="0" lvl="0" indent="0" algn="l" rtl="0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Victor Basili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325">
                <a:tc gridSpan="3"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29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Which model is most popular for student’s small projects?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Waterfall model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Spiral model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Quick and fix model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59689" marR="0" lvl="0" indent="0" algn="l" rtl="0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Which is not a software life cycle model?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Prototyping model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Waterfall model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Spiral model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Prototyping model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1594" marR="0" lvl="0" indent="0" algn="l" rtl="0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risk factor is considered in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Capability maturity model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Waterfall model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94615" marR="0" lvl="0" indent="0" algn="l" rtl="0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Spiral model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Prototyping model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34620" marR="0" lvl="0" indent="0" algn="l" rtl="0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Iterative enhancement model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550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SDLC stands for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Software design life cycle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Software development life cycle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System development life cycle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System design life cycle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02"/>
          <p:cNvSpPr txBox="1">
            <a:spLocks noGrp="1"/>
          </p:cNvSpPr>
          <p:nvPr>
            <p:ph type="title"/>
          </p:nvPr>
        </p:nvSpPr>
        <p:spPr>
          <a:xfrm>
            <a:off x="819150" y="520700"/>
            <a:ext cx="592528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Multiple Choice Questions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08" name="Google Shape;808;p102"/>
          <p:cNvSpPr txBox="1"/>
          <p:nvPr/>
        </p:nvSpPr>
        <p:spPr>
          <a:xfrm>
            <a:off x="678336" y="1130281"/>
            <a:ext cx="95679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Select most appropriate answer of the following questions: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09" name="Google Shape;809;p102"/>
          <p:cNvGraphicFramePr/>
          <p:nvPr/>
        </p:nvGraphicFramePr>
        <p:xfrm>
          <a:off x="600730" y="1482206"/>
          <a:ext cx="7607700" cy="3595056"/>
        </p:xfrm>
        <a:graphic>
          <a:graphicData uri="http://schemas.openxmlformats.org/drawingml/2006/table">
            <a:tbl>
              <a:tblPr firstRow="1" bandRow="1">
                <a:noFill/>
                <a:tableStyleId>{62220FAF-7BD6-4E1A-9B70-1F079F71717E}</a:tableStyleId>
              </a:tblPr>
              <a:tblGrid>
                <a:gridCol w="3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Build and fix model has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3 phases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94615" marR="0" lvl="0" indent="0" algn="l" rtl="0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2 phases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99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1 phase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13995" marR="0" lvl="0" indent="0" algn="l" rtl="0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4 phases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750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SRS stands for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94615" marR="0" lvl="0" indent="0" algn="l" rtl="0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Software requirements specification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139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Software requirements solution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System requirements specification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59689" marR="0" lvl="0" indent="0" algn="l" rtl="0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Waterfall model is not suitable for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995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none of the above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small projects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995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accommodating change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complex projects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1594" marR="0" lvl="0" indent="0" algn="l" rtl="0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 stands for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995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none of the above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Rapid application development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995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Relative application development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Ready application development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99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Repeated application development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10" name="Google Shape;810;p102"/>
          <p:cNvSpPr txBox="1"/>
          <p:nvPr/>
        </p:nvSpPr>
        <p:spPr>
          <a:xfrm>
            <a:off x="678336" y="5687686"/>
            <a:ext cx="3043348" cy="774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42699" marR="0" lvl="1" indent="-4313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 startAt="10"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 model was proposed by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13994" marR="0" lvl="2" indent="-293998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lphaLcParenBoth"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Lucent Technologies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429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IBM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1" name="Google Shape;811;p102"/>
          <p:cNvSpPr txBox="1"/>
          <p:nvPr/>
        </p:nvSpPr>
        <p:spPr>
          <a:xfrm>
            <a:off x="4865599" y="5949296"/>
            <a:ext cx="1193425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Motorola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Microsoft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607060" y="227754"/>
            <a:ext cx="8498840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Programs versus Software Products</a:t>
            </a: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5296" y="1845752"/>
            <a:ext cx="4020192" cy="465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45525" rIns="19350" bIns="45525" anchor="t" anchorCtr="0">
            <a:normAutofit/>
          </a:bodyPr>
          <a:lstStyle/>
          <a:p>
            <a:pPr marL="273223" lvl="0" indent="-27322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Usually small in size</a:t>
            </a:r>
            <a:endParaRPr/>
          </a:p>
          <a:p>
            <a:pPr marL="273223" lvl="0" indent="-273223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Author himself is sole user</a:t>
            </a:r>
            <a:endParaRPr/>
          </a:p>
          <a:p>
            <a:pPr marL="273223" lvl="0" indent="-273223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Single developer</a:t>
            </a:r>
            <a:endParaRPr/>
          </a:p>
          <a:p>
            <a:pPr marL="273223" lvl="0" indent="-273223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Lacks proper user interface</a:t>
            </a:r>
            <a:endParaRPr/>
          </a:p>
          <a:p>
            <a:pPr marL="273223" lvl="0" indent="-273223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Lacks proper documentation</a:t>
            </a:r>
            <a:endParaRPr/>
          </a:p>
          <a:p>
            <a:pPr marL="273223" lvl="0" indent="-116378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None/>
            </a:pPr>
            <a:endParaRPr>
              <a:solidFill>
                <a:schemeClr val="accent2"/>
              </a:solidFill>
            </a:endParaRPr>
          </a:p>
          <a:p>
            <a:pPr marL="273223" lvl="0" indent="-273223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Ad hoc development.</a:t>
            </a:r>
            <a:r>
              <a:rPr lang="en-US" sz="3200" b="1"/>
              <a:t>  </a:t>
            </a:r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body" idx="2"/>
          </p:nvPr>
        </p:nvSpPr>
        <p:spPr>
          <a:xfrm>
            <a:off x="4628832" y="1845752"/>
            <a:ext cx="3870008" cy="48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Large</a:t>
            </a:r>
            <a:endParaRPr/>
          </a:p>
          <a:p>
            <a:pPr marL="273223" lvl="0" indent="-273223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Large number of users</a:t>
            </a:r>
            <a:endParaRPr/>
          </a:p>
          <a:p>
            <a:pPr marL="273223" lvl="0" indent="-116378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>
              <a:solidFill>
                <a:schemeClr val="accent2"/>
              </a:solidFill>
            </a:endParaRPr>
          </a:p>
          <a:p>
            <a:pPr marL="273223" lvl="0" indent="-273223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Team of developers</a:t>
            </a:r>
            <a:endParaRPr/>
          </a:p>
          <a:p>
            <a:pPr marL="273223" lvl="0" indent="-273223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Well-designed interface</a:t>
            </a:r>
            <a:endParaRPr/>
          </a:p>
          <a:p>
            <a:pPr marL="273223" lvl="0" indent="-116378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>
              <a:solidFill>
                <a:schemeClr val="accent2"/>
              </a:solidFill>
            </a:endParaRPr>
          </a:p>
          <a:p>
            <a:pPr marL="273223" lvl="0" indent="-273223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Well documented &amp; user-manual prepared</a:t>
            </a:r>
            <a:endParaRPr/>
          </a:p>
          <a:p>
            <a:pPr marL="273223" lvl="0" indent="-128443" algn="l" rtl="0">
              <a:lnSpc>
                <a:spcPct val="85000"/>
              </a:lnSpc>
              <a:spcBef>
                <a:spcPts val="536"/>
              </a:spcBef>
              <a:spcAft>
                <a:spcPts val="0"/>
              </a:spcAft>
              <a:buSzPts val="2280"/>
              <a:buNone/>
            </a:pPr>
            <a:endParaRPr sz="2400">
              <a:solidFill>
                <a:schemeClr val="accent2"/>
              </a:solidFill>
            </a:endParaRPr>
          </a:p>
          <a:p>
            <a:pPr marL="273223" lvl="0" indent="-273223" algn="l" rtl="0">
              <a:lnSpc>
                <a:spcPct val="85000"/>
              </a:lnSpc>
              <a:spcBef>
                <a:spcPts val="536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solidFill>
                  <a:schemeClr val="accent2"/>
                </a:solidFill>
              </a:rPr>
              <a:t>Systematic development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182" name="Google Shape;182;p22"/>
          <p:cNvCxnSpPr/>
          <p:nvPr/>
        </p:nvCxnSpPr>
        <p:spPr>
          <a:xfrm>
            <a:off x="758825" y="2301258"/>
            <a:ext cx="7360603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3" name="Google Shape;183;p22"/>
          <p:cNvCxnSpPr/>
          <p:nvPr/>
        </p:nvCxnSpPr>
        <p:spPr>
          <a:xfrm>
            <a:off x="758825" y="3036711"/>
            <a:ext cx="7360603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4" name="Google Shape;184;p22"/>
          <p:cNvCxnSpPr/>
          <p:nvPr/>
        </p:nvCxnSpPr>
        <p:spPr>
          <a:xfrm>
            <a:off x="758825" y="3591860"/>
            <a:ext cx="7360603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5" name="Google Shape;185;p22"/>
          <p:cNvCxnSpPr/>
          <p:nvPr/>
        </p:nvCxnSpPr>
        <p:spPr>
          <a:xfrm>
            <a:off x="758825" y="4351039"/>
            <a:ext cx="7360603" cy="52193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6" name="Google Shape;186;p22"/>
          <p:cNvCxnSpPr/>
          <p:nvPr/>
        </p:nvCxnSpPr>
        <p:spPr>
          <a:xfrm>
            <a:off x="758825" y="5314244"/>
            <a:ext cx="7360603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7" name="Google Shape;187;p22"/>
          <p:cNvCxnSpPr/>
          <p:nvPr/>
        </p:nvCxnSpPr>
        <p:spPr>
          <a:xfrm>
            <a:off x="910590" y="6149340"/>
            <a:ext cx="7360603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8" name="Google Shape;188;p22"/>
          <p:cNvCxnSpPr/>
          <p:nvPr/>
        </p:nvCxnSpPr>
        <p:spPr>
          <a:xfrm>
            <a:off x="4477068" y="1897945"/>
            <a:ext cx="0" cy="3719971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3"/>
          <p:cNvSpPr txBox="1">
            <a:spLocks noGrp="1"/>
          </p:cNvSpPr>
          <p:nvPr>
            <p:ph type="title"/>
          </p:nvPr>
        </p:nvSpPr>
        <p:spPr>
          <a:xfrm>
            <a:off x="438150" y="478701"/>
            <a:ext cx="8153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Multiple Choice Questions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17" name="Google Shape;817;p103"/>
          <p:cNvSpPr txBox="1"/>
          <p:nvPr/>
        </p:nvSpPr>
        <p:spPr>
          <a:xfrm>
            <a:off x="609354" y="1130281"/>
            <a:ext cx="765321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889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Select most appropriate answer of the following questions: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00000"/>
              </a:lnSpc>
              <a:spcBef>
                <a:spcPts val="492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requirements are easily understandable and defined,which model is best suited?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8" name="Google Shape;818;p103"/>
          <p:cNvSpPr txBox="1"/>
          <p:nvPr/>
        </p:nvSpPr>
        <p:spPr>
          <a:xfrm>
            <a:off x="1023258" y="1741196"/>
            <a:ext cx="1742423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Waterfall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Spiral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9" name="Google Shape;819;p103"/>
          <p:cNvSpPr txBox="1"/>
          <p:nvPr/>
        </p:nvSpPr>
        <p:spPr>
          <a:xfrm>
            <a:off x="4858772" y="1741196"/>
            <a:ext cx="1963172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Prototyping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None of the above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0" name="Google Shape;820;p103"/>
          <p:cNvSpPr txBox="1"/>
          <p:nvPr/>
        </p:nvSpPr>
        <p:spPr>
          <a:xfrm>
            <a:off x="609354" y="2248951"/>
            <a:ext cx="675641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requirements are frequently changing, which model is to be selected?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1" name="Google Shape;821;p103"/>
          <p:cNvSpPr txBox="1"/>
          <p:nvPr/>
        </p:nvSpPr>
        <p:spPr>
          <a:xfrm>
            <a:off x="1023258" y="2502159"/>
            <a:ext cx="17424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Waterfall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RAD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2" name="Google Shape;822;p103"/>
          <p:cNvSpPr txBox="1"/>
          <p:nvPr/>
        </p:nvSpPr>
        <p:spPr>
          <a:xfrm>
            <a:off x="4858772" y="2502159"/>
            <a:ext cx="28611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Prototyping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Iterative enhancement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3" name="Google Shape;823;p103"/>
          <p:cNvSpPr txBox="1"/>
          <p:nvPr/>
        </p:nvSpPr>
        <p:spPr>
          <a:xfrm>
            <a:off x="609354" y="3009915"/>
            <a:ext cx="59533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user participation is available, which model is to be chosen?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4" name="Google Shape;824;p103"/>
          <p:cNvSpPr txBox="1"/>
          <p:nvPr/>
        </p:nvSpPr>
        <p:spPr>
          <a:xfrm>
            <a:off x="1023258" y="3264462"/>
            <a:ext cx="17424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Waterfall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Spiral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5" name="Google Shape;825;p103"/>
          <p:cNvSpPr txBox="1"/>
          <p:nvPr/>
        </p:nvSpPr>
        <p:spPr>
          <a:xfrm>
            <a:off x="4858772" y="3264462"/>
            <a:ext cx="28611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Iterative enhancement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RAD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6" name="Google Shape;826;p103"/>
          <p:cNvSpPr txBox="1"/>
          <p:nvPr/>
        </p:nvSpPr>
        <p:spPr>
          <a:xfrm>
            <a:off x="609353" y="3772219"/>
            <a:ext cx="672192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limited user participation is available, which model is to be selected?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7" name="Google Shape;827;p103"/>
          <p:cNvSpPr txBox="1"/>
          <p:nvPr/>
        </p:nvSpPr>
        <p:spPr>
          <a:xfrm>
            <a:off x="1023258" y="4026767"/>
            <a:ext cx="2848468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Waterfall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Iterative enhancement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8" name="Google Shape;828;p103"/>
          <p:cNvSpPr txBox="1"/>
          <p:nvPr/>
        </p:nvSpPr>
        <p:spPr>
          <a:xfrm>
            <a:off x="4858771" y="4026767"/>
            <a:ext cx="1779790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Spiral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any of the above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9" name="Google Shape;829;p103"/>
          <p:cNvSpPr txBox="1"/>
          <p:nvPr/>
        </p:nvSpPr>
        <p:spPr>
          <a:xfrm>
            <a:off x="609353" y="4534522"/>
            <a:ext cx="714675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project is the enhancement of existing system, which model is best suited?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0" name="Google Shape;830;p103"/>
          <p:cNvSpPr txBox="1"/>
          <p:nvPr/>
        </p:nvSpPr>
        <p:spPr>
          <a:xfrm>
            <a:off x="1023258" y="4789070"/>
            <a:ext cx="2848468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Waterfall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Iterative enhancement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1" name="Google Shape;831;p103"/>
          <p:cNvSpPr txBox="1"/>
          <p:nvPr/>
        </p:nvSpPr>
        <p:spPr>
          <a:xfrm>
            <a:off x="4858772" y="4789070"/>
            <a:ext cx="1963172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Prototyping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Spiral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04"/>
          <p:cNvSpPr txBox="1">
            <a:spLocks noGrp="1"/>
          </p:cNvSpPr>
          <p:nvPr>
            <p:ph type="title"/>
          </p:nvPr>
        </p:nvSpPr>
        <p:spPr>
          <a:xfrm>
            <a:off x="0" y="347702"/>
            <a:ext cx="85915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Multiple Choice Questions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37" name="Google Shape;837;p104"/>
          <p:cNvSpPr txBox="1"/>
          <p:nvPr/>
        </p:nvSpPr>
        <p:spPr>
          <a:xfrm>
            <a:off x="609352" y="1130281"/>
            <a:ext cx="783318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889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Select most appropriate answer of the following questions: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00000"/>
              </a:lnSpc>
              <a:spcBef>
                <a:spcPts val="492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Which one is the most important feature of spiral model?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8" name="Google Shape;838;p104"/>
          <p:cNvSpPr txBox="1"/>
          <p:nvPr/>
        </p:nvSpPr>
        <p:spPr>
          <a:xfrm>
            <a:off x="1023258" y="1741196"/>
            <a:ext cx="2601850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Quality management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Performance management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9" name="Google Shape;839;p104"/>
          <p:cNvSpPr txBox="1"/>
          <p:nvPr/>
        </p:nvSpPr>
        <p:spPr>
          <a:xfrm>
            <a:off x="4858771" y="1741196"/>
            <a:ext cx="2405820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Risk management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Efficiency management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0" name="Google Shape;840;p104"/>
          <p:cNvSpPr txBox="1"/>
          <p:nvPr/>
        </p:nvSpPr>
        <p:spPr>
          <a:xfrm>
            <a:off x="609353" y="2248951"/>
            <a:ext cx="667306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Most suitable model for new technology that is not well understood is: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1" name="Google Shape;841;p104"/>
          <p:cNvSpPr txBox="1"/>
          <p:nvPr/>
        </p:nvSpPr>
        <p:spPr>
          <a:xfrm>
            <a:off x="1023258" y="2502159"/>
            <a:ext cx="28484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Waterfall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Iterative enhancement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2" name="Google Shape;842;p104"/>
          <p:cNvSpPr txBox="1"/>
          <p:nvPr/>
        </p:nvSpPr>
        <p:spPr>
          <a:xfrm>
            <a:off x="4858772" y="2502159"/>
            <a:ext cx="32503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RAD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Evolutionary development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3" name="Google Shape;843;p104"/>
          <p:cNvSpPr txBox="1"/>
          <p:nvPr/>
        </p:nvSpPr>
        <p:spPr>
          <a:xfrm>
            <a:off x="609353" y="3057699"/>
            <a:ext cx="7537662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19429" marR="4541" lvl="0" indent="-408645" algn="l" rtl="0">
              <a:lnSpc>
                <a:spcPct val="967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Statistically, the maximum percentage of errors belong to the following phase of  SDLC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4" name="Google Shape;844;p104"/>
          <p:cNvSpPr txBox="1"/>
          <p:nvPr/>
        </p:nvSpPr>
        <p:spPr>
          <a:xfrm>
            <a:off x="1023258" y="3468101"/>
            <a:ext cx="155559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Coding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Specifications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5" name="Google Shape;845;p104"/>
          <p:cNvSpPr txBox="1"/>
          <p:nvPr/>
        </p:nvSpPr>
        <p:spPr>
          <a:xfrm>
            <a:off x="4858770" y="3468101"/>
            <a:ext cx="28381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Design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Installation and maintenance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6" name="Google Shape;846;p104"/>
          <p:cNvSpPr txBox="1"/>
          <p:nvPr/>
        </p:nvSpPr>
        <p:spPr>
          <a:xfrm>
            <a:off x="609353" y="3975857"/>
            <a:ext cx="500249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Which phase is not available in software life cycle?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7" name="Google Shape;847;p104"/>
          <p:cNvSpPr txBox="1"/>
          <p:nvPr/>
        </p:nvSpPr>
        <p:spPr>
          <a:xfrm>
            <a:off x="1023258" y="4230405"/>
            <a:ext cx="1444642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Coding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Maintenance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8" name="Google Shape;848;p104"/>
          <p:cNvSpPr txBox="1"/>
          <p:nvPr/>
        </p:nvSpPr>
        <p:spPr>
          <a:xfrm>
            <a:off x="4858770" y="4230405"/>
            <a:ext cx="1349214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Testing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Abstraction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9" name="Google Shape;849;p104"/>
          <p:cNvSpPr txBox="1"/>
          <p:nvPr/>
        </p:nvSpPr>
        <p:spPr>
          <a:xfrm>
            <a:off x="609354" y="4738160"/>
            <a:ext cx="656441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development is supposed to proceed linearly through the phase in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0" name="Google Shape;850;p104"/>
          <p:cNvSpPr txBox="1"/>
          <p:nvPr/>
        </p:nvSpPr>
        <p:spPr>
          <a:xfrm>
            <a:off x="1023258" y="4992708"/>
            <a:ext cx="1950525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Spiral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Prototyping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1" name="Google Shape;851;p104"/>
          <p:cNvSpPr txBox="1"/>
          <p:nvPr/>
        </p:nvSpPr>
        <p:spPr>
          <a:xfrm>
            <a:off x="4858770" y="4992708"/>
            <a:ext cx="1938453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Waterfall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None of the above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5D58FE9C854346A42EDBBE9E7123BB" ma:contentTypeVersion="8" ma:contentTypeDescription="Create a new document." ma:contentTypeScope="" ma:versionID="3bbfbb1d57601bc9ea3e0fe375c5f97b">
  <xsd:schema xmlns:xsd="http://www.w3.org/2001/XMLSchema" xmlns:xs="http://www.w3.org/2001/XMLSchema" xmlns:p="http://schemas.microsoft.com/office/2006/metadata/properties" xmlns:ns2="9a539919-7cbe-4086-b468-9b48f25fd8a6" targetNamespace="http://schemas.microsoft.com/office/2006/metadata/properties" ma:root="true" ma:fieldsID="e61520f38727adf61c7e23363b501ccc" ns2:_="">
    <xsd:import namespace="9a539919-7cbe-4086-b468-9b48f25fd8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39919-7cbe-4086-b468-9b48f25fd8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F5F86F-0738-4D0C-87E1-6166614860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71B65B-77C1-464C-AD05-17A65BB4798A}">
  <ds:schemaRefs>
    <ds:schemaRef ds:uri="9a539919-7cbe-4086-b468-9b48f25fd8a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A91B27D-B3C9-400F-B9D1-6C1FA34878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91</Slides>
  <Notes>91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Flow</vt:lpstr>
      <vt:lpstr>   Introduction to software engineering</vt:lpstr>
      <vt:lpstr>Objectives</vt:lpstr>
      <vt:lpstr> Software Engineering</vt:lpstr>
      <vt:lpstr>Evolution of Design Techniques</vt:lpstr>
      <vt:lpstr>Evolution of Other Software Engineering Techniques</vt:lpstr>
      <vt:lpstr>Differences Between the Exploratory Style and Modern Software Development Practices</vt:lpstr>
      <vt:lpstr>Differences Between the Exploratory Style and Modern Software Development Practices  (CONT.)</vt:lpstr>
      <vt:lpstr>Software Product</vt:lpstr>
      <vt:lpstr>Programs versus Software Products</vt:lpstr>
      <vt:lpstr>The software process</vt:lpstr>
      <vt:lpstr>Software Life Cycle</vt:lpstr>
      <vt:lpstr>Life Cycle Model</vt:lpstr>
      <vt:lpstr>Life Cycle Model (CONT.)</vt:lpstr>
      <vt:lpstr>Why Model  Life Cycle ?</vt:lpstr>
      <vt:lpstr>Why Model  Life Cycle ?</vt:lpstr>
      <vt:lpstr>Generic software process models</vt:lpstr>
      <vt:lpstr>Various stages in software process</vt:lpstr>
      <vt:lpstr>Feasibility Study</vt:lpstr>
      <vt:lpstr>Activities during Feasibility Study</vt:lpstr>
      <vt:lpstr>Activities during Feasibility Study</vt:lpstr>
      <vt:lpstr>Requirements Analysis and Specification</vt:lpstr>
      <vt:lpstr>Goals of Requirements Analysis</vt:lpstr>
      <vt:lpstr>Requirements Gathering</vt:lpstr>
      <vt:lpstr>Requirements Analysis (CONT.)</vt:lpstr>
      <vt:lpstr>Requirements Analysis (CONT.)</vt:lpstr>
      <vt:lpstr>Design</vt:lpstr>
      <vt:lpstr>Traditional Design Approach</vt:lpstr>
      <vt:lpstr>Structured Analysis Activity</vt:lpstr>
      <vt:lpstr>Structured Analysis (CONT.)</vt:lpstr>
      <vt:lpstr>Structured Design</vt:lpstr>
      <vt:lpstr>Object Oriented Design</vt:lpstr>
      <vt:lpstr>Object Oriented Design (CONT.)</vt:lpstr>
      <vt:lpstr>Implementation</vt:lpstr>
      <vt:lpstr>Implementation (CONT.)</vt:lpstr>
      <vt:lpstr>Integration and System Testing</vt:lpstr>
      <vt:lpstr>Integration and System Testing</vt:lpstr>
      <vt:lpstr>System Testing</vt:lpstr>
      <vt:lpstr>Maintenance</vt:lpstr>
      <vt:lpstr>Maintenance (CONT.)</vt:lpstr>
      <vt:lpstr>Build &amp; Fix Model</vt:lpstr>
      <vt:lpstr>Build &amp; Fix Model</vt:lpstr>
      <vt:lpstr>Classical Waterfall Model</vt:lpstr>
      <vt:lpstr>Waterfall model</vt:lpstr>
      <vt:lpstr>Waterfall Strengths</vt:lpstr>
      <vt:lpstr>Waterfall Deficiencies</vt:lpstr>
      <vt:lpstr>When to use the Waterfall Model</vt:lpstr>
      <vt:lpstr>V-Shaped SDLC Model</vt:lpstr>
      <vt:lpstr>V-Shaped Strengths</vt:lpstr>
      <vt:lpstr>V-Shaped Weaknesses</vt:lpstr>
      <vt:lpstr>Prototyping Model </vt:lpstr>
      <vt:lpstr>Prototyping Model (CONT.)</vt:lpstr>
      <vt:lpstr>Prototyping Model (CONT.)</vt:lpstr>
      <vt:lpstr>Evolutionary development</vt:lpstr>
      <vt:lpstr>Evolutionary development</vt:lpstr>
      <vt:lpstr>Characteristics of Evolutionary Development</vt:lpstr>
      <vt:lpstr>Evolutionary development</vt:lpstr>
      <vt:lpstr>Incremental Development</vt:lpstr>
      <vt:lpstr>Incremental Development – Version I</vt:lpstr>
      <vt:lpstr>Incremental Development –Advantages</vt:lpstr>
      <vt:lpstr>Incremental Development – Problems</vt:lpstr>
      <vt:lpstr>Incremental means adding, iterative means reworking  </vt:lpstr>
      <vt:lpstr>Incremental &amp; iterative - summary</vt:lpstr>
      <vt:lpstr>The Rapid Application Development (RAD) Model</vt:lpstr>
      <vt:lpstr>The Rapid Application Development (RAD) Model</vt:lpstr>
      <vt:lpstr>The Rapid Application Development (RAD) Model</vt:lpstr>
      <vt:lpstr>Spiral development</vt:lpstr>
      <vt:lpstr>Spiral model of the software process</vt:lpstr>
      <vt:lpstr>Spiral Model Strengths</vt:lpstr>
      <vt:lpstr>Spiral Model Weaknesses</vt:lpstr>
      <vt:lpstr>When to use Spiral Model</vt:lpstr>
      <vt:lpstr>Agile Methods</vt:lpstr>
      <vt:lpstr>Project Failure – the trigger for Agility</vt:lpstr>
      <vt:lpstr>Agile Development</vt:lpstr>
      <vt:lpstr>What is an Agile method? (1)</vt:lpstr>
      <vt:lpstr>What is an agile method? (2)</vt:lpstr>
      <vt:lpstr>What is an agile method? (3)</vt:lpstr>
      <vt:lpstr>PowerPoint Presentation</vt:lpstr>
      <vt:lpstr>What are the Agile Methodologies?</vt:lpstr>
      <vt:lpstr>XP Practices</vt:lpstr>
      <vt:lpstr>How Scrum Works?</vt:lpstr>
      <vt:lpstr>Comparison of Different Life Cycle Models</vt:lpstr>
      <vt:lpstr>Comparison of Different Life Cycle Models (CONT.)</vt:lpstr>
      <vt:lpstr>Selection of a Life Cycle Model</vt:lpstr>
      <vt:lpstr>Based On Characteristics Of Requirements</vt:lpstr>
      <vt:lpstr>Based On Status Of Development Team</vt:lpstr>
      <vt:lpstr>Based On User’s Participation</vt:lpstr>
      <vt:lpstr>Based On Type Of project With Associated Risk</vt:lpstr>
      <vt:lpstr>Multiple Choice Questions</vt:lpstr>
      <vt:lpstr>Multiple Choice Questions</vt:lpstr>
      <vt:lpstr>Multiple Choice Questions</vt:lpstr>
      <vt:lpstr>Multiple Choice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Introduction to software engineering</dc:title>
  <cp:revision>7</cp:revision>
  <dcterms:modified xsi:type="dcterms:W3CDTF">2022-03-09T12:51:23Z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0x0101005A5D58FE9C854346A42EDBBE9E7123BB</vt:lpwstr>
  </property>
</Properties>
</file>