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68" r:id="rId5"/>
    <p:sldId id="277" r:id="rId6"/>
    <p:sldId id="266" r:id="rId7"/>
    <p:sldId id="259" r:id="rId8"/>
    <p:sldId id="265" r:id="rId9"/>
    <p:sldId id="264" r:id="rId10"/>
    <p:sldId id="262" r:id="rId11"/>
    <p:sldId id="260" r:id="rId12"/>
    <p:sldId id="263"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9AFB1-14A4-48CA-8BF6-E608E0A7C7EE}" v="29" dt="2022-06-30T23:06:14.111"/>
    <p1510:client id="{297DAB0F-D838-467D-94CC-64F0521222E7}" v="7030" dt="2022-11-06T20:55:53.025"/>
    <p1510:client id="{5CAF16FA-9F12-4454-8B16-87A4584DD2B5}" v="28" dt="2022-06-30T19:31:21.362"/>
    <p1510:client id="{601E752A-C794-4F5D-8ACD-7796ECF24E69}" v="33" dt="2022-08-06T02:27:49.691"/>
    <p1510:client id="{E86CCD84-D6DB-42C8-8863-E4E26F369E5C}" v="1412" dt="2022-11-07T20:27:43.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normAutofit/>
          </a:bodyPr>
          <a:lstStyle/>
          <a:p>
            <a:r>
              <a:rPr lang="en-US" dirty="0">
                <a:cs typeface="Calibri Light"/>
              </a:rPr>
              <a:t>Course Housekeeping &amp; </a:t>
            </a:r>
            <a:br>
              <a:rPr lang="en-US" dirty="0">
                <a:cs typeface="Calibri Light"/>
              </a:rPr>
            </a:br>
            <a:r>
              <a:rPr lang="en-US" dirty="0">
                <a:cs typeface="Calibri Light"/>
              </a:rPr>
              <a:t>Final 30 Days Roadmap</a:t>
            </a:r>
            <a:endParaRPr lang="en-US" dirty="0"/>
          </a:p>
        </p:txBody>
      </p:sp>
      <p:sp>
        <p:nvSpPr>
          <p:cNvPr id="3" name="Subtitle 2"/>
          <p:cNvSpPr>
            <a:spLocks noGrp="1"/>
          </p:cNvSpPr>
          <p:nvPr>
            <p:ph type="subTitle" idx="1"/>
          </p:nvPr>
        </p:nvSpPr>
        <p:spPr>
          <a:xfrm>
            <a:off x="1524000" y="3602038"/>
            <a:ext cx="9144000" cy="2302743"/>
          </a:xfrm>
        </p:spPr>
        <p:txBody>
          <a:bodyPr vert="horz" lIns="91440" tIns="45720" rIns="91440" bIns="45720" rtlCol="0" anchor="t">
            <a:normAutofit/>
          </a:bodyPr>
          <a:lstStyle/>
          <a:p>
            <a:pPr algn="l"/>
            <a:r>
              <a:rPr lang="en-US" dirty="0">
                <a:latin typeface="Tahoma"/>
                <a:ea typeface="Tahoma"/>
                <a:cs typeface="Calibri"/>
              </a:rPr>
              <a:t>JD </a:t>
            </a:r>
            <a:r>
              <a:rPr lang="en-US" dirty="0" err="1">
                <a:latin typeface="Tahoma"/>
                <a:ea typeface="Tahoma"/>
                <a:cs typeface="Calibri"/>
              </a:rPr>
              <a:t>Kilgallin</a:t>
            </a:r>
            <a:endParaRPr lang="en-US">
              <a:latin typeface="Tahoma"/>
              <a:ea typeface="Tahoma"/>
              <a:cs typeface="+mn-lt"/>
            </a:endParaRPr>
          </a:p>
          <a:p>
            <a:pPr algn="l"/>
            <a:r>
              <a:rPr lang="en-US" dirty="0">
                <a:latin typeface="Tahoma"/>
                <a:ea typeface="Tahoma"/>
                <a:cs typeface="Calibri"/>
              </a:rPr>
              <a:t>CPSC:480</a:t>
            </a:r>
            <a:endParaRPr lang="en-US">
              <a:latin typeface="Tahoma"/>
              <a:ea typeface="Tahoma"/>
              <a:cs typeface="+mn-lt"/>
            </a:endParaRPr>
          </a:p>
          <a:p>
            <a:pPr algn="l"/>
            <a:r>
              <a:rPr lang="en-US" dirty="0">
                <a:latin typeface="Tahoma"/>
                <a:ea typeface="Tahoma"/>
                <a:cs typeface="Calibri"/>
              </a:rPr>
              <a:t>11/09/22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6E5F-183F-174A-4380-621A60535EF2}"/>
              </a:ext>
            </a:extLst>
          </p:cNvPr>
          <p:cNvSpPr>
            <a:spLocks noGrp="1"/>
          </p:cNvSpPr>
          <p:nvPr>
            <p:ph type="title"/>
          </p:nvPr>
        </p:nvSpPr>
        <p:spPr/>
        <p:txBody>
          <a:bodyPr/>
          <a:lstStyle/>
          <a:p>
            <a:r>
              <a:rPr lang="en-US" dirty="0">
                <a:cs typeface="Calibri Light"/>
              </a:rPr>
              <a:t>Meeting schedule</a:t>
            </a:r>
            <a:endParaRPr lang="en-US" dirty="0"/>
          </a:p>
        </p:txBody>
      </p:sp>
      <p:sp>
        <p:nvSpPr>
          <p:cNvPr id="3" name="Content Placeholder 2">
            <a:extLst>
              <a:ext uri="{FF2B5EF4-FFF2-40B4-BE49-F238E27FC236}">
                <a16:creationId xmlns:a16="http://schemas.microsoft.com/office/drawing/2014/main" id="{EA9EA4F0-FAD9-CA89-02E8-808C48A912F5}"/>
              </a:ext>
            </a:extLst>
          </p:cNvPr>
          <p:cNvSpPr>
            <a:spLocks noGrp="1"/>
          </p:cNvSpPr>
          <p:nvPr>
            <p:ph idx="1"/>
          </p:nvPr>
        </p:nvSpPr>
        <p:spPr>
          <a:xfrm>
            <a:off x="838200" y="1825625"/>
            <a:ext cx="10515600" cy="5033865"/>
          </a:xfrm>
        </p:spPr>
        <p:txBody>
          <a:bodyPr vert="horz" lIns="91440" tIns="45720" rIns="91440" bIns="45720" rtlCol="0" anchor="t">
            <a:normAutofit fontScale="92500"/>
          </a:bodyPr>
          <a:lstStyle/>
          <a:p>
            <a:r>
              <a:rPr lang="en-US" i="1" dirty="0">
                <a:cs typeface="Calibri"/>
              </a:rPr>
              <a:t>21* – Today (SCM)</a:t>
            </a:r>
            <a:endParaRPr lang="en-US" i="1" dirty="0">
              <a:ea typeface="+mn-lt"/>
              <a:cs typeface="+mn-lt"/>
            </a:endParaRPr>
          </a:p>
          <a:p>
            <a:r>
              <a:rPr lang="en-US" i="1" dirty="0">
                <a:cs typeface="Calibri"/>
              </a:rPr>
              <a:t>22* – Wednesday, Nov 9 (Automation)</a:t>
            </a:r>
            <a:endParaRPr lang="en-US" i="1" dirty="0">
              <a:ea typeface="+mn-lt"/>
              <a:cs typeface="+mn-lt"/>
            </a:endParaRPr>
          </a:p>
          <a:p>
            <a:r>
              <a:rPr lang="en-US" i="1" dirty="0">
                <a:cs typeface="Calibri"/>
              </a:rPr>
              <a:t>23* – Monday, Nov 14 (Risk)</a:t>
            </a:r>
            <a:endParaRPr lang="en-US" i="1" dirty="0">
              <a:ea typeface="+mn-lt"/>
              <a:cs typeface="+mn-lt"/>
            </a:endParaRPr>
          </a:p>
          <a:p>
            <a:r>
              <a:rPr lang="en-US" dirty="0">
                <a:cs typeface="Calibri"/>
              </a:rPr>
              <a:t>24 – Wednesday, Nov 16 (UI/UX/product ownership guest lecture)</a:t>
            </a:r>
            <a:endParaRPr lang="en-US" dirty="0">
              <a:ea typeface="+mn-lt"/>
              <a:cs typeface="+mn-lt"/>
            </a:endParaRPr>
          </a:p>
          <a:p>
            <a:r>
              <a:rPr lang="en-US" i="1" dirty="0">
                <a:cs typeface="Calibri"/>
              </a:rPr>
              <a:t>25* – Monday, Nov 21 (Research, sales, marketing, support, sysadmin, </a:t>
            </a:r>
            <a:r>
              <a:rPr lang="en-US" i="1" dirty="0" err="1">
                <a:cs typeface="Calibri"/>
              </a:rPr>
              <a:t>etc</a:t>
            </a:r>
            <a:r>
              <a:rPr lang="en-US" i="1" dirty="0">
                <a:cs typeface="Calibri"/>
              </a:rPr>
              <a:t>)</a:t>
            </a:r>
            <a:endParaRPr lang="en-US" i="1" dirty="0">
              <a:ea typeface="+mn-lt"/>
              <a:cs typeface="+mn-lt"/>
            </a:endParaRPr>
          </a:p>
          <a:p>
            <a:r>
              <a:rPr lang="en-US" dirty="0">
                <a:cs typeface="Calibri"/>
              </a:rPr>
              <a:t>26 – Wednesday, Nov 23 (Python for interviews, automation, data science)</a:t>
            </a:r>
            <a:endParaRPr lang="en-US" dirty="0">
              <a:ea typeface="+mn-lt"/>
              <a:cs typeface="+mn-lt"/>
            </a:endParaRPr>
          </a:p>
          <a:p>
            <a:r>
              <a:rPr lang="en-US" dirty="0">
                <a:cs typeface="Calibri"/>
              </a:rPr>
              <a:t>27 </a:t>
            </a:r>
            <a:r>
              <a:rPr lang="en-US" dirty="0">
                <a:ea typeface="+mn-lt"/>
                <a:cs typeface="+mn-lt"/>
              </a:rPr>
              <a:t>– Monday, Nov 28 (final project presentations)</a:t>
            </a:r>
          </a:p>
          <a:p>
            <a:r>
              <a:rPr lang="en-US" dirty="0">
                <a:cs typeface="Calibri"/>
              </a:rPr>
              <a:t>28 – Wednesday, Nov 30 (conclusion and final review)</a:t>
            </a:r>
            <a:endParaRPr lang="en-US" dirty="0">
              <a:ea typeface="+mn-lt"/>
              <a:cs typeface="+mn-lt"/>
            </a:endParaRPr>
          </a:p>
          <a:p>
            <a:r>
              <a:rPr lang="en-US" dirty="0">
                <a:ea typeface="+mn-lt"/>
                <a:cs typeface="+mn-lt"/>
              </a:rPr>
              <a:t>** – Monday, Dec 5 (bonus office hour)</a:t>
            </a:r>
          </a:p>
          <a:p>
            <a:r>
              <a:rPr lang="en-US" dirty="0">
                <a:ea typeface="+mn-lt"/>
                <a:cs typeface="+mn-lt"/>
              </a:rPr>
              <a:t>** – Wednesday, Dec 7 (final)</a:t>
            </a:r>
          </a:p>
        </p:txBody>
      </p:sp>
      <p:sp>
        <p:nvSpPr>
          <p:cNvPr id="5" name="Title 1">
            <a:extLst>
              <a:ext uri="{FF2B5EF4-FFF2-40B4-BE49-F238E27FC236}">
                <a16:creationId xmlns:a16="http://schemas.microsoft.com/office/drawing/2014/main" id="{9CC63A2D-3954-E42D-C1B0-F8DCD57D4AB3}"/>
              </a:ext>
            </a:extLst>
          </p:cNvPr>
          <p:cNvSpPr txBox="1">
            <a:spLocks/>
          </p:cNvSpPr>
          <p:nvPr/>
        </p:nvSpPr>
        <p:spPr>
          <a:xfrm>
            <a:off x="836330" y="3679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i="1" dirty="0">
                <a:cs typeface="Calibri Light" panose="020F0302020204030204"/>
              </a:rPr>
              <a:t>(*fully examinable)</a:t>
            </a:r>
            <a:endParaRPr lang="en-US" dirty="0">
              <a:cs typeface="Calibri Light" panose="020F0302020204030204"/>
            </a:endParaRPr>
          </a:p>
        </p:txBody>
      </p:sp>
    </p:spTree>
    <p:extLst>
      <p:ext uri="{BB962C8B-B14F-4D97-AF65-F5344CB8AC3E}">
        <p14:creationId xmlns:p14="http://schemas.microsoft.com/office/powerpoint/2010/main" val="293936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D832-0081-B6E8-10DD-60B5C4E2FD27}"/>
              </a:ext>
            </a:extLst>
          </p:cNvPr>
          <p:cNvSpPr>
            <a:spLocks noGrp="1"/>
          </p:cNvSpPr>
          <p:nvPr>
            <p:ph type="title"/>
          </p:nvPr>
        </p:nvSpPr>
        <p:spPr/>
        <p:txBody>
          <a:bodyPr/>
          <a:lstStyle/>
          <a:p>
            <a:r>
              <a:rPr lang="en-US" dirty="0">
                <a:cs typeface="Calibri Light"/>
              </a:rPr>
              <a:t>Final grade breakdown</a:t>
            </a:r>
            <a:endParaRPr lang="en-US" dirty="0"/>
          </a:p>
        </p:txBody>
      </p:sp>
      <p:sp>
        <p:nvSpPr>
          <p:cNvPr id="3" name="Content Placeholder 2">
            <a:extLst>
              <a:ext uri="{FF2B5EF4-FFF2-40B4-BE49-F238E27FC236}">
                <a16:creationId xmlns:a16="http://schemas.microsoft.com/office/drawing/2014/main" id="{290BB952-ED3D-7188-7DC0-41BDF713E5A2}"/>
              </a:ext>
            </a:extLst>
          </p:cNvPr>
          <p:cNvSpPr>
            <a:spLocks noGrp="1"/>
          </p:cNvSpPr>
          <p:nvPr>
            <p:ph idx="1"/>
          </p:nvPr>
        </p:nvSpPr>
        <p:spPr>
          <a:xfrm>
            <a:off x="838200" y="1825625"/>
            <a:ext cx="10515600" cy="5038540"/>
          </a:xfrm>
        </p:spPr>
        <p:txBody>
          <a:bodyPr vert="horz" lIns="91440" tIns="45720" rIns="91440" bIns="45720" rtlCol="0" anchor="t">
            <a:normAutofit fontScale="85000" lnSpcReduction="20000"/>
          </a:bodyPr>
          <a:lstStyle/>
          <a:p>
            <a:r>
              <a:rPr lang="en-US" dirty="0">
                <a:cs typeface="Calibri"/>
              </a:rPr>
              <a:t>Completed categories </a:t>
            </a:r>
            <a:r>
              <a:rPr lang="en-US" dirty="0">
                <a:ea typeface="+mn-lt"/>
                <a:cs typeface="+mn-lt"/>
              </a:rPr>
              <a:t>so far are 50% of final grade: midterm (20%), project 1 &amp; 2 (10%x2), and exercises (10%, lowest dropped). Other 50% of grade still to go.</a:t>
            </a:r>
            <a:endParaRPr lang="en-US" dirty="0">
              <a:cs typeface="Calibri"/>
            </a:endParaRPr>
          </a:p>
          <a:p>
            <a:r>
              <a:rPr lang="en-US" dirty="0">
                <a:ea typeface="+mn-lt"/>
                <a:cs typeface="+mn-lt"/>
              </a:rPr>
              <a:t>Project 3 this week (checkpoint Wednesday, project Monday) – 10%.</a:t>
            </a:r>
          </a:p>
          <a:p>
            <a:r>
              <a:rPr lang="en-US" dirty="0">
                <a:ea typeface="+mn-lt"/>
                <a:cs typeface="+mn-lt"/>
              </a:rPr>
              <a:t>Project 4 from this week to end of classes – 10%.</a:t>
            </a:r>
          </a:p>
          <a:p>
            <a:r>
              <a:rPr lang="en-US" dirty="0">
                <a:ea typeface="+mn-lt"/>
                <a:cs typeface="+mn-lt"/>
              </a:rPr>
              <a:t>Final Dec 7, 5:15-7:15, CAS 134 – 20%.</a:t>
            </a:r>
            <a:endParaRPr lang="en-US" dirty="0">
              <a:cs typeface="Calibri"/>
            </a:endParaRPr>
          </a:p>
          <a:p>
            <a:r>
              <a:rPr lang="en-US" dirty="0">
                <a:cs typeface="Calibri"/>
              </a:rPr>
              <a:t>Quizzes – 10%, lowest dropped:</a:t>
            </a:r>
          </a:p>
          <a:p>
            <a:pPr lvl="1"/>
            <a:r>
              <a:rPr lang="en-US" dirty="0">
                <a:cs typeface="Calibri"/>
              </a:rPr>
              <a:t>1-6 – Already completed</a:t>
            </a:r>
          </a:p>
          <a:p>
            <a:pPr lvl="1"/>
            <a:r>
              <a:rPr lang="en-US" dirty="0">
                <a:cs typeface="Calibri"/>
              </a:rPr>
              <a:t>7 – Wednesday, Nov 8 (lectures 18-21)</a:t>
            </a:r>
            <a:endParaRPr lang="en-US" dirty="0"/>
          </a:p>
          <a:p>
            <a:pPr lvl="1"/>
            <a:r>
              <a:rPr lang="en-US" dirty="0">
                <a:cs typeface="Calibri"/>
              </a:rPr>
              <a:t>8* – Tuesday, Nov 15 (project 3 survey)</a:t>
            </a:r>
          </a:p>
          <a:p>
            <a:pPr lvl="1"/>
            <a:r>
              <a:rPr lang="en-US" dirty="0">
                <a:cs typeface="Calibri"/>
              </a:rPr>
              <a:t>9 – Monday, Nov 21 (take-home practice final)</a:t>
            </a:r>
          </a:p>
          <a:p>
            <a:pPr lvl="1"/>
            <a:r>
              <a:rPr lang="en-US" dirty="0">
                <a:cs typeface="Calibri"/>
              </a:rPr>
              <a:t>10– Monday, Nov 21 (lectures 22-24)</a:t>
            </a:r>
          </a:p>
          <a:p>
            <a:pPr lvl="1"/>
            <a:r>
              <a:rPr lang="en-US" dirty="0">
                <a:cs typeface="Calibri"/>
              </a:rPr>
              <a:t>11* – Monday, Nov 28 (peer presentation evaluations)</a:t>
            </a:r>
          </a:p>
          <a:p>
            <a:pPr lvl="1"/>
            <a:r>
              <a:rPr lang="en-US" dirty="0">
                <a:cs typeface="Calibri"/>
              </a:rPr>
              <a:t>12* – Tuesday, Nov 29 (presentation own-team evaluation)</a:t>
            </a:r>
          </a:p>
          <a:p>
            <a:pPr lvl="1"/>
            <a:r>
              <a:rPr lang="en-US" dirty="0">
                <a:cs typeface="Calibri"/>
              </a:rPr>
              <a:t>13* – Wednesday, Nov 30 (course feedback survey)</a:t>
            </a:r>
          </a:p>
          <a:p>
            <a:pPr lvl="1"/>
            <a:r>
              <a:rPr lang="en-US" dirty="0">
                <a:cs typeface="Calibri"/>
              </a:rPr>
              <a:t>14* – Friday, Dec 2 (project 4 survey)</a:t>
            </a:r>
          </a:p>
          <a:p>
            <a:pPr lvl="1"/>
            <a:r>
              <a:rPr lang="en-US" dirty="0">
                <a:cs typeface="Calibri"/>
              </a:rPr>
              <a:t>*</a:t>
            </a:r>
            <a:r>
              <a:rPr lang="en-US" i="1" dirty="0">
                <a:cs typeface="Calibri"/>
              </a:rPr>
              <a:t>graded for completion only</a:t>
            </a:r>
            <a:endParaRPr lang="en-US" dirty="0">
              <a:cs typeface="Calibri"/>
            </a:endParaRPr>
          </a:p>
        </p:txBody>
      </p:sp>
    </p:spTree>
    <p:extLst>
      <p:ext uri="{BB962C8B-B14F-4D97-AF65-F5344CB8AC3E}">
        <p14:creationId xmlns:p14="http://schemas.microsoft.com/office/powerpoint/2010/main" val="169205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735F-0F68-6449-4A6F-EB85DEF6D069}"/>
              </a:ext>
            </a:extLst>
          </p:cNvPr>
          <p:cNvSpPr>
            <a:spLocks noGrp="1"/>
          </p:cNvSpPr>
          <p:nvPr>
            <p:ph type="title"/>
          </p:nvPr>
        </p:nvSpPr>
        <p:spPr/>
        <p:txBody>
          <a:bodyPr/>
          <a:lstStyle/>
          <a:p>
            <a:r>
              <a:rPr lang="en-US" dirty="0">
                <a:cs typeface="Calibri Light"/>
              </a:rPr>
              <a:t>Extra Credit</a:t>
            </a:r>
            <a:endParaRPr lang="en-US" dirty="0"/>
          </a:p>
        </p:txBody>
      </p:sp>
      <p:sp>
        <p:nvSpPr>
          <p:cNvPr id="3" name="Content Placeholder 2">
            <a:extLst>
              <a:ext uri="{FF2B5EF4-FFF2-40B4-BE49-F238E27FC236}">
                <a16:creationId xmlns:a16="http://schemas.microsoft.com/office/drawing/2014/main" id="{FCC32F73-5DD2-07D3-59D3-F6A5CB5F053C}"/>
              </a:ext>
            </a:extLst>
          </p:cNvPr>
          <p:cNvSpPr>
            <a:spLocks noGrp="1"/>
          </p:cNvSpPr>
          <p:nvPr>
            <p:ph idx="1"/>
          </p:nvPr>
        </p:nvSpPr>
        <p:spPr>
          <a:xfrm>
            <a:off x="838200" y="1825625"/>
            <a:ext cx="10515600" cy="5061914"/>
          </a:xfrm>
        </p:spPr>
        <p:txBody>
          <a:bodyPr vert="horz" lIns="91440" tIns="45720" rIns="91440" bIns="45720" rtlCol="0" anchor="t">
            <a:normAutofit fontScale="92500" lnSpcReduction="10000"/>
          </a:bodyPr>
          <a:lstStyle/>
          <a:p>
            <a:r>
              <a:rPr lang="en-US" dirty="0">
                <a:cs typeface="Calibri"/>
              </a:rPr>
              <a:t>Pick an appropriate Software Engineering topic not covered in lecture and prepare a 5-15-minute presentation on it (about 3-10 of my slides).</a:t>
            </a:r>
          </a:p>
          <a:p>
            <a:r>
              <a:rPr lang="en-US" dirty="0">
                <a:cs typeface="Calibri"/>
              </a:rPr>
              <a:t>Submit by forking the </a:t>
            </a:r>
            <a:r>
              <a:rPr lang="en-US" dirty="0" err="1">
                <a:cs typeface="Calibri"/>
              </a:rPr>
              <a:t>kilgallin</a:t>
            </a:r>
            <a:r>
              <a:rPr lang="en-US" dirty="0">
                <a:cs typeface="Calibri"/>
              </a:rPr>
              <a:t>/SWEF22 course repository, and issuing a pull request with a .pptx and .pdf of the slides in the new "supplemental" folder, with a filename matching the topic. Plan to present the topic to the instructor (and optionally interested students) before or after a remaining class, or at Office Hr. Last date for presentations is OH Wednesday, Nov 30.</a:t>
            </a:r>
          </a:p>
          <a:p>
            <a:r>
              <a:rPr lang="en-US" dirty="0">
                <a:cs typeface="Calibri"/>
              </a:rPr>
              <a:t>An appropriate, valid topic submission will be 1% of final grade extra credit. This will also apply toward class participation/improvement grade (up to another 1% of final grade). 1 topic per student; no duplicate topics.</a:t>
            </a:r>
          </a:p>
          <a:p>
            <a:r>
              <a:rPr lang="en-US" dirty="0">
                <a:cs typeface="Calibri"/>
              </a:rPr>
              <a:t>Example topics include: mobile/game/cloud/IoT development; databases;</a:t>
            </a:r>
            <a:br>
              <a:rPr lang="en-US" dirty="0">
                <a:cs typeface="Calibri"/>
              </a:rPr>
            </a:br>
            <a:r>
              <a:rPr lang="en-US" dirty="0">
                <a:cs typeface="Calibri"/>
              </a:rPr>
              <a:t>AI; specific frameworks, technologies, languages, applications, or historical events; OSS; performance/scale testing; cryptography or security testing; data mining; emerging trends; integrations/APIs; CRM; team management.</a:t>
            </a:r>
          </a:p>
        </p:txBody>
      </p:sp>
    </p:spTree>
    <p:extLst>
      <p:ext uri="{BB962C8B-B14F-4D97-AF65-F5344CB8AC3E}">
        <p14:creationId xmlns:p14="http://schemas.microsoft.com/office/powerpoint/2010/main" val="387614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8A5C-29F3-8266-81A7-49CFC36975E4}"/>
              </a:ext>
            </a:extLst>
          </p:cNvPr>
          <p:cNvSpPr>
            <a:spLocks noGrp="1"/>
          </p:cNvSpPr>
          <p:nvPr>
            <p:ph type="title"/>
          </p:nvPr>
        </p:nvSpPr>
        <p:spPr/>
        <p:txBody>
          <a:bodyPr/>
          <a:lstStyle/>
          <a:p>
            <a:r>
              <a:rPr lang="en-US" dirty="0">
                <a:cs typeface="Calibri Light"/>
              </a:rPr>
              <a:t>Project 4 Preview</a:t>
            </a:r>
            <a:endParaRPr lang="en-US" dirty="0"/>
          </a:p>
        </p:txBody>
      </p:sp>
      <p:sp>
        <p:nvSpPr>
          <p:cNvPr id="3" name="Content Placeholder 2">
            <a:extLst>
              <a:ext uri="{FF2B5EF4-FFF2-40B4-BE49-F238E27FC236}">
                <a16:creationId xmlns:a16="http://schemas.microsoft.com/office/drawing/2014/main" id="{08773D4B-954E-DA4A-70FE-B7505DD7E14F}"/>
              </a:ext>
            </a:extLst>
          </p:cNvPr>
          <p:cNvSpPr>
            <a:spLocks noGrp="1"/>
          </p:cNvSpPr>
          <p:nvPr>
            <p:ph idx="1"/>
          </p:nvPr>
        </p:nvSpPr>
        <p:spPr>
          <a:xfrm>
            <a:off x="838200" y="1825625"/>
            <a:ext cx="11025283" cy="5032595"/>
          </a:xfrm>
        </p:spPr>
        <p:txBody>
          <a:bodyPr vert="horz" lIns="91440" tIns="45720" rIns="91440" bIns="45720" rtlCol="0" anchor="t">
            <a:normAutofit fontScale="85000" lnSpcReduction="20000"/>
          </a:bodyPr>
          <a:lstStyle/>
          <a:p>
            <a:r>
              <a:rPr lang="en-US" dirty="0">
                <a:cs typeface="Calibri"/>
              </a:rPr>
              <a:t>High-level: Conduct another sprint and present to stakeholders (me + rest of class).</a:t>
            </a:r>
            <a:endParaRPr lang="en-US" dirty="0">
              <a:ea typeface="+mn-lt"/>
              <a:cs typeface="+mn-lt"/>
            </a:endParaRPr>
          </a:p>
          <a:p>
            <a:r>
              <a:rPr lang="en-US" dirty="0">
                <a:cs typeface="Calibri"/>
              </a:rPr>
              <a:t>Hold a retrospective of previous sprint (Projects 2 3); identify top process issues.</a:t>
            </a:r>
            <a:endParaRPr lang="en-US" dirty="0">
              <a:ea typeface="+mn-lt"/>
              <a:cs typeface="+mn-lt"/>
            </a:endParaRPr>
          </a:p>
          <a:p>
            <a:r>
              <a:rPr lang="en-US" dirty="0">
                <a:cs typeface="Calibri"/>
              </a:rPr>
              <a:t>Identify remaining work to produce a bare-minimum viable prototype. If it cannot </a:t>
            </a:r>
            <a:br>
              <a:rPr lang="en-US" dirty="0">
                <a:cs typeface="Calibri"/>
              </a:rPr>
            </a:br>
            <a:r>
              <a:rPr lang="en-US" dirty="0">
                <a:cs typeface="Calibri"/>
              </a:rPr>
              <a:t>reasonably be completed in two weeks, evaluate what else can be taken out. </a:t>
            </a:r>
            <a:br>
              <a:rPr lang="en-US" dirty="0">
                <a:cs typeface="Calibri"/>
              </a:rPr>
            </a:br>
            <a:r>
              <a:rPr lang="en-US" dirty="0">
                <a:cs typeface="Calibri"/>
              </a:rPr>
              <a:t>Your goal is to follow the development process, not to release functional software.</a:t>
            </a:r>
            <a:br>
              <a:rPr lang="en-US" dirty="0">
                <a:cs typeface="Calibri"/>
              </a:rPr>
            </a:br>
            <a:r>
              <a:rPr lang="en-US" dirty="0">
                <a:cs typeface="Calibri"/>
              </a:rPr>
              <a:t>Stakeholders would just want to see that some progress has been made and </a:t>
            </a:r>
            <a:br>
              <a:rPr lang="en-US" dirty="0">
                <a:cs typeface="Calibri"/>
              </a:rPr>
            </a:br>
            <a:r>
              <a:rPr lang="en-US" dirty="0">
                <a:cs typeface="Calibri"/>
              </a:rPr>
              <a:t>whether the project schedule is on track.</a:t>
            </a:r>
          </a:p>
          <a:p>
            <a:r>
              <a:rPr lang="en-US" dirty="0">
                <a:ea typeface="+mn-lt"/>
                <a:cs typeface="+mn-lt"/>
              </a:rPr>
              <a:t>Develop a plan to address issues, complete sprint, estimate "future" work.</a:t>
            </a:r>
            <a:endParaRPr lang="en-US" dirty="0">
              <a:cs typeface="Calibri"/>
            </a:endParaRPr>
          </a:p>
          <a:p>
            <a:r>
              <a:rPr lang="en-US" dirty="0">
                <a:cs typeface="Calibri"/>
              </a:rPr>
              <a:t>Assign remaining work to build "something" to show stakeholders. You may </a:t>
            </a:r>
            <a:br>
              <a:rPr lang="en-US" dirty="0">
                <a:cs typeface="Calibri"/>
              </a:rPr>
            </a:br>
            <a:r>
              <a:rPr lang="en-US" dirty="0">
                <a:cs typeface="Calibri"/>
              </a:rPr>
              <a:t>designate 1-2 primary engineers to do this. </a:t>
            </a:r>
            <a:r>
              <a:rPr lang="en-US" b="1" dirty="0">
                <a:cs typeface="Calibri"/>
              </a:rPr>
              <a:t>Checkpoint 1 Tuesday, Nov 22.</a:t>
            </a:r>
            <a:endParaRPr lang="en-US">
              <a:ea typeface="+mn-lt"/>
              <a:cs typeface="+mn-lt"/>
            </a:endParaRPr>
          </a:p>
          <a:p>
            <a:r>
              <a:rPr lang="en-US" dirty="0">
                <a:cs typeface="Calibri"/>
              </a:rPr>
              <a:t>Perform project management/software release activities e.g. product documentation, risk analysis, product metrics, change control. </a:t>
            </a:r>
            <a:r>
              <a:rPr lang="en-US" b="1" dirty="0">
                <a:ea typeface="+mn-lt"/>
                <a:cs typeface="+mn-lt"/>
              </a:rPr>
              <a:t>Checkpoint 2 Sun, Nov 27.</a:t>
            </a:r>
            <a:endParaRPr lang="en-US" dirty="0">
              <a:ea typeface="+mn-lt"/>
              <a:cs typeface="+mn-lt"/>
            </a:endParaRPr>
          </a:p>
          <a:p>
            <a:r>
              <a:rPr lang="en-US" dirty="0">
                <a:cs typeface="Calibri"/>
              </a:rPr>
              <a:t>Present your prototype &amp; progress notes as if I'm considering assigning the project to another team, and the rest of the class might join. </a:t>
            </a:r>
            <a:r>
              <a:rPr lang="en-US" b="1" dirty="0">
                <a:cs typeface="Calibri"/>
              </a:rPr>
              <a:t>Presentations Monday, Nov 28.</a:t>
            </a:r>
            <a:endParaRPr lang="en-US" b="1" dirty="0">
              <a:ea typeface="+mn-lt"/>
              <a:cs typeface="+mn-lt"/>
            </a:endParaRPr>
          </a:p>
          <a:p>
            <a:r>
              <a:rPr lang="en-US" dirty="0">
                <a:cs typeface="Calibri"/>
              </a:rPr>
              <a:t>Report on final product, development process, and what you learned. </a:t>
            </a:r>
            <a:r>
              <a:rPr lang="en-US" b="1" dirty="0">
                <a:cs typeface="Calibri"/>
              </a:rPr>
              <a:t>Friday, Dec 2.</a:t>
            </a:r>
            <a:endParaRPr lang="en-US" dirty="0"/>
          </a:p>
        </p:txBody>
      </p:sp>
    </p:spTree>
    <p:extLst>
      <p:ext uri="{BB962C8B-B14F-4D97-AF65-F5344CB8AC3E}">
        <p14:creationId xmlns:p14="http://schemas.microsoft.com/office/powerpoint/2010/main" val="226524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8839CB1C-4D42-EF4C-7EBA-D55A7F33EF13}"/>
              </a:ext>
            </a:extLst>
          </p:cNvPr>
          <p:cNvPicPr>
            <a:picLocks noGrp="1" noChangeAspect="1"/>
          </p:cNvPicPr>
          <p:nvPr>
            <p:ph idx="1"/>
          </p:nvPr>
        </p:nvPicPr>
        <p:blipFill>
          <a:blip r:embed="rId2"/>
          <a:stretch>
            <a:fillRect/>
          </a:stretch>
        </p:blipFill>
        <p:spPr>
          <a:xfrm>
            <a:off x="306315" y="-1156"/>
            <a:ext cx="11584415" cy="6859377"/>
          </a:xfrm>
        </p:spPr>
      </p:pic>
    </p:spTree>
    <p:extLst>
      <p:ext uri="{BB962C8B-B14F-4D97-AF65-F5344CB8AC3E}">
        <p14:creationId xmlns:p14="http://schemas.microsoft.com/office/powerpoint/2010/main" val="97124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398C-0C79-D34F-37BF-47548AFFB566}"/>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1A3D7A72-4B86-B026-73B8-B72A854DD52D}"/>
              </a:ext>
            </a:extLst>
          </p:cNvPr>
          <p:cNvSpPr>
            <a:spLocks noGrp="1"/>
          </p:cNvSpPr>
          <p:nvPr>
            <p:ph idx="1"/>
          </p:nvPr>
        </p:nvSpPr>
        <p:spPr>
          <a:xfrm>
            <a:off x="838200" y="1825625"/>
            <a:ext cx="10515600" cy="5033865"/>
          </a:xfrm>
        </p:spPr>
        <p:txBody>
          <a:bodyPr vert="horz" lIns="91440" tIns="45720" rIns="91440" bIns="45720" rtlCol="0" anchor="t">
            <a:normAutofit fontScale="92500" lnSpcReduction="10000"/>
          </a:bodyPr>
          <a:lstStyle/>
          <a:p>
            <a:r>
              <a:rPr lang="en-US" dirty="0">
                <a:cs typeface="Calibri"/>
              </a:rPr>
              <a:t>A new calendar is provided at the end of this housekeeping slide deck and in the README of the course GitHub repo for easy reference.</a:t>
            </a:r>
          </a:p>
          <a:p>
            <a:r>
              <a:rPr lang="en-US" dirty="0">
                <a:cs typeface="Calibri"/>
              </a:rPr>
              <a:t>Today's agenda:</a:t>
            </a:r>
          </a:p>
          <a:p>
            <a:pPr lvl="1"/>
            <a:r>
              <a:rPr lang="en-US" dirty="0">
                <a:ea typeface="+mn-lt"/>
                <a:cs typeface="+mn-lt"/>
              </a:rPr>
              <a:t>Announcements</a:t>
            </a:r>
          </a:p>
          <a:p>
            <a:pPr lvl="1"/>
            <a:r>
              <a:rPr lang="en-US" dirty="0">
                <a:cs typeface="Calibri"/>
              </a:rPr>
              <a:t>Reminders and grade info</a:t>
            </a:r>
            <a:endParaRPr lang="en-US"/>
          </a:p>
          <a:p>
            <a:pPr lvl="1"/>
            <a:r>
              <a:rPr lang="en-US" dirty="0">
                <a:cs typeface="Calibri"/>
              </a:rPr>
              <a:t>Project 3 details and updates</a:t>
            </a:r>
          </a:p>
          <a:p>
            <a:pPr lvl="1"/>
            <a:r>
              <a:rPr lang="en-US" dirty="0">
                <a:cs typeface="Calibri"/>
              </a:rPr>
              <a:t>Exercise 6 review</a:t>
            </a:r>
          </a:p>
          <a:p>
            <a:pPr lvl="1"/>
            <a:r>
              <a:rPr lang="en-US" dirty="0">
                <a:cs typeface="Calibri"/>
              </a:rPr>
              <a:t>Lecture and quiz schedule</a:t>
            </a:r>
            <a:endParaRPr lang="en-US" dirty="0"/>
          </a:p>
          <a:p>
            <a:pPr lvl="1"/>
            <a:r>
              <a:rPr lang="en-US" dirty="0">
                <a:cs typeface="Calibri"/>
              </a:rPr>
              <a:t>Project 4 preview</a:t>
            </a:r>
          </a:p>
          <a:p>
            <a:pPr lvl="1"/>
            <a:r>
              <a:rPr lang="en-US" dirty="0">
                <a:cs typeface="Calibri"/>
              </a:rPr>
              <a:t>Optional extra credit assignment</a:t>
            </a:r>
          </a:p>
          <a:p>
            <a:pPr lvl="1"/>
            <a:r>
              <a:rPr lang="en-US" dirty="0">
                <a:cs typeface="Calibri"/>
              </a:rPr>
              <a:t>Final 30 Days Roadmap Calendar</a:t>
            </a:r>
          </a:p>
          <a:p>
            <a:pPr lvl="1"/>
            <a:r>
              <a:rPr lang="en-US" dirty="0">
                <a:cs typeface="Calibri"/>
              </a:rPr>
              <a:t>SCM main topic lecture:</a:t>
            </a:r>
          </a:p>
          <a:p>
            <a:pPr lvl="2"/>
            <a:r>
              <a:rPr lang="en-US" sz="2400" dirty="0">
                <a:cs typeface="Calibri"/>
              </a:rPr>
              <a:t>Software build, release, and deployment activities and processes</a:t>
            </a:r>
            <a:endParaRPr lang="en-US" sz="2400">
              <a:cs typeface="Calibri"/>
            </a:endParaRPr>
          </a:p>
          <a:p>
            <a:pPr lvl="2"/>
            <a:r>
              <a:rPr lang="en-US" sz="2400" dirty="0">
                <a:ea typeface="+mn-lt"/>
                <a:cs typeface="+mn-lt"/>
              </a:rPr>
              <a:t>Software Configuration Management (SCM) concepts</a:t>
            </a:r>
            <a:endParaRPr lang="en-US" sz="2400">
              <a:cs typeface="Calibri"/>
            </a:endParaRPr>
          </a:p>
          <a:p>
            <a:pPr lvl="1"/>
            <a:endParaRPr lang="en-US" dirty="0">
              <a:cs typeface="Calibri"/>
            </a:endParaRPr>
          </a:p>
        </p:txBody>
      </p:sp>
    </p:spTree>
    <p:extLst>
      <p:ext uri="{BB962C8B-B14F-4D97-AF65-F5344CB8AC3E}">
        <p14:creationId xmlns:p14="http://schemas.microsoft.com/office/powerpoint/2010/main" val="240525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DD97-4224-20CE-35A7-A492F969573D}"/>
              </a:ext>
            </a:extLst>
          </p:cNvPr>
          <p:cNvSpPr>
            <a:spLocks noGrp="1"/>
          </p:cNvSpPr>
          <p:nvPr>
            <p:ph type="title"/>
          </p:nvPr>
        </p:nvSpPr>
        <p:spPr/>
        <p:txBody>
          <a:bodyPr/>
          <a:lstStyle/>
          <a:p>
            <a:r>
              <a:rPr lang="en-US" dirty="0">
                <a:cs typeface="Calibri Light"/>
              </a:rPr>
              <a:t>Grading Announcements</a:t>
            </a:r>
          </a:p>
        </p:txBody>
      </p:sp>
      <p:sp>
        <p:nvSpPr>
          <p:cNvPr id="3" name="Content Placeholder 2">
            <a:extLst>
              <a:ext uri="{FF2B5EF4-FFF2-40B4-BE49-F238E27FC236}">
                <a16:creationId xmlns:a16="http://schemas.microsoft.com/office/drawing/2014/main" id="{640EDE0E-0F3B-DBBF-604A-3918887D3852}"/>
              </a:ext>
            </a:extLst>
          </p:cNvPr>
          <p:cNvSpPr>
            <a:spLocks noGrp="1"/>
          </p:cNvSpPr>
          <p:nvPr>
            <p:ph idx="1"/>
          </p:nvPr>
        </p:nvSpPr>
        <p:spPr>
          <a:xfrm>
            <a:off x="838200" y="1825625"/>
            <a:ext cx="10515600" cy="5032596"/>
          </a:xfrm>
        </p:spPr>
        <p:txBody>
          <a:bodyPr vert="horz" lIns="91440" tIns="45720" rIns="91440" bIns="45720" rtlCol="0" anchor="t">
            <a:normAutofit fontScale="92500" lnSpcReduction="10000"/>
          </a:bodyPr>
          <a:lstStyle/>
          <a:p>
            <a:r>
              <a:rPr lang="en-US" dirty="0">
                <a:ea typeface="+mn-lt"/>
                <a:cs typeface="+mn-lt"/>
              </a:rPr>
              <a:t>Quiz 7 (lectures 18-21) Wednesday. Project 4 will also be announced.</a:t>
            </a:r>
          </a:p>
          <a:p>
            <a:r>
              <a:rPr lang="en-US" dirty="0">
                <a:ea typeface="+mn-lt"/>
                <a:cs typeface="+mn-lt"/>
              </a:rPr>
              <a:t>A take-home practice final will be given Nov 16, due Nov 21 as a quiz.</a:t>
            </a:r>
          </a:p>
          <a:p>
            <a:r>
              <a:rPr lang="en-US" dirty="0">
                <a:ea typeface="+mn-lt"/>
                <a:cs typeface="+mn-lt"/>
              </a:rPr>
              <a:t>There is a new opportunity for extra credit worth 1-2% of final grade.</a:t>
            </a:r>
          </a:p>
          <a:p>
            <a:r>
              <a:rPr lang="en-US" dirty="0">
                <a:ea typeface="+mn-lt"/>
                <a:cs typeface="+mn-lt"/>
              </a:rPr>
              <a:t>Ex. 6 grades posted Saturday. Grade spread was pretty wide. All grades curved up by 14.3% to put the median at B-. See me after class/at office hours for individual grade details.</a:t>
            </a:r>
          </a:p>
          <a:p>
            <a:r>
              <a:rPr lang="en-US" dirty="0">
                <a:ea typeface="+mn-lt"/>
                <a:cs typeface="+mn-lt"/>
              </a:rPr>
              <a:t>Participation bonus grades were updated last week; expect one more</a:t>
            </a:r>
            <a:br>
              <a:rPr lang="en-US" dirty="0">
                <a:ea typeface="+mn-lt"/>
                <a:cs typeface="+mn-lt"/>
              </a:rPr>
            </a:br>
            <a:r>
              <a:rPr lang="en-US" dirty="0">
                <a:ea typeface="+mn-lt"/>
                <a:cs typeface="+mn-lt"/>
              </a:rPr>
              <a:t>update after Thanksgiving, and final grade determined at very end. I score this biweekly out of 5, take your average over each period, double, and round up. Basically 5 periods down, 3 to go including the current one.</a:t>
            </a:r>
          </a:p>
          <a:p>
            <a:r>
              <a:rPr lang="en-US" dirty="0">
                <a:cs typeface="Calibri" panose="020F0502020204030204"/>
              </a:rPr>
              <a:t>Reminder that late work is not accepted without a documented, valid excuse; don't leave your work to the last minute.</a:t>
            </a:r>
          </a:p>
          <a:p>
            <a:pPr>
              <a:buFont typeface="Arial,Sans-Serif" panose="020B0604020202020204" pitchFamily="34" charset="0"/>
            </a:pPr>
            <a:r>
              <a:rPr lang="en-US" dirty="0">
                <a:ea typeface="+mn-lt"/>
                <a:cs typeface="+mn-lt"/>
              </a:rPr>
              <a:t>There will be a new form for post-project surveys. Use it for projects 3 &amp; 4.</a:t>
            </a:r>
          </a:p>
        </p:txBody>
      </p:sp>
    </p:spTree>
    <p:extLst>
      <p:ext uri="{BB962C8B-B14F-4D97-AF65-F5344CB8AC3E}">
        <p14:creationId xmlns:p14="http://schemas.microsoft.com/office/powerpoint/2010/main" val="186637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413F-6E45-4BE0-5E11-9AC6BAC08BCB}"/>
              </a:ext>
            </a:extLst>
          </p:cNvPr>
          <p:cNvSpPr>
            <a:spLocks noGrp="1"/>
          </p:cNvSpPr>
          <p:nvPr>
            <p:ph type="title"/>
          </p:nvPr>
        </p:nvSpPr>
        <p:spPr/>
        <p:txBody>
          <a:bodyPr/>
          <a:lstStyle/>
          <a:p>
            <a:r>
              <a:rPr lang="en-US" dirty="0">
                <a:cs typeface="Calibri Light"/>
              </a:rPr>
              <a:t>Other Announcements</a:t>
            </a:r>
            <a:endParaRPr lang="en-US" dirty="0"/>
          </a:p>
        </p:txBody>
      </p:sp>
      <p:sp>
        <p:nvSpPr>
          <p:cNvPr id="3" name="Content Placeholder 2">
            <a:extLst>
              <a:ext uri="{FF2B5EF4-FFF2-40B4-BE49-F238E27FC236}">
                <a16:creationId xmlns:a16="http://schemas.microsoft.com/office/drawing/2014/main" id="{386A8424-2444-C0FE-F598-04E732A81E5B}"/>
              </a:ext>
            </a:extLst>
          </p:cNvPr>
          <p:cNvSpPr>
            <a:spLocks noGrp="1"/>
          </p:cNvSpPr>
          <p:nvPr>
            <p:ph idx="1"/>
          </p:nvPr>
        </p:nvSpPr>
        <p:spPr>
          <a:xfrm>
            <a:off x="838200" y="1825625"/>
            <a:ext cx="10515600" cy="5032596"/>
          </a:xfrm>
        </p:spPr>
        <p:txBody>
          <a:bodyPr vert="horz" lIns="91440" tIns="45720" rIns="91440" bIns="45720" rtlCol="0" anchor="t">
            <a:normAutofit fontScale="92500" lnSpcReduction="10000"/>
          </a:bodyPr>
          <a:lstStyle/>
          <a:p>
            <a:r>
              <a:rPr lang="en-US" dirty="0">
                <a:ea typeface="+mn-lt"/>
                <a:cs typeface="+mn-lt"/>
              </a:rPr>
              <a:t>Wednesday, Nov 16, will be guest speaker Mikyla Wilfred, </a:t>
            </a:r>
            <a:r>
              <a:rPr lang="en-US" dirty="0" err="1">
                <a:ea typeface="+mn-lt"/>
                <a:cs typeface="+mn-lt"/>
              </a:rPr>
              <a:t>Keyfactor's</a:t>
            </a:r>
            <a:r>
              <a:rPr lang="en-US" dirty="0">
                <a:ea typeface="+mn-lt"/>
                <a:cs typeface="+mn-lt"/>
              </a:rPr>
              <a:t> </a:t>
            </a:r>
            <a:br>
              <a:rPr lang="en-US" dirty="0">
                <a:ea typeface="+mn-lt"/>
                <a:cs typeface="+mn-lt"/>
              </a:rPr>
            </a:br>
            <a:r>
              <a:rPr lang="en-US" dirty="0">
                <a:ea typeface="+mn-lt"/>
                <a:cs typeface="+mn-lt"/>
              </a:rPr>
              <a:t>product owner and UI/UX Engineer, and 2021 employee of the year.</a:t>
            </a:r>
            <a:endParaRPr lang="en-US"/>
          </a:p>
          <a:p>
            <a:r>
              <a:rPr lang="en-US" dirty="0">
                <a:cs typeface="Calibri" panose="020F0502020204030204"/>
              </a:rPr>
              <a:t>Office hours are now officially 6:30-7:30, and begin in CAS 134, then 230.</a:t>
            </a:r>
          </a:p>
          <a:p>
            <a:r>
              <a:rPr lang="en-US" dirty="0">
                <a:cs typeface="Calibri" panose="020F0502020204030204"/>
              </a:rPr>
              <a:t>There will be no regular office hours Wednesday, Nov 23 (the day before Thanksgiving); office hours by appointment only that week.</a:t>
            </a:r>
          </a:p>
          <a:p>
            <a:r>
              <a:rPr lang="en-US" dirty="0">
                <a:cs typeface="Calibri" panose="020F0502020204030204"/>
              </a:rPr>
              <a:t>An extra office hour/final review/guided study session will be held during regular class time Monday, Dec 5, in my office (CAS 230).</a:t>
            </a:r>
          </a:p>
          <a:p>
            <a:r>
              <a:rPr lang="en-US" dirty="0">
                <a:cs typeface="Calibri" panose="020F0502020204030204"/>
              </a:rPr>
              <a:t>SCM and Automation lectures this week are swapped from syllabus plan.</a:t>
            </a:r>
          </a:p>
          <a:p>
            <a:r>
              <a:rPr lang="en-US" dirty="0">
                <a:cs typeface="Calibri" panose="020F0502020204030204"/>
              </a:rPr>
              <a:t>3 more fully examinable lectures after today: automation, risk, other skills</a:t>
            </a:r>
          </a:p>
          <a:p>
            <a:r>
              <a:rPr lang="en-US" dirty="0">
                <a:cs typeface="Calibri" panose="020F0502020204030204"/>
              </a:rPr>
              <a:t>There may be additional examinable content in </a:t>
            </a:r>
            <a:r>
              <a:rPr lang="en-US" i="1" dirty="0">
                <a:cs typeface="Calibri" panose="020F0502020204030204"/>
              </a:rPr>
              <a:t>slides </a:t>
            </a:r>
            <a:r>
              <a:rPr lang="en-US" dirty="0">
                <a:cs typeface="Calibri" panose="020F0502020204030204"/>
              </a:rPr>
              <a:t>for lecture 24 (UX), 26 (Python/ Thanksgiving), and 28 (Conclusion); all slides are examinable.</a:t>
            </a:r>
          </a:p>
          <a:p>
            <a:r>
              <a:rPr lang="en-US" dirty="0">
                <a:ea typeface="+mn-lt"/>
                <a:cs typeface="+mn-lt"/>
              </a:rPr>
              <a:t>Project repos will not be renamed from "…_P2" in order to preserve URLs.</a:t>
            </a:r>
          </a:p>
        </p:txBody>
      </p:sp>
    </p:spTree>
    <p:extLst>
      <p:ext uri="{BB962C8B-B14F-4D97-AF65-F5344CB8AC3E}">
        <p14:creationId xmlns:p14="http://schemas.microsoft.com/office/powerpoint/2010/main" val="42193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3D20-CE3F-29CD-9FCD-E2B48DB250E6}"/>
              </a:ext>
            </a:extLst>
          </p:cNvPr>
          <p:cNvSpPr>
            <a:spLocks noGrp="1"/>
          </p:cNvSpPr>
          <p:nvPr>
            <p:ph type="title"/>
          </p:nvPr>
        </p:nvSpPr>
        <p:spPr/>
        <p:txBody>
          <a:bodyPr/>
          <a:lstStyle/>
          <a:p>
            <a:r>
              <a:rPr lang="en-US" dirty="0">
                <a:cs typeface="Calibri Light"/>
              </a:rPr>
              <a:t>Project 3</a:t>
            </a:r>
            <a:endParaRPr lang="en-US" dirty="0"/>
          </a:p>
        </p:txBody>
      </p:sp>
      <p:sp>
        <p:nvSpPr>
          <p:cNvPr id="3" name="Content Placeholder 2">
            <a:extLst>
              <a:ext uri="{FF2B5EF4-FFF2-40B4-BE49-F238E27FC236}">
                <a16:creationId xmlns:a16="http://schemas.microsoft.com/office/drawing/2014/main" id="{8F6B487C-274F-4C95-88B0-7CCC2856B9B1}"/>
              </a:ext>
            </a:extLst>
          </p:cNvPr>
          <p:cNvSpPr>
            <a:spLocks noGrp="1"/>
          </p:cNvSpPr>
          <p:nvPr>
            <p:ph idx="1"/>
          </p:nvPr>
        </p:nvSpPr>
        <p:spPr>
          <a:xfrm>
            <a:off x="838200" y="1825625"/>
            <a:ext cx="10515600" cy="5006390"/>
          </a:xfrm>
        </p:spPr>
        <p:txBody>
          <a:bodyPr vert="horz" lIns="91440" tIns="45720" rIns="91440" bIns="45720" rtlCol="0" anchor="t">
            <a:normAutofit fontScale="92500" lnSpcReduction="20000"/>
          </a:bodyPr>
          <a:lstStyle/>
          <a:p>
            <a:r>
              <a:rPr lang="en-US" dirty="0">
                <a:cs typeface="Calibri"/>
              </a:rPr>
              <a:t>Checkpoint Wednesday; early submission for whole project </a:t>
            </a:r>
            <a:br>
              <a:rPr lang="en-US" dirty="0">
                <a:cs typeface="Calibri"/>
              </a:rPr>
            </a:br>
            <a:r>
              <a:rPr lang="en-US" dirty="0">
                <a:cs typeface="Calibri"/>
              </a:rPr>
              <a:t>Saturday (2%) or Sunday (1%); final deadline Monday, Nov 14, 1 week</a:t>
            </a:r>
            <a:br>
              <a:rPr lang="en-US" dirty="0">
                <a:cs typeface="Calibri"/>
              </a:rPr>
            </a:br>
            <a:r>
              <a:rPr lang="en-US" dirty="0">
                <a:cs typeface="Calibri"/>
              </a:rPr>
              <a:t>from today; team participation survey next Tuesday, Nov 15. </a:t>
            </a:r>
          </a:p>
          <a:p>
            <a:r>
              <a:rPr lang="en-US" dirty="0">
                <a:cs typeface="Calibri"/>
              </a:rPr>
              <a:t>Your code review requests should all be out by now in order to approve and merge branches by Wednesday.</a:t>
            </a:r>
            <a:endParaRPr lang="en-US">
              <a:ea typeface="+mn-lt"/>
              <a:cs typeface="+mn-lt"/>
            </a:endParaRPr>
          </a:p>
          <a:p>
            <a:r>
              <a:rPr lang="en-US" dirty="0">
                <a:ea typeface="+mn-lt"/>
                <a:cs typeface="+mn-lt"/>
              </a:rPr>
              <a:t>You may use any debugging or testing tool (e.g. Visual Studio) to analyze code coverage,</a:t>
            </a:r>
            <a:r>
              <a:rPr lang="en-US" dirty="0">
                <a:cs typeface="Calibri"/>
              </a:rPr>
              <a:t> or you may </a:t>
            </a:r>
            <a:r>
              <a:rPr lang="en-US" b="1" dirty="0">
                <a:cs typeface="Calibri"/>
              </a:rPr>
              <a:t>estimate </a:t>
            </a:r>
            <a:r>
              <a:rPr lang="en-US" dirty="0">
                <a:cs typeface="Calibri"/>
              </a:rPr>
              <a:t>coverage. </a:t>
            </a:r>
          </a:p>
          <a:p>
            <a:r>
              <a:rPr lang="en-US" dirty="0">
                <a:cs typeface="Calibri"/>
              </a:rPr>
              <a:t>Gold standard without an automated tool would be to add trace logging after every conditional (similar to TESTBRANCH statements in exercise 6), and analyze the log to confirm that every possible message appears. </a:t>
            </a:r>
            <a:endParaRPr lang="en-US">
              <a:cs typeface="Calibri"/>
            </a:endParaRPr>
          </a:p>
          <a:p>
            <a:r>
              <a:rPr lang="en-US" dirty="0">
                <a:cs typeface="Calibri"/>
              </a:rPr>
              <a:t>At minimum, document or add comments explaining how different branches get tested. Inadequate justification may not earn full credit.</a:t>
            </a:r>
          </a:p>
          <a:p>
            <a:r>
              <a:rPr lang="en-US" dirty="0">
                <a:cs typeface="Calibri"/>
              </a:rPr>
              <a:t>The standard will also be relaxed to 50% coverage (grade calculated with 2*coverage instead of 1x, up to a max of 100% - no extra credit for higher). Pass rate should still be 100%. Formally, min(2*coverage,100%)*</a:t>
            </a:r>
            <a:r>
              <a:rPr lang="en-US" dirty="0" err="1">
                <a:cs typeface="Calibri"/>
              </a:rPr>
              <a:t>passRate</a:t>
            </a:r>
            <a:r>
              <a:rPr lang="en-US" dirty="0">
                <a:cs typeface="Calibri"/>
              </a:rPr>
              <a:t>.</a:t>
            </a:r>
          </a:p>
        </p:txBody>
      </p:sp>
    </p:spTree>
    <p:extLst>
      <p:ext uri="{BB962C8B-B14F-4D97-AF65-F5344CB8AC3E}">
        <p14:creationId xmlns:p14="http://schemas.microsoft.com/office/powerpoint/2010/main" val="262320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0EE3-25C8-FAA4-FE2F-E2106ED474AB}"/>
              </a:ext>
            </a:extLst>
          </p:cNvPr>
          <p:cNvSpPr>
            <a:spLocks noGrp="1"/>
          </p:cNvSpPr>
          <p:nvPr>
            <p:ph type="title"/>
          </p:nvPr>
        </p:nvSpPr>
        <p:spPr/>
        <p:txBody>
          <a:bodyPr/>
          <a:lstStyle/>
          <a:p>
            <a:r>
              <a:rPr lang="en-US" dirty="0">
                <a:cs typeface="Calibri Light"/>
              </a:rPr>
              <a:t>Exercise 6 Grading</a:t>
            </a:r>
            <a:endParaRPr lang="en-US" dirty="0"/>
          </a:p>
        </p:txBody>
      </p:sp>
      <p:sp>
        <p:nvSpPr>
          <p:cNvPr id="3" name="Content Placeholder 2">
            <a:extLst>
              <a:ext uri="{FF2B5EF4-FFF2-40B4-BE49-F238E27FC236}">
                <a16:creationId xmlns:a16="http://schemas.microsoft.com/office/drawing/2014/main" id="{E15083AD-84ED-4FC5-2BC9-679AF0F41340}"/>
              </a:ext>
            </a:extLst>
          </p:cNvPr>
          <p:cNvSpPr>
            <a:spLocks noGrp="1"/>
          </p:cNvSpPr>
          <p:nvPr>
            <p:ph idx="1"/>
          </p:nvPr>
        </p:nvSpPr>
        <p:spPr>
          <a:xfrm>
            <a:off x="838200" y="1825625"/>
            <a:ext cx="10788102" cy="5078013"/>
          </a:xfrm>
        </p:spPr>
        <p:txBody>
          <a:bodyPr vert="horz" lIns="91440" tIns="45720" rIns="91440" bIns="45720" rtlCol="0" anchor="t">
            <a:normAutofit fontScale="92500"/>
          </a:bodyPr>
          <a:lstStyle/>
          <a:p>
            <a:r>
              <a:rPr lang="en-US" dirty="0">
                <a:cs typeface="Calibri"/>
              </a:rPr>
              <a:t>Code coverage and pass rate were each calculated as the minimum of the output on </a:t>
            </a:r>
            <a:r>
              <a:rPr lang="en-US" i="1" dirty="0">
                <a:cs typeface="Calibri"/>
              </a:rPr>
              <a:t>your </a:t>
            </a:r>
            <a:r>
              <a:rPr lang="en-US" dirty="0">
                <a:cs typeface="Calibri"/>
              </a:rPr>
              <a:t>set of tests, and your set and mine </a:t>
            </a:r>
            <a:r>
              <a:rPr lang="en-US" i="1" dirty="0">
                <a:cs typeface="Calibri"/>
              </a:rPr>
              <a:t>combined</a:t>
            </a:r>
            <a:r>
              <a:rPr lang="en-US" dirty="0">
                <a:cs typeface="Calibri"/>
              </a:rPr>
              <a:t>. E.g. if you had 4 tests and got a 100% pass rate and 95% coverage, and I added 14 tests and got 100% coverage but 6 failed, your calculated pass-rate*coverage grade would be (12/18=66.67%)*95%=63.33%  (12.67 out of 20% component).</a:t>
            </a:r>
            <a:endParaRPr lang="en-US" i="1" dirty="0">
              <a:cs typeface="Calibri"/>
            </a:endParaRPr>
          </a:p>
          <a:p>
            <a:r>
              <a:rPr lang="en-US" dirty="0">
                <a:cs typeface="Calibri"/>
              </a:rPr>
              <a:t>There were 4 bugs in 30% component; ½ points for finding &amp; ½ for fix quality.</a:t>
            </a:r>
          </a:p>
          <a:p>
            <a:r>
              <a:rPr lang="en-US" dirty="0">
                <a:cs typeface="Calibri"/>
              </a:rPr>
              <a:t>At least 5 tests are required to verify all input cases, and you could reasonably write up to 16 to test pass/fail scenarios for each edge case or functional requirement. 40% component scored 75% on addressing 10 </a:t>
            </a:r>
            <a:br>
              <a:rPr lang="en-US" dirty="0">
                <a:cs typeface="Calibri"/>
              </a:rPr>
            </a:br>
            <a:r>
              <a:rPr lang="en-US" dirty="0">
                <a:cs typeface="Calibri"/>
              </a:rPr>
              <a:t>specific cases and 25% on number of tests – 5 points per test up to 5 tests.</a:t>
            </a:r>
          </a:p>
          <a:p>
            <a:r>
              <a:rPr lang="en-US" dirty="0" err="1">
                <a:cs typeface="Calibri"/>
              </a:rPr>
              <a:t>kilgallin</a:t>
            </a:r>
            <a:r>
              <a:rPr lang="en-US" dirty="0">
                <a:cs typeface="Calibri"/>
              </a:rPr>
              <a:t>/SWEF22-Exercise-6 is a fork of </a:t>
            </a:r>
            <a:r>
              <a:rPr lang="en-US" dirty="0" err="1">
                <a:cs typeface="Calibri"/>
              </a:rPr>
              <a:t>JDKeyfactor</a:t>
            </a:r>
            <a:r>
              <a:rPr lang="en-US" dirty="0">
                <a:cs typeface="Calibri"/>
              </a:rPr>
              <a:t>/SWEF22-Exercise-6; PR should have gone from your branch to main in </a:t>
            </a:r>
            <a:r>
              <a:rPr lang="en-US" dirty="0" err="1">
                <a:cs typeface="Calibri"/>
              </a:rPr>
              <a:t>kilgallin</a:t>
            </a:r>
            <a:r>
              <a:rPr lang="en-US" dirty="0">
                <a:cs typeface="Calibri"/>
              </a:rPr>
              <a:t>, not </a:t>
            </a:r>
            <a:r>
              <a:rPr lang="en-US" dirty="0" err="1">
                <a:cs typeface="Calibri"/>
              </a:rPr>
              <a:t>JDKeyfactor</a:t>
            </a:r>
            <a:r>
              <a:rPr lang="en-US" dirty="0">
                <a:cs typeface="Calibri"/>
              </a:rPr>
              <a:t>. NBD.</a:t>
            </a:r>
          </a:p>
        </p:txBody>
      </p:sp>
    </p:spTree>
    <p:extLst>
      <p:ext uri="{BB962C8B-B14F-4D97-AF65-F5344CB8AC3E}">
        <p14:creationId xmlns:p14="http://schemas.microsoft.com/office/powerpoint/2010/main" val="44666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BDBE-0A6A-0FC1-59C3-C032D0BECB0D}"/>
              </a:ext>
            </a:extLst>
          </p:cNvPr>
          <p:cNvSpPr>
            <a:spLocks noGrp="1"/>
          </p:cNvSpPr>
          <p:nvPr>
            <p:ph type="title"/>
          </p:nvPr>
        </p:nvSpPr>
        <p:spPr/>
        <p:txBody>
          <a:bodyPr/>
          <a:lstStyle/>
          <a:p>
            <a:r>
              <a:rPr lang="en-US" dirty="0">
                <a:cs typeface="Calibri Light"/>
              </a:rPr>
              <a:t>Exercise 6 Bugs</a:t>
            </a:r>
            <a:endParaRPr lang="en-US" dirty="0"/>
          </a:p>
        </p:txBody>
      </p:sp>
      <p:sp>
        <p:nvSpPr>
          <p:cNvPr id="3" name="Content Placeholder 2">
            <a:extLst>
              <a:ext uri="{FF2B5EF4-FFF2-40B4-BE49-F238E27FC236}">
                <a16:creationId xmlns:a16="http://schemas.microsoft.com/office/drawing/2014/main" id="{B436FEDB-F024-3569-1382-07C626DAD30F}"/>
              </a:ext>
            </a:extLst>
          </p:cNvPr>
          <p:cNvSpPr>
            <a:spLocks noGrp="1"/>
          </p:cNvSpPr>
          <p:nvPr>
            <p:ph idx="1"/>
          </p:nvPr>
        </p:nvSpPr>
        <p:spPr>
          <a:xfrm>
            <a:off x="838200" y="1825625"/>
            <a:ext cx="10515600" cy="5033127"/>
          </a:xfrm>
        </p:spPr>
        <p:txBody>
          <a:bodyPr vert="horz" lIns="91440" tIns="45720" rIns="91440" bIns="45720" rtlCol="0" anchor="t">
            <a:normAutofit fontScale="92500" lnSpcReduction="10000"/>
          </a:bodyPr>
          <a:lstStyle/>
          <a:p>
            <a:r>
              <a:rPr lang="en-US" dirty="0">
                <a:ea typeface="+mn-lt"/>
                <a:cs typeface="+mn-lt"/>
              </a:rPr>
              <a:t>There were 4 bugs; 1 in </a:t>
            </a:r>
            <a:r>
              <a:rPr lang="en-US" dirty="0" err="1">
                <a:ea typeface="+mn-lt"/>
                <a:cs typeface="+mn-lt"/>
              </a:rPr>
              <a:t>twoSumNaive</a:t>
            </a:r>
            <a:r>
              <a:rPr lang="en-US" dirty="0">
                <a:ea typeface="+mn-lt"/>
                <a:cs typeface="+mn-lt"/>
              </a:rPr>
              <a:t>() and 3 in </a:t>
            </a:r>
            <a:r>
              <a:rPr lang="en-US" dirty="0" err="1">
                <a:ea typeface="+mn-lt"/>
                <a:cs typeface="+mn-lt"/>
              </a:rPr>
              <a:t>twoSumwSort</a:t>
            </a:r>
            <a:r>
              <a:rPr lang="en-US" dirty="0">
                <a:ea typeface="+mn-lt"/>
                <a:cs typeface="+mn-lt"/>
              </a:rPr>
              <a:t>():</a:t>
            </a:r>
          </a:p>
          <a:p>
            <a:r>
              <a:rPr lang="en-US" dirty="0">
                <a:ea typeface="+mn-lt"/>
                <a:cs typeface="+mn-lt"/>
              </a:rPr>
              <a:t>Easy: </a:t>
            </a:r>
            <a:r>
              <a:rPr lang="en-US" dirty="0" err="1">
                <a:ea typeface="+mn-lt"/>
                <a:cs typeface="+mn-lt"/>
              </a:rPr>
              <a:t>twoSumwSort</a:t>
            </a:r>
            <a:r>
              <a:rPr lang="en-US" dirty="0">
                <a:ea typeface="+mn-lt"/>
                <a:cs typeface="+mn-lt"/>
              </a:rPr>
              <a:t> never set possible="true"</a:t>
            </a:r>
          </a:p>
          <a:p>
            <a:r>
              <a:rPr lang="en-US" dirty="0">
                <a:ea typeface="+mn-lt"/>
                <a:cs typeface="+mn-lt"/>
              </a:rPr>
              <a:t>Medium: Both functions would return true even if </a:t>
            </a:r>
            <a:r>
              <a:rPr lang="en-US" dirty="0" err="1">
                <a:ea typeface="+mn-lt"/>
                <a:cs typeface="+mn-lt"/>
              </a:rPr>
              <a:t>i</a:t>
            </a:r>
            <a:r>
              <a:rPr lang="en-US" dirty="0">
                <a:ea typeface="+mn-lt"/>
                <a:cs typeface="+mn-lt"/>
              </a:rPr>
              <a:t>==j (i.e. if one of the elements in the array is half the target, it will say that </a:t>
            </a:r>
            <a:r>
              <a:rPr lang="en-US" i="1" dirty="0">
                <a:ea typeface="+mn-lt"/>
                <a:cs typeface="+mn-lt"/>
              </a:rPr>
              <a:t>is </a:t>
            </a:r>
            <a:r>
              <a:rPr lang="en-US" dirty="0">
                <a:ea typeface="+mn-lt"/>
                <a:cs typeface="+mn-lt"/>
              </a:rPr>
              <a:t>possible, when the spec requires them to be distinct elements). </a:t>
            </a:r>
          </a:p>
          <a:p>
            <a:pPr lvl="1"/>
            <a:r>
              <a:rPr lang="en-US" dirty="0">
                <a:ea typeface="+mn-lt"/>
                <a:cs typeface="+mn-lt"/>
              </a:rPr>
              <a:t>The best fix for this is to start the inner loop/binary search at i+1 instead of 0. This also cuts the worst case time in half; if it checks (</a:t>
            </a:r>
            <a:r>
              <a:rPr lang="en-US" dirty="0" err="1">
                <a:ea typeface="+mn-lt"/>
                <a:cs typeface="+mn-lt"/>
              </a:rPr>
              <a:t>i,j</a:t>
            </a:r>
            <a:r>
              <a:rPr lang="en-US" dirty="0">
                <a:ea typeface="+mn-lt"/>
                <a:cs typeface="+mn-lt"/>
              </a:rPr>
              <a:t>)=(1,4), it doesn't later check (4,1)</a:t>
            </a:r>
          </a:p>
          <a:p>
            <a:r>
              <a:rPr lang="en-US" dirty="0">
                <a:ea typeface="+mn-lt"/>
                <a:cs typeface="+mn-lt"/>
              </a:rPr>
              <a:t>Hard: </a:t>
            </a:r>
            <a:r>
              <a:rPr lang="en-US" dirty="0" err="1">
                <a:ea typeface="+mn-lt"/>
                <a:cs typeface="+mn-lt"/>
              </a:rPr>
              <a:t>twoSumwSort</a:t>
            </a:r>
            <a:r>
              <a:rPr lang="en-US" dirty="0">
                <a:ea typeface="+mn-lt"/>
                <a:cs typeface="+mn-lt"/>
              </a:rPr>
              <a:t> returned indexes of the </a:t>
            </a:r>
            <a:r>
              <a:rPr lang="en-US" i="1" dirty="0">
                <a:ea typeface="+mn-lt"/>
                <a:cs typeface="+mn-lt"/>
              </a:rPr>
              <a:t>sorted </a:t>
            </a:r>
            <a:r>
              <a:rPr lang="en-US" dirty="0">
                <a:ea typeface="+mn-lt"/>
                <a:cs typeface="+mn-lt"/>
              </a:rPr>
              <a:t>array. To identify this required a test case with the input </a:t>
            </a:r>
            <a:r>
              <a:rPr lang="en-US" i="1" dirty="0">
                <a:ea typeface="+mn-lt"/>
                <a:cs typeface="+mn-lt"/>
              </a:rPr>
              <a:t>out of order, </a:t>
            </a:r>
            <a:r>
              <a:rPr lang="en-US" dirty="0">
                <a:ea typeface="+mn-lt"/>
                <a:cs typeface="+mn-lt"/>
              </a:rPr>
              <a:t>such that the return indexes are not in their original spot. The fix is to make a copy of the input array within </a:t>
            </a:r>
            <a:r>
              <a:rPr lang="en-US" dirty="0" err="1">
                <a:ea typeface="+mn-lt"/>
                <a:cs typeface="+mn-lt"/>
              </a:rPr>
              <a:t>twoSumwSort</a:t>
            </a:r>
            <a:r>
              <a:rPr lang="en-US" dirty="0">
                <a:ea typeface="+mn-lt"/>
                <a:cs typeface="+mn-lt"/>
              </a:rPr>
              <a:t>, sort the copy, then do find on the original input</a:t>
            </a:r>
          </a:p>
          <a:p>
            <a:r>
              <a:rPr lang="en-US" dirty="0">
                <a:ea typeface="+mn-lt"/>
                <a:cs typeface="+mn-lt"/>
              </a:rPr>
              <a:t>Since </a:t>
            </a:r>
            <a:r>
              <a:rPr lang="en-US" dirty="0" err="1">
                <a:ea typeface="+mn-lt"/>
                <a:cs typeface="+mn-lt"/>
              </a:rPr>
              <a:t>twoSumwSort</a:t>
            </a:r>
            <a:r>
              <a:rPr lang="en-US" dirty="0">
                <a:ea typeface="+mn-lt"/>
                <a:cs typeface="+mn-lt"/>
              </a:rPr>
              <a:t> needed a significant rewrite to fix the three bugs, it was a good idea to fix the return object to match the other functions (no result struct declared until the return statement).</a:t>
            </a:r>
            <a:endParaRPr lang="en-US">
              <a:cs typeface="Calibri"/>
            </a:endParaRPr>
          </a:p>
        </p:txBody>
      </p:sp>
    </p:spTree>
    <p:extLst>
      <p:ext uri="{BB962C8B-B14F-4D97-AF65-F5344CB8AC3E}">
        <p14:creationId xmlns:p14="http://schemas.microsoft.com/office/powerpoint/2010/main" val="39208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2B4-1EAF-6368-C69F-2D75FFA67499}"/>
              </a:ext>
            </a:extLst>
          </p:cNvPr>
          <p:cNvSpPr>
            <a:spLocks noGrp="1"/>
          </p:cNvSpPr>
          <p:nvPr>
            <p:ph type="title"/>
          </p:nvPr>
        </p:nvSpPr>
        <p:spPr/>
        <p:txBody>
          <a:bodyPr/>
          <a:lstStyle/>
          <a:p>
            <a:r>
              <a:rPr lang="en-US" dirty="0">
                <a:cs typeface="Calibri Light"/>
              </a:rPr>
              <a:t>Exercise 6 Complexity</a:t>
            </a:r>
            <a:endParaRPr lang="en-US" dirty="0"/>
          </a:p>
        </p:txBody>
      </p:sp>
      <p:sp>
        <p:nvSpPr>
          <p:cNvPr id="3" name="Content Placeholder 2">
            <a:extLst>
              <a:ext uri="{FF2B5EF4-FFF2-40B4-BE49-F238E27FC236}">
                <a16:creationId xmlns:a16="http://schemas.microsoft.com/office/drawing/2014/main" id="{D730AF79-CC0A-5938-05EF-A98665DE9004}"/>
              </a:ext>
            </a:extLst>
          </p:cNvPr>
          <p:cNvSpPr>
            <a:spLocks noGrp="1"/>
          </p:cNvSpPr>
          <p:nvPr>
            <p:ph idx="1"/>
          </p:nvPr>
        </p:nvSpPr>
        <p:spPr>
          <a:xfrm>
            <a:off x="838200" y="1825625"/>
            <a:ext cx="10515600" cy="5066589"/>
          </a:xfrm>
        </p:spPr>
        <p:txBody>
          <a:bodyPr vert="horz" lIns="91440" tIns="45720" rIns="91440" bIns="45720" rtlCol="0" anchor="t">
            <a:normAutofit lnSpcReduction="10000"/>
          </a:bodyPr>
          <a:lstStyle/>
          <a:p>
            <a:r>
              <a:rPr lang="en-US" dirty="0">
                <a:cs typeface="Calibri"/>
              </a:rPr>
              <a:t>Cyclomatic complexity is a small, positive number. Runtime complexity is a function of the input size, e.g. "O(n</a:t>
            </a:r>
            <a:r>
              <a:rPr lang="en-US" baseline="30000" dirty="0">
                <a:cs typeface="Calibri"/>
              </a:rPr>
              <a:t>2</a:t>
            </a:r>
            <a:r>
              <a:rPr lang="en-US" dirty="0">
                <a:cs typeface="Calibri"/>
              </a:rPr>
              <a:t>)".</a:t>
            </a:r>
          </a:p>
          <a:p>
            <a:r>
              <a:rPr lang="en-US" dirty="0">
                <a:cs typeface="Calibri"/>
              </a:rPr>
              <a:t>Cyclomatic complexity counts the number of distinct paths or branches in a function, and starts at 1 by definition. It goes up by 1 for each </a:t>
            </a:r>
            <a:r>
              <a:rPr lang="en-US" i="1" dirty="0">
                <a:cs typeface="Calibri"/>
              </a:rPr>
              <a:t>condition </a:t>
            </a:r>
            <a:r>
              <a:rPr lang="en-US" dirty="0">
                <a:cs typeface="Calibri"/>
              </a:rPr>
              <a:t>that determines the next code to be executed. Short-circuit evaluation means that in the line "if(a || b){…}", if a is true, b </a:t>
            </a:r>
            <a:r>
              <a:rPr lang="en-US" i="1" dirty="0">
                <a:cs typeface="Calibri"/>
              </a:rPr>
              <a:t>doesn't get evaluated</a:t>
            </a:r>
            <a:r>
              <a:rPr lang="en-US" dirty="0">
                <a:cs typeface="Calibri"/>
              </a:rPr>
              <a:t>. Equivalent to "if(a){if(b){…}}". CC+=2.</a:t>
            </a:r>
          </a:p>
          <a:p>
            <a:r>
              <a:rPr lang="en-US" dirty="0" err="1">
                <a:cs typeface="Calibri"/>
              </a:rPr>
              <a:t>twoSumNaive</a:t>
            </a:r>
            <a:r>
              <a:rPr lang="en-US" dirty="0">
                <a:cs typeface="Calibri"/>
              </a:rPr>
              <a:t> </a:t>
            </a:r>
            <a:r>
              <a:rPr lang="en-US" i="1" dirty="0">
                <a:ea typeface="+mn-lt"/>
                <a:cs typeface="+mn-lt"/>
              </a:rPr>
              <a:t>– </a:t>
            </a:r>
            <a:r>
              <a:rPr lang="en-US" dirty="0">
                <a:cs typeface="Calibri"/>
              </a:rPr>
              <a:t>runtime O(n</a:t>
            </a:r>
            <a:r>
              <a:rPr lang="en-US" baseline="30000" dirty="0">
                <a:cs typeface="Calibri"/>
              </a:rPr>
              <a:t>2</a:t>
            </a:r>
            <a:r>
              <a:rPr lang="en-US" dirty="0">
                <a:cs typeface="Calibri"/>
              </a:rPr>
              <a:t>): double loop. CC 4 "</a:t>
            </a:r>
            <a:r>
              <a:rPr lang="en-US" b="1" i="1" dirty="0">
                <a:cs typeface="Calibri"/>
              </a:rPr>
              <a:t>for</a:t>
            </a:r>
            <a:r>
              <a:rPr lang="en-US" dirty="0">
                <a:cs typeface="Calibri"/>
              </a:rPr>
              <a:t>(){</a:t>
            </a:r>
            <a:r>
              <a:rPr lang="en-US" b="1" i="1" dirty="0">
                <a:cs typeface="Calibri"/>
              </a:rPr>
              <a:t>for</a:t>
            </a:r>
            <a:r>
              <a:rPr lang="en-US" dirty="0">
                <a:cs typeface="Calibri"/>
              </a:rPr>
              <a:t>(){</a:t>
            </a:r>
            <a:r>
              <a:rPr lang="en-US" b="1" i="1" dirty="0">
                <a:cs typeface="Calibri"/>
              </a:rPr>
              <a:t>if</a:t>
            </a:r>
            <a:r>
              <a:rPr lang="en-US" dirty="0">
                <a:cs typeface="Calibri"/>
              </a:rPr>
              <a:t>(){…}}}"</a:t>
            </a:r>
          </a:p>
          <a:p>
            <a:r>
              <a:rPr lang="en-US" dirty="0" err="1">
                <a:ea typeface="+mn-lt"/>
                <a:cs typeface="+mn-lt"/>
              </a:rPr>
              <a:t>twoSumwSort</a:t>
            </a:r>
            <a:r>
              <a:rPr lang="en-US" dirty="0">
                <a:ea typeface="+mn-lt"/>
                <a:cs typeface="+mn-lt"/>
              </a:rPr>
              <a:t> </a:t>
            </a:r>
            <a:r>
              <a:rPr lang="en-US" i="1" dirty="0">
                <a:ea typeface="+mn-lt"/>
                <a:cs typeface="+mn-lt"/>
              </a:rPr>
              <a:t>–</a:t>
            </a:r>
            <a:r>
              <a:rPr lang="en-US" dirty="0">
                <a:ea typeface="+mn-lt"/>
                <a:cs typeface="+mn-lt"/>
              </a:rPr>
              <a:t> runtime O(</a:t>
            </a:r>
            <a:r>
              <a:rPr lang="en-US" dirty="0" err="1">
                <a:ea typeface="+mn-lt"/>
                <a:cs typeface="+mn-lt"/>
              </a:rPr>
              <a:t>nlogn</a:t>
            </a:r>
            <a:r>
              <a:rPr lang="en-US" dirty="0">
                <a:ea typeface="+mn-lt"/>
                <a:cs typeface="+mn-lt"/>
              </a:rPr>
              <a:t>): </a:t>
            </a:r>
            <a:r>
              <a:rPr lang="en-US" dirty="0" err="1">
                <a:ea typeface="+mn-lt"/>
                <a:cs typeface="+mn-lt"/>
              </a:rPr>
              <a:t>binary_search</a:t>
            </a:r>
            <a:r>
              <a:rPr lang="en-US" dirty="0">
                <a:ea typeface="+mn-lt"/>
                <a:cs typeface="+mn-lt"/>
              </a:rPr>
              <a:t> is log</a:t>
            </a:r>
            <a:r>
              <a:rPr lang="en-US" baseline="-25000" dirty="0">
                <a:ea typeface="+mn-lt"/>
                <a:cs typeface="+mn-lt"/>
              </a:rPr>
              <a:t>2</a:t>
            </a:r>
            <a:r>
              <a:rPr lang="en-US" dirty="0">
                <a:ea typeface="+mn-lt"/>
                <a:cs typeface="+mn-lt"/>
              </a:rPr>
              <a:t>(n), in a loop makes n*log</a:t>
            </a:r>
            <a:r>
              <a:rPr lang="en-US" baseline="-25000" dirty="0">
                <a:ea typeface="+mn-lt"/>
                <a:cs typeface="+mn-lt"/>
              </a:rPr>
              <a:t>2</a:t>
            </a:r>
            <a:r>
              <a:rPr lang="en-US" dirty="0">
                <a:ea typeface="+mn-lt"/>
                <a:cs typeface="+mn-lt"/>
              </a:rPr>
              <a:t>(n) (extra search </a:t>
            </a:r>
            <a:r>
              <a:rPr lang="en-US" i="1" dirty="0">
                <a:ea typeface="+mn-lt"/>
                <a:cs typeface="+mn-lt"/>
              </a:rPr>
              <a:t>adds</a:t>
            </a:r>
            <a:r>
              <a:rPr lang="en-US" dirty="0">
                <a:ea typeface="+mn-lt"/>
                <a:cs typeface="+mn-lt"/>
              </a:rPr>
              <a:t> 1*n). CC 3 "</a:t>
            </a:r>
            <a:r>
              <a:rPr lang="en-US" b="1" i="1" dirty="0">
                <a:ea typeface="+mn-lt"/>
                <a:cs typeface="+mn-lt"/>
              </a:rPr>
              <a:t>for</a:t>
            </a:r>
            <a:r>
              <a:rPr lang="en-US" dirty="0">
                <a:ea typeface="+mn-lt"/>
                <a:cs typeface="+mn-lt"/>
              </a:rPr>
              <a:t>(){...{</a:t>
            </a:r>
            <a:r>
              <a:rPr lang="en-US" b="1" i="1" dirty="0">
                <a:ea typeface="+mn-lt"/>
                <a:cs typeface="+mn-lt"/>
              </a:rPr>
              <a:t>if</a:t>
            </a:r>
            <a:r>
              <a:rPr lang="en-US" dirty="0">
                <a:ea typeface="+mn-lt"/>
                <a:cs typeface="+mn-lt"/>
              </a:rPr>
              <a:t>(){…}}}".</a:t>
            </a:r>
          </a:p>
          <a:p>
            <a:r>
              <a:rPr lang="en-US" dirty="0" err="1">
                <a:ea typeface="+mn-lt"/>
                <a:cs typeface="+mn-lt"/>
              </a:rPr>
              <a:t>twoSumwHash</a:t>
            </a:r>
            <a:r>
              <a:rPr lang="en-US" dirty="0">
                <a:ea typeface="+mn-lt"/>
                <a:cs typeface="+mn-lt"/>
              </a:rPr>
              <a:t> </a:t>
            </a:r>
            <a:r>
              <a:rPr lang="en-US" i="1" dirty="0">
                <a:ea typeface="+mn-lt"/>
                <a:cs typeface="+mn-lt"/>
              </a:rPr>
              <a:t>–</a:t>
            </a:r>
            <a:r>
              <a:rPr lang="en-US" dirty="0">
                <a:ea typeface="+mn-lt"/>
                <a:cs typeface="+mn-lt"/>
              </a:rPr>
              <a:t> runtime O(n): single loop. CC 4 "</a:t>
            </a:r>
            <a:r>
              <a:rPr lang="en-US" b="1" i="1" dirty="0">
                <a:ea typeface="+mn-lt"/>
                <a:cs typeface="+mn-lt"/>
              </a:rPr>
              <a:t>for</a:t>
            </a:r>
            <a:r>
              <a:rPr lang="en-US" dirty="0">
                <a:ea typeface="+mn-lt"/>
                <a:cs typeface="+mn-lt"/>
              </a:rPr>
              <a:t>(){</a:t>
            </a:r>
            <a:r>
              <a:rPr lang="en-US" b="1" i="1" dirty="0">
                <a:ea typeface="+mn-lt"/>
                <a:cs typeface="+mn-lt"/>
              </a:rPr>
              <a:t>if</a:t>
            </a:r>
            <a:r>
              <a:rPr lang="en-US" dirty="0">
                <a:ea typeface="+mn-lt"/>
                <a:cs typeface="+mn-lt"/>
              </a:rPr>
              <a:t>(_</a:t>
            </a:r>
            <a:r>
              <a:rPr lang="en-US" b="1" i="1" dirty="0">
                <a:ea typeface="+mn-lt"/>
                <a:cs typeface="+mn-lt"/>
              </a:rPr>
              <a:t>&amp;&amp;</a:t>
            </a:r>
            <a:r>
              <a:rPr lang="en-US" dirty="0">
                <a:ea typeface="+mn-lt"/>
                <a:cs typeface="+mn-lt"/>
              </a:rPr>
              <a:t>_){…}}"</a:t>
            </a:r>
          </a:p>
          <a:p>
            <a:r>
              <a:rPr lang="en-US" dirty="0">
                <a:ea typeface="+mn-lt"/>
                <a:cs typeface="+mn-lt"/>
              </a:rPr>
              <a:t>Adding an "</a:t>
            </a:r>
            <a:r>
              <a:rPr lang="en-US" dirty="0" err="1">
                <a:ea typeface="+mn-lt"/>
                <a:cs typeface="+mn-lt"/>
              </a:rPr>
              <a:t>i</a:t>
            </a:r>
            <a:r>
              <a:rPr lang="en-US" dirty="0">
                <a:ea typeface="+mn-lt"/>
                <a:cs typeface="+mn-lt"/>
              </a:rPr>
              <a:t> != j" check on </a:t>
            </a:r>
            <a:r>
              <a:rPr lang="en-US" dirty="0" err="1">
                <a:ea typeface="+mn-lt"/>
                <a:cs typeface="+mn-lt"/>
              </a:rPr>
              <a:t>twoSumNaive</a:t>
            </a:r>
            <a:r>
              <a:rPr lang="en-US" dirty="0">
                <a:ea typeface="+mn-lt"/>
                <a:cs typeface="+mn-lt"/>
              </a:rPr>
              <a:t> or </a:t>
            </a:r>
            <a:r>
              <a:rPr lang="en-US" dirty="0" err="1">
                <a:ea typeface="+mn-lt"/>
                <a:cs typeface="+mn-lt"/>
              </a:rPr>
              <a:t>twoSumwSort</a:t>
            </a:r>
            <a:r>
              <a:rPr lang="en-US" dirty="0">
                <a:ea typeface="+mn-lt"/>
                <a:cs typeface="+mn-lt"/>
              </a:rPr>
              <a:t> adds 1 CC.</a:t>
            </a:r>
          </a:p>
        </p:txBody>
      </p:sp>
    </p:spTree>
    <p:extLst>
      <p:ext uri="{BB962C8B-B14F-4D97-AF65-F5344CB8AC3E}">
        <p14:creationId xmlns:p14="http://schemas.microsoft.com/office/powerpoint/2010/main" val="369689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0D1B-DF25-887F-9F1A-72732629B01A}"/>
              </a:ext>
            </a:extLst>
          </p:cNvPr>
          <p:cNvSpPr>
            <a:spLocks noGrp="1"/>
          </p:cNvSpPr>
          <p:nvPr>
            <p:ph type="title"/>
          </p:nvPr>
        </p:nvSpPr>
        <p:spPr/>
        <p:txBody>
          <a:bodyPr/>
          <a:lstStyle/>
          <a:p>
            <a:r>
              <a:rPr lang="en-US" dirty="0">
                <a:cs typeface="Calibri Light"/>
              </a:rPr>
              <a:t>Exercise 6 Tests</a:t>
            </a:r>
            <a:endParaRPr lang="en-US" dirty="0"/>
          </a:p>
        </p:txBody>
      </p:sp>
      <p:sp>
        <p:nvSpPr>
          <p:cNvPr id="3" name="Content Placeholder 2">
            <a:extLst>
              <a:ext uri="{FF2B5EF4-FFF2-40B4-BE49-F238E27FC236}">
                <a16:creationId xmlns:a16="http://schemas.microsoft.com/office/drawing/2014/main" id="{5FF9E8AD-0102-A590-D556-BA2A84C11652}"/>
              </a:ext>
            </a:extLst>
          </p:cNvPr>
          <p:cNvSpPr>
            <a:spLocks noGrp="1"/>
          </p:cNvSpPr>
          <p:nvPr>
            <p:ph idx="1"/>
          </p:nvPr>
        </p:nvSpPr>
        <p:spPr>
          <a:xfrm>
            <a:off x="838200" y="1825625"/>
            <a:ext cx="10515600" cy="5032596"/>
          </a:xfrm>
        </p:spPr>
        <p:txBody>
          <a:bodyPr vert="horz" lIns="91440" tIns="45720" rIns="91440" bIns="45720" rtlCol="0" anchor="t">
            <a:normAutofit fontScale="92500" lnSpcReduction="20000"/>
          </a:bodyPr>
          <a:lstStyle/>
          <a:p>
            <a:r>
              <a:rPr lang="en-US" dirty="0">
                <a:cs typeface="Calibri"/>
              </a:rPr>
              <a:t>Edge cases (extreme input values) to look out for include: minimum target (0), very large target, minimal array (empty), &amp; very large array.</a:t>
            </a:r>
            <a:endParaRPr lang="en-US" dirty="0"/>
          </a:p>
          <a:p>
            <a:r>
              <a:rPr lang="en-US" dirty="0">
                <a:cs typeface="Calibri"/>
              </a:rPr>
              <a:t>The corner case of 0 target, empty array is especially important.</a:t>
            </a:r>
          </a:p>
          <a:p>
            <a:r>
              <a:rPr lang="en-US" dirty="0">
                <a:cs typeface="Calibri"/>
              </a:rPr>
              <a:t>Since one method required sorting, an unsorted input is important.</a:t>
            </a:r>
          </a:p>
          <a:p>
            <a:r>
              <a:rPr lang="en-US" dirty="0">
                <a:cs typeface="Calibri"/>
              </a:rPr>
              <a:t>The spec required </a:t>
            </a:r>
            <a:r>
              <a:rPr lang="en-US" i="1" dirty="0">
                <a:cs typeface="Calibri"/>
              </a:rPr>
              <a:t>distinct </a:t>
            </a:r>
            <a:r>
              <a:rPr lang="en-US" dirty="0" err="1">
                <a:cs typeface="Calibri"/>
              </a:rPr>
              <a:t>i,j</a:t>
            </a:r>
            <a:r>
              <a:rPr lang="en-US" dirty="0">
                <a:cs typeface="Calibri"/>
              </a:rPr>
              <a:t>, so it's important to have an input where the</a:t>
            </a:r>
            <a:br>
              <a:rPr lang="en-US" dirty="0">
                <a:cs typeface="Calibri"/>
              </a:rPr>
            </a:br>
            <a:r>
              <a:rPr lang="en-US" dirty="0">
                <a:cs typeface="Calibri"/>
              </a:rPr>
              <a:t>input contains half the target and no other solutions. But repeat elements are allowed, so input with ½ the target twice should pass (e.g. t=4, e={2, 2})</a:t>
            </a:r>
          </a:p>
          <a:p>
            <a:r>
              <a:rPr lang="en-US" dirty="0">
                <a:cs typeface="Calibri"/>
              </a:rPr>
              <a:t>The spec states that no integer in elements should be larger than the target, but the code should still behave on this case (security issue).</a:t>
            </a:r>
          </a:p>
          <a:p>
            <a:r>
              <a:rPr lang="en-US" dirty="0">
                <a:cs typeface="Calibri"/>
              </a:rPr>
              <a:t>Basic code coverage required at least one positive test (expected =true) and one negative test. Proper verification should have positive/</a:t>
            </a:r>
            <a:br>
              <a:rPr lang="en-US" dirty="0">
                <a:cs typeface="Calibri"/>
              </a:rPr>
            </a:br>
            <a:r>
              <a:rPr lang="en-US" dirty="0">
                <a:cs typeface="Calibri"/>
              </a:rPr>
              <a:t>negative for each special case.</a:t>
            </a:r>
          </a:p>
          <a:p>
            <a:r>
              <a:rPr lang="en-US" dirty="0">
                <a:cs typeface="Calibri"/>
              </a:rPr>
              <a:t>Tests can include more code than static variable assignment. This was a good candidate for fuzz testing.</a:t>
            </a:r>
          </a:p>
        </p:txBody>
      </p:sp>
    </p:spTree>
    <p:extLst>
      <p:ext uri="{BB962C8B-B14F-4D97-AF65-F5344CB8AC3E}">
        <p14:creationId xmlns:p14="http://schemas.microsoft.com/office/powerpoint/2010/main" val="826091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Course Housekeeping &amp;  Final 30 Days Roadmap</vt:lpstr>
      <vt:lpstr>Notes</vt:lpstr>
      <vt:lpstr>Grading Announcements</vt:lpstr>
      <vt:lpstr>Other Announcements</vt:lpstr>
      <vt:lpstr>Project 3</vt:lpstr>
      <vt:lpstr>Exercise 6 Grading</vt:lpstr>
      <vt:lpstr>Exercise 6 Bugs</vt:lpstr>
      <vt:lpstr>Exercise 6 Complexity</vt:lpstr>
      <vt:lpstr>Exercise 6 Tests</vt:lpstr>
      <vt:lpstr>Meeting schedule</vt:lpstr>
      <vt:lpstr>Final grade breakdown</vt:lpstr>
      <vt:lpstr>Extra Credit</vt:lpstr>
      <vt:lpstr>Project 4 Preview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1638</cp:revision>
  <dcterms:created xsi:type="dcterms:W3CDTF">2022-06-29T17:49:55Z</dcterms:created>
  <dcterms:modified xsi:type="dcterms:W3CDTF">2022-11-07T21:01:42Z</dcterms:modified>
</cp:coreProperties>
</file>