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65" r:id="rId5"/>
    <p:sldId id="267" r:id="rId6"/>
    <p:sldId id="268" r:id="rId7"/>
    <p:sldId id="269" r:id="rId8"/>
    <p:sldId id="275" r:id="rId9"/>
    <p:sldId id="270" r:id="rId10"/>
    <p:sldId id="271" r:id="rId11"/>
    <p:sldId id="272" r:id="rId12"/>
    <p:sldId id="260" r:id="rId13"/>
    <p:sldId id="273" r:id="rId14"/>
    <p:sldId id="274" r:id="rId15"/>
    <p:sldId id="262" r:id="rId16"/>
    <p:sldId id="263" r:id="rId17"/>
    <p:sldId id="276" r:id="rId18"/>
    <p:sldId id="27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9AFB1-14A4-48CA-8BF6-E608E0A7C7EE}" v="29" dt="2022-06-30T23:06:14.111"/>
    <p1510:client id="{297DAB0F-D838-467D-94CC-64F0521222E7}" v="7030" dt="2022-11-06T20:55:53.025"/>
    <p1510:client id="{5CAF16FA-9F12-4454-8B16-87A4584DD2B5}" v="28" dt="2022-06-30T19:31:21.362"/>
    <p1510:client id="{601E752A-C794-4F5D-8ACD-7796ECF24E69}" v="33" dt="2022-08-06T02:27:49.691"/>
    <p1510:client id="{FD045711-F8A6-4D69-AF34-0BA2E07A1BA6}" v="9471" dt="2022-11-07T21:00:34.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educba.com/software-configuration-management-tools/" TargetMode="External"/><Relationship Id="rId3" Type="http://schemas.openxmlformats.org/officeDocument/2006/relationships/hyperlink" Target="https://www.kavinteractive.com/software-versioning/software-versioning/" TargetMode="External"/><Relationship Id="rId7" Type="http://schemas.openxmlformats.org/officeDocument/2006/relationships/hyperlink" Target="https://www.educba.com/software-configuration-management/" TargetMode="External"/><Relationship Id="rId2" Type="http://schemas.openxmlformats.org/officeDocument/2006/relationships/hyperlink" Target="https://learn.microsoft.com/en-us/archive/blogs/ericlippert/bouncing-zero-bugs-together" TargetMode="External"/><Relationship Id="rId1" Type="http://schemas.openxmlformats.org/officeDocument/2006/relationships/slideLayout" Target="../slideLayouts/slideLayout2.xml"/><Relationship Id="rId6" Type="http://schemas.openxmlformats.org/officeDocument/2006/relationships/hyperlink" Target="https://www.keyfactor.com/resources/what-is-pki/" TargetMode="External"/><Relationship Id="rId5" Type="http://schemas.openxmlformats.org/officeDocument/2006/relationships/hyperlink" Target="https://www.freefixer.com/library/publisher/Qingdao%20Ruanmei%20Network%20Technology%20Co.,Ltd./" TargetMode="External"/><Relationship Id="rId4" Type="http://schemas.openxmlformats.org/officeDocument/2006/relationships/hyperlink" Target="https://en.wikipedia.org/wiki/Software_versio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lstStyle/>
          <a:p>
            <a:r>
              <a:rPr lang="en-US" dirty="0">
                <a:cs typeface="Calibri Light"/>
              </a:rPr>
              <a:t>Software Configuration Management</a:t>
            </a:r>
            <a:br>
              <a:rPr lang="en-US" dirty="0">
                <a:cs typeface="Calibri Light"/>
              </a:rPr>
            </a:br>
            <a:endParaRPr lang="en-US" dirty="0">
              <a:cs typeface="Calibri Light"/>
            </a:endParaRPr>
          </a:p>
        </p:txBody>
      </p:sp>
      <p:sp>
        <p:nvSpPr>
          <p:cNvPr id="3" name="Subtitle 2"/>
          <p:cNvSpPr>
            <a:spLocks noGrp="1"/>
          </p:cNvSpPr>
          <p:nvPr>
            <p:ph type="subTitle" idx="1"/>
          </p:nvPr>
        </p:nvSpPr>
        <p:spPr>
          <a:xfrm>
            <a:off x="1524000" y="3602038"/>
            <a:ext cx="9144000" cy="2302743"/>
          </a:xfrm>
        </p:spPr>
        <p:txBody>
          <a:bodyPr vert="horz" lIns="91440" tIns="45720" rIns="91440" bIns="45720" rtlCol="0" anchor="t">
            <a:normAutofit/>
          </a:bodyPr>
          <a:lstStyle/>
          <a:p>
            <a:pPr algn="l"/>
            <a:r>
              <a:rPr lang="en-US" dirty="0">
                <a:latin typeface="Tahoma"/>
                <a:ea typeface="Tahoma"/>
                <a:cs typeface="Calibri"/>
              </a:rPr>
              <a:t>JD </a:t>
            </a:r>
            <a:r>
              <a:rPr lang="en-US" dirty="0" err="1">
                <a:latin typeface="Tahoma"/>
                <a:ea typeface="Tahoma"/>
                <a:cs typeface="Calibri"/>
              </a:rPr>
              <a:t>Kilgallin</a:t>
            </a:r>
            <a:endParaRPr lang="en-US">
              <a:latin typeface="Tahoma"/>
              <a:ea typeface="Tahoma"/>
              <a:cs typeface="+mn-lt"/>
            </a:endParaRPr>
          </a:p>
          <a:p>
            <a:pPr algn="l"/>
            <a:r>
              <a:rPr lang="en-US" dirty="0">
                <a:latin typeface="Tahoma"/>
                <a:ea typeface="Tahoma"/>
                <a:cs typeface="Calibri"/>
              </a:rPr>
              <a:t>CPSC:480</a:t>
            </a:r>
            <a:endParaRPr lang="en-US">
              <a:latin typeface="Tahoma"/>
              <a:ea typeface="Tahoma"/>
              <a:cs typeface="+mn-lt"/>
            </a:endParaRPr>
          </a:p>
          <a:p>
            <a:pPr algn="l"/>
            <a:r>
              <a:rPr lang="en-US">
                <a:latin typeface="Tahoma"/>
                <a:ea typeface="Tahoma"/>
                <a:cs typeface="Calibri"/>
              </a:rPr>
              <a:t>11/09/22</a:t>
            </a:r>
          </a:p>
          <a:p>
            <a:pPr algn="l"/>
            <a:r>
              <a:rPr lang="en-US" i="1" dirty="0">
                <a:latin typeface="Tahoma"/>
                <a:ea typeface="Tahoma"/>
                <a:cs typeface="Calibri"/>
              </a:rPr>
              <a:t>Pressman Ch 22, 27</a:t>
            </a:r>
            <a:endParaRPr lang="en-US" dirty="0">
              <a:latin typeface="Tahoma"/>
              <a:ea typeface="Tahoma"/>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CB39-9F99-88BE-FD70-E91FE186E970}"/>
              </a:ext>
            </a:extLst>
          </p:cNvPr>
          <p:cNvSpPr>
            <a:spLocks noGrp="1"/>
          </p:cNvSpPr>
          <p:nvPr>
            <p:ph type="title"/>
          </p:nvPr>
        </p:nvSpPr>
        <p:spPr/>
        <p:txBody>
          <a:bodyPr/>
          <a:lstStyle/>
          <a:p>
            <a:r>
              <a:rPr lang="en-US" dirty="0">
                <a:cs typeface="Calibri Light"/>
              </a:rPr>
              <a:t>Software Versioning</a:t>
            </a:r>
            <a:endParaRPr lang="en-US" dirty="0"/>
          </a:p>
        </p:txBody>
      </p:sp>
      <p:sp>
        <p:nvSpPr>
          <p:cNvPr id="3" name="Content Placeholder 2">
            <a:extLst>
              <a:ext uri="{FF2B5EF4-FFF2-40B4-BE49-F238E27FC236}">
                <a16:creationId xmlns:a16="http://schemas.microsoft.com/office/drawing/2014/main" id="{52E387A9-D137-23A0-0216-4C2C93F7BC5C}"/>
              </a:ext>
            </a:extLst>
          </p:cNvPr>
          <p:cNvSpPr>
            <a:spLocks noGrp="1"/>
          </p:cNvSpPr>
          <p:nvPr>
            <p:ph idx="1"/>
          </p:nvPr>
        </p:nvSpPr>
        <p:spPr>
          <a:xfrm>
            <a:off x="838200" y="1825625"/>
            <a:ext cx="10515600" cy="5037583"/>
          </a:xfrm>
        </p:spPr>
        <p:txBody>
          <a:bodyPr vert="horz" lIns="91440" tIns="45720" rIns="91440" bIns="45720" rtlCol="0" anchor="t">
            <a:normAutofit fontScale="92500" lnSpcReduction="20000"/>
          </a:bodyPr>
          <a:lstStyle/>
          <a:p>
            <a:r>
              <a:rPr lang="en-US" dirty="0">
                <a:cs typeface="Calibri"/>
              </a:rPr>
              <a:t>It is important to closely track the built software and the exact inputs (source code, process, dependencies, and other inputs) that were used to make that build.</a:t>
            </a:r>
          </a:p>
          <a:p>
            <a:r>
              <a:rPr lang="en-US" dirty="0">
                <a:cs typeface="Calibri"/>
              </a:rPr>
              <a:t>Version numbers are used by:</a:t>
            </a:r>
          </a:p>
          <a:p>
            <a:pPr lvl="1"/>
            <a:r>
              <a:rPr lang="en-US" dirty="0">
                <a:cs typeface="Calibri"/>
              </a:rPr>
              <a:t>The installer to upgrade software</a:t>
            </a:r>
          </a:p>
          <a:p>
            <a:pPr lvl="1"/>
            <a:r>
              <a:rPr lang="en-US" dirty="0">
                <a:cs typeface="Calibri"/>
              </a:rPr>
              <a:t>Support staff to assist with customer issues</a:t>
            </a:r>
          </a:p>
          <a:p>
            <a:pPr lvl="1"/>
            <a:r>
              <a:rPr lang="en-US" dirty="0">
                <a:cs typeface="Calibri"/>
              </a:rPr>
              <a:t>QA/PM team to track bug introductions and fixes</a:t>
            </a:r>
          </a:p>
          <a:p>
            <a:pPr lvl="1"/>
            <a:r>
              <a:rPr lang="en-US" dirty="0">
                <a:cs typeface="Calibri"/>
              </a:rPr>
              <a:t>Engineering team to develop hotfixes and security patches for old releases</a:t>
            </a:r>
          </a:p>
          <a:p>
            <a:pPr lvl="1"/>
            <a:r>
              <a:rPr lang="en-US" dirty="0">
                <a:cs typeface="Calibri"/>
              </a:rPr>
              <a:t>Release notes and change control systems</a:t>
            </a:r>
          </a:p>
          <a:p>
            <a:pPr lvl="1"/>
            <a:r>
              <a:rPr lang="en-US" dirty="0">
                <a:cs typeface="Calibri"/>
              </a:rPr>
              <a:t>Product metrics and statistics services</a:t>
            </a:r>
          </a:p>
          <a:p>
            <a:pPr lvl="1"/>
            <a:r>
              <a:rPr lang="en-US" dirty="0">
                <a:cs typeface="Calibri"/>
              </a:rPr>
              <a:t>Users to find matching documentation and resources</a:t>
            </a:r>
          </a:p>
          <a:p>
            <a:pPr lvl="1"/>
            <a:r>
              <a:rPr lang="en-US" dirty="0">
                <a:cs typeface="Calibri"/>
              </a:rPr>
              <a:t>Software that uses the product as a dependency</a:t>
            </a:r>
          </a:p>
          <a:p>
            <a:pPr lvl="1"/>
            <a:r>
              <a:rPr lang="en-US" dirty="0">
                <a:cs typeface="Calibri"/>
              </a:rPr>
              <a:t>Marketing to manage customer expectations</a:t>
            </a:r>
          </a:p>
          <a:p>
            <a:r>
              <a:rPr lang="en-US" dirty="0">
                <a:cs typeface="Calibri"/>
              </a:rPr>
              <a:t>Some projects may use separate version systems for internal tracking and external publication (e.g. Windows vs NT Kernel version)</a:t>
            </a:r>
          </a:p>
        </p:txBody>
      </p:sp>
    </p:spTree>
    <p:extLst>
      <p:ext uri="{BB962C8B-B14F-4D97-AF65-F5344CB8AC3E}">
        <p14:creationId xmlns:p14="http://schemas.microsoft.com/office/powerpoint/2010/main" val="179849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CCD0-EB77-6202-4B34-2F2962AC995A}"/>
              </a:ext>
            </a:extLst>
          </p:cNvPr>
          <p:cNvSpPr>
            <a:spLocks noGrp="1"/>
          </p:cNvSpPr>
          <p:nvPr>
            <p:ph type="title"/>
          </p:nvPr>
        </p:nvSpPr>
        <p:spPr/>
        <p:txBody>
          <a:bodyPr/>
          <a:lstStyle/>
          <a:p>
            <a:r>
              <a:rPr lang="en-US" dirty="0">
                <a:cs typeface="Calibri Light"/>
              </a:rPr>
              <a:t>Version schemes</a:t>
            </a:r>
            <a:endParaRPr lang="en-US" dirty="0"/>
          </a:p>
        </p:txBody>
      </p:sp>
      <p:sp>
        <p:nvSpPr>
          <p:cNvPr id="3" name="Content Placeholder 2">
            <a:extLst>
              <a:ext uri="{FF2B5EF4-FFF2-40B4-BE49-F238E27FC236}">
                <a16:creationId xmlns:a16="http://schemas.microsoft.com/office/drawing/2014/main" id="{0F14D053-5C9A-C4C5-C311-F3377FA9BE74}"/>
              </a:ext>
            </a:extLst>
          </p:cNvPr>
          <p:cNvSpPr>
            <a:spLocks noGrp="1"/>
          </p:cNvSpPr>
          <p:nvPr>
            <p:ph idx="1"/>
          </p:nvPr>
        </p:nvSpPr>
        <p:spPr>
          <a:xfrm>
            <a:off x="838200" y="1825625"/>
            <a:ext cx="11041423" cy="5033127"/>
          </a:xfrm>
        </p:spPr>
        <p:txBody>
          <a:bodyPr vert="horz" lIns="91440" tIns="45720" rIns="91440" bIns="45720" rtlCol="0" anchor="t">
            <a:normAutofit fontScale="85000" lnSpcReduction="10000"/>
          </a:bodyPr>
          <a:lstStyle/>
          <a:p>
            <a:r>
              <a:rPr lang="en-US" dirty="0">
                <a:cs typeface="Calibri"/>
              </a:rPr>
              <a:t>There are many ways to record a software version, such as "</a:t>
            </a:r>
            <a:r>
              <a:rPr lang="en-US" dirty="0" err="1">
                <a:cs typeface="Calibri"/>
              </a:rPr>
              <a:t>Year.Month.Incremental</a:t>
            </a:r>
            <a:r>
              <a:rPr lang="en-US" dirty="0">
                <a:cs typeface="Calibri"/>
              </a:rPr>
              <a:t>" - e.g. new software today might be posted as "2022.11.0", and if another release came this month, "2022.11.1".</a:t>
            </a:r>
          </a:p>
          <a:p>
            <a:r>
              <a:rPr lang="en-US" dirty="0">
                <a:cs typeface="Calibri"/>
              </a:rPr>
              <a:t>Probably the most common is "</a:t>
            </a:r>
            <a:r>
              <a:rPr lang="en-US" dirty="0" err="1">
                <a:cs typeface="Calibri"/>
              </a:rPr>
              <a:t>Major.Minor.Revision.Build</a:t>
            </a:r>
            <a:r>
              <a:rPr lang="en-US" dirty="0">
                <a:cs typeface="Calibri"/>
              </a:rPr>
              <a:t>":</a:t>
            </a:r>
          </a:p>
          <a:p>
            <a:pPr lvl="1"/>
            <a:r>
              <a:rPr lang="en-US" sz="2500" dirty="0">
                <a:cs typeface="Calibri"/>
              </a:rPr>
              <a:t>Major – The slowest to change. Usually indicates significantly different functionality, possibly incompatible with previous major versions, and new primary features. Accompanied by larger marketing campaigns &amp; solicitations for customers to upgrade. At </a:t>
            </a:r>
            <a:r>
              <a:rPr lang="en-US" sz="2500" dirty="0" err="1">
                <a:cs typeface="Calibri"/>
              </a:rPr>
              <a:t>Keyfactor</a:t>
            </a:r>
            <a:r>
              <a:rPr lang="en-US" sz="2500" dirty="0">
                <a:cs typeface="Calibri"/>
              </a:rPr>
              <a:t> this happens annually.</a:t>
            </a:r>
          </a:p>
          <a:p>
            <a:pPr lvl="1"/>
            <a:r>
              <a:rPr lang="en-US" sz="2500" dirty="0">
                <a:cs typeface="Calibri"/>
              </a:rPr>
              <a:t>Minor </a:t>
            </a:r>
            <a:r>
              <a:rPr lang="en-US" sz="2500" dirty="0">
                <a:ea typeface="+mn-lt"/>
                <a:cs typeface="+mn-lt"/>
              </a:rPr>
              <a:t>–</a:t>
            </a:r>
            <a:r>
              <a:rPr lang="en-US" sz="2500" dirty="0">
                <a:cs typeface="Calibri"/>
              </a:rPr>
              <a:t> Less significant changes, or significant changes to only a limited part of the program, along with bug fixes and selected smaller improvements. Customers are less likely to choose to upgrade from e.g. a 10.4 to a 10.5 release. </a:t>
            </a:r>
            <a:r>
              <a:rPr lang="en-US" sz="2500" dirty="0">
                <a:ea typeface="+mn-lt"/>
                <a:cs typeface="+mn-lt"/>
              </a:rPr>
              <a:t>Monthly at </a:t>
            </a:r>
            <a:r>
              <a:rPr lang="en-US" sz="2500" dirty="0" err="1">
                <a:ea typeface="+mn-lt"/>
                <a:cs typeface="+mn-lt"/>
              </a:rPr>
              <a:t>Keyfactor</a:t>
            </a:r>
            <a:r>
              <a:rPr lang="en-US" sz="2500" dirty="0">
                <a:ea typeface="+mn-lt"/>
                <a:cs typeface="+mn-lt"/>
              </a:rPr>
              <a:t>. </a:t>
            </a:r>
          </a:p>
          <a:p>
            <a:pPr lvl="1"/>
            <a:r>
              <a:rPr lang="en-US" sz="2500" dirty="0">
                <a:cs typeface="Calibri"/>
              </a:rPr>
              <a:t>Revision </a:t>
            </a:r>
            <a:r>
              <a:rPr lang="en-US" sz="2500" dirty="0">
                <a:ea typeface="+mn-lt"/>
                <a:cs typeface="+mn-lt"/>
              </a:rPr>
              <a:t>– Iterations on a release candidate. If 10.5.0 goes out for beta testing and a bug is found and fixed, 10.5.1 would be the next </a:t>
            </a:r>
            <a:r>
              <a:rPr lang="en-US" sz="2500" dirty="0" err="1">
                <a:ea typeface="+mn-lt"/>
                <a:cs typeface="+mn-lt"/>
              </a:rPr>
              <a:t>rc</a:t>
            </a:r>
            <a:r>
              <a:rPr lang="en-US" sz="2500" dirty="0">
                <a:ea typeface="+mn-lt"/>
                <a:cs typeface="+mn-lt"/>
              </a:rPr>
              <a:t> (</a:t>
            </a:r>
            <a:r>
              <a:rPr lang="en-US" sz="2500" dirty="0" err="1">
                <a:ea typeface="+mn-lt"/>
                <a:cs typeface="+mn-lt"/>
              </a:rPr>
              <a:t>rc</a:t>
            </a:r>
            <a:r>
              <a:rPr lang="en-US" sz="2500" dirty="0">
                <a:ea typeface="+mn-lt"/>
                <a:cs typeface="+mn-lt"/>
              </a:rPr>
              <a:t> builds also usually have an "</a:t>
            </a:r>
            <a:r>
              <a:rPr lang="en-US" sz="2500" dirty="0" err="1">
                <a:ea typeface="+mn-lt"/>
                <a:cs typeface="+mn-lt"/>
              </a:rPr>
              <a:t>rc</a:t>
            </a:r>
            <a:r>
              <a:rPr lang="en-US" sz="2500" dirty="0">
                <a:ea typeface="+mn-lt"/>
                <a:cs typeface="+mn-lt"/>
              </a:rPr>
              <a:t>" suffix, so 10.5.1rc would be the actual version). Should correspond to a specific commit.</a:t>
            </a:r>
            <a:endParaRPr lang="en-US" sz="2500" dirty="0">
              <a:cs typeface="Calibri"/>
            </a:endParaRPr>
          </a:p>
          <a:p>
            <a:pPr lvl="1"/>
            <a:r>
              <a:rPr lang="en-US" sz="2500" dirty="0">
                <a:cs typeface="Calibri"/>
              </a:rPr>
              <a:t>Build </a:t>
            </a:r>
            <a:r>
              <a:rPr lang="en-US" sz="2500" dirty="0">
                <a:ea typeface="+mn-lt"/>
                <a:cs typeface="+mn-lt"/>
              </a:rPr>
              <a:t>– The literal build number from one revision. It is possible for two builds from the same source code to be different (e.g. build settings; obfuscation variations; compiler bugs; changes to build toolchain, dependencies, or dependencies' dependencies). Rev/build may be flipped.</a:t>
            </a:r>
            <a:endParaRPr lang="en-US" sz="2500" dirty="0">
              <a:cs typeface="Calibri"/>
            </a:endParaRPr>
          </a:p>
        </p:txBody>
      </p:sp>
    </p:spTree>
    <p:extLst>
      <p:ext uri="{BB962C8B-B14F-4D97-AF65-F5344CB8AC3E}">
        <p14:creationId xmlns:p14="http://schemas.microsoft.com/office/powerpoint/2010/main" val="47474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C9DE-6E6E-4F88-9FBD-DBC7CF8F4DAA}"/>
              </a:ext>
            </a:extLst>
          </p:cNvPr>
          <p:cNvSpPr>
            <a:spLocks noGrp="1"/>
          </p:cNvSpPr>
          <p:nvPr>
            <p:ph type="title"/>
          </p:nvPr>
        </p:nvSpPr>
        <p:spPr/>
        <p:txBody>
          <a:bodyPr/>
          <a:lstStyle/>
          <a:p>
            <a:r>
              <a:rPr lang="en-US" dirty="0">
                <a:cs typeface="Calibri Light"/>
              </a:rPr>
              <a:t>Software Releases</a:t>
            </a:r>
            <a:endParaRPr lang="en-US" dirty="0"/>
          </a:p>
        </p:txBody>
      </p:sp>
      <p:sp>
        <p:nvSpPr>
          <p:cNvPr id="3" name="Content Placeholder 2">
            <a:extLst>
              <a:ext uri="{FF2B5EF4-FFF2-40B4-BE49-F238E27FC236}">
                <a16:creationId xmlns:a16="http://schemas.microsoft.com/office/drawing/2014/main" id="{B19D645A-0DD2-7497-F568-4FD05AC7EF20}"/>
              </a:ext>
            </a:extLst>
          </p:cNvPr>
          <p:cNvSpPr>
            <a:spLocks noGrp="1"/>
          </p:cNvSpPr>
          <p:nvPr>
            <p:ph idx="1"/>
          </p:nvPr>
        </p:nvSpPr>
        <p:spPr>
          <a:xfrm>
            <a:off x="838200" y="1825625"/>
            <a:ext cx="10515600" cy="5033127"/>
          </a:xfrm>
        </p:spPr>
        <p:txBody>
          <a:bodyPr vert="horz" lIns="91440" tIns="45720" rIns="91440" bIns="45720" rtlCol="0" anchor="t">
            <a:normAutofit lnSpcReduction="10000"/>
          </a:bodyPr>
          <a:lstStyle/>
          <a:p>
            <a:r>
              <a:rPr lang="en-US" dirty="0">
                <a:cs typeface="Calibri"/>
              </a:rPr>
              <a:t>Last pre-release steps include signoffs from sales, operations, finance,</a:t>
            </a:r>
            <a:br>
              <a:rPr lang="en-US" dirty="0">
                <a:cs typeface="Calibri"/>
              </a:rPr>
            </a:br>
            <a:r>
              <a:rPr lang="en-US" dirty="0">
                <a:cs typeface="Calibri"/>
              </a:rPr>
              <a:t>marketing, and legal departments that they are ready for the release.</a:t>
            </a:r>
          </a:p>
          <a:p>
            <a:r>
              <a:rPr lang="en-US" dirty="0">
                <a:cs typeface="Calibri"/>
              </a:rPr>
              <a:t>Once a release candidate has been built, published, tested, and accepted, it goes through the final steps to be released. </a:t>
            </a:r>
            <a:endParaRPr lang="en-US"/>
          </a:p>
          <a:p>
            <a:r>
              <a:rPr lang="en-US" dirty="0">
                <a:cs typeface="Calibri"/>
              </a:rPr>
              <a:t>This varies depending primarily on the distribution and consumption model (e.g. webapp, desktop executable installed from CD-ROM, app store).</a:t>
            </a:r>
          </a:p>
          <a:p>
            <a:r>
              <a:rPr lang="en-US" dirty="0">
                <a:cs typeface="Calibri"/>
              </a:rPr>
              <a:t>May be multiple processes for different release targets, or extended processes where the released software is a component of a larger product (e.g. </a:t>
            </a:r>
            <a:r>
              <a:rPr lang="en-US" dirty="0" err="1">
                <a:cs typeface="Calibri"/>
              </a:rPr>
              <a:t>Keyfactor</a:t>
            </a:r>
            <a:r>
              <a:rPr lang="en-US" dirty="0">
                <a:cs typeface="Calibri"/>
              </a:rPr>
              <a:t> sells a "software appliance", which is a Virtual Machine with an operating system, database, and </a:t>
            </a:r>
            <a:r>
              <a:rPr lang="en-US" dirty="0" err="1">
                <a:cs typeface="Calibri"/>
              </a:rPr>
              <a:t>Keyfactor</a:t>
            </a:r>
            <a:r>
              <a:rPr lang="en-US" dirty="0">
                <a:cs typeface="Calibri"/>
              </a:rPr>
              <a:t> software pre-installed and configured).</a:t>
            </a:r>
          </a:p>
          <a:p>
            <a:endParaRPr lang="en-US" dirty="0">
              <a:cs typeface="Calibri"/>
            </a:endParaRPr>
          </a:p>
        </p:txBody>
      </p:sp>
    </p:spTree>
    <p:extLst>
      <p:ext uri="{BB962C8B-B14F-4D97-AF65-F5344CB8AC3E}">
        <p14:creationId xmlns:p14="http://schemas.microsoft.com/office/powerpoint/2010/main" val="188794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5326-59A9-DB22-FB11-04173C2AF918}"/>
              </a:ext>
            </a:extLst>
          </p:cNvPr>
          <p:cNvSpPr>
            <a:spLocks noGrp="1"/>
          </p:cNvSpPr>
          <p:nvPr>
            <p:ph type="title"/>
          </p:nvPr>
        </p:nvSpPr>
        <p:spPr/>
        <p:txBody>
          <a:bodyPr/>
          <a:lstStyle/>
          <a:p>
            <a:r>
              <a:rPr lang="en-US" dirty="0">
                <a:cs typeface="Calibri Light"/>
              </a:rPr>
              <a:t>Release Artifacts</a:t>
            </a:r>
            <a:endParaRPr lang="en-US" dirty="0"/>
          </a:p>
        </p:txBody>
      </p:sp>
      <p:sp>
        <p:nvSpPr>
          <p:cNvPr id="3" name="Content Placeholder 2">
            <a:extLst>
              <a:ext uri="{FF2B5EF4-FFF2-40B4-BE49-F238E27FC236}">
                <a16:creationId xmlns:a16="http://schemas.microsoft.com/office/drawing/2014/main" id="{D5CACE3C-A64A-693C-1C14-DD181CA32EBC}"/>
              </a:ext>
            </a:extLst>
          </p:cNvPr>
          <p:cNvSpPr>
            <a:spLocks noGrp="1"/>
          </p:cNvSpPr>
          <p:nvPr>
            <p:ph idx="1"/>
          </p:nvPr>
        </p:nvSpPr>
        <p:spPr>
          <a:xfrm>
            <a:off x="838200" y="1825625"/>
            <a:ext cx="10515600" cy="5033127"/>
          </a:xfrm>
        </p:spPr>
        <p:txBody>
          <a:bodyPr vert="horz" lIns="91440" tIns="45720" rIns="91440" bIns="45720" rtlCol="0" anchor="t">
            <a:normAutofit lnSpcReduction="10000"/>
          </a:bodyPr>
          <a:lstStyle/>
          <a:p>
            <a:r>
              <a:rPr lang="en-US" dirty="0">
                <a:ea typeface="+mn-lt"/>
                <a:cs typeface="+mn-lt"/>
              </a:rPr>
              <a:t>Software and associated files built for the release.</a:t>
            </a:r>
          </a:p>
          <a:p>
            <a:r>
              <a:rPr lang="en-US" dirty="0">
                <a:ea typeface="+mn-lt"/>
                <a:cs typeface="+mn-lt"/>
              </a:rPr>
              <a:t>Installer, configuration, and upgrade wizards or utilities.</a:t>
            </a:r>
          </a:p>
          <a:p>
            <a:r>
              <a:rPr lang="en-US" dirty="0">
                <a:ea typeface="+mn-lt"/>
                <a:cs typeface="+mn-lt"/>
              </a:rPr>
              <a:t>Documentation and release notes (changes from previous versions).</a:t>
            </a:r>
          </a:p>
          <a:p>
            <a:r>
              <a:rPr lang="en-US" dirty="0">
                <a:cs typeface="Calibri"/>
              </a:rPr>
              <a:t>Licenses and notices required for dependencies and compliance </a:t>
            </a:r>
            <a:r>
              <a:rPr lang="en-US" dirty="0" err="1">
                <a:cs typeface="Calibri"/>
              </a:rPr>
              <a:t>reqs</a:t>
            </a:r>
            <a:r>
              <a:rPr lang="en-US" dirty="0">
                <a:cs typeface="Calibri"/>
              </a:rPr>
              <a:t>.</a:t>
            </a:r>
          </a:p>
          <a:p>
            <a:r>
              <a:rPr lang="en-US" dirty="0">
                <a:cs typeface="Calibri"/>
              </a:rPr>
              <a:t>Manifest of files &amp; known dependencies ("Software Bill of Materials").</a:t>
            </a:r>
          </a:p>
          <a:p>
            <a:r>
              <a:rPr lang="en-US" dirty="0">
                <a:cs typeface="Calibri"/>
              </a:rPr>
              <a:t>Packaging &amp; distribution materials (zip file, jar, container, </a:t>
            </a:r>
            <a:r>
              <a:rPr lang="en-US" dirty="0" err="1">
                <a:cs typeface="Calibri"/>
              </a:rPr>
              <a:t>CD+box</a:t>
            </a:r>
            <a:r>
              <a:rPr lang="en-US" dirty="0">
                <a:cs typeface="Calibri"/>
              </a:rPr>
              <a:t>, </a:t>
            </a:r>
            <a:r>
              <a:rPr lang="en-US" dirty="0" err="1">
                <a:cs typeface="Calibri"/>
              </a:rPr>
              <a:t>etc</a:t>
            </a:r>
            <a:r>
              <a:rPr lang="en-US" dirty="0">
                <a:cs typeface="Calibri"/>
              </a:rPr>
              <a:t>)</a:t>
            </a:r>
          </a:p>
          <a:p>
            <a:r>
              <a:rPr lang="en-US" dirty="0">
                <a:cs typeface="Calibri"/>
              </a:rPr>
              <a:t>Infrastructure-as-Code definitions.</a:t>
            </a:r>
          </a:p>
          <a:p>
            <a:r>
              <a:rPr lang="en-US" dirty="0">
                <a:cs typeface="Calibri"/>
              </a:rPr>
              <a:t>File hosting and canonical download links.</a:t>
            </a:r>
          </a:p>
          <a:p>
            <a:r>
              <a:rPr lang="en-US" dirty="0">
                <a:cs typeface="Calibri"/>
              </a:rPr>
              <a:t>How-to guides, blog posts, press releases, marketing campaigns.</a:t>
            </a:r>
          </a:p>
          <a:p>
            <a:r>
              <a:rPr lang="en-US" dirty="0">
                <a:cs typeface="Calibri"/>
              </a:rPr>
              <a:t>Release announcement!</a:t>
            </a:r>
          </a:p>
        </p:txBody>
      </p:sp>
    </p:spTree>
    <p:extLst>
      <p:ext uri="{BB962C8B-B14F-4D97-AF65-F5344CB8AC3E}">
        <p14:creationId xmlns:p14="http://schemas.microsoft.com/office/powerpoint/2010/main" val="155344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AA78-1154-91EF-A5E0-791C05A8680B}"/>
              </a:ext>
            </a:extLst>
          </p:cNvPr>
          <p:cNvSpPr>
            <a:spLocks noGrp="1"/>
          </p:cNvSpPr>
          <p:nvPr>
            <p:ph type="title"/>
          </p:nvPr>
        </p:nvSpPr>
        <p:spPr/>
        <p:txBody>
          <a:bodyPr/>
          <a:lstStyle/>
          <a:p>
            <a:r>
              <a:rPr lang="en-US" dirty="0">
                <a:cs typeface="Calibri Light"/>
              </a:rPr>
              <a:t>Release Engineering</a:t>
            </a:r>
            <a:endParaRPr lang="en-US" dirty="0"/>
          </a:p>
        </p:txBody>
      </p:sp>
      <p:sp>
        <p:nvSpPr>
          <p:cNvPr id="3" name="Content Placeholder 2">
            <a:extLst>
              <a:ext uri="{FF2B5EF4-FFF2-40B4-BE49-F238E27FC236}">
                <a16:creationId xmlns:a16="http://schemas.microsoft.com/office/drawing/2014/main" id="{B92CC320-F5BF-49B2-DA3F-B2A72957924A}"/>
              </a:ext>
            </a:extLst>
          </p:cNvPr>
          <p:cNvSpPr>
            <a:spLocks noGrp="1"/>
          </p:cNvSpPr>
          <p:nvPr>
            <p:ph idx="1"/>
          </p:nvPr>
        </p:nvSpPr>
        <p:spPr>
          <a:xfrm>
            <a:off x="838200" y="1825625"/>
            <a:ext cx="10515600" cy="5033127"/>
          </a:xfrm>
        </p:spPr>
        <p:txBody>
          <a:bodyPr vert="horz" lIns="91440" tIns="45720" rIns="91440" bIns="45720" rtlCol="0" anchor="t">
            <a:normAutofit fontScale="92500" lnSpcReduction="10000"/>
          </a:bodyPr>
          <a:lstStyle/>
          <a:p>
            <a:r>
              <a:rPr lang="en-US" dirty="0">
                <a:cs typeface="Calibri"/>
              </a:rPr>
              <a:t>Software build, acceptance, release, and deployment processes are involved and complex.</a:t>
            </a:r>
          </a:p>
          <a:p>
            <a:r>
              <a:rPr lang="en-US" dirty="0">
                <a:cs typeface="Calibri"/>
              </a:rPr>
              <a:t>This process is a legitimate step conducted by the engineering team as part of the larger software development lifecycle process.</a:t>
            </a:r>
          </a:p>
          <a:p>
            <a:r>
              <a:rPr lang="en-US" dirty="0">
                <a:cs typeface="Calibri"/>
              </a:rPr>
              <a:t>Artifacts critical for distribution, deployment, and operation go well </a:t>
            </a:r>
            <a:br>
              <a:rPr lang="en-US" dirty="0">
                <a:cs typeface="Calibri"/>
              </a:rPr>
            </a:br>
            <a:r>
              <a:rPr lang="en-US" dirty="0">
                <a:cs typeface="Calibri"/>
              </a:rPr>
              <a:t>beyond the core software, and may be just as complex (sometimes more!).</a:t>
            </a:r>
          </a:p>
          <a:p>
            <a:r>
              <a:rPr lang="en-US" dirty="0">
                <a:cs typeface="Calibri"/>
              </a:rPr>
              <a:t>Repeatability and reliability are important quality considerations.</a:t>
            </a:r>
          </a:p>
          <a:p>
            <a:r>
              <a:rPr lang="en-US" dirty="0">
                <a:cs typeface="Calibri"/>
              </a:rPr>
              <a:t>The stakes for customer satisfaction, business reputation, and ultimately bottom-line revenue are extremely high.</a:t>
            </a:r>
          </a:p>
          <a:p>
            <a:r>
              <a:rPr lang="en-US" dirty="0">
                <a:cs typeface="Calibri"/>
              </a:rPr>
              <a:t>This makes the conduction of software releases an </a:t>
            </a:r>
            <a:r>
              <a:rPr lang="en-US" i="1" dirty="0">
                <a:cs typeface="Calibri"/>
              </a:rPr>
              <a:t>engineering </a:t>
            </a:r>
            <a:r>
              <a:rPr lang="en-US" dirty="0">
                <a:cs typeface="Calibri"/>
              </a:rPr>
              <a:t>task, called release engineering. Large/mature organizations will have dedicated </a:t>
            </a:r>
            <a:br>
              <a:rPr lang="en-US" dirty="0">
                <a:cs typeface="Calibri"/>
              </a:rPr>
            </a:br>
            <a:r>
              <a:rPr lang="en-US" i="1" dirty="0">
                <a:cs typeface="Calibri"/>
              </a:rPr>
              <a:t>release engineers </a:t>
            </a:r>
            <a:r>
              <a:rPr lang="en-US" dirty="0">
                <a:cs typeface="Calibri"/>
              </a:rPr>
              <a:t>that work on this. Cloud-hosted software companies (e.g. Facebook) will have DevOps engineers and Site Reliability Engineers (SREs).</a:t>
            </a:r>
            <a:endParaRPr lang="en-US" i="1" dirty="0">
              <a:cs typeface="Calibri"/>
            </a:endParaRPr>
          </a:p>
        </p:txBody>
      </p:sp>
    </p:spTree>
    <p:extLst>
      <p:ext uri="{BB962C8B-B14F-4D97-AF65-F5344CB8AC3E}">
        <p14:creationId xmlns:p14="http://schemas.microsoft.com/office/powerpoint/2010/main" val="354937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6FCE-54A7-B6EA-2738-6C72DEC2E236}"/>
              </a:ext>
            </a:extLst>
          </p:cNvPr>
          <p:cNvSpPr>
            <a:spLocks noGrp="1"/>
          </p:cNvSpPr>
          <p:nvPr>
            <p:ph type="title"/>
          </p:nvPr>
        </p:nvSpPr>
        <p:spPr/>
        <p:txBody>
          <a:bodyPr/>
          <a:lstStyle/>
          <a:p>
            <a:r>
              <a:rPr lang="en-US" dirty="0">
                <a:cs typeface="Calibri Light"/>
              </a:rPr>
              <a:t>Software Deployment</a:t>
            </a:r>
            <a:endParaRPr lang="en-US" dirty="0"/>
          </a:p>
        </p:txBody>
      </p:sp>
      <p:sp>
        <p:nvSpPr>
          <p:cNvPr id="3" name="Content Placeholder 2">
            <a:extLst>
              <a:ext uri="{FF2B5EF4-FFF2-40B4-BE49-F238E27FC236}">
                <a16:creationId xmlns:a16="http://schemas.microsoft.com/office/drawing/2014/main" id="{E3BA9C42-8AB3-E069-7752-8EE55869633A}"/>
              </a:ext>
            </a:extLst>
          </p:cNvPr>
          <p:cNvSpPr>
            <a:spLocks noGrp="1"/>
          </p:cNvSpPr>
          <p:nvPr>
            <p:ph idx="1"/>
          </p:nvPr>
        </p:nvSpPr>
        <p:spPr>
          <a:xfrm>
            <a:off x="838200" y="1825625"/>
            <a:ext cx="10515600" cy="5033127"/>
          </a:xfrm>
        </p:spPr>
        <p:txBody>
          <a:bodyPr vert="horz" lIns="91440" tIns="45720" rIns="91440" bIns="45720" rtlCol="0" anchor="t">
            <a:normAutofit fontScale="92500" lnSpcReduction="20000"/>
          </a:bodyPr>
          <a:lstStyle/>
          <a:p>
            <a:r>
              <a:rPr lang="en-US" dirty="0">
                <a:cs typeface="Calibri"/>
              </a:rPr>
              <a:t>Once released, users need to be able to acquire and use the software.</a:t>
            </a:r>
          </a:p>
          <a:p>
            <a:r>
              <a:rPr lang="en-US" dirty="0">
                <a:cs typeface="Calibri"/>
              </a:rPr>
              <a:t>Marketing and announcements convey to customers that the software is available and the manner in which they can acquire it.</a:t>
            </a:r>
          </a:p>
          <a:p>
            <a:r>
              <a:rPr lang="en-US" dirty="0">
                <a:cs typeface="Calibri"/>
              </a:rPr>
              <a:t>Depending on the product and distribution method, deploying the software may be a simple downloadable executable, or require a team of experts from the vendor's operations team.</a:t>
            </a:r>
          </a:p>
          <a:p>
            <a:r>
              <a:rPr lang="en-US" dirty="0">
                <a:cs typeface="Calibri"/>
              </a:rPr>
              <a:t>Each user attempting to deploy the software must follow the documented</a:t>
            </a:r>
            <a:br>
              <a:rPr lang="en-US" dirty="0">
                <a:cs typeface="Calibri"/>
              </a:rPr>
            </a:br>
            <a:r>
              <a:rPr lang="en-US" dirty="0">
                <a:cs typeface="Calibri"/>
              </a:rPr>
              <a:t>requirements for pre-requisites, backup of any previous versions, installation, and configuration.</a:t>
            </a:r>
          </a:p>
          <a:p>
            <a:r>
              <a:rPr lang="en-US" dirty="0">
                <a:cs typeface="Calibri"/>
              </a:rPr>
              <a:t>Typically, business software will be deployed in three separate places – testing, pre-production, and production, frequently with backups in each.</a:t>
            </a:r>
          </a:p>
          <a:p>
            <a:r>
              <a:rPr lang="en-US" dirty="0">
                <a:cs typeface="Calibri"/>
              </a:rPr>
              <a:t>The deployment process is part of the user experience, and a difficult or faulty process reflects negatively on the software product.</a:t>
            </a:r>
          </a:p>
          <a:p>
            <a:r>
              <a:rPr lang="en-US" dirty="0">
                <a:cs typeface="Calibri"/>
              </a:rPr>
              <a:t>Once deployed, the installation becomes an instance of running, released software. No two deployments are exactly the same.</a:t>
            </a:r>
          </a:p>
        </p:txBody>
      </p:sp>
    </p:spTree>
    <p:extLst>
      <p:ext uri="{BB962C8B-B14F-4D97-AF65-F5344CB8AC3E}">
        <p14:creationId xmlns:p14="http://schemas.microsoft.com/office/powerpoint/2010/main" val="206819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E012-3832-1E19-74B8-2F00E26C79BE}"/>
              </a:ext>
            </a:extLst>
          </p:cNvPr>
          <p:cNvSpPr>
            <a:spLocks noGrp="1"/>
          </p:cNvSpPr>
          <p:nvPr>
            <p:ph type="title"/>
          </p:nvPr>
        </p:nvSpPr>
        <p:spPr/>
        <p:txBody>
          <a:bodyPr/>
          <a:lstStyle/>
          <a:p>
            <a:r>
              <a:rPr lang="en-US" dirty="0">
                <a:cs typeface="Calibri Light"/>
              </a:rPr>
              <a:t>SCM</a:t>
            </a:r>
            <a:endParaRPr lang="en-US" dirty="0"/>
          </a:p>
        </p:txBody>
      </p:sp>
      <p:sp>
        <p:nvSpPr>
          <p:cNvPr id="3" name="Content Placeholder 2">
            <a:extLst>
              <a:ext uri="{FF2B5EF4-FFF2-40B4-BE49-F238E27FC236}">
                <a16:creationId xmlns:a16="http://schemas.microsoft.com/office/drawing/2014/main" id="{68613977-007A-538D-6D76-0B68CC96830F}"/>
              </a:ext>
            </a:extLst>
          </p:cNvPr>
          <p:cNvSpPr>
            <a:spLocks noGrp="1"/>
          </p:cNvSpPr>
          <p:nvPr>
            <p:ph idx="1"/>
          </p:nvPr>
        </p:nvSpPr>
        <p:spPr>
          <a:xfrm>
            <a:off x="838200" y="1825625"/>
            <a:ext cx="10515600" cy="5033127"/>
          </a:xfrm>
        </p:spPr>
        <p:txBody>
          <a:bodyPr vert="horz" lIns="91440" tIns="45720" rIns="91440" bIns="45720" rtlCol="0" anchor="t">
            <a:normAutofit fontScale="92500" lnSpcReduction="20000"/>
          </a:bodyPr>
          <a:lstStyle/>
          <a:p>
            <a:r>
              <a:rPr lang="en-US" dirty="0">
                <a:cs typeface="Calibri"/>
              </a:rPr>
              <a:t>Mature software organizations don't take the raw program bytes and put them through the release process for the first time at the end.</a:t>
            </a:r>
          </a:p>
          <a:p>
            <a:r>
              <a:rPr lang="en-US" dirty="0">
                <a:cs typeface="Calibri"/>
              </a:rPr>
              <a:t>Changes to </a:t>
            </a:r>
            <a:r>
              <a:rPr lang="en-US" i="1" dirty="0">
                <a:cs typeface="Calibri"/>
              </a:rPr>
              <a:t>any </a:t>
            </a:r>
            <a:r>
              <a:rPr lang="en-US" dirty="0">
                <a:cs typeface="Calibri"/>
              </a:rPr>
              <a:t>input or process that affects release artifacts between versions need to be carefully documented ("change control" or "change management").</a:t>
            </a:r>
          </a:p>
          <a:p>
            <a:r>
              <a:rPr lang="en-US" dirty="0">
                <a:cs typeface="Calibri"/>
              </a:rPr>
              <a:t>Software Configuration Management is the umbrella activity that occurs throughout the development cycle to manage these changes, along with the combination of people, processes, and tools that participate.</a:t>
            </a:r>
          </a:p>
          <a:p>
            <a:r>
              <a:rPr lang="en-US" dirty="0">
                <a:cs typeface="Calibri"/>
              </a:rPr>
              <a:t>Project management is responsible for enforcing change control process, and it's a major function of project management and version control software (frequently </a:t>
            </a:r>
            <a:r>
              <a:rPr lang="en-US" i="1" dirty="0">
                <a:cs typeface="Calibri"/>
              </a:rPr>
              <a:t>called </a:t>
            </a:r>
            <a:r>
              <a:rPr lang="en-US" dirty="0">
                <a:cs typeface="Calibri"/>
              </a:rPr>
              <a:t>SCM software). </a:t>
            </a:r>
          </a:p>
          <a:p>
            <a:r>
              <a:rPr lang="en-US" dirty="0">
                <a:cs typeface="Calibri"/>
              </a:rPr>
              <a:t>The source code repository and commit history are important SCM software components developers interact with regularly, as are CI/CD tools and Infrastructure-as-Code platforms (e.g. Chef, Puppet, Ansible).</a:t>
            </a:r>
            <a:endParaRPr lang="en-US" dirty="0"/>
          </a:p>
        </p:txBody>
      </p:sp>
    </p:spTree>
    <p:extLst>
      <p:ext uri="{BB962C8B-B14F-4D97-AF65-F5344CB8AC3E}">
        <p14:creationId xmlns:p14="http://schemas.microsoft.com/office/powerpoint/2010/main" val="190743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03C8-FECA-10D1-1207-09216163C278}"/>
              </a:ext>
            </a:extLst>
          </p:cNvPr>
          <p:cNvSpPr>
            <a:spLocks noGrp="1"/>
          </p:cNvSpPr>
          <p:nvPr>
            <p:ph type="title"/>
          </p:nvPr>
        </p:nvSpPr>
        <p:spPr/>
        <p:txBody>
          <a:bodyPr/>
          <a:lstStyle/>
          <a:p>
            <a:r>
              <a:rPr lang="en-US" dirty="0">
                <a:cs typeface="Calibri Light"/>
              </a:rPr>
              <a:t>SCM Elements</a:t>
            </a:r>
            <a:endParaRPr lang="en-US" dirty="0"/>
          </a:p>
        </p:txBody>
      </p:sp>
      <p:sp>
        <p:nvSpPr>
          <p:cNvPr id="3" name="Content Placeholder 2">
            <a:extLst>
              <a:ext uri="{FF2B5EF4-FFF2-40B4-BE49-F238E27FC236}">
                <a16:creationId xmlns:a16="http://schemas.microsoft.com/office/drawing/2014/main" id="{B355DA41-FA31-8293-D04B-7F73F1243D4F}"/>
              </a:ext>
            </a:extLst>
          </p:cNvPr>
          <p:cNvSpPr>
            <a:spLocks noGrp="1"/>
          </p:cNvSpPr>
          <p:nvPr>
            <p:ph idx="1"/>
          </p:nvPr>
        </p:nvSpPr>
        <p:spPr>
          <a:xfrm>
            <a:off x="838200" y="1825625"/>
            <a:ext cx="10515600" cy="5033865"/>
          </a:xfrm>
        </p:spPr>
        <p:txBody>
          <a:bodyPr vert="horz" lIns="91440" tIns="45720" rIns="91440" bIns="45720" rtlCol="0" anchor="t">
            <a:normAutofit lnSpcReduction="10000"/>
          </a:bodyPr>
          <a:lstStyle/>
          <a:p>
            <a:r>
              <a:rPr lang="en-US" dirty="0">
                <a:cs typeface="Calibri"/>
              </a:rPr>
              <a:t>Already covered source control, issue tracking, build &amp; dependencies.</a:t>
            </a:r>
          </a:p>
          <a:p>
            <a:r>
              <a:rPr lang="en-US" dirty="0">
                <a:cs typeface="Calibri"/>
              </a:rPr>
              <a:t>Requirements tracing, change control, &amp; audit trails also part of SCM.</a:t>
            </a:r>
          </a:p>
          <a:p>
            <a:r>
              <a:rPr lang="en-US" dirty="0">
                <a:cs typeface="Calibri"/>
              </a:rPr>
              <a:t>Documentation of these processes (</a:t>
            </a:r>
            <a:r>
              <a:rPr lang="en-US" dirty="0" err="1">
                <a:cs typeface="Calibri"/>
              </a:rPr>
              <a:t>eg</a:t>
            </a:r>
            <a:r>
              <a:rPr lang="en-US" dirty="0">
                <a:cs typeface="Calibri"/>
              </a:rPr>
              <a:t> change control) is part of SCM.</a:t>
            </a:r>
          </a:p>
          <a:p>
            <a:r>
              <a:rPr lang="en-US" dirty="0">
                <a:cs typeface="Calibri"/>
              </a:rPr>
              <a:t>Integration and coordination between products and systems also SCM</a:t>
            </a:r>
          </a:p>
          <a:p>
            <a:r>
              <a:rPr lang="en-US" dirty="0">
                <a:cs typeface="Calibri"/>
              </a:rPr>
              <a:t>Content management is another important piece – tracking product </a:t>
            </a:r>
            <a:r>
              <a:rPr lang="en-US" i="1" dirty="0">
                <a:cs typeface="Calibri"/>
              </a:rPr>
              <a:t>and </a:t>
            </a:r>
            <a:r>
              <a:rPr lang="en-US" dirty="0">
                <a:cs typeface="Calibri"/>
              </a:rPr>
              <a:t>process documents wherever they live (including a team wiki or some such), and recording, publishing, &amp; reporting changes to them.</a:t>
            </a:r>
            <a:endParaRPr lang="en-US"/>
          </a:p>
          <a:p>
            <a:r>
              <a:rPr lang="en-US" dirty="0">
                <a:cs typeface="Calibri"/>
              </a:rPr>
              <a:t>Processes usually start as an informal workflow owned by one individual, and gradually become more formalized and disseminated.</a:t>
            </a:r>
          </a:p>
          <a:p>
            <a:r>
              <a:rPr lang="en-US" dirty="0">
                <a:cs typeface="Calibri"/>
              </a:rPr>
              <a:t>In small teams, these are owned by the project manager and/or release engineer; larger teams have a dedicated </a:t>
            </a:r>
            <a:r>
              <a:rPr lang="en-US" i="1" dirty="0">
                <a:cs typeface="Calibri"/>
              </a:rPr>
              <a:t>change manager</a:t>
            </a:r>
            <a:r>
              <a:rPr lang="en-US" dirty="0">
                <a:cs typeface="Calibri"/>
              </a:rPr>
              <a:t>.</a:t>
            </a:r>
          </a:p>
        </p:txBody>
      </p:sp>
    </p:spTree>
    <p:extLst>
      <p:ext uri="{BB962C8B-B14F-4D97-AF65-F5344CB8AC3E}">
        <p14:creationId xmlns:p14="http://schemas.microsoft.com/office/powerpoint/2010/main" val="2362919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B679-EBB7-2E01-5B48-427273EB9CFD}"/>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62591507-30A0-86B7-966B-0EF940CBD3B9}"/>
              </a:ext>
            </a:extLst>
          </p:cNvPr>
          <p:cNvSpPr>
            <a:spLocks noGrp="1"/>
          </p:cNvSpPr>
          <p:nvPr>
            <p:ph idx="1"/>
          </p:nvPr>
        </p:nvSpPr>
        <p:spPr>
          <a:xfrm>
            <a:off x="838200" y="1825625"/>
            <a:ext cx="10711943" cy="5061914"/>
          </a:xfrm>
        </p:spPr>
        <p:txBody>
          <a:bodyPr vert="horz" lIns="91440" tIns="45720" rIns="91440" bIns="45720" rtlCol="0" anchor="t">
            <a:normAutofit/>
          </a:bodyPr>
          <a:lstStyle/>
          <a:p>
            <a:r>
              <a:rPr lang="en-US" dirty="0">
                <a:cs typeface="Calibri"/>
              </a:rPr>
              <a:t>Software builds are used to convert source code into executables.</a:t>
            </a:r>
          </a:p>
          <a:p>
            <a:r>
              <a:rPr lang="en-US" dirty="0">
                <a:cs typeface="Calibri"/>
              </a:rPr>
              <a:t>Software releases start by completing code, creating a release candidate build, and conducting acceptance testing.</a:t>
            </a:r>
          </a:p>
          <a:p>
            <a:r>
              <a:rPr lang="en-US" dirty="0">
                <a:cs typeface="Calibri"/>
              </a:rPr>
              <a:t>Code signing certificates are a critical tool for ensuring build integrity.</a:t>
            </a:r>
          </a:p>
          <a:p>
            <a:r>
              <a:rPr lang="en-US" dirty="0">
                <a:cs typeface="Calibri"/>
              </a:rPr>
              <a:t>When a release is approved, it goes through a distribution process.</a:t>
            </a:r>
          </a:p>
          <a:p>
            <a:r>
              <a:rPr lang="en-US" dirty="0">
                <a:cs typeface="Calibri"/>
              </a:rPr>
              <a:t>Released software is more than just a compiled binary.</a:t>
            </a:r>
          </a:p>
          <a:p>
            <a:r>
              <a:rPr lang="en-US" dirty="0">
                <a:cs typeface="Calibri"/>
              </a:rPr>
              <a:t>Tracking released software versions and their input is essential.</a:t>
            </a:r>
          </a:p>
          <a:p>
            <a:r>
              <a:rPr lang="en-US" dirty="0">
                <a:cs typeface="Calibri"/>
              </a:rPr>
              <a:t>Release engineering is the discipline of ensuring quality in this process.</a:t>
            </a:r>
          </a:p>
          <a:p>
            <a:r>
              <a:rPr lang="en-US" dirty="0">
                <a:cs typeface="Calibri"/>
              </a:rPr>
              <a:t>Deployments can be very complex, especially with multiple instances.</a:t>
            </a:r>
          </a:p>
          <a:p>
            <a:r>
              <a:rPr lang="en-US" dirty="0">
                <a:cs typeface="Calibri"/>
              </a:rPr>
              <a:t>SCM is the activity of managing inputs to the release process.</a:t>
            </a:r>
          </a:p>
        </p:txBody>
      </p:sp>
    </p:spTree>
    <p:extLst>
      <p:ext uri="{BB962C8B-B14F-4D97-AF65-F5344CB8AC3E}">
        <p14:creationId xmlns:p14="http://schemas.microsoft.com/office/powerpoint/2010/main" val="4189479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71DB-E2E0-C2DB-5390-2665F3A37132}"/>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274DB170-42B9-7883-C870-641A855B922F}"/>
              </a:ext>
            </a:extLst>
          </p:cNvPr>
          <p:cNvSpPr>
            <a:spLocks noGrp="1"/>
          </p:cNvSpPr>
          <p:nvPr>
            <p:ph idx="1"/>
          </p:nvPr>
        </p:nvSpPr>
        <p:spPr>
          <a:xfrm>
            <a:off x="838200" y="1825625"/>
            <a:ext cx="10754017" cy="5033864"/>
          </a:xfrm>
        </p:spPr>
        <p:txBody>
          <a:bodyPr vert="horz" lIns="91440" tIns="45720" rIns="91440" bIns="45720" rtlCol="0" anchor="t">
            <a:normAutofit fontScale="92500"/>
          </a:bodyPr>
          <a:lstStyle/>
          <a:p>
            <a:r>
              <a:rPr lang="en-US" dirty="0">
                <a:cs typeface="Calibri"/>
                <a:hlinkClick r:id="rId2"/>
              </a:rPr>
              <a:t>Bouncing Zero Bugs, Together. Eric Lippert. Nov 2004. Microsoft Learn.</a:t>
            </a:r>
          </a:p>
          <a:p>
            <a:r>
              <a:rPr lang="en-US" dirty="0">
                <a:cs typeface="Calibri"/>
                <a:hlinkClick r:id="rId3"/>
              </a:rPr>
              <a:t>Software-Versioning. Sandeep Kapi. Aug 2020. Kav Interactive Single Blog.</a:t>
            </a:r>
            <a:endParaRPr lang="en-US" dirty="0">
              <a:cs typeface="Calibri"/>
            </a:endParaRPr>
          </a:p>
          <a:p>
            <a:r>
              <a:rPr lang="en-US" dirty="0">
                <a:ea typeface="+mn-lt"/>
                <a:cs typeface="+mn-lt"/>
                <a:hlinkClick r:id="rId4"/>
              </a:rPr>
              <a:t>Software Versioning. Wikipedia.</a:t>
            </a:r>
            <a:endParaRPr lang="en-US" dirty="0">
              <a:ea typeface="+mn-lt"/>
              <a:cs typeface="+mn-lt"/>
            </a:endParaRPr>
          </a:p>
          <a:p>
            <a:r>
              <a:rPr lang="en-US" dirty="0">
                <a:ea typeface="+mn-lt"/>
                <a:cs typeface="+mn-lt"/>
                <a:hlinkClick r:id="rId5"/>
              </a:rPr>
              <a:t>Qingdao Ruanmei Network Technology Co.,Ltd. 2022. Freefixer.</a:t>
            </a:r>
            <a:endParaRPr lang="en-US">
              <a:ea typeface="+mn-lt"/>
              <a:cs typeface="+mn-lt"/>
            </a:endParaRPr>
          </a:p>
          <a:p>
            <a:r>
              <a:rPr lang="en-US" dirty="0">
                <a:ea typeface="+mn-lt"/>
                <a:cs typeface="+mn-lt"/>
                <a:hlinkClick r:id="rId6"/>
              </a:rPr>
              <a:t>What is PKI? Ted Shorter et al. 2022. Keyfactor.</a:t>
            </a:r>
            <a:endParaRPr lang="en-US"/>
          </a:p>
          <a:p>
            <a:r>
              <a:rPr lang="en-US" dirty="0">
                <a:cs typeface="Calibri"/>
                <a:hlinkClick r:id="rId7"/>
              </a:rPr>
              <a:t>Software Configuration Management. Priya Pedamkar. May 2020. Educba.</a:t>
            </a:r>
            <a:endParaRPr lang="en-US" dirty="0">
              <a:cs typeface="Calibri"/>
            </a:endParaRPr>
          </a:p>
          <a:p>
            <a:r>
              <a:rPr lang="en-US" dirty="0">
                <a:cs typeface="Calibri"/>
                <a:hlinkClick r:id="rId8"/>
              </a:rPr>
              <a:t>Software Configuration Management Tools. Swati Tawde. June 2020. Educba.</a:t>
            </a:r>
            <a:endParaRPr lang="en-US" dirty="0">
              <a:cs typeface="Calibri"/>
            </a:endParaRPr>
          </a:p>
          <a:p>
            <a:endParaRPr lang="en-US" dirty="0">
              <a:cs typeface="Calibri"/>
            </a:endParaRPr>
          </a:p>
          <a:p>
            <a:endParaRPr lang="en-US" dirty="0">
              <a:cs typeface="Calibri"/>
            </a:endParaRPr>
          </a:p>
          <a:p>
            <a:r>
              <a:rPr lang="en-US" i="1" dirty="0">
                <a:cs typeface="Calibri"/>
              </a:rPr>
              <a:t>Reading for next lecture: Pressman Ch 19-20 (some content already covered)</a:t>
            </a:r>
            <a:endParaRPr lang="en-US" dirty="0">
              <a:cs typeface="Calibri"/>
            </a:endParaRPr>
          </a:p>
        </p:txBody>
      </p:sp>
    </p:spTree>
    <p:extLst>
      <p:ext uri="{BB962C8B-B14F-4D97-AF65-F5344CB8AC3E}">
        <p14:creationId xmlns:p14="http://schemas.microsoft.com/office/powerpoint/2010/main" val="303971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136B-C8EB-9532-9A8B-D645F2762CF5}"/>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016F4732-6F5C-1C0C-F279-1627F8649C3D}"/>
              </a:ext>
            </a:extLst>
          </p:cNvPr>
          <p:cNvSpPr>
            <a:spLocks noGrp="1"/>
          </p:cNvSpPr>
          <p:nvPr>
            <p:ph idx="1"/>
          </p:nvPr>
        </p:nvSpPr>
        <p:spPr/>
        <p:txBody>
          <a:bodyPr vert="horz" lIns="91440" tIns="45720" rIns="91440" bIns="45720" rtlCol="0" anchor="t">
            <a:normAutofit/>
          </a:bodyPr>
          <a:lstStyle/>
          <a:p>
            <a:r>
              <a:rPr lang="en-US" dirty="0">
                <a:cs typeface="Calibri"/>
              </a:rPr>
              <a:t>Software build processes</a:t>
            </a:r>
          </a:p>
          <a:p>
            <a:r>
              <a:rPr lang="en-US" dirty="0">
                <a:cs typeface="Calibri"/>
              </a:rPr>
              <a:t>Software versioning</a:t>
            </a:r>
          </a:p>
          <a:p>
            <a:r>
              <a:rPr lang="en-US" dirty="0">
                <a:cs typeface="Calibri"/>
              </a:rPr>
              <a:t>Software release engineering</a:t>
            </a:r>
          </a:p>
          <a:p>
            <a:r>
              <a:rPr lang="en-US" dirty="0">
                <a:cs typeface="Calibri"/>
              </a:rPr>
              <a:t>Software deployment and installation processes</a:t>
            </a:r>
          </a:p>
          <a:p>
            <a:r>
              <a:rPr lang="en-US" dirty="0">
                <a:cs typeface="Calibri"/>
              </a:rPr>
              <a:t>Software Configuration Management (SCM) concepts</a:t>
            </a:r>
          </a:p>
        </p:txBody>
      </p:sp>
    </p:spTree>
    <p:extLst>
      <p:ext uri="{BB962C8B-B14F-4D97-AF65-F5344CB8AC3E}">
        <p14:creationId xmlns:p14="http://schemas.microsoft.com/office/powerpoint/2010/main" val="220161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D292-EF25-8F54-6909-6EBAC5D08DEB}"/>
              </a:ext>
            </a:extLst>
          </p:cNvPr>
          <p:cNvSpPr>
            <a:spLocks noGrp="1"/>
          </p:cNvSpPr>
          <p:nvPr>
            <p:ph type="title"/>
          </p:nvPr>
        </p:nvSpPr>
        <p:spPr/>
        <p:txBody>
          <a:bodyPr/>
          <a:lstStyle/>
          <a:p>
            <a:r>
              <a:rPr lang="en-US" dirty="0">
                <a:cs typeface="Calibri Light"/>
              </a:rPr>
              <a:t>Completing a Software Development Cycle</a:t>
            </a:r>
          </a:p>
        </p:txBody>
      </p:sp>
      <p:sp>
        <p:nvSpPr>
          <p:cNvPr id="3" name="Content Placeholder 2">
            <a:extLst>
              <a:ext uri="{FF2B5EF4-FFF2-40B4-BE49-F238E27FC236}">
                <a16:creationId xmlns:a16="http://schemas.microsoft.com/office/drawing/2014/main" id="{98590FD7-B73E-9D2A-4663-28C823F7411D}"/>
              </a:ext>
            </a:extLst>
          </p:cNvPr>
          <p:cNvSpPr>
            <a:spLocks noGrp="1"/>
          </p:cNvSpPr>
          <p:nvPr>
            <p:ph idx="1"/>
          </p:nvPr>
        </p:nvSpPr>
        <p:spPr>
          <a:xfrm>
            <a:off x="838200" y="1825625"/>
            <a:ext cx="10515600" cy="5015302"/>
          </a:xfrm>
        </p:spPr>
        <p:txBody>
          <a:bodyPr vert="horz" lIns="91440" tIns="45720" rIns="91440" bIns="45720" rtlCol="0" anchor="t">
            <a:normAutofit/>
          </a:bodyPr>
          <a:lstStyle/>
          <a:p>
            <a:r>
              <a:rPr lang="en-US" dirty="0">
                <a:cs typeface="Calibri"/>
              </a:rPr>
              <a:t>Starts with finishing the construction phase (implementation and testing concurrently).</a:t>
            </a:r>
          </a:p>
          <a:p>
            <a:r>
              <a:rPr lang="en-US" dirty="0">
                <a:cs typeface="Calibri"/>
              </a:rPr>
              <a:t>Software is built, validated, packaged, released, installed, operated, supported, and maintained. This whole process, as well as the resulting artifacts, may be called a "release".</a:t>
            </a:r>
            <a:endParaRPr lang="en-US"/>
          </a:p>
          <a:p>
            <a:r>
              <a:rPr lang="en-US" dirty="0">
                <a:cs typeface="Calibri"/>
              </a:rPr>
              <a:t>Release preparations may begin as soon as the cycle is </a:t>
            </a:r>
            <a:r>
              <a:rPr lang="en-US" i="1" dirty="0">
                <a:cs typeface="Calibri"/>
              </a:rPr>
              <a:t>started</a:t>
            </a:r>
            <a:r>
              <a:rPr lang="en-US" dirty="0">
                <a:cs typeface="Calibri"/>
              </a:rPr>
              <a:t>, but the bulk of the work will come at the end of the cycle.</a:t>
            </a:r>
          </a:p>
          <a:p>
            <a:r>
              <a:rPr lang="en-US" dirty="0">
                <a:cs typeface="Calibri"/>
              </a:rPr>
              <a:t>May take up to 90 days after the last development sprint is complete.</a:t>
            </a:r>
          </a:p>
          <a:p>
            <a:r>
              <a:rPr lang="en-US" dirty="0">
                <a:cs typeface="Calibri"/>
              </a:rPr>
              <a:t>Involves more coordination with the rest of the business (sales, marketing, support) and other stakeholders.</a:t>
            </a:r>
          </a:p>
        </p:txBody>
      </p:sp>
    </p:spTree>
    <p:extLst>
      <p:ext uri="{BB962C8B-B14F-4D97-AF65-F5344CB8AC3E}">
        <p14:creationId xmlns:p14="http://schemas.microsoft.com/office/powerpoint/2010/main" val="300271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B04-65CD-447C-1220-D35E5EF03F6B}"/>
              </a:ext>
            </a:extLst>
          </p:cNvPr>
          <p:cNvSpPr>
            <a:spLocks noGrp="1"/>
          </p:cNvSpPr>
          <p:nvPr>
            <p:ph type="title"/>
          </p:nvPr>
        </p:nvSpPr>
        <p:spPr/>
        <p:txBody>
          <a:bodyPr/>
          <a:lstStyle/>
          <a:p>
            <a:r>
              <a:rPr lang="en-US" dirty="0">
                <a:cs typeface="Calibri Light"/>
              </a:rPr>
              <a:t>Code Complete</a:t>
            </a:r>
            <a:endParaRPr lang="en-US" dirty="0"/>
          </a:p>
        </p:txBody>
      </p:sp>
      <p:sp>
        <p:nvSpPr>
          <p:cNvPr id="3" name="Content Placeholder 2">
            <a:extLst>
              <a:ext uri="{FF2B5EF4-FFF2-40B4-BE49-F238E27FC236}">
                <a16:creationId xmlns:a16="http://schemas.microsoft.com/office/drawing/2014/main" id="{940A7DB7-DDEA-E616-B201-0855201348F0}"/>
              </a:ext>
            </a:extLst>
          </p:cNvPr>
          <p:cNvSpPr>
            <a:spLocks noGrp="1"/>
          </p:cNvSpPr>
          <p:nvPr>
            <p:ph idx="1"/>
          </p:nvPr>
        </p:nvSpPr>
        <p:spPr>
          <a:xfrm>
            <a:off x="838200" y="1825625"/>
            <a:ext cx="10515600" cy="5033127"/>
          </a:xfrm>
        </p:spPr>
        <p:txBody>
          <a:bodyPr vert="horz" lIns="91440" tIns="45720" rIns="91440" bIns="45720" rtlCol="0" anchor="t">
            <a:normAutofit fontScale="92500" lnSpcReduction="10000"/>
          </a:bodyPr>
          <a:lstStyle/>
          <a:p>
            <a:r>
              <a:rPr lang="en-US" dirty="0">
                <a:ea typeface="+mn-lt"/>
                <a:cs typeface="+mn-lt"/>
              </a:rPr>
              <a:t>Means all net-new code (meeting new requirements or otherwise planned for this release) has been implemented and tested.</a:t>
            </a:r>
          </a:p>
          <a:p>
            <a:r>
              <a:rPr lang="en-US" dirty="0">
                <a:ea typeface="+mn-lt"/>
                <a:cs typeface="+mn-lt"/>
              </a:rPr>
              <a:t>Aka "pencils down", and usually at the end of the last scheduled sprint.</a:t>
            </a:r>
            <a:endParaRPr lang="en-US">
              <a:cs typeface="Calibri"/>
            </a:endParaRPr>
          </a:p>
          <a:p>
            <a:r>
              <a:rPr lang="en-US" dirty="0">
                <a:ea typeface="+mn-lt"/>
                <a:cs typeface="+mn-lt"/>
              </a:rPr>
              <a:t>The first concrete milestone in approaching a release.</a:t>
            </a:r>
            <a:endParaRPr lang="en-US"/>
          </a:p>
          <a:p>
            <a:r>
              <a:rPr lang="en-US" dirty="0">
                <a:ea typeface="+mn-lt"/>
                <a:cs typeface="+mn-lt"/>
              </a:rPr>
              <a:t>The primary deadline for "crunch time" where developers may be expected to put in more work ahead of this to deliver functionality on time.</a:t>
            </a:r>
            <a:endParaRPr lang="en-US" dirty="0"/>
          </a:p>
          <a:p>
            <a:r>
              <a:rPr lang="en-US" dirty="0">
                <a:ea typeface="+mn-lt"/>
                <a:cs typeface="+mn-lt"/>
              </a:rPr>
              <a:t>The only changes that occur after this point are bug fixes and minor, low-risk changes to polish or clarify behavior (e.g. changing a string for a user prompt or moving a button to a more prominent place). </a:t>
            </a:r>
          </a:p>
          <a:p>
            <a:r>
              <a:rPr lang="en-US" dirty="0">
                <a:cs typeface="Calibri"/>
              </a:rPr>
              <a:t>A related milestone is the "Zero Bug Bounce", representing the point where all bugs reported by QA have been </a:t>
            </a:r>
            <a:r>
              <a:rPr lang="en-US" i="1" dirty="0">
                <a:cs typeface="Calibri"/>
              </a:rPr>
              <a:t>triaged. D</a:t>
            </a:r>
            <a:r>
              <a:rPr lang="en-US" dirty="0">
                <a:cs typeface="Calibri"/>
              </a:rPr>
              <a:t>oes </a:t>
            </a:r>
            <a:r>
              <a:rPr lang="en-US" i="1" dirty="0">
                <a:cs typeface="Calibri"/>
              </a:rPr>
              <a:t>not </a:t>
            </a:r>
            <a:r>
              <a:rPr lang="en-US" dirty="0">
                <a:cs typeface="Calibri"/>
              </a:rPr>
              <a:t>mean the software-is bug free, but that any new bugs can be handled promptly.</a:t>
            </a:r>
          </a:p>
          <a:p>
            <a:r>
              <a:rPr lang="en-US" dirty="0">
                <a:cs typeface="Calibri"/>
              </a:rPr>
              <a:t>Eventually, the team signs off that the code is ready for release.</a:t>
            </a:r>
          </a:p>
        </p:txBody>
      </p:sp>
    </p:spTree>
    <p:extLst>
      <p:ext uri="{BB962C8B-B14F-4D97-AF65-F5344CB8AC3E}">
        <p14:creationId xmlns:p14="http://schemas.microsoft.com/office/powerpoint/2010/main" val="242241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F16B-AA4A-A54B-CA8A-A8C384A052D9}"/>
              </a:ext>
            </a:extLst>
          </p:cNvPr>
          <p:cNvSpPr>
            <a:spLocks noGrp="1"/>
          </p:cNvSpPr>
          <p:nvPr>
            <p:ph type="title"/>
          </p:nvPr>
        </p:nvSpPr>
        <p:spPr/>
        <p:txBody>
          <a:bodyPr/>
          <a:lstStyle/>
          <a:p>
            <a:r>
              <a:rPr lang="en-US" dirty="0">
                <a:cs typeface="Calibri Light"/>
              </a:rPr>
              <a:t>Builds</a:t>
            </a:r>
            <a:endParaRPr lang="en-US" dirty="0"/>
          </a:p>
        </p:txBody>
      </p:sp>
      <p:sp>
        <p:nvSpPr>
          <p:cNvPr id="3" name="Content Placeholder 2">
            <a:extLst>
              <a:ext uri="{FF2B5EF4-FFF2-40B4-BE49-F238E27FC236}">
                <a16:creationId xmlns:a16="http://schemas.microsoft.com/office/drawing/2014/main" id="{7FC29F69-16B0-0786-ED0F-41ADCA897B9E}"/>
              </a:ext>
            </a:extLst>
          </p:cNvPr>
          <p:cNvSpPr>
            <a:spLocks noGrp="1"/>
          </p:cNvSpPr>
          <p:nvPr>
            <p:ph idx="1"/>
          </p:nvPr>
        </p:nvSpPr>
        <p:spPr>
          <a:xfrm>
            <a:off x="838200" y="1825625"/>
            <a:ext cx="10515600" cy="5033127"/>
          </a:xfrm>
        </p:spPr>
        <p:txBody>
          <a:bodyPr vert="horz" lIns="91440" tIns="45720" rIns="91440" bIns="45720" rtlCol="0" anchor="t">
            <a:normAutofit fontScale="85000" lnSpcReduction="20000"/>
          </a:bodyPr>
          <a:lstStyle/>
          <a:p>
            <a:r>
              <a:rPr lang="en-US" dirty="0">
                <a:cs typeface="Calibri"/>
              </a:rPr>
              <a:t>The process of converting source code and other input into operable software (executable program and associated artifacts). Different systems (CPU instruction set, OS, </a:t>
            </a:r>
            <a:r>
              <a:rPr lang="en-US" dirty="0" err="1">
                <a:cs typeface="Calibri"/>
              </a:rPr>
              <a:t>etc</a:t>
            </a:r>
            <a:r>
              <a:rPr lang="en-US" dirty="0">
                <a:cs typeface="Calibri"/>
              </a:rPr>
              <a:t>) have different executable formats and require different builds.</a:t>
            </a:r>
          </a:p>
          <a:p>
            <a:r>
              <a:rPr lang="en-US" dirty="0">
                <a:cs typeface="Calibri"/>
              </a:rPr>
              <a:t>Thousands of (partial or full) builds occur throughout each development cycle, on developers' local workstations while making changes, at code </a:t>
            </a:r>
            <a:r>
              <a:rPr lang="en-US" dirty="0" err="1">
                <a:cs typeface="Calibri"/>
              </a:rPr>
              <a:t>checkin</a:t>
            </a:r>
            <a:r>
              <a:rPr lang="en-US" dirty="0">
                <a:cs typeface="Calibri"/>
              </a:rPr>
              <a:t> for approval, and when automated tests are run (usually after every work day). Most are only intended to be seen or used within the team.</a:t>
            </a:r>
          </a:p>
          <a:p>
            <a:r>
              <a:rPr lang="en-US" dirty="0">
                <a:cs typeface="Calibri"/>
              </a:rPr>
              <a:t>Special builds start happening near the end of the cycle called </a:t>
            </a:r>
            <a:r>
              <a:rPr lang="en-US" i="1" dirty="0">
                <a:cs typeface="Calibri"/>
              </a:rPr>
              <a:t>Release Candidates</a:t>
            </a:r>
            <a:r>
              <a:rPr lang="en-US" dirty="0">
                <a:cs typeface="Calibri"/>
              </a:rPr>
              <a:t>. These are builds that may be used outside the dev team. The first </a:t>
            </a:r>
            <a:r>
              <a:rPr lang="en-US" dirty="0" err="1">
                <a:cs typeface="Calibri"/>
              </a:rPr>
              <a:t>rc</a:t>
            </a:r>
            <a:r>
              <a:rPr lang="en-US" dirty="0">
                <a:cs typeface="Calibri"/>
              </a:rPr>
              <a:t> build rarely makes it to end customers as bugs are found and fixed, resulting in newer </a:t>
            </a:r>
            <a:r>
              <a:rPr lang="en-US" dirty="0" err="1">
                <a:cs typeface="Calibri"/>
              </a:rPr>
              <a:t>rc</a:t>
            </a:r>
            <a:r>
              <a:rPr lang="en-US" dirty="0">
                <a:cs typeface="Calibri"/>
              </a:rPr>
              <a:t> builds.</a:t>
            </a:r>
          </a:p>
          <a:p>
            <a:r>
              <a:rPr lang="en-US" dirty="0">
                <a:cs typeface="Calibri"/>
              </a:rPr>
              <a:t>Since internal builds ("Debug") happen so often, and </a:t>
            </a:r>
            <a:r>
              <a:rPr lang="en-US" dirty="0" err="1">
                <a:cs typeface="Calibri"/>
              </a:rPr>
              <a:t>rc</a:t>
            </a:r>
            <a:r>
              <a:rPr lang="en-US" dirty="0">
                <a:cs typeface="Calibri"/>
              </a:rPr>
              <a:t> builds ("Release") happen less frequently but have very high impact, it's important that both build processes are well-defined, documented, and automated. </a:t>
            </a:r>
          </a:p>
          <a:p>
            <a:r>
              <a:rPr lang="en-US" dirty="0">
                <a:cs typeface="Calibri"/>
              </a:rPr>
              <a:t>There are tools and frameworks designed for scripted builds (e.g. make, Jenkins &amp; other CI/CD pipelines) and most projects will have Debug and Release processes for each system architecture the software might run on.</a:t>
            </a:r>
          </a:p>
          <a:p>
            <a:endParaRPr lang="en-US" dirty="0">
              <a:cs typeface="Calibri"/>
            </a:endParaRPr>
          </a:p>
        </p:txBody>
      </p:sp>
    </p:spTree>
    <p:extLst>
      <p:ext uri="{BB962C8B-B14F-4D97-AF65-F5344CB8AC3E}">
        <p14:creationId xmlns:p14="http://schemas.microsoft.com/office/powerpoint/2010/main" val="128114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5F4F-CF99-1F7C-848D-EEF75210DE22}"/>
              </a:ext>
            </a:extLst>
          </p:cNvPr>
          <p:cNvSpPr>
            <a:spLocks noGrp="1"/>
          </p:cNvSpPr>
          <p:nvPr>
            <p:ph type="title"/>
          </p:nvPr>
        </p:nvSpPr>
        <p:spPr/>
        <p:txBody>
          <a:bodyPr/>
          <a:lstStyle/>
          <a:p>
            <a:r>
              <a:rPr lang="en-US" dirty="0">
                <a:cs typeface="Calibri Light"/>
              </a:rPr>
              <a:t>Build Steps</a:t>
            </a:r>
            <a:endParaRPr lang="en-US" dirty="0"/>
          </a:p>
        </p:txBody>
      </p:sp>
      <p:sp>
        <p:nvSpPr>
          <p:cNvPr id="3" name="Content Placeholder 2">
            <a:extLst>
              <a:ext uri="{FF2B5EF4-FFF2-40B4-BE49-F238E27FC236}">
                <a16:creationId xmlns:a16="http://schemas.microsoft.com/office/drawing/2014/main" id="{14C81C58-5049-5F5F-4E9C-EE8DC2AF854C}"/>
              </a:ext>
            </a:extLst>
          </p:cNvPr>
          <p:cNvSpPr>
            <a:spLocks noGrp="1"/>
          </p:cNvSpPr>
          <p:nvPr>
            <p:ph idx="1"/>
          </p:nvPr>
        </p:nvSpPr>
        <p:spPr>
          <a:xfrm>
            <a:off x="838200" y="1825625"/>
            <a:ext cx="10515600" cy="5028671"/>
          </a:xfrm>
        </p:spPr>
        <p:txBody>
          <a:bodyPr vert="horz" lIns="91440" tIns="45720" rIns="91440" bIns="45720" rtlCol="0" anchor="t">
            <a:normAutofit fontScale="92500" lnSpcReduction="10000"/>
          </a:bodyPr>
          <a:lstStyle/>
          <a:p>
            <a:r>
              <a:rPr lang="en-US" dirty="0">
                <a:cs typeface="Calibri"/>
              </a:rPr>
              <a:t>Release builds include </a:t>
            </a:r>
            <a:r>
              <a:rPr lang="en-US" i="1" dirty="0">
                <a:cs typeface="Calibri"/>
              </a:rPr>
              <a:t>much </a:t>
            </a:r>
            <a:r>
              <a:rPr lang="en-US" dirty="0">
                <a:cs typeface="Calibri"/>
              </a:rPr>
              <a:t>more than "</a:t>
            </a:r>
            <a:r>
              <a:rPr lang="en-US" dirty="0" err="1">
                <a:cs typeface="Calibri"/>
              </a:rPr>
              <a:t>gcc</a:t>
            </a:r>
            <a:r>
              <a:rPr lang="en-US" dirty="0">
                <a:cs typeface="Calibri"/>
              </a:rPr>
              <a:t> *.c -o program.exe &amp;&amp; mv program.exe /website/</a:t>
            </a:r>
            <a:r>
              <a:rPr lang="en-US" dirty="0" err="1">
                <a:cs typeface="Calibri"/>
              </a:rPr>
              <a:t>downloadPortal</a:t>
            </a:r>
            <a:r>
              <a:rPr lang="en-US" dirty="0">
                <a:cs typeface="Calibri"/>
              </a:rPr>
              <a:t>/</a:t>
            </a:r>
            <a:r>
              <a:rPr lang="en-US" dirty="0" err="1">
                <a:cs typeface="Calibri"/>
              </a:rPr>
              <a:t>releasedSoftware</a:t>
            </a:r>
            <a:r>
              <a:rPr lang="en-US" dirty="0">
                <a:cs typeface="Calibri"/>
              </a:rPr>
              <a:t>".</a:t>
            </a:r>
          </a:p>
          <a:p>
            <a:r>
              <a:rPr lang="en-US" dirty="0">
                <a:cs typeface="Calibri"/>
              </a:rPr>
              <a:t>Starts with "pre-flight" sanity checks – static analysis, linting tools, IDE/SCM warnings and alerts (e.g. GitHub </a:t>
            </a:r>
            <a:r>
              <a:rPr lang="en-US" dirty="0" err="1">
                <a:cs typeface="Calibri"/>
              </a:rPr>
              <a:t>dependabot</a:t>
            </a:r>
            <a:r>
              <a:rPr lang="en-US" dirty="0">
                <a:cs typeface="Calibri"/>
              </a:rPr>
              <a:t> looks for dependencies that are known to have security issues).</a:t>
            </a:r>
          </a:p>
          <a:p>
            <a:r>
              <a:rPr lang="en-US" dirty="0">
                <a:cs typeface="Calibri"/>
              </a:rPr>
              <a:t>Tools may run that operate on the source code to modify or add code:</a:t>
            </a:r>
          </a:p>
          <a:p>
            <a:pPr lvl="1"/>
            <a:r>
              <a:rPr lang="en-US" dirty="0">
                <a:cs typeface="Calibri"/>
              </a:rPr>
              <a:t>Obfuscator makes it harder to de-compile or reverse engineer program.</a:t>
            </a:r>
          </a:p>
          <a:p>
            <a:pPr lvl="1"/>
            <a:r>
              <a:rPr lang="en-US" dirty="0">
                <a:cs typeface="Calibri"/>
              </a:rPr>
              <a:t>Database creation/modification scripts or an installer may be auto-generated from application code where mapping between classes and SQL tables are set up.</a:t>
            </a:r>
          </a:p>
          <a:p>
            <a:r>
              <a:rPr lang="en-US" dirty="0">
                <a:cs typeface="Calibri"/>
              </a:rPr>
              <a:t>Dependencies are downloaded and verified, and full build occurs with defined compiler flags (e.g. enable all warnings).</a:t>
            </a:r>
          </a:p>
          <a:p>
            <a:r>
              <a:rPr lang="en-US" dirty="0">
                <a:cs typeface="Calibri"/>
              </a:rPr>
              <a:t>Compiler output is analyzed (e.g. warnings may result in failure) and smoke test is done on the built software, followed by post-build steps like binary signing, then full suite of automated tests.</a:t>
            </a:r>
          </a:p>
        </p:txBody>
      </p:sp>
    </p:spTree>
    <p:extLst>
      <p:ext uri="{BB962C8B-B14F-4D97-AF65-F5344CB8AC3E}">
        <p14:creationId xmlns:p14="http://schemas.microsoft.com/office/powerpoint/2010/main" val="375946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60AF4-6B19-E4EC-8EC6-11E500EDCA53}"/>
              </a:ext>
            </a:extLst>
          </p:cNvPr>
          <p:cNvSpPr>
            <a:spLocks noGrp="1"/>
          </p:cNvSpPr>
          <p:nvPr>
            <p:ph type="title"/>
          </p:nvPr>
        </p:nvSpPr>
        <p:spPr/>
        <p:txBody>
          <a:bodyPr/>
          <a:lstStyle/>
          <a:p>
            <a:r>
              <a:rPr lang="en-US" dirty="0">
                <a:cs typeface="Calibri Light"/>
              </a:rPr>
              <a:t>Build Integrity</a:t>
            </a:r>
            <a:endParaRPr lang="en-US" dirty="0"/>
          </a:p>
        </p:txBody>
      </p:sp>
      <p:sp>
        <p:nvSpPr>
          <p:cNvPr id="3" name="Content Placeholder 2">
            <a:extLst>
              <a:ext uri="{FF2B5EF4-FFF2-40B4-BE49-F238E27FC236}">
                <a16:creationId xmlns:a16="http://schemas.microsoft.com/office/drawing/2014/main" id="{1F096FFC-C1C2-ACF3-CE32-BDFFC389AEAD}"/>
              </a:ext>
            </a:extLst>
          </p:cNvPr>
          <p:cNvSpPr>
            <a:spLocks noGrp="1"/>
          </p:cNvSpPr>
          <p:nvPr>
            <p:ph idx="1"/>
          </p:nvPr>
        </p:nvSpPr>
        <p:spPr>
          <a:xfrm>
            <a:off x="838200" y="1825625"/>
            <a:ext cx="10669869" cy="5033127"/>
          </a:xfrm>
        </p:spPr>
        <p:txBody>
          <a:bodyPr vert="horz" lIns="91440" tIns="45720" rIns="91440" bIns="45720" rtlCol="0" anchor="t">
            <a:normAutofit fontScale="92500" lnSpcReduction="20000"/>
          </a:bodyPr>
          <a:lstStyle/>
          <a:p>
            <a:r>
              <a:rPr lang="en-US" dirty="0">
                <a:cs typeface="Calibri"/>
              </a:rPr>
              <a:t>It is important for organizations and other users to clearly understand all software running in their environment and where it came from.</a:t>
            </a:r>
          </a:p>
          <a:p>
            <a:r>
              <a:rPr lang="en-US" dirty="0">
                <a:cs typeface="Calibri"/>
              </a:rPr>
              <a:t>Software of unknown provenance or software that has been tampered with (maliciously or not) are major security issues.</a:t>
            </a:r>
          </a:p>
          <a:p>
            <a:r>
              <a:rPr lang="en-US" dirty="0">
                <a:cs typeface="Calibri"/>
              </a:rPr>
              <a:t>A "low-assurance" process to confirm that the acquired software matches the vendor's intended release binary is for the vendor to publish a secure (collision-resistant) </a:t>
            </a:r>
            <a:r>
              <a:rPr lang="en-US" i="1" dirty="0">
                <a:cs typeface="Calibri"/>
              </a:rPr>
              <a:t>hash </a:t>
            </a:r>
            <a:r>
              <a:rPr lang="en-US" dirty="0">
                <a:cs typeface="Calibri"/>
              </a:rPr>
              <a:t>of the software. Consumers can compute the hash of the bits they got and confirm it matches the published hash. SHA-256 is the current standard.</a:t>
            </a:r>
          </a:p>
          <a:p>
            <a:r>
              <a:rPr lang="en-US" dirty="0">
                <a:ea typeface="+mn-lt"/>
                <a:cs typeface="+mn-lt"/>
              </a:rPr>
              <a:t>The standard way to </a:t>
            </a:r>
            <a:r>
              <a:rPr lang="en-US" i="1" dirty="0">
                <a:ea typeface="+mn-lt"/>
                <a:cs typeface="+mn-lt"/>
              </a:rPr>
              <a:t>rigorously </a:t>
            </a:r>
            <a:r>
              <a:rPr lang="en-US" dirty="0">
                <a:ea typeface="+mn-lt"/>
                <a:cs typeface="+mn-lt"/>
              </a:rPr>
              <a:t>confirm that software is published from a trusted vendor without tampering by any other party is to enforce </a:t>
            </a:r>
            <a:r>
              <a:rPr lang="en-US" i="1" dirty="0">
                <a:ea typeface="+mn-lt"/>
                <a:cs typeface="+mn-lt"/>
              </a:rPr>
              <a:t>signature verification</a:t>
            </a:r>
            <a:r>
              <a:rPr lang="en-US" dirty="0">
                <a:ea typeface="+mn-lt"/>
                <a:cs typeface="+mn-lt"/>
              </a:rPr>
              <a:t>. An IT department may configure all machines to automatically enforce this – it may be a legal requirement.</a:t>
            </a:r>
          </a:p>
          <a:p>
            <a:r>
              <a:rPr lang="en-US" dirty="0">
                <a:cs typeface="Calibri"/>
              </a:rPr>
              <a:t>Similar principles apply to library code, namespaces, official documents, et</a:t>
            </a:r>
          </a:p>
        </p:txBody>
      </p:sp>
    </p:spTree>
    <p:extLst>
      <p:ext uri="{BB962C8B-B14F-4D97-AF65-F5344CB8AC3E}">
        <p14:creationId xmlns:p14="http://schemas.microsoft.com/office/powerpoint/2010/main" val="76625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603C-71AF-2209-61F1-D8AAD4E7A2D8}"/>
              </a:ext>
            </a:extLst>
          </p:cNvPr>
          <p:cNvSpPr>
            <a:spLocks noGrp="1"/>
          </p:cNvSpPr>
          <p:nvPr>
            <p:ph type="title"/>
          </p:nvPr>
        </p:nvSpPr>
        <p:spPr/>
        <p:txBody>
          <a:bodyPr/>
          <a:lstStyle/>
          <a:p>
            <a:r>
              <a:rPr lang="en-US" dirty="0">
                <a:cs typeface="Calibri Light"/>
              </a:rPr>
              <a:t>Code Signing</a:t>
            </a:r>
            <a:endParaRPr lang="en-US" dirty="0"/>
          </a:p>
        </p:txBody>
      </p:sp>
      <p:sp>
        <p:nvSpPr>
          <p:cNvPr id="3" name="Content Placeholder 2">
            <a:extLst>
              <a:ext uri="{FF2B5EF4-FFF2-40B4-BE49-F238E27FC236}">
                <a16:creationId xmlns:a16="http://schemas.microsoft.com/office/drawing/2014/main" id="{19FAC52A-885D-5BD8-BFA3-41C72FC7CAFC}"/>
              </a:ext>
            </a:extLst>
          </p:cNvPr>
          <p:cNvSpPr>
            <a:spLocks noGrp="1"/>
          </p:cNvSpPr>
          <p:nvPr>
            <p:ph idx="1"/>
          </p:nvPr>
        </p:nvSpPr>
        <p:spPr>
          <a:xfrm>
            <a:off x="838200" y="1825625"/>
            <a:ext cx="10515600" cy="5038540"/>
          </a:xfrm>
        </p:spPr>
        <p:txBody>
          <a:bodyPr vert="horz" lIns="91440" tIns="45720" rIns="91440" bIns="45720" rtlCol="0" anchor="t">
            <a:normAutofit fontScale="92500" lnSpcReduction="10000"/>
          </a:bodyPr>
          <a:lstStyle/>
          <a:p>
            <a:r>
              <a:rPr lang="en-US" dirty="0">
                <a:ea typeface="+mn-lt"/>
                <a:cs typeface="+mn-lt"/>
              </a:rPr>
              <a:t>Vendor obtains a code signing certificate from a publicly-trusted PKI and the certificate + private key are stored securely by the vendor.</a:t>
            </a:r>
          </a:p>
          <a:p>
            <a:r>
              <a:rPr lang="en-US" dirty="0">
                <a:ea typeface="+mn-lt"/>
                <a:cs typeface="+mn-lt"/>
              </a:rPr>
              <a:t>[A secure hash of] a release candidate is signed by the certificate's private key and the signature is attached to the build artifact, along with the signing certificate's public key. This is a major application of PKI.</a:t>
            </a:r>
          </a:p>
          <a:p>
            <a:r>
              <a:rPr lang="en-US" dirty="0">
                <a:ea typeface="+mn-lt"/>
                <a:cs typeface="+mn-lt"/>
              </a:rPr>
              <a:t>Before the software is executed in a restricted environment, the</a:t>
            </a:r>
            <a:br>
              <a:rPr lang="en-US" dirty="0">
                <a:ea typeface="+mn-lt"/>
                <a:cs typeface="+mn-lt"/>
              </a:rPr>
            </a:br>
            <a:r>
              <a:rPr lang="en-US" dirty="0">
                <a:ea typeface="+mn-lt"/>
                <a:cs typeface="+mn-lt"/>
              </a:rPr>
              <a:t>system will compute the hash of the software about to run, use the certificate's public key to verify that the hash matches the expected value, and confirm that the certificate is properly issued by a legitimate authority. Any failure will prevent program execution.</a:t>
            </a:r>
          </a:p>
          <a:p>
            <a:r>
              <a:rPr lang="en-US" dirty="0" err="1">
                <a:cs typeface="Calibri"/>
              </a:rPr>
              <a:t>Keyfactor</a:t>
            </a:r>
            <a:r>
              <a:rPr lang="en-US" dirty="0">
                <a:cs typeface="Calibri"/>
              </a:rPr>
              <a:t> owns </a:t>
            </a:r>
            <a:r>
              <a:rPr lang="en-US" b="1" dirty="0">
                <a:cs typeface="Calibri"/>
              </a:rPr>
              <a:t>all four </a:t>
            </a:r>
            <a:r>
              <a:rPr lang="en-US" dirty="0">
                <a:cs typeface="Calibri"/>
              </a:rPr>
              <a:t>of the major software products for secure code signing, and most of the relevant patents/intellectual property. These platforms keep the signing cert on a secure server, with restrictions and audit trail to unlock the certificates briefly to sign a release candidate.</a:t>
            </a:r>
          </a:p>
        </p:txBody>
      </p:sp>
    </p:spTree>
    <p:extLst>
      <p:ext uri="{BB962C8B-B14F-4D97-AF65-F5344CB8AC3E}">
        <p14:creationId xmlns:p14="http://schemas.microsoft.com/office/powerpoint/2010/main" val="236562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E574-2153-F86F-EAF2-916E0FA5897C}"/>
              </a:ext>
            </a:extLst>
          </p:cNvPr>
          <p:cNvSpPr>
            <a:spLocks noGrp="1"/>
          </p:cNvSpPr>
          <p:nvPr>
            <p:ph type="title"/>
          </p:nvPr>
        </p:nvSpPr>
        <p:spPr/>
        <p:txBody>
          <a:bodyPr/>
          <a:lstStyle/>
          <a:p>
            <a:r>
              <a:rPr lang="en-US" dirty="0">
                <a:cs typeface="Calibri Light"/>
              </a:rPr>
              <a:t>Acceptance Testing</a:t>
            </a:r>
            <a:endParaRPr lang="en-US" dirty="0"/>
          </a:p>
        </p:txBody>
      </p:sp>
      <p:sp>
        <p:nvSpPr>
          <p:cNvPr id="3" name="Content Placeholder 2">
            <a:extLst>
              <a:ext uri="{FF2B5EF4-FFF2-40B4-BE49-F238E27FC236}">
                <a16:creationId xmlns:a16="http://schemas.microsoft.com/office/drawing/2014/main" id="{50436190-0AF6-1C20-6095-F7586F08F1C8}"/>
              </a:ext>
            </a:extLst>
          </p:cNvPr>
          <p:cNvSpPr>
            <a:spLocks noGrp="1"/>
          </p:cNvSpPr>
          <p:nvPr>
            <p:ph idx="1"/>
          </p:nvPr>
        </p:nvSpPr>
        <p:spPr>
          <a:xfrm>
            <a:off x="838200" y="1825625"/>
            <a:ext cx="10515600" cy="5028671"/>
          </a:xfrm>
        </p:spPr>
        <p:txBody>
          <a:bodyPr vert="horz" lIns="91440" tIns="45720" rIns="91440" bIns="45720" rtlCol="0" anchor="t">
            <a:normAutofit fontScale="92500" lnSpcReduction="20000"/>
          </a:bodyPr>
          <a:lstStyle/>
          <a:p>
            <a:r>
              <a:rPr lang="en-US" dirty="0">
                <a:cs typeface="Calibri"/>
              </a:rPr>
              <a:t>Release candidate produced from release build process is picked up, and the team knows it's passed all the pre-build, build-time, and post-build verification steps, based on source code that's been signed off as (tentatively) release-ready.</a:t>
            </a:r>
          </a:p>
          <a:p>
            <a:r>
              <a:rPr lang="en-US" dirty="0">
                <a:cs typeface="Calibri"/>
              </a:rPr>
              <a:t>QA staff runs through any pre-defined manual tests and additional general testing. This may be the last step before the software is handed to someone outside the team.</a:t>
            </a:r>
          </a:p>
          <a:p>
            <a:r>
              <a:rPr lang="en-US" dirty="0">
                <a:cs typeface="Calibri"/>
              </a:rPr>
              <a:t>Internal stakeholders (sales/operations, mostly) begin </a:t>
            </a:r>
            <a:r>
              <a:rPr lang="en-US" i="1" dirty="0">
                <a:cs typeface="Calibri"/>
              </a:rPr>
              <a:t>alpha testing.</a:t>
            </a:r>
          </a:p>
          <a:p>
            <a:r>
              <a:rPr lang="en-US" dirty="0">
                <a:cs typeface="Calibri"/>
              </a:rPr>
              <a:t>After alpha testing, designated external stakeholders begin </a:t>
            </a:r>
            <a:r>
              <a:rPr lang="en-US" i="1" dirty="0">
                <a:cs typeface="Calibri"/>
              </a:rPr>
              <a:t>beta testing. </a:t>
            </a:r>
            <a:r>
              <a:rPr lang="en-US" dirty="0">
                <a:cs typeface="Calibri"/>
              </a:rPr>
              <a:t>With company-hosted software (e.g. Facebook), operations staff may begin A/B-testing by deploying the software to end users in a limited capacity.</a:t>
            </a:r>
          </a:p>
          <a:p>
            <a:r>
              <a:rPr lang="en-US" dirty="0">
                <a:cs typeface="Calibri"/>
              </a:rPr>
              <a:t>Some testing may be outsourced to e.g. software security consulting firms.</a:t>
            </a:r>
          </a:p>
          <a:p>
            <a:r>
              <a:rPr lang="en-US" dirty="0">
                <a:cs typeface="Calibri"/>
              </a:rPr>
              <a:t>Bugs uncovered in this process are triaged and new </a:t>
            </a:r>
            <a:r>
              <a:rPr lang="en-US" dirty="0" err="1">
                <a:cs typeface="Calibri"/>
              </a:rPr>
              <a:t>rc</a:t>
            </a:r>
            <a:r>
              <a:rPr lang="en-US" dirty="0">
                <a:cs typeface="Calibri"/>
              </a:rPr>
              <a:t> builds are published as needed. Eventually no new bugs are found that require an immediate fix, or the clock runs out and a defective release is required anyway.</a:t>
            </a:r>
          </a:p>
        </p:txBody>
      </p:sp>
    </p:spTree>
    <p:extLst>
      <p:ext uri="{BB962C8B-B14F-4D97-AF65-F5344CB8AC3E}">
        <p14:creationId xmlns:p14="http://schemas.microsoft.com/office/powerpoint/2010/main" val="3350591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Software Configuration Management </vt:lpstr>
      <vt:lpstr>Learning Objectives</vt:lpstr>
      <vt:lpstr>Completing a Software Development Cycle</vt:lpstr>
      <vt:lpstr>Code Complete</vt:lpstr>
      <vt:lpstr>Builds</vt:lpstr>
      <vt:lpstr>Build Steps</vt:lpstr>
      <vt:lpstr>Build Integrity</vt:lpstr>
      <vt:lpstr>Code Signing</vt:lpstr>
      <vt:lpstr>Acceptance Testing</vt:lpstr>
      <vt:lpstr>Software Versioning</vt:lpstr>
      <vt:lpstr>Version schemes</vt:lpstr>
      <vt:lpstr>Software Releases</vt:lpstr>
      <vt:lpstr>Release Artifacts</vt:lpstr>
      <vt:lpstr>Release Engineering</vt:lpstr>
      <vt:lpstr>Software Deployment</vt:lpstr>
      <vt:lpstr>SCM</vt:lpstr>
      <vt:lpstr>SCM Elements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2475</cp:revision>
  <dcterms:created xsi:type="dcterms:W3CDTF">2022-06-29T17:49:55Z</dcterms:created>
  <dcterms:modified xsi:type="dcterms:W3CDTF">2022-11-07T21:01:59Z</dcterms:modified>
</cp:coreProperties>
</file>