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F6AA-BCC7-4D5D-8BF7-17F574617A46}" v="16" dt="2022-08-06T02:45:05.893"/>
    <p1510:client id="{A52D0795-9E8D-43C2-AE6F-F04C9E38C97D}" v="91" dt="2022-06-30T18:57:42.094"/>
    <p1510:client id="{E39C9D8A-111D-41F5-B261-5035D3AF97DC}" v="32" dt="2022-09-21T02:34:08.344"/>
    <p1510:client id="{FEFB274C-B274-487F-96D6-CF09D9B5598D}" v="2109" dt="2022-09-21T01:09:40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Project Planning Exercise</a:t>
            </a:r>
            <a:br>
              <a:rPr lang="en-US" dirty="0">
                <a:ea typeface="Calibri Light"/>
                <a:cs typeface="Calibri Light"/>
              </a:rPr>
            </a:b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72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CPSC:480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latin typeface="Tahoma"/>
                <a:ea typeface="Calibri"/>
                <a:cs typeface="Calibri"/>
              </a:rPr>
              <a:t>09/21/22</a:t>
            </a:r>
          </a:p>
          <a:p>
            <a:pPr algn="l"/>
            <a:endParaRPr lang="en-US" dirty="0">
              <a:latin typeface="Tahoma"/>
              <a:ea typeface="Calibri"/>
              <a:cs typeface="Calibri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B8A0748-7D6A-7159-816C-A26A847932CB}"/>
              </a:ext>
            </a:extLst>
          </p:cNvPr>
          <p:cNvSpPr txBox="1">
            <a:spLocks/>
          </p:cNvSpPr>
          <p:nvPr/>
        </p:nvSpPr>
        <p:spPr>
          <a:xfrm>
            <a:off x="4233" y="5839355"/>
            <a:ext cx="12192000" cy="86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ea typeface="+mn-lt"/>
                <a:cs typeface="+mn-lt"/>
              </a:rPr>
              <a:t>"Give me six hours to chop down a tree and I will spend the first four sharpening the axe."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–Abraham Lincoln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9890-A4C0-F6AB-7B14-12986555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Teams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D96ADE-5D87-BB93-E62F-E213AAD5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417006"/>
              </p:ext>
            </p:extLst>
          </p:nvPr>
        </p:nvGraphicFramePr>
        <p:xfrm>
          <a:off x="838200" y="1825625"/>
          <a:ext cx="10515600" cy="39409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8351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794600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6781319"/>
                    </a:ext>
                  </a:extLst>
                </a:gridCol>
              </a:tblGrid>
              <a:tr h="1970461">
                <a:tc>
                  <a:txBody>
                    <a:bodyPr/>
                    <a:lstStyle/>
                    <a:p>
                      <a:r>
                        <a:rPr lang="en-US" dirty="0"/>
                        <a:t>Beary Boys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Brandon Kiser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Andy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Mee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Andy Markland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Jordan McKee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Nicholas Limbach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Spinning Dog Cube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Jenice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Mario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Amid Babaev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Anthony Lupica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Nick Reichlin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Angelo Indre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Game dev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Kent Hoang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Maddie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Zakham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Riley Holschuh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Jason Kotowski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Desmond Vang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6108"/>
                  </a:ext>
                </a:extLst>
              </a:tr>
              <a:tr h="1970461">
                <a:tc>
                  <a:txBody>
                    <a:bodyPr/>
                    <a:lstStyle/>
                    <a:p>
                      <a:r>
                        <a:rPr lang="en-US" dirty="0"/>
                        <a:t>Common thread: Security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Andrew Santa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Nathan Brannon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Ashton Carruthers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Ken Mills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Zifeng Yuan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C++/IoT focus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Shubh Patel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Ja'den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Martin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Avery Kuhn-Brooks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Matt Dudek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Kevin Nguyen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Web dev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Mitchell Ruple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JorNyece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Cox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Brad Sandorf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Brandon Kulmala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Isabel Beam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C25-3693-5957-9C4C-70C666DD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EE74-678E-CAF7-AA4B-5EBD3B9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Git merge conflict resolution</a:t>
            </a:r>
          </a:p>
          <a:p>
            <a:r>
              <a:rPr lang="en-US" dirty="0">
                <a:cs typeface="Calibri"/>
              </a:rPr>
              <a:t>Analyzing requirements</a:t>
            </a:r>
          </a:p>
          <a:p>
            <a:r>
              <a:rPr lang="en-US" dirty="0">
                <a:cs typeface="Calibri"/>
              </a:rPr>
              <a:t>Modeling requirements</a:t>
            </a:r>
            <a:endParaRPr lang="en-US" dirty="0"/>
          </a:p>
          <a:p>
            <a:r>
              <a:rPr lang="en-US" dirty="0">
                <a:cs typeface="Calibri"/>
              </a:rPr>
              <a:t>Developing components of a product specification</a:t>
            </a:r>
          </a:p>
          <a:p>
            <a:r>
              <a:rPr lang="en-US" dirty="0">
                <a:cs typeface="Calibri"/>
              </a:rPr>
              <a:t>Identifying and estimating tasks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Project 2 assigned</a:t>
            </a:r>
          </a:p>
        </p:txBody>
      </p:sp>
    </p:spTree>
    <p:extLst>
      <p:ext uri="{BB962C8B-B14F-4D97-AF65-F5344CB8AC3E}">
        <p14:creationId xmlns:p14="http://schemas.microsoft.com/office/powerpoint/2010/main" val="82184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E9FD-3069-CDF4-3FA7-1F140FDD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Planning Poker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40DE-64C7-0874-6DCC-D4D59DE9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Method for producing consensus estimates of effort needed for tasks.</a:t>
            </a:r>
          </a:p>
          <a:p>
            <a:r>
              <a:rPr lang="en-US" dirty="0">
                <a:cs typeface="Calibri"/>
              </a:rPr>
              <a:t>Team meets at the beginning of a product iteration or development sprint with a list of pre-defined tasks to be estimated.</a:t>
            </a:r>
          </a:p>
          <a:p>
            <a:r>
              <a:rPr lang="en-US" dirty="0">
                <a:cs typeface="Calibri"/>
              </a:rPr>
              <a:t>Each developer has a set of cards with numbers on one side (the "face").</a:t>
            </a:r>
          </a:p>
          <a:p>
            <a:pPr lvl="1"/>
            <a:r>
              <a:rPr lang="en-US" dirty="0">
                <a:cs typeface="Calibri"/>
              </a:rPr>
              <a:t>The set of numbers varies by team, as do the units (hours, days, generic "points").</a:t>
            </a:r>
          </a:p>
          <a:p>
            <a:pPr lvl="1"/>
            <a:r>
              <a:rPr lang="en-US" dirty="0" err="1">
                <a:cs typeface="Calibri"/>
              </a:rPr>
              <a:t>Keyfactor</a:t>
            </a:r>
            <a:r>
              <a:rPr lang="en-US" dirty="0">
                <a:cs typeface="Calibri"/>
              </a:rPr>
              <a:t> uses points in multiples of Fibonacci numbers: ½, 1, 2, 3, 5, 8, 13, 20, 30.</a:t>
            </a:r>
            <a:endParaRPr lang="en-US" dirty="0"/>
          </a:p>
          <a:p>
            <a:r>
              <a:rPr lang="en-US" dirty="0">
                <a:cs typeface="Calibri"/>
              </a:rPr>
              <a:t>For each task to be estimated, the team:</a:t>
            </a:r>
          </a:p>
          <a:p>
            <a:pPr lvl="1"/>
            <a:r>
              <a:rPr lang="en-US" dirty="0">
                <a:cs typeface="Calibri"/>
              </a:rPr>
              <a:t>Reads the task to ensure everyone understands the task to be done.</a:t>
            </a:r>
          </a:p>
          <a:p>
            <a:pPr lvl="1"/>
            <a:r>
              <a:rPr lang="en-US" dirty="0">
                <a:cs typeface="Calibri"/>
              </a:rPr>
              <a:t>Has each member select a card from their "deck" for their individual estimate.</a:t>
            </a:r>
          </a:p>
          <a:p>
            <a:pPr lvl="1"/>
            <a:r>
              <a:rPr lang="en-US" dirty="0">
                <a:cs typeface="Calibri"/>
              </a:rPr>
              <a:t>Places cards face down on a table, then flips them when everyone has played.</a:t>
            </a:r>
          </a:p>
          <a:p>
            <a:pPr lvl="1"/>
            <a:r>
              <a:rPr lang="en-US" dirty="0">
                <a:cs typeface="Calibri"/>
              </a:rPr>
              <a:t>Discusses any major differences to identify causes of disagreement (may redo round)</a:t>
            </a:r>
          </a:p>
          <a:p>
            <a:pPr lvl="1"/>
            <a:r>
              <a:rPr lang="en-US" dirty="0">
                <a:cs typeface="Calibri"/>
              </a:rPr>
              <a:t>Takes the mean or median as the consensus estimate for that task.</a:t>
            </a:r>
          </a:p>
          <a:p>
            <a:pPr lvl="1"/>
            <a:r>
              <a:rPr lang="en-US" dirty="0">
                <a:cs typeface="Calibri"/>
              </a:rPr>
              <a:t>Tries to break down any tasks that don't fit in a reasonable amount of effort.</a:t>
            </a:r>
          </a:p>
        </p:txBody>
      </p:sp>
    </p:spTree>
    <p:extLst>
      <p:ext uri="{BB962C8B-B14F-4D97-AF65-F5344CB8AC3E}">
        <p14:creationId xmlns:p14="http://schemas.microsoft.com/office/powerpoint/2010/main" val="37187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8AC-721E-73F4-B81B-18CCA11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FAAE-A9EA-103B-C3EF-B7CA8071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Select a software project to plan and design</a:t>
            </a:r>
            <a:endParaRPr lang="en-US" dirty="0"/>
          </a:p>
          <a:p>
            <a:r>
              <a:rPr lang="en-US" dirty="0">
                <a:cs typeface="Calibri"/>
              </a:rPr>
              <a:t>Define and prioritize requirements (due Monday, Sept 26)</a:t>
            </a:r>
          </a:p>
          <a:p>
            <a:r>
              <a:rPr lang="en-US" dirty="0">
                <a:cs typeface="Calibri"/>
              </a:rPr>
              <a:t>Model requirements</a:t>
            </a:r>
          </a:p>
          <a:p>
            <a:r>
              <a:rPr lang="en-US" dirty="0">
                <a:cs typeface="Calibri"/>
              </a:rPr>
              <a:t>Build a requirements specification (due Sunday, Oct 2)</a:t>
            </a:r>
          </a:p>
          <a:p>
            <a:r>
              <a:rPr lang="en-US" dirty="0">
                <a:cs typeface="Calibri"/>
              </a:rPr>
              <a:t>Create tasks from requirements</a:t>
            </a:r>
          </a:p>
          <a:p>
            <a:r>
              <a:rPr lang="en-US" dirty="0">
                <a:cs typeface="Calibri"/>
              </a:rPr>
              <a:t>Estimate effort required for tasks</a:t>
            </a:r>
          </a:p>
          <a:p>
            <a:r>
              <a:rPr lang="en-US" dirty="0">
                <a:cs typeface="Calibri"/>
              </a:rPr>
              <a:t>Create high-level architecture and product design</a:t>
            </a:r>
          </a:p>
          <a:p>
            <a:r>
              <a:rPr lang="en-US" dirty="0">
                <a:cs typeface="Calibri"/>
              </a:rPr>
              <a:t>Plan and start sprint</a:t>
            </a:r>
          </a:p>
          <a:p>
            <a:r>
              <a:rPr lang="en-US" dirty="0">
                <a:cs typeface="Calibri"/>
              </a:rPr>
              <a:t>Report on project and product (due Sunday, Oct 16)</a:t>
            </a:r>
          </a:p>
        </p:txBody>
      </p:sp>
    </p:spTree>
    <p:extLst>
      <p:ext uri="{BB962C8B-B14F-4D97-AF65-F5344CB8AC3E}">
        <p14:creationId xmlns:p14="http://schemas.microsoft.com/office/powerpoint/2010/main" val="19305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C002-CA92-AD24-5710-4E12FB1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Project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5342-33A1-FCF0-506F-DC37DD42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must be able to define at least ten functional requirements of the software. If a project has substantially more than ten functional requirements, consider narrowing the scope to focus on a sub-portion of the proposed software that could still have value. </a:t>
            </a:r>
          </a:p>
          <a:p>
            <a:r>
              <a:rPr lang="en-US" dirty="0">
                <a:ea typeface="+mn-lt"/>
                <a:cs typeface="+mn-lt"/>
              </a:rPr>
              <a:t>The software must be constructable (so no software for time travel)</a:t>
            </a:r>
          </a:p>
          <a:p>
            <a:r>
              <a:rPr lang="en-US" dirty="0">
                <a:ea typeface="+mn-lt"/>
                <a:cs typeface="+mn-lt"/>
              </a:rPr>
              <a:t>Plan to use this product for projects 2, 3, and 4; while change is possible, it may significantly increase the amount of work that needs to be done. </a:t>
            </a:r>
          </a:p>
          <a:p>
            <a:r>
              <a:rPr lang="en-US" dirty="0">
                <a:ea typeface="+mn-lt"/>
                <a:cs typeface="+mn-lt"/>
              </a:rPr>
              <a:t>You will not need to construct a complete, working product during this class; you should, however, expect to contribute </a:t>
            </a:r>
            <a:r>
              <a:rPr lang="en-US" i="1" dirty="0">
                <a:ea typeface="+mn-lt"/>
                <a:cs typeface="+mn-lt"/>
              </a:rPr>
              <a:t>some </a:t>
            </a:r>
            <a:r>
              <a:rPr lang="en-US" dirty="0">
                <a:ea typeface="+mn-lt"/>
                <a:cs typeface="+mn-lt"/>
              </a:rPr>
              <a:t>code toward development of this product. </a:t>
            </a:r>
          </a:p>
          <a:p>
            <a:r>
              <a:rPr lang="en-US" dirty="0">
                <a:ea typeface="+mn-lt"/>
                <a:cs typeface="+mn-lt"/>
              </a:rPr>
              <a:t>A project that you </a:t>
            </a:r>
            <a:r>
              <a:rPr lang="en-US" i="1" dirty="0">
                <a:ea typeface="+mn-lt"/>
                <a:cs typeface="+mn-lt"/>
              </a:rPr>
              <a:t>are </a:t>
            </a:r>
            <a:r>
              <a:rPr lang="en-US" dirty="0">
                <a:ea typeface="+mn-lt"/>
                <a:cs typeface="+mn-lt"/>
              </a:rPr>
              <a:t>able to complete as a team during the semester will provide the most value to you in terms of both portfolio content and software engineering skills mastery.</a:t>
            </a:r>
          </a:p>
        </p:txBody>
      </p:sp>
    </p:spTree>
    <p:extLst>
      <p:ext uri="{BB962C8B-B14F-4D97-AF65-F5344CB8AC3E}">
        <p14:creationId xmlns:p14="http://schemas.microsoft.com/office/powerpoint/2010/main" val="40389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377-C81D-FD9B-EE34-113168B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Defining a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28F5-300C-24C0-4199-8C9A6594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Each team member should propose one software project, including the project goal, scope, and definition, along with ten functional requirements presented as user stories. Use the exercise 2 assignment as a template.</a:t>
            </a:r>
          </a:p>
          <a:p>
            <a:r>
              <a:rPr lang="en-US" dirty="0">
                <a:ea typeface="+mn-lt"/>
                <a:cs typeface="+mn-lt"/>
              </a:rPr>
              <a:t>This may be a new (greenfield) software project, a significant enhancement to a previous project, or a contribution to open-source software.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As a team, select one of the proposed projects to move forward with. </a:t>
            </a:r>
          </a:p>
          <a:p>
            <a:r>
              <a:rPr lang="en-US" dirty="0">
                <a:ea typeface="+mn-lt"/>
                <a:cs typeface="+mn-lt"/>
              </a:rPr>
              <a:t>You may modify the proposed functional requirements at this point, and must add at least 5 non-functional requirements. </a:t>
            </a:r>
          </a:p>
          <a:p>
            <a:r>
              <a:rPr lang="en-US" dirty="0">
                <a:ea typeface="+mn-lt"/>
                <a:cs typeface="+mn-lt"/>
              </a:rPr>
              <a:t>Prioritize all requirements from highest to lowest. Also select a team name.</a:t>
            </a:r>
          </a:p>
          <a:p>
            <a:r>
              <a:rPr lang="en-US" dirty="0">
                <a:ea typeface="+mn-lt"/>
                <a:cs typeface="+mn-lt"/>
              </a:rPr>
              <a:t>Submit proposed team name, project, and list of prioritized requirements through Brightspace for approval by </a:t>
            </a:r>
            <a:r>
              <a:rPr lang="en-US" b="1" dirty="0">
                <a:ea typeface="+mn-lt"/>
                <a:cs typeface="+mn-lt"/>
              </a:rPr>
              <a:t>Monday, Sept 26, 11:59 PM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create a GitHub repo for the team and provide access to team members to submit the rest of the work.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FE9C-A5DF-C876-0BC9-03A3F81A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Checkpoint Oct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C50-445B-AD60-B312-6EC6A5D4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Submission through GitHub. At this point, GitHub repo should contain:</a:t>
            </a:r>
          </a:p>
          <a:p>
            <a:pPr lvl="1"/>
            <a:r>
              <a:rPr lang="en-US" dirty="0">
                <a:ea typeface="+mn-lt"/>
                <a:cs typeface="+mn-lt"/>
              </a:rPr>
              <a:t>Each student’s alternative proposal that was considered.</a:t>
            </a:r>
          </a:p>
          <a:p>
            <a:pPr lvl="1"/>
            <a:r>
              <a:rPr lang="en-US" dirty="0">
                <a:ea typeface="+mn-lt"/>
                <a:cs typeface="+mn-lt"/>
              </a:rPr>
              <a:t>Source files for all diagrams.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Project specification document.</a:t>
            </a:r>
          </a:p>
          <a:p>
            <a:pPr lvl="1"/>
            <a:r>
              <a:rPr lang="en-US" dirty="0">
                <a:ea typeface="+mn-lt"/>
                <a:cs typeface="+mn-lt"/>
              </a:rPr>
              <a:t>At least 2 commits or pull requests from each team member (e.g. proposal + scenario model)</a:t>
            </a:r>
          </a:p>
          <a:p>
            <a:pPr lvl="1"/>
            <a:r>
              <a:rPr lang="en-US" dirty="0">
                <a:ea typeface="+mn-lt"/>
                <a:cs typeface="+mn-lt"/>
              </a:rPr>
              <a:t>A release containing the pdf version of the specification.</a:t>
            </a:r>
          </a:p>
          <a:p>
            <a:r>
              <a:rPr lang="en-US" dirty="0">
                <a:ea typeface="+mn-lt"/>
                <a:cs typeface="+mn-lt"/>
              </a:rPr>
              <a:t>Checkpoint grades will be 80% shared and 20% individual, as follows: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Original project proposal and requirements from each user (individual)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Sequence diagram contribution &amp; 2 commits/pull requests from each user (individual)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05% - Proposal submission and prioritized requirements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Class diagram</a:t>
            </a:r>
          </a:p>
          <a:p>
            <a:pPr lvl="1"/>
            <a:r>
              <a:rPr lang="en-US" dirty="0">
                <a:ea typeface="+mn-lt"/>
                <a:cs typeface="+mn-lt"/>
              </a:rPr>
              <a:t>20% - Sequence diagrams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State diagram(s)</a:t>
            </a:r>
          </a:p>
          <a:p>
            <a:pPr lvl="1"/>
            <a:r>
              <a:rPr lang="en-US" dirty="0">
                <a:ea typeface="+mn-lt"/>
                <a:cs typeface="+mn-lt"/>
              </a:rPr>
              <a:t>30% - Specification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05% - Pdf release and directions followed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0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FDC3AA-2614-211C-03BD-6E3F5D4EB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60397"/>
              </p:ext>
            </p:extLst>
          </p:nvPr>
        </p:nvGraphicFramePr>
        <p:xfrm>
          <a:off x="693615" y="1357922"/>
          <a:ext cx="10799552" cy="502920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529229">
                  <a:extLst>
                    <a:ext uri="{9D8B030D-6E8A-4147-A177-3AD203B41FA5}">
                      <a16:colId xmlns:a16="http://schemas.microsoft.com/office/drawing/2014/main" val="459408585"/>
                    </a:ext>
                  </a:extLst>
                </a:gridCol>
                <a:gridCol w="1507445">
                  <a:extLst>
                    <a:ext uri="{9D8B030D-6E8A-4147-A177-3AD203B41FA5}">
                      <a16:colId xmlns:a16="http://schemas.microsoft.com/office/drawing/2014/main" val="4057298682"/>
                    </a:ext>
                  </a:extLst>
                </a:gridCol>
                <a:gridCol w="1524004">
                  <a:extLst>
                    <a:ext uri="{9D8B030D-6E8A-4147-A177-3AD203B41FA5}">
                      <a16:colId xmlns:a16="http://schemas.microsoft.com/office/drawing/2014/main" val="2018054925"/>
                    </a:ext>
                  </a:extLst>
                </a:gridCol>
                <a:gridCol w="1568417">
                  <a:extLst>
                    <a:ext uri="{9D8B030D-6E8A-4147-A177-3AD203B41FA5}">
                      <a16:colId xmlns:a16="http://schemas.microsoft.com/office/drawing/2014/main" val="2967668451"/>
                    </a:ext>
                  </a:extLst>
                </a:gridCol>
                <a:gridCol w="1528782">
                  <a:extLst>
                    <a:ext uri="{9D8B030D-6E8A-4147-A177-3AD203B41FA5}">
                      <a16:colId xmlns:a16="http://schemas.microsoft.com/office/drawing/2014/main" val="188136138"/>
                    </a:ext>
                  </a:extLst>
                </a:gridCol>
                <a:gridCol w="1555672">
                  <a:extLst>
                    <a:ext uri="{9D8B030D-6E8A-4147-A177-3AD203B41FA5}">
                      <a16:colId xmlns:a16="http://schemas.microsoft.com/office/drawing/2014/main" val="1570421760"/>
                    </a:ext>
                  </a:extLst>
                </a:gridCol>
                <a:gridCol w="1586003">
                  <a:extLst>
                    <a:ext uri="{9D8B030D-6E8A-4147-A177-3AD203B41FA5}">
                      <a16:colId xmlns:a16="http://schemas.microsoft.com/office/drawing/2014/main" val="1813889548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rtl="0" fontAlgn="base"/>
                      <a:endParaRPr lang="en-US" sz="16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9/19  Read project assignment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9/20 Submit team requests </a:t>
                      </a:r>
                      <a:endParaRPr lang="en-US" sz="1600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9/21 Exchange contact info </a:t>
                      </a:r>
                      <a:endParaRPr lang="en-US" sz="1600" b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9/22 Complete exercise 2 </a:t>
                      </a:r>
                      <a:endParaRPr lang="en-US" sz="1600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9/23 Develop idea and requirements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9/24 Meet; Select project for proposal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2319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9/25 Adjust and prioritize requirements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9/26 Makeup any delay &amp; submit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9/27 Review feedback &amp; GitHub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9/28 Complete exercise 3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9/29 Develop class model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9/30 Develop scenario models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 Meet; finish spec sections remaining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711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10/2 Makeup any delay &amp; submit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10/3  Study for midterm 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10/4 Study for midterm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10/5 Review feedback; assign task definition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10/6 Develop tasks for requirements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10/7  Draft product design 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10/8 Meet; estimate tasks &amp; review design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207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10/9 Finalize design; assign tasks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10/10 Review tasks; enter comments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10/11 Standup meeting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10/12 Make progress on tasks 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10/13 Complete anything remaining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10/14 Meet; Review; early submission </a:t>
                      </a:r>
                      <a:endParaRPr lang="en-US" b="1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10/15 Makeup for any delay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034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10/16  Makeup for any delay;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submit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10/17 Fill out team survey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10/18 Review feedback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10/19 Begin project 3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6899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D416485-6BB3-FD82-5BDA-D1885C6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Proposed Successful Project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4E9A-10D5-CD7C-45D2-381C08A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4111-F0F3-937C-70FA-875F07DC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Four groups use back row and second row on both edges of the room.</a:t>
            </a:r>
          </a:p>
          <a:p>
            <a:pPr lvl="1"/>
            <a:r>
              <a:rPr lang="en-US" sz="2800" dirty="0">
                <a:cs typeface="Calibri"/>
              </a:rPr>
              <a:t>Turn the chairs from the next row around so everyone can cluster.</a:t>
            </a:r>
          </a:p>
          <a:p>
            <a:r>
              <a:rPr lang="en-US" dirty="0">
                <a:cs typeface="Calibri"/>
              </a:rPr>
              <a:t>Move front tables and aisle chairs up to give enough space for the last two teams.</a:t>
            </a:r>
          </a:p>
          <a:p>
            <a:r>
              <a:rPr lang="en-US" dirty="0">
                <a:cs typeface="Calibri"/>
              </a:rPr>
              <a:t>Take a set of index cards each for planning poker</a:t>
            </a:r>
          </a:p>
          <a:p>
            <a:r>
              <a:rPr lang="en-US" dirty="0">
                <a:cs typeface="Calibri"/>
              </a:rPr>
              <a:t>Exchange contact info for group project</a:t>
            </a:r>
          </a:p>
          <a:p>
            <a:r>
              <a:rPr lang="en-US" dirty="0">
                <a:cs typeface="Calibri"/>
              </a:rPr>
              <a:t>Decide which version of the exercise to do</a:t>
            </a:r>
          </a:p>
          <a:p>
            <a:r>
              <a:rPr lang="en-US" dirty="0">
                <a:cs typeface="Calibri"/>
              </a:rPr>
              <a:t>Complete exercise</a:t>
            </a:r>
          </a:p>
        </p:txBody>
      </p:sp>
    </p:spTree>
    <p:extLst>
      <p:ext uri="{BB962C8B-B14F-4D97-AF65-F5344CB8AC3E}">
        <p14:creationId xmlns:p14="http://schemas.microsoft.com/office/powerpoint/2010/main" val="213082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Planning Exercise </vt:lpstr>
      <vt:lpstr>Learning Objectives</vt:lpstr>
      <vt:lpstr>Planning Poker</vt:lpstr>
      <vt:lpstr>Project 2</vt:lpstr>
      <vt:lpstr>Software Project Constraints</vt:lpstr>
      <vt:lpstr>Defining a project</vt:lpstr>
      <vt:lpstr>Checkpoint Oct 2</vt:lpstr>
      <vt:lpstr>Proposed Successful Project Schedule</vt:lpstr>
      <vt:lpstr>Exercise</vt:lpstr>
      <vt:lpstr>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453</cp:revision>
  <dcterms:created xsi:type="dcterms:W3CDTF">2022-06-29T17:49:55Z</dcterms:created>
  <dcterms:modified xsi:type="dcterms:W3CDTF">2022-09-21T04:06:40Z</dcterms:modified>
</cp:coreProperties>
</file>