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81" r:id="rId4"/>
    <p:sldId id="283" r:id="rId5"/>
    <p:sldId id="282" r:id="rId6"/>
    <p:sldId id="285" r:id="rId7"/>
    <p:sldId id="288" r:id="rId8"/>
    <p:sldId id="286" r:id="rId9"/>
    <p:sldId id="287" r:id="rId10"/>
    <p:sldId id="289" r:id="rId11"/>
    <p:sldId id="257" r:id="rId12"/>
    <p:sldId id="258" r:id="rId13"/>
    <p:sldId id="265" r:id="rId14"/>
    <p:sldId id="266" r:id="rId15"/>
    <p:sldId id="271" r:id="rId16"/>
    <p:sldId id="273" r:id="rId17"/>
    <p:sldId id="278" r:id="rId18"/>
    <p:sldId id="275" r:id="rId19"/>
    <p:sldId id="276" r:id="rId20"/>
    <p:sldId id="267" r:id="rId21"/>
    <p:sldId id="272" r:id="rId22"/>
    <p:sldId id="274" r:id="rId23"/>
    <p:sldId id="269" r:id="rId24"/>
    <p:sldId id="279" r:id="rId25"/>
    <p:sldId id="284" r:id="rId26"/>
    <p:sldId id="262" r:id="rId27"/>
    <p:sldId id="290"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F39F3-651D-4E78-80B1-317693A1ABF7}" v="66" dt="2022-07-01T00:30:15.112"/>
    <p1510:client id="{591F6E83-CF5A-43D0-8041-24B2640E717D}" v="3047" dt="2022-11-14T19:01:29.938"/>
    <p1510:client id="{5DE48B79-2BD3-43EA-AD5E-60F198814712}" v="19" dt="2022-08-06T02:23:15.658"/>
    <p1510:client id="{F03C62D2-14CB-4ADA-A5E1-CE43BF8CAAD1}" v="5101" dt="2022-11-14T03:03:52.485"/>
    <p1510:client id="{F17FC59E-39D8-4035-ADC5-7E006B8B0E61}" v="1162" dt="2022-11-14T19:34:20.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share.net/narudomr/risk-management-in-project-management" TargetMode="External"/><Relationship Id="rId2" Type="http://schemas.openxmlformats.org/officeDocument/2006/relationships/hyperlink" Target="https://www.business.com/articles/fast-good-cheap-pick-thre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Risk Management</a:t>
            </a:r>
            <a:br>
              <a:rPr lang="en-US" dirty="0">
                <a:ea typeface="Calibri Light"/>
                <a:cs typeface="Calibri Light"/>
              </a:rPr>
            </a:br>
            <a:endParaRPr lang="en-US" dirty="0">
              <a:ea typeface="Calibri Light"/>
              <a:cs typeface="Calibri Light"/>
            </a:endParaRPr>
          </a:p>
        </p:txBody>
      </p:sp>
      <p:sp>
        <p:nvSpPr>
          <p:cNvPr id="3" name="Subtitle 2"/>
          <p:cNvSpPr>
            <a:spLocks noGrp="1"/>
          </p:cNvSpPr>
          <p:nvPr>
            <p:ph type="subTitle" idx="1"/>
          </p:nvPr>
        </p:nvSpPr>
        <p:spPr>
          <a:xfrm>
            <a:off x="1524000" y="3602038"/>
            <a:ext cx="9144000" cy="2446516"/>
          </a:xfrm>
        </p:spPr>
        <p:txBody>
          <a:bodyPr vert="horz" lIns="91440" tIns="45720" rIns="91440" bIns="45720" rtlCol="0" anchor="t">
            <a:normAutofit/>
          </a:bodyPr>
          <a:lstStyle/>
          <a:p>
            <a:pPr algn="l"/>
            <a:r>
              <a:rPr lang="en-US">
                <a:latin typeface="Tahoma"/>
                <a:ea typeface="Tahoma"/>
                <a:cs typeface="Tahoma"/>
              </a:rPr>
              <a:t>JD Kilgallin</a:t>
            </a:r>
            <a:endParaRPr lang="en-US">
              <a:ea typeface="+mn-lt"/>
              <a:cs typeface="+mn-lt"/>
            </a:endParaRPr>
          </a:p>
          <a:p>
            <a:pPr algn="l"/>
            <a:r>
              <a:rPr lang="en-US">
                <a:latin typeface="Tahoma"/>
                <a:ea typeface="Calibri" panose="020F0502020204030204"/>
                <a:cs typeface="Calibri" panose="020F0502020204030204"/>
              </a:rPr>
              <a:t>CPSC:480</a:t>
            </a:r>
            <a:endParaRPr lang="en-US">
              <a:cs typeface="Calibri"/>
            </a:endParaRPr>
          </a:p>
          <a:p>
            <a:pPr algn="l"/>
            <a:r>
              <a:rPr lang="en-US" dirty="0">
                <a:latin typeface="Tahoma"/>
                <a:ea typeface="Calibri" panose="020F0502020204030204"/>
                <a:cs typeface="Calibri" panose="020F0502020204030204"/>
              </a:rPr>
              <a:t>11/14/22</a:t>
            </a:r>
          </a:p>
          <a:p>
            <a:pPr algn="l"/>
            <a:r>
              <a:rPr lang="en-US" i="1">
                <a:latin typeface="Tahoma"/>
                <a:ea typeface="Calibri" panose="020F0502020204030204"/>
                <a:cs typeface="Calibri" panose="020F0502020204030204"/>
              </a:rPr>
              <a:t>Pressman Ch 18, 26</a:t>
            </a:r>
            <a:endParaRPr lang="en-US" dirty="0">
              <a:latin typeface="Tahoma"/>
              <a:ea typeface="Calibri" panose="020F0502020204030204"/>
              <a:cs typeface="Calibri" panose="020F0502020204030204"/>
            </a:endParaRPr>
          </a:p>
          <a:p>
            <a:pPr algn="l"/>
            <a:endParaRPr lang="en-US" dirty="0">
              <a:latin typeface="Tahoma"/>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38BB-0793-5A36-38B4-E733FBCB8D35}"/>
              </a:ext>
            </a:extLst>
          </p:cNvPr>
          <p:cNvSpPr>
            <a:spLocks noGrp="1"/>
          </p:cNvSpPr>
          <p:nvPr>
            <p:ph type="title"/>
          </p:nvPr>
        </p:nvSpPr>
        <p:spPr/>
        <p:txBody>
          <a:bodyPr/>
          <a:lstStyle/>
          <a:p>
            <a:r>
              <a:rPr lang="en-US" dirty="0">
                <a:cs typeface="Calibri Light"/>
              </a:rPr>
              <a:t>Project 4 Part 3 Repository Contents</a:t>
            </a:r>
            <a:endParaRPr lang="en-US" dirty="0"/>
          </a:p>
        </p:txBody>
      </p:sp>
      <p:sp>
        <p:nvSpPr>
          <p:cNvPr id="3" name="Content Placeholder 2">
            <a:extLst>
              <a:ext uri="{FF2B5EF4-FFF2-40B4-BE49-F238E27FC236}">
                <a16:creationId xmlns:a16="http://schemas.microsoft.com/office/drawing/2014/main" id="{7789DD19-CCCF-AE6E-9475-819480F9A28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ea typeface="+mn-lt"/>
                <a:cs typeface="+mn-lt"/>
              </a:rPr>
              <a:t>Work items with task lists, original estimates, and comments with time taken to implement and test.</a:t>
            </a:r>
            <a:endParaRPr lang="en-US" dirty="0"/>
          </a:p>
          <a:p>
            <a:pPr marL="514350" indent="-514350">
              <a:buAutoNum type="arabicPeriod"/>
            </a:pPr>
            <a:r>
              <a:rPr lang="en-US" dirty="0">
                <a:ea typeface="+mn-lt"/>
                <a:cs typeface="+mn-lt"/>
              </a:rPr>
              <a:t>Bug reports for all known issues in your product</a:t>
            </a:r>
          </a:p>
          <a:p>
            <a:pPr marL="514350" indent="-514350">
              <a:buAutoNum type="arabicPeriod"/>
            </a:pPr>
            <a:r>
              <a:rPr lang="en-US" dirty="0">
                <a:ea typeface="+mn-lt"/>
                <a:cs typeface="+mn-lt"/>
              </a:rPr>
              <a:t>Clean commit history and repository organization</a:t>
            </a:r>
          </a:p>
          <a:p>
            <a:pPr marL="514350" indent="-514350">
              <a:buAutoNum type="arabicPeriod"/>
            </a:pPr>
            <a:r>
              <a:rPr lang="en-US" dirty="0">
                <a:ea typeface="+mn-lt"/>
                <a:cs typeface="+mn-lt"/>
              </a:rPr>
              <a:t>Revision history of all artifacts</a:t>
            </a:r>
          </a:p>
          <a:p>
            <a:pPr marL="514350" indent="-514350">
              <a:buAutoNum type="arabicPeriod"/>
            </a:pPr>
            <a:r>
              <a:rPr lang="en-US" dirty="0">
                <a:ea typeface="+mn-lt"/>
                <a:cs typeface="+mn-lt"/>
              </a:rPr>
              <a:t>Pull requests and code reviews for changes</a:t>
            </a:r>
          </a:p>
        </p:txBody>
      </p:sp>
    </p:spTree>
    <p:extLst>
      <p:ext uri="{BB962C8B-B14F-4D97-AF65-F5344CB8AC3E}">
        <p14:creationId xmlns:p14="http://schemas.microsoft.com/office/powerpoint/2010/main" val="11429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F702-5568-C6B4-B5A5-AED613001275}"/>
              </a:ext>
            </a:extLst>
          </p:cNvPr>
          <p:cNvSpPr>
            <a:spLocks noGrp="1"/>
          </p:cNvSpPr>
          <p:nvPr>
            <p:ph type="title"/>
          </p:nvPr>
        </p:nvSpPr>
        <p:spPr/>
        <p:txBody>
          <a:bodyPr/>
          <a:lstStyle/>
          <a:p>
            <a:r>
              <a:rPr lang="en-US" dirty="0">
                <a:ea typeface="Calibri Light"/>
                <a:cs typeface="Calibri Light"/>
              </a:rPr>
              <a:t>Learning objectives</a:t>
            </a:r>
            <a:endParaRPr lang="en-US" dirty="0"/>
          </a:p>
        </p:txBody>
      </p:sp>
      <p:sp>
        <p:nvSpPr>
          <p:cNvPr id="3" name="Content Placeholder 2">
            <a:extLst>
              <a:ext uri="{FF2B5EF4-FFF2-40B4-BE49-F238E27FC236}">
                <a16:creationId xmlns:a16="http://schemas.microsoft.com/office/drawing/2014/main" id="{3A963908-A965-5D3B-F516-FCA86F24BBD9}"/>
              </a:ext>
            </a:extLst>
          </p:cNvPr>
          <p:cNvSpPr>
            <a:spLocks noGrp="1"/>
          </p:cNvSpPr>
          <p:nvPr>
            <p:ph idx="1"/>
          </p:nvPr>
        </p:nvSpPr>
        <p:spPr/>
        <p:txBody>
          <a:bodyPr vert="horz" lIns="91440" tIns="45720" rIns="91440" bIns="45720" rtlCol="0" anchor="t">
            <a:normAutofit/>
          </a:bodyPr>
          <a:lstStyle/>
          <a:p>
            <a:r>
              <a:rPr lang="en-US" dirty="0">
                <a:ea typeface="+mn-lt"/>
                <a:cs typeface="+mn-lt"/>
              </a:rPr>
              <a:t>Risks associated with software engineering</a:t>
            </a:r>
            <a:endParaRPr lang="en-US" dirty="0"/>
          </a:p>
          <a:p>
            <a:r>
              <a:rPr lang="en-US" dirty="0">
                <a:ea typeface="+mn-lt"/>
                <a:cs typeface="+mn-lt"/>
              </a:rPr>
              <a:t>Risk factors</a:t>
            </a:r>
          </a:p>
          <a:p>
            <a:r>
              <a:rPr lang="en-US" dirty="0">
                <a:ea typeface="+mn-lt"/>
                <a:cs typeface="+mn-lt"/>
              </a:rPr>
              <a:t>Risk management concepts</a:t>
            </a:r>
            <a:endParaRPr lang="en-US" dirty="0">
              <a:cs typeface="Calibri" panose="020F0502020204030204"/>
            </a:endParaRPr>
          </a:p>
        </p:txBody>
      </p:sp>
    </p:spTree>
    <p:extLst>
      <p:ext uri="{BB962C8B-B14F-4D97-AF65-F5344CB8AC3E}">
        <p14:creationId xmlns:p14="http://schemas.microsoft.com/office/powerpoint/2010/main" val="77840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BE99-6C1C-34DA-4063-A6FE5E8C312F}"/>
              </a:ext>
            </a:extLst>
          </p:cNvPr>
          <p:cNvSpPr>
            <a:spLocks noGrp="1"/>
          </p:cNvSpPr>
          <p:nvPr>
            <p:ph type="title"/>
          </p:nvPr>
        </p:nvSpPr>
        <p:spPr/>
        <p:txBody>
          <a:bodyPr/>
          <a:lstStyle/>
          <a:p>
            <a:r>
              <a:rPr lang="en-US" dirty="0">
                <a:cs typeface="Calibri Light"/>
              </a:rPr>
              <a:t>What is risk?</a:t>
            </a:r>
            <a:endParaRPr lang="en-US" dirty="0"/>
          </a:p>
        </p:txBody>
      </p:sp>
      <p:sp>
        <p:nvSpPr>
          <p:cNvPr id="3" name="Content Placeholder 2">
            <a:extLst>
              <a:ext uri="{FF2B5EF4-FFF2-40B4-BE49-F238E27FC236}">
                <a16:creationId xmlns:a16="http://schemas.microsoft.com/office/drawing/2014/main" id="{C438AB76-D075-D194-F331-A7A619FDFCB4}"/>
              </a:ext>
            </a:extLst>
          </p:cNvPr>
          <p:cNvSpPr>
            <a:spLocks noGrp="1"/>
          </p:cNvSpPr>
          <p:nvPr>
            <p:ph idx="1"/>
          </p:nvPr>
        </p:nvSpPr>
        <p:spPr>
          <a:xfrm>
            <a:off x="838200" y="1825625"/>
            <a:ext cx="10515600" cy="5033127"/>
          </a:xfrm>
        </p:spPr>
        <p:txBody>
          <a:bodyPr vert="horz" lIns="91440" tIns="45720" rIns="91440" bIns="45720" rtlCol="0" anchor="t">
            <a:normAutofit fontScale="92500" lnSpcReduction="10000"/>
          </a:bodyPr>
          <a:lstStyle/>
          <a:p>
            <a:r>
              <a:rPr lang="en-US" dirty="0">
                <a:cs typeface="Calibri"/>
              </a:rPr>
              <a:t>Noun or verb</a:t>
            </a:r>
          </a:p>
          <a:p>
            <a:r>
              <a:rPr lang="en-US" dirty="0">
                <a:cs typeface="Calibri"/>
              </a:rPr>
              <a:t>"Exposure to harm or danger" -OED</a:t>
            </a:r>
          </a:p>
          <a:p>
            <a:r>
              <a:rPr lang="en-US" dirty="0">
                <a:cs typeface="Calibri"/>
              </a:rPr>
              <a:t>"[Cause the ] possibility of loss or injury" -Mirriam-Webster</a:t>
            </a:r>
          </a:p>
          <a:p>
            <a:r>
              <a:rPr lang="en-US" dirty="0">
                <a:cs typeface="Calibri"/>
              </a:rPr>
              <a:t>"[Create] a condition with the potential to cause an adverse outcome" -me</a:t>
            </a:r>
          </a:p>
          <a:p>
            <a:r>
              <a:rPr lang="en-US" dirty="0">
                <a:cs typeface="Calibri"/>
              </a:rPr>
              <a:t>Note that "exposure", "danger", "possibility", and "potential" all involve </a:t>
            </a:r>
            <a:r>
              <a:rPr lang="en-US" i="1" dirty="0">
                <a:cs typeface="Calibri"/>
              </a:rPr>
              <a:t>uncertainty.</a:t>
            </a:r>
            <a:r>
              <a:rPr lang="en-US" dirty="0">
                <a:cs typeface="Calibri"/>
              </a:rPr>
              <a:t> There is no risk with 100% certainty; something that is </a:t>
            </a:r>
            <a:r>
              <a:rPr lang="en-US" i="1" dirty="0">
                <a:cs typeface="Calibri"/>
              </a:rPr>
              <a:t>guaranteed </a:t>
            </a:r>
            <a:r>
              <a:rPr lang="en-US" dirty="0">
                <a:cs typeface="Calibri"/>
              </a:rPr>
              <a:t>to cause an adverse outcome is just an unfortunate circumstance or constraint. Conversely, no risk has 0%; it must be </a:t>
            </a:r>
            <a:r>
              <a:rPr lang="en-US" i="1" dirty="0">
                <a:cs typeface="Calibri"/>
              </a:rPr>
              <a:t>possible.</a:t>
            </a:r>
            <a:endParaRPr lang="en-US" dirty="0">
              <a:cs typeface="Calibri"/>
            </a:endParaRPr>
          </a:p>
          <a:p>
            <a:r>
              <a:rPr lang="en-US" dirty="0">
                <a:cs typeface="Calibri"/>
              </a:rPr>
              <a:t>Once a risk materializes, it reaches 100% chance of occurring, and ceases to be a risk. Thus, risk only describes </a:t>
            </a:r>
            <a:r>
              <a:rPr lang="en-US" i="1" dirty="0">
                <a:cs typeface="Calibri"/>
              </a:rPr>
              <a:t>future </a:t>
            </a:r>
            <a:r>
              <a:rPr lang="en-US" dirty="0">
                <a:cs typeface="Calibri"/>
              </a:rPr>
              <a:t>states. "harm, "danger", "loss", "injury" and "adverse [outcome]" all indicate </a:t>
            </a:r>
            <a:r>
              <a:rPr lang="en-US" i="1" dirty="0">
                <a:cs typeface="Calibri"/>
              </a:rPr>
              <a:t>undesirable </a:t>
            </a:r>
            <a:r>
              <a:rPr lang="en-US" dirty="0">
                <a:cs typeface="Calibri"/>
              </a:rPr>
              <a:t>future states.</a:t>
            </a:r>
          </a:p>
          <a:p>
            <a:r>
              <a:rPr lang="en-US" dirty="0">
                <a:cs typeface="Calibri"/>
              </a:rPr>
              <a:t>These are the key aspects of a definition of risk: a future state that is neither impossible nor guaranteed, but preferable to avoid.</a:t>
            </a:r>
          </a:p>
        </p:txBody>
      </p:sp>
    </p:spTree>
    <p:extLst>
      <p:ext uri="{BB962C8B-B14F-4D97-AF65-F5344CB8AC3E}">
        <p14:creationId xmlns:p14="http://schemas.microsoft.com/office/powerpoint/2010/main" val="78900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BEF8-5502-EE76-68D9-B3B71574EE0A}"/>
              </a:ext>
            </a:extLst>
          </p:cNvPr>
          <p:cNvSpPr>
            <a:spLocks noGrp="1"/>
          </p:cNvSpPr>
          <p:nvPr>
            <p:ph type="title"/>
          </p:nvPr>
        </p:nvSpPr>
        <p:spPr/>
        <p:txBody>
          <a:bodyPr/>
          <a:lstStyle/>
          <a:p>
            <a:r>
              <a:rPr lang="en-US" dirty="0">
                <a:cs typeface="Calibri Light"/>
              </a:rPr>
              <a:t>Types of Risk in Software Engineering</a:t>
            </a:r>
            <a:endParaRPr lang="en-US" dirty="0"/>
          </a:p>
        </p:txBody>
      </p:sp>
      <p:sp>
        <p:nvSpPr>
          <p:cNvPr id="3" name="Content Placeholder 2">
            <a:extLst>
              <a:ext uri="{FF2B5EF4-FFF2-40B4-BE49-F238E27FC236}">
                <a16:creationId xmlns:a16="http://schemas.microsoft.com/office/drawing/2014/main" id="{CEA8A7E0-43DB-F7EB-1B15-A2DA7C163004}"/>
              </a:ext>
            </a:extLst>
          </p:cNvPr>
          <p:cNvSpPr>
            <a:spLocks noGrp="1"/>
          </p:cNvSpPr>
          <p:nvPr>
            <p:ph idx="1"/>
          </p:nvPr>
        </p:nvSpPr>
        <p:spPr>
          <a:xfrm>
            <a:off x="838200" y="1825625"/>
            <a:ext cx="10515600" cy="5024273"/>
          </a:xfrm>
        </p:spPr>
        <p:txBody>
          <a:bodyPr vert="horz" lIns="91440" tIns="45720" rIns="91440" bIns="45720" rtlCol="0" anchor="t">
            <a:normAutofit/>
          </a:bodyPr>
          <a:lstStyle/>
          <a:p>
            <a:r>
              <a:rPr lang="en-US" dirty="0">
                <a:cs typeface="Calibri"/>
              </a:rPr>
              <a:t>Project Risks – Threats to the project plan. That is, factors that may cause the software to not be deliverable on time and on budget.</a:t>
            </a:r>
          </a:p>
          <a:p>
            <a:r>
              <a:rPr lang="en-US" dirty="0">
                <a:cs typeface="Calibri"/>
              </a:rPr>
              <a:t>Technical Risks – Threats to the software design. Implementations that turn out to be more challenging than anticipated can make it more difficult or even impossible to realize software requirements.</a:t>
            </a:r>
          </a:p>
          <a:p>
            <a:r>
              <a:rPr lang="en-US" dirty="0">
                <a:cs typeface="Calibri"/>
              </a:rPr>
              <a:t>Business Risks – Threats to the development team. This includes:</a:t>
            </a:r>
            <a:endParaRPr lang="en-US" i="1" dirty="0">
              <a:cs typeface="Calibri"/>
            </a:endParaRPr>
          </a:p>
          <a:p>
            <a:pPr lvl="1"/>
            <a:r>
              <a:rPr lang="en-US" dirty="0">
                <a:cs typeface="Calibri"/>
              </a:rPr>
              <a:t>Market Risk – Building a product nobody wants. Leads to project termination.</a:t>
            </a:r>
          </a:p>
          <a:p>
            <a:pPr lvl="1"/>
            <a:r>
              <a:rPr lang="en-US" dirty="0">
                <a:cs typeface="Calibri"/>
              </a:rPr>
              <a:t>Strategic Risk – Building a product that no longer fits into the vendor's business strategy (reorganizations/M&amp;A, business pivots, new opportunities)</a:t>
            </a:r>
          </a:p>
          <a:p>
            <a:pPr lvl="1"/>
            <a:r>
              <a:rPr lang="en-US" dirty="0">
                <a:cs typeface="Calibri"/>
              </a:rPr>
              <a:t>Sales Risk </a:t>
            </a:r>
            <a:r>
              <a:rPr lang="en-US" dirty="0">
                <a:ea typeface="+mn-lt"/>
                <a:cs typeface="+mn-lt"/>
              </a:rPr>
              <a:t>–</a:t>
            </a:r>
            <a:r>
              <a:rPr lang="en-US" dirty="0">
                <a:cs typeface="Calibri"/>
              </a:rPr>
              <a:t> Building a product that is hard to sell due to complexity.</a:t>
            </a:r>
          </a:p>
          <a:p>
            <a:pPr lvl="1"/>
            <a:r>
              <a:rPr lang="en-US" dirty="0">
                <a:cs typeface="Calibri"/>
              </a:rPr>
              <a:t>Management Risk – Losing support from a senior executive or key stakeholder</a:t>
            </a:r>
          </a:p>
          <a:p>
            <a:pPr lvl="1"/>
            <a:r>
              <a:rPr lang="en-US" dirty="0">
                <a:cs typeface="Calibri"/>
              </a:rPr>
              <a:t>Budget Risk </a:t>
            </a:r>
            <a:r>
              <a:rPr lang="en-US" dirty="0">
                <a:ea typeface="+mn-lt"/>
                <a:cs typeface="+mn-lt"/>
              </a:rPr>
              <a:t>– Vendor becomes unable to allocate resources to the project.</a:t>
            </a:r>
          </a:p>
        </p:txBody>
      </p:sp>
    </p:spTree>
    <p:extLst>
      <p:ext uri="{BB962C8B-B14F-4D97-AF65-F5344CB8AC3E}">
        <p14:creationId xmlns:p14="http://schemas.microsoft.com/office/powerpoint/2010/main" val="4932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301D-FED2-8AA6-CA70-0362D6B3D31C}"/>
              </a:ext>
            </a:extLst>
          </p:cNvPr>
          <p:cNvSpPr>
            <a:spLocks noGrp="1"/>
          </p:cNvSpPr>
          <p:nvPr>
            <p:ph type="title"/>
          </p:nvPr>
        </p:nvSpPr>
        <p:spPr/>
        <p:txBody>
          <a:bodyPr/>
          <a:lstStyle/>
          <a:p>
            <a:r>
              <a:rPr lang="en-US" dirty="0">
                <a:cs typeface="Calibri Light"/>
              </a:rPr>
              <a:t>Risks by Forecasting Potential</a:t>
            </a:r>
            <a:endParaRPr lang="en-US" dirty="0"/>
          </a:p>
        </p:txBody>
      </p:sp>
      <p:sp>
        <p:nvSpPr>
          <p:cNvPr id="3" name="Content Placeholder 2">
            <a:extLst>
              <a:ext uri="{FF2B5EF4-FFF2-40B4-BE49-F238E27FC236}">
                <a16:creationId xmlns:a16="http://schemas.microsoft.com/office/drawing/2014/main" id="{918C8BBD-4E63-CBA5-4037-A9BBFC621C1F}"/>
              </a:ext>
            </a:extLst>
          </p:cNvPr>
          <p:cNvSpPr>
            <a:spLocks noGrp="1"/>
          </p:cNvSpPr>
          <p:nvPr>
            <p:ph idx="1"/>
          </p:nvPr>
        </p:nvSpPr>
        <p:spPr>
          <a:xfrm>
            <a:off x="838200" y="1825625"/>
            <a:ext cx="10515600" cy="5024272"/>
          </a:xfrm>
        </p:spPr>
        <p:txBody>
          <a:bodyPr vert="horz" lIns="91440" tIns="45720" rIns="91440" bIns="45720" rtlCol="0" anchor="t">
            <a:normAutofit fontScale="92500" lnSpcReduction="10000"/>
          </a:bodyPr>
          <a:lstStyle/>
          <a:p>
            <a:r>
              <a:rPr lang="en-US" dirty="0">
                <a:cs typeface="Calibri"/>
              </a:rPr>
              <a:t>Known Risks –</a:t>
            </a:r>
            <a:r>
              <a:rPr lang="en-US" dirty="0">
                <a:ea typeface="+mn-lt"/>
                <a:cs typeface="+mn-lt"/>
              </a:rPr>
              <a:t> Evident from analysis of project plan &amp; other artifacts.</a:t>
            </a:r>
          </a:p>
          <a:p>
            <a:pPr lvl="1"/>
            <a:r>
              <a:rPr lang="en-US" dirty="0">
                <a:ea typeface="+mn-lt"/>
                <a:cs typeface="+mn-lt"/>
              </a:rPr>
              <a:t>Insufficient or ambiguous requirements</a:t>
            </a:r>
          </a:p>
          <a:p>
            <a:pPr lvl="1"/>
            <a:r>
              <a:rPr lang="en-US" dirty="0">
                <a:ea typeface="+mn-lt"/>
                <a:cs typeface="+mn-lt"/>
              </a:rPr>
              <a:t>Technical uncertainty</a:t>
            </a:r>
          </a:p>
          <a:p>
            <a:pPr lvl="1"/>
            <a:r>
              <a:rPr lang="en-US" dirty="0">
                <a:ea typeface="+mn-lt"/>
                <a:cs typeface="+mn-lt"/>
              </a:rPr>
              <a:t>Doubt in usability of the product as designed</a:t>
            </a:r>
          </a:p>
          <a:p>
            <a:pPr lvl="1"/>
            <a:r>
              <a:rPr lang="en-US" dirty="0">
                <a:ea typeface="+mn-lt"/>
                <a:cs typeface="+mn-lt"/>
              </a:rPr>
              <a:t>Personnel and expertise uncertainty</a:t>
            </a:r>
          </a:p>
          <a:p>
            <a:pPr lvl="1"/>
            <a:r>
              <a:rPr lang="en-US" dirty="0">
                <a:ea typeface="+mn-lt"/>
                <a:cs typeface="+mn-lt"/>
              </a:rPr>
              <a:t>Impractical budget or timeline</a:t>
            </a:r>
          </a:p>
          <a:p>
            <a:r>
              <a:rPr lang="en-US" dirty="0">
                <a:ea typeface="+mn-lt"/>
                <a:cs typeface="+mn-lt"/>
              </a:rPr>
              <a:t>Predictable Risks – Extrapolated from past project experience.</a:t>
            </a:r>
          </a:p>
          <a:p>
            <a:pPr lvl="1"/>
            <a:r>
              <a:rPr lang="en-US" dirty="0">
                <a:ea typeface="+mn-lt"/>
                <a:cs typeface="+mn-lt"/>
              </a:rPr>
              <a:t>Staff turnover, absence, and reassignment</a:t>
            </a:r>
          </a:p>
          <a:p>
            <a:pPr lvl="1"/>
            <a:r>
              <a:rPr lang="en-US" dirty="0">
                <a:ea typeface="+mn-lt"/>
                <a:cs typeface="+mn-lt"/>
              </a:rPr>
              <a:t>Changing requirements and scope creep</a:t>
            </a:r>
          </a:p>
          <a:p>
            <a:pPr lvl="1"/>
            <a:r>
              <a:rPr lang="en-US" dirty="0">
                <a:ea typeface="+mn-lt"/>
                <a:cs typeface="+mn-lt"/>
              </a:rPr>
              <a:t>Wavering stakeholder commitment</a:t>
            </a:r>
          </a:p>
          <a:p>
            <a:pPr lvl="1"/>
            <a:r>
              <a:rPr lang="en-US" dirty="0">
                <a:ea typeface="+mn-lt"/>
                <a:cs typeface="+mn-lt"/>
              </a:rPr>
              <a:t>Quality Assurance failures</a:t>
            </a:r>
          </a:p>
          <a:p>
            <a:pPr lvl="1"/>
            <a:r>
              <a:rPr lang="en-US" dirty="0">
                <a:ea typeface="+mn-lt"/>
                <a:cs typeface="+mn-lt"/>
              </a:rPr>
              <a:t>Security vulnerability exploits</a:t>
            </a:r>
            <a:endParaRPr lang="en-US" dirty="0"/>
          </a:p>
          <a:p>
            <a:r>
              <a:rPr lang="en-US" dirty="0">
                <a:ea typeface="+mn-lt"/>
                <a:cs typeface="+mn-lt"/>
              </a:rPr>
              <a:t>Unpredictable Risks – Novel threats and "Acts of God" that cannot easily be modeled, mitigated, or planned for. Even if they are unlikely, they do occur.</a:t>
            </a:r>
          </a:p>
        </p:txBody>
      </p:sp>
    </p:spTree>
    <p:extLst>
      <p:ext uri="{BB962C8B-B14F-4D97-AF65-F5344CB8AC3E}">
        <p14:creationId xmlns:p14="http://schemas.microsoft.com/office/powerpoint/2010/main" val="225403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706E-67E6-FAE2-8B65-5CF8F26AF96B}"/>
              </a:ext>
            </a:extLst>
          </p:cNvPr>
          <p:cNvSpPr>
            <a:spLocks noGrp="1"/>
          </p:cNvSpPr>
          <p:nvPr>
            <p:ph type="title"/>
          </p:nvPr>
        </p:nvSpPr>
        <p:spPr/>
        <p:txBody>
          <a:bodyPr/>
          <a:lstStyle/>
          <a:p>
            <a:r>
              <a:rPr lang="en-US" dirty="0">
                <a:cs typeface="Calibri Light"/>
              </a:rPr>
              <a:t>Project Risks by Associated Source</a:t>
            </a:r>
            <a:endParaRPr lang="en-US" dirty="0"/>
          </a:p>
        </p:txBody>
      </p:sp>
      <p:sp>
        <p:nvSpPr>
          <p:cNvPr id="3" name="Content Placeholder 2">
            <a:extLst>
              <a:ext uri="{FF2B5EF4-FFF2-40B4-BE49-F238E27FC236}">
                <a16:creationId xmlns:a16="http://schemas.microsoft.com/office/drawing/2014/main" id="{91EE8261-02D7-77F5-475E-2B2F2B0336C1}"/>
              </a:ext>
            </a:extLst>
          </p:cNvPr>
          <p:cNvSpPr>
            <a:spLocks noGrp="1"/>
          </p:cNvSpPr>
          <p:nvPr>
            <p:ph idx="1"/>
          </p:nvPr>
        </p:nvSpPr>
        <p:spPr>
          <a:xfrm>
            <a:off x="838200" y="1825625"/>
            <a:ext cx="10515600" cy="4806558"/>
          </a:xfrm>
        </p:spPr>
        <p:txBody>
          <a:bodyPr vert="horz" lIns="91440" tIns="45720" rIns="91440" bIns="45720" rtlCol="0" anchor="t">
            <a:normAutofit/>
          </a:bodyPr>
          <a:lstStyle/>
          <a:p>
            <a:r>
              <a:rPr lang="en-US" dirty="0">
                <a:cs typeface="Calibri"/>
              </a:rPr>
              <a:t>Product Size – Scale &amp; scope of requirements and codebase.</a:t>
            </a:r>
          </a:p>
          <a:p>
            <a:r>
              <a:rPr lang="en-US" dirty="0">
                <a:cs typeface="Calibri"/>
              </a:rPr>
              <a:t>Business Impact – Priority to the vendor's and customer's businesses.</a:t>
            </a:r>
          </a:p>
          <a:p>
            <a:r>
              <a:rPr lang="en-US" dirty="0">
                <a:cs typeface="Calibri"/>
              </a:rPr>
              <a:t>Stakeholder Characteristics </a:t>
            </a:r>
            <a:r>
              <a:rPr lang="en-US" dirty="0">
                <a:ea typeface="+mn-lt"/>
                <a:cs typeface="+mn-lt"/>
              </a:rPr>
              <a:t>– Sophistication, domain knowledge, &amp; ability to communicate between stakeholder and development team.</a:t>
            </a:r>
          </a:p>
          <a:p>
            <a:r>
              <a:rPr lang="en-US" dirty="0">
                <a:cs typeface="Calibri"/>
              </a:rPr>
              <a:t>Process Definition </a:t>
            </a:r>
            <a:r>
              <a:rPr lang="en-US" dirty="0">
                <a:ea typeface="+mn-lt"/>
                <a:cs typeface="+mn-lt"/>
              </a:rPr>
              <a:t>– </a:t>
            </a:r>
            <a:r>
              <a:rPr lang="en-US" dirty="0">
                <a:cs typeface="Calibri"/>
              </a:rPr>
              <a:t>Completeness and adequacy of the defined</a:t>
            </a:r>
            <a:br>
              <a:rPr lang="en-US" dirty="0">
                <a:cs typeface="Calibri"/>
              </a:rPr>
            </a:br>
            <a:r>
              <a:rPr lang="en-US" dirty="0">
                <a:cs typeface="Calibri"/>
              </a:rPr>
              <a:t>development process and the team's ability to follow it.</a:t>
            </a:r>
          </a:p>
          <a:p>
            <a:r>
              <a:rPr lang="en-US" dirty="0">
                <a:cs typeface="Calibri"/>
              </a:rPr>
              <a:t>Development Environment </a:t>
            </a:r>
            <a:r>
              <a:rPr lang="en-US" dirty="0">
                <a:ea typeface="+mn-lt"/>
                <a:cs typeface="+mn-lt"/>
              </a:rPr>
              <a:t>–</a:t>
            </a:r>
            <a:r>
              <a:rPr lang="en-US" dirty="0">
                <a:cs typeface="Calibri"/>
              </a:rPr>
              <a:t> Availability &amp; quality of tools for project.</a:t>
            </a:r>
          </a:p>
          <a:p>
            <a:r>
              <a:rPr lang="en-US" dirty="0">
                <a:cs typeface="Calibri"/>
              </a:rPr>
              <a:t>Technology to be Built – Complexity &amp; newness of encapsulated tech.</a:t>
            </a:r>
          </a:p>
          <a:p>
            <a:r>
              <a:rPr lang="en-US" dirty="0">
                <a:cs typeface="Calibri"/>
              </a:rPr>
              <a:t>Staff Size and Experience </a:t>
            </a:r>
            <a:r>
              <a:rPr lang="en-US" dirty="0">
                <a:ea typeface="+mn-lt"/>
                <a:cs typeface="+mn-lt"/>
              </a:rPr>
              <a:t>– Technical expertise to complete</a:t>
            </a:r>
            <a:br>
              <a:rPr lang="en-US" dirty="0">
                <a:ea typeface="+mn-lt"/>
                <a:cs typeface="+mn-lt"/>
              </a:rPr>
            </a:br>
            <a:r>
              <a:rPr lang="en-US" dirty="0">
                <a:ea typeface="+mn-lt"/>
                <a:cs typeface="+mn-lt"/>
              </a:rPr>
              <a:t>implementation, and to follow a process that avoids repeat mistakes.</a:t>
            </a:r>
            <a:endParaRPr lang="en-US" dirty="0">
              <a:cs typeface="Calibri"/>
            </a:endParaRPr>
          </a:p>
        </p:txBody>
      </p:sp>
    </p:spTree>
    <p:extLst>
      <p:ext uri="{BB962C8B-B14F-4D97-AF65-F5344CB8AC3E}">
        <p14:creationId xmlns:p14="http://schemas.microsoft.com/office/powerpoint/2010/main" val="2489284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C1CA-E386-0600-1DF9-4BB14A3A6D37}"/>
              </a:ext>
            </a:extLst>
          </p:cNvPr>
          <p:cNvSpPr>
            <a:spLocks noGrp="1"/>
          </p:cNvSpPr>
          <p:nvPr>
            <p:ph type="title"/>
          </p:nvPr>
        </p:nvSpPr>
        <p:spPr/>
        <p:txBody>
          <a:bodyPr/>
          <a:lstStyle/>
          <a:p>
            <a:r>
              <a:rPr lang="en-US" dirty="0">
                <a:cs typeface="Calibri Light"/>
              </a:rPr>
              <a:t>Project Risk Drivers</a:t>
            </a:r>
            <a:endParaRPr lang="en-US" dirty="0"/>
          </a:p>
        </p:txBody>
      </p:sp>
      <p:sp>
        <p:nvSpPr>
          <p:cNvPr id="3" name="Content Placeholder 2">
            <a:extLst>
              <a:ext uri="{FF2B5EF4-FFF2-40B4-BE49-F238E27FC236}">
                <a16:creationId xmlns:a16="http://schemas.microsoft.com/office/drawing/2014/main" id="{6F879CB7-D887-F86C-1408-8E4F75D024FD}"/>
              </a:ext>
            </a:extLst>
          </p:cNvPr>
          <p:cNvSpPr>
            <a:spLocks noGrp="1"/>
          </p:cNvSpPr>
          <p:nvPr>
            <p:ph idx="1"/>
          </p:nvPr>
        </p:nvSpPr>
        <p:spPr/>
        <p:txBody>
          <a:bodyPr vert="horz" lIns="91440" tIns="45720" rIns="91440" bIns="45720" rtlCol="0" anchor="t">
            <a:normAutofit/>
          </a:bodyPr>
          <a:lstStyle/>
          <a:p>
            <a:r>
              <a:rPr lang="en-US" dirty="0">
                <a:cs typeface="Calibri"/>
              </a:rPr>
              <a:t>The U.S. Air Force maintains a software risk assessment system with these 4 considerations.</a:t>
            </a:r>
          </a:p>
          <a:p>
            <a:r>
              <a:rPr lang="en-US" dirty="0">
                <a:cs typeface="Calibri"/>
              </a:rPr>
              <a:t>Performance – The degree of uncertainty that a product will meet its requirements and prove suitable for its intended purpose.</a:t>
            </a:r>
          </a:p>
          <a:p>
            <a:r>
              <a:rPr lang="en-US" dirty="0">
                <a:cs typeface="Calibri"/>
              </a:rPr>
              <a:t>Cost – The degree of uncertainty that a project budget will be kept.</a:t>
            </a:r>
          </a:p>
          <a:p>
            <a:r>
              <a:rPr lang="en-US" dirty="0">
                <a:cs typeface="Calibri"/>
              </a:rPr>
              <a:t>Support – The degree of uncertainty that the resulting product will be maintainable and evolvable.</a:t>
            </a:r>
          </a:p>
          <a:p>
            <a:r>
              <a:rPr lang="en-US" dirty="0">
                <a:cs typeface="Calibri"/>
              </a:rPr>
              <a:t>Schedule – The degree of uncertainty that a project will be on time.</a:t>
            </a:r>
          </a:p>
          <a:p>
            <a:r>
              <a:rPr lang="en-US" dirty="0">
                <a:cs typeface="Calibri"/>
              </a:rPr>
              <a:t>"Cheap, fast, and good. Pick any two."</a:t>
            </a:r>
          </a:p>
        </p:txBody>
      </p:sp>
    </p:spTree>
    <p:extLst>
      <p:ext uri="{BB962C8B-B14F-4D97-AF65-F5344CB8AC3E}">
        <p14:creationId xmlns:p14="http://schemas.microsoft.com/office/powerpoint/2010/main" val="291112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44A8-73E4-4A5F-4D36-3CB78B7B2703}"/>
              </a:ext>
            </a:extLst>
          </p:cNvPr>
          <p:cNvSpPr>
            <a:spLocks noGrp="1"/>
          </p:cNvSpPr>
          <p:nvPr>
            <p:ph type="title"/>
          </p:nvPr>
        </p:nvSpPr>
        <p:spPr/>
        <p:txBody>
          <a:bodyPr/>
          <a:lstStyle/>
          <a:p>
            <a:r>
              <a:rPr lang="en-US" dirty="0">
                <a:cs typeface="Calibri Light"/>
              </a:rPr>
              <a:t>Technical Risks</a:t>
            </a:r>
            <a:endParaRPr lang="en-US" dirty="0"/>
          </a:p>
        </p:txBody>
      </p:sp>
      <p:sp>
        <p:nvSpPr>
          <p:cNvPr id="3" name="Content Placeholder 2">
            <a:extLst>
              <a:ext uri="{FF2B5EF4-FFF2-40B4-BE49-F238E27FC236}">
                <a16:creationId xmlns:a16="http://schemas.microsoft.com/office/drawing/2014/main" id="{136D30BE-74DE-E675-3A13-C6A30D62E986}"/>
              </a:ext>
            </a:extLst>
          </p:cNvPr>
          <p:cNvSpPr>
            <a:spLocks noGrp="1"/>
          </p:cNvSpPr>
          <p:nvPr>
            <p:ph idx="1"/>
          </p:nvPr>
        </p:nvSpPr>
        <p:spPr>
          <a:xfrm>
            <a:off x="838200" y="1825625"/>
            <a:ext cx="10515600" cy="5022850"/>
          </a:xfrm>
        </p:spPr>
        <p:txBody>
          <a:bodyPr vert="horz" lIns="91440" tIns="45720" rIns="91440" bIns="45720" rtlCol="0" anchor="t">
            <a:normAutofit fontScale="92500" lnSpcReduction="10000"/>
          </a:bodyPr>
          <a:lstStyle/>
          <a:p>
            <a:r>
              <a:rPr lang="en-US" dirty="0">
                <a:cs typeface="Calibri"/>
              </a:rPr>
              <a:t>Poor understanding or specification of requirements can lead to commitments that can't be kept.</a:t>
            </a:r>
          </a:p>
          <a:p>
            <a:r>
              <a:rPr lang="en-US" dirty="0">
                <a:cs typeface="Calibri"/>
              </a:rPr>
              <a:t>Libraries, frameworks, and other technologies needed may turn out to have bugs, deficiencies, and incompatibilities that prevent implementation of requirements.</a:t>
            </a:r>
          </a:p>
          <a:p>
            <a:r>
              <a:rPr lang="en-US" dirty="0">
                <a:cs typeface="Calibri"/>
              </a:rPr>
              <a:t>Available tools may not be sufficient for design (e.g. </a:t>
            </a:r>
            <a:r>
              <a:rPr lang="en-US" dirty="0" err="1">
                <a:cs typeface="Calibri"/>
              </a:rPr>
              <a:t>Keyfactor</a:t>
            </a:r>
            <a:r>
              <a:rPr lang="en-US" dirty="0">
                <a:cs typeface="Calibri"/>
              </a:rPr>
              <a:t> can't</a:t>
            </a:r>
            <a:br>
              <a:rPr lang="en-US" dirty="0">
                <a:cs typeface="Calibri"/>
              </a:rPr>
            </a:br>
            <a:r>
              <a:rPr lang="en-US" dirty="0">
                <a:cs typeface="Calibri"/>
              </a:rPr>
              <a:t>apply automatic code generation for target version of .NET)</a:t>
            </a:r>
          </a:p>
          <a:p>
            <a:r>
              <a:rPr lang="en-US" dirty="0">
                <a:cs typeface="Calibri"/>
              </a:rPr>
              <a:t>It may turn out to not be feasible to meet non-functional requirements (implicit or explicit) for performance or scale, or to make a product simultaneously usable and secure.</a:t>
            </a:r>
          </a:p>
          <a:p>
            <a:r>
              <a:rPr lang="en-US" dirty="0">
                <a:cs typeface="Calibri"/>
              </a:rPr>
              <a:t>Complexity and technical debt can create QA and maintenance</a:t>
            </a:r>
            <a:br>
              <a:rPr lang="en-US" dirty="0">
                <a:cs typeface="Calibri"/>
              </a:rPr>
            </a:br>
            <a:r>
              <a:rPr lang="en-US" dirty="0">
                <a:cs typeface="Calibri"/>
              </a:rPr>
              <a:t>challenges that impact the product quality. Critical bugs that aren't found until after release are an especially costly risk.</a:t>
            </a:r>
          </a:p>
        </p:txBody>
      </p:sp>
    </p:spTree>
    <p:extLst>
      <p:ext uri="{BB962C8B-B14F-4D97-AF65-F5344CB8AC3E}">
        <p14:creationId xmlns:p14="http://schemas.microsoft.com/office/powerpoint/2010/main" val="251458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BDA7-8B24-963D-336E-2AABC1B8B5E3}"/>
              </a:ext>
            </a:extLst>
          </p:cNvPr>
          <p:cNvSpPr>
            <a:spLocks noGrp="1"/>
          </p:cNvSpPr>
          <p:nvPr>
            <p:ph type="title"/>
          </p:nvPr>
        </p:nvSpPr>
        <p:spPr/>
        <p:txBody>
          <a:bodyPr/>
          <a:lstStyle/>
          <a:p>
            <a:r>
              <a:rPr lang="en-US" dirty="0">
                <a:cs typeface="Calibri Light"/>
              </a:rPr>
              <a:t>Business Risks</a:t>
            </a:r>
            <a:endParaRPr lang="en-US" dirty="0"/>
          </a:p>
        </p:txBody>
      </p:sp>
      <p:sp>
        <p:nvSpPr>
          <p:cNvPr id="3" name="Content Placeholder 2">
            <a:extLst>
              <a:ext uri="{FF2B5EF4-FFF2-40B4-BE49-F238E27FC236}">
                <a16:creationId xmlns:a16="http://schemas.microsoft.com/office/drawing/2014/main" id="{D4C3644A-DE31-F5DC-F675-E959CD03A962}"/>
              </a:ext>
            </a:extLst>
          </p:cNvPr>
          <p:cNvSpPr>
            <a:spLocks noGrp="1"/>
          </p:cNvSpPr>
          <p:nvPr>
            <p:ph idx="1"/>
          </p:nvPr>
        </p:nvSpPr>
        <p:spPr>
          <a:xfrm>
            <a:off x="838200" y="1825625"/>
            <a:ext cx="10515600" cy="5039117"/>
          </a:xfrm>
        </p:spPr>
        <p:txBody>
          <a:bodyPr vert="horz" lIns="91440" tIns="45720" rIns="91440" bIns="45720" rtlCol="0" anchor="t">
            <a:normAutofit fontScale="92500" lnSpcReduction="20000"/>
          </a:bodyPr>
          <a:lstStyle/>
          <a:p>
            <a:r>
              <a:rPr lang="en-US" dirty="0">
                <a:cs typeface="Calibri"/>
              </a:rPr>
              <a:t>Scandal, controversy, bad press, and public failures can permanently damage a brand's reputation, leading to loss of business and revenue, and possibly dooming the organization. A good business mitigates this by attending carefully to personnel quality and public relations staff.</a:t>
            </a:r>
          </a:p>
          <a:p>
            <a:r>
              <a:rPr lang="en-US" dirty="0">
                <a:cs typeface="Calibri"/>
              </a:rPr>
              <a:t>Legal challenges to the technology (IP or application), intellectual property, business model, or business practices can similarly doom an organization. A good business mitigates this with quality legal counsel.</a:t>
            </a:r>
          </a:p>
          <a:p>
            <a:r>
              <a:rPr lang="en-US" dirty="0">
                <a:cs typeface="Calibri"/>
              </a:rPr>
              <a:t>Companies that fall victim to security breaches and experience technology theft, ransomware, customer data compromise, etc. can go out of business. A good company mitigates this with carefully managed information security practices and investments in staff and tools (e.g. </a:t>
            </a:r>
            <a:r>
              <a:rPr lang="en-US">
                <a:cs typeface="Calibri"/>
              </a:rPr>
              <a:t>Keyfactor products</a:t>
            </a:r>
            <a:r>
              <a:rPr lang="en-US" dirty="0">
                <a:cs typeface="Calibri"/>
              </a:rPr>
              <a:t>), plus employee education (e.g. anti-phishing training webinars), .</a:t>
            </a:r>
          </a:p>
          <a:p>
            <a:r>
              <a:rPr lang="en-US" dirty="0">
                <a:cs typeface="Calibri"/>
              </a:rPr>
              <a:t>Major market shifts (e.g. COVID) or new technologies and competition may eliminate the company's potential customers, users, or investors.</a:t>
            </a:r>
          </a:p>
          <a:p>
            <a:r>
              <a:rPr lang="en-US" dirty="0">
                <a:cs typeface="Calibri"/>
              </a:rPr>
              <a:t>Even events that don't destroy the company can result in changes to management, organization, priorities, and practices.</a:t>
            </a:r>
          </a:p>
          <a:p>
            <a:endParaRPr lang="en-US" dirty="0">
              <a:cs typeface="Calibri"/>
            </a:endParaRPr>
          </a:p>
        </p:txBody>
      </p:sp>
    </p:spTree>
    <p:extLst>
      <p:ext uri="{BB962C8B-B14F-4D97-AF65-F5344CB8AC3E}">
        <p14:creationId xmlns:p14="http://schemas.microsoft.com/office/powerpoint/2010/main" val="301895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E97A-E4B5-2826-A261-EB7A5D9C4EFF}"/>
              </a:ext>
            </a:extLst>
          </p:cNvPr>
          <p:cNvSpPr>
            <a:spLocks noGrp="1"/>
          </p:cNvSpPr>
          <p:nvPr>
            <p:ph type="title"/>
          </p:nvPr>
        </p:nvSpPr>
        <p:spPr/>
        <p:txBody>
          <a:bodyPr/>
          <a:lstStyle/>
          <a:p>
            <a:r>
              <a:rPr lang="en-US" dirty="0">
                <a:cs typeface="Calibri Light"/>
              </a:rPr>
              <a:t>People-Related Risks</a:t>
            </a:r>
            <a:endParaRPr lang="en-US" dirty="0"/>
          </a:p>
        </p:txBody>
      </p:sp>
      <p:sp>
        <p:nvSpPr>
          <p:cNvPr id="3" name="Content Placeholder 2">
            <a:extLst>
              <a:ext uri="{FF2B5EF4-FFF2-40B4-BE49-F238E27FC236}">
                <a16:creationId xmlns:a16="http://schemas.microsoft.com/office/drawing/2014/main" id="{B66CF314-268D-D52C-5109-0618C3316540}"/>
              </a:ext>
            </a:extLst>
          </p:cNvPr>
          <p:cNvSpPr>
            <a:spLocks noGrp="1"/>
          </p:cNvSpPr>
          <p:nvPr>
            <p:ph idx="1"/>
          </p:nvPr>
        </p:nvSpPr>
        <p:spPr>
          <a:xfrm>
            <a:off x="838200" y="1825625"/>
            <a:ext cx="10688989" cy="5028835"/>
          </a:xfrm>
        </p:spPr>
        <p:txBody>
          <a:bodyPr vert="horz" lIns="91440" tIns="45720" rIns="91440" bIns="45720" rtlCol="0" anchor="t">
            <a:normAutofit fontScale="92500" lnSpcReduction="10000"/>
          </a:bodyPr>
          <a:lstStyle/>
          <a:p>
            <a:r>
              <a:rPr lang="en-US" dirty="0">
                <a:cs typeface="Calibri"/>
              </a:rPr>
              <a:t>Software is developed, maintained, operated, and consumed by humans.</a:t>
            </a:r>
          </a:p>
          <a:p>
            <a:r>
              <a:rPr lang="en-US" dirty="0">
                <a:cs typeface="Calibri"/>
              </a:rPr>
              <a:t>People are:</a:t>
            </a:r>
          </a:p>
          <a:p>
            <a:pPr lvl="1"/>
            <a:r>
              <a:rPr lang="en-US" sz="2500" dirty="0">
                <a:cs typeface="Calibri"/>
              </a:rPr>
              <a:t>Fallible – Key assumptions about the business plan, product design and</a:t>
            </a:r>
            <a:br>
              <a:rPr lang="en-US" sz="2500" dirty="0">
                <a:cs typeface="Calibri"/>
              </a:rPr>
            </a:br>
            <a:r>
              <a:rPr lang="en-US" sz="2500" dirty="0">
                <a:cs typeface="Calibri"/>
              </a:rPr>
              <a:t>implementation, resource allocation, or market for users may be wrong. Decisions that are obviously, repeatedly, or egregiously wrong lead to firings.</a:t>
            </a:r>
          </a:p>
          <a:p>
            <a:pPr lvl="1"/>
            <a:r>
              <a:rPr lang="en-US" sz="2500" dirty="0">
                <a:cs typeface="Calibri"/>
              </a:rPr>
              <a:t>Fragile </a:t>
            </a:r>
            <a:r>
              <a:rPr lang="en-US" sz="2500" dirty="0">
                <a:ea typeface="+mn-lt"/>
                <a:cs typeface="+mn-lt"/>
              </a:rPr>
              <a:t>–</a:t>
            </a:r>
            <a:r>
              <a:rPr lang="en-US" sz="2500" dirty="0">
                <a:cs typeface="Calibri"/>
              </a:rPr>
              <a:t> Developers and other stakeholders experience injuries, illnesses, personal</a:t>
            </a:r>
            <a:br>
              <a:rPr lang="en-US" sz="2500" dirty="0">
                <a:cs typeface="Calibri"/>
              </a:rPr>
            </a:br>
            <a:r>
              <a:rPr lang="en-US" sz="2500" dirty="0">
                <a:cs typeface="Calibri"/>
              </a:rPr>
              <a:t>emergencies, disabilities, bereavement, family care obligations, and death.</a:t>
            </a:r>
          </a:p>
          <a:p>
            <a:pPr lvl="1"/>
            <a:r>
              <a:rPr lang="en-US" sz="2500" dirty="0">
                <a:cs typeface="Calibri"/>
              </a:rPr>
              <a:t>Diverse – People are motivated by different things, and pursue and transfer to other teams or companies. Most common is transfer for better pay but sometimes for location, ethical justification, or other personal considerations.</a:t>
            </a:r>
          </a:p>
          <a:p>
            <a:r>
              <a:rPr lang="en-US" dirty="0">
                <a:ea typeface="+mn-lt"/>
                <a:cs typeface="+mn-lt"/>
              </a:rPr>
              <a:t>Team departures leave knowledge and skill gaps, as well as project resource</a:t>
            </a:r>
            <a:br>
              <a:rPr lang="en-US" dirty="0">
                <a:ea typeface="+mn-lt"/>
                <a:cs typeface="+mn-lt"/>
              </a:rPr>
            </a:br>
            <a:r>
              <a:rPr lang="en-US" dirty="0">
                <a:ea typeface="+mn-lt"/>
                <a:cs typeface="+mn-lt"/>
              </a:rPr>
              <a:t>shortages. It's important to distribute knowledge so that the sudden departure of any </a:t>
            </a:r>
            <a:r>
              <a:rPr lang="en-US" i="1" dirty="0">
                <a:ea typeface="+mn-lt"/>
                <a:cs typeface="+mn-lt"/>
              </a:rPr>
              <a:t>n </a:t>
            </a:r>
            <a:r>
              <a:rPr lang="en-US" dirty="0">
                <a:ea typeface="+mn-lt"/>
                <a:cs typeface="+mn-lt"/>
              </a:rPr>
              <a:t>arbitrary members doesn't doom the project. This is called the team's "bus number". A bus number of 1 is very dangerous.</a:t>
            </a:r>
            <a:endParaRPr lang="en-US" dirty="0">
              <a:cs typeface="Calibri"/>
            </a:endParaRPr>
          </a:p>
          <a:p>
            <a:endParaRPr lang="en-US" dirty="0">
              <a:cs typeface="Calibri"/>
            </a:endParaRPr>
          </a:p>
        </p:txBody>
      </p:sp>
    </p:spTree>
    <p:extLst>
      <p:ext uri="{BB962C8B-B14F-4D97-AF65-F5344CB8AC3E}">
        <p14:creationId xmlns:p14="http://schemas.microsoft.com/office/powerpoint/2010/main" val="271640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2471-3D56-A0C4-3B76-60BB71C26C1F}"/>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6D582E33-DF18-DEBC-6420-CD073C44D762}"/>
              </a:ext>
            </a:extLst>
          </p:cNvPr>
          <p:cNvSpPr>
            <a:spLocks noGrp="1"/>
          </p:cNvSpPr>
          <p:nvPr>
            <p:ph idx="1"/>
          </p:nvPr>
        </p:nvSpPr>
        <p:spPr>
          <a:xfrm>
            <a:off x="838200" y="1825625"/>
            <a:ext cx="10515600" cy="5033127"/>
          </a:xfrm>
        </p:spPr>
        <p:txBody>
          <a:bodyPr vert="horz" lIns="91440" tIns="45720" rIns="91440" bIns="45720" rtlCol="0" anchor="t">
            <a:normAutofit fontScale="92500" lnSpcReduction="10000"/>
          </a:bodyPr>
          <a:lstStyle/>
          <a:p>
            <a:r>
              <a:rPr lang="en-US" dirty="0">
                <a:cs typeface="Calibri"/>
              </a:rPr>
              <a:t>Quiz 7 was mostly good. Top issue: Cyclomatic complexity is the minimum number of test cases needed to achieve 100% code coverage.</a:t>
            </a:r>
          </a:p>
          <a:p>
            <a:r>
              <a:rPr lang="en-US" dirty="0">
                <a:cs typeface="Calibri"/>
              </a:rPr>
              <a:t>Project 3 checkpoint was mostly good. For the rest of the semester, you should continue using pull requests to merge code from your branch, but you may merge with just one teammate's approval after 48 hours if there are no outstanding comments to address.</a:t>
            </a:r>
          </a:p>
          <a:p>
            <a:r>
              <a:rPr lang="en-US" dirty="0">
                <a:cs typeface="Calibri"/>
              </a:rPr>
              <a:t>Project 3 last call 11:59 PM tonight.</a:t>
            </a:r>
          </a:p>
          <a:p>
            <a:r>
              <a:rPr lang="en-US" dirty="0">
                <a:cs typeface="Calibri"/>
              </a:rPr>
              <a:t>New team project survey posted. Less finger-pointing and more assignment feedback questions. Submit on Brightspace.</a:t>
            </a:r>
          </a:p>
          <a:p>
            <a:r>
              <a:rPr lang="en-US" dirty="0">
                <a:cs typeface="Calibri"/>
              </a:rPr>
              <a:t>Project 4 is out now; first checkpoint Tuesday, Nov 22; second checkpoint Sunday, Nov 27; presentation Monday, Nov 28; final report Friday, Dec 2.</a:t>
            </a:r>
          </a:p>
          <a:p>
            <a:r>
              <a:rPr lang="en-US" dirty="0">
                <a:cs typeface="Calibri"/>
              </a:rPr>
              <a:t>Wednesday's lecture will be from Mikyla Wilfred, </a:t>
            </a:r>
            <a:r>
              <a:rPr lang="en-US" dirty="0" err="1">
                <a:cs typeface="Calibri"/>
              </a:rPr>
              <a:t>Keyfactor</a:t>
            </a:r>
            <a:r>
              <a:rPr lang="en-US" dirty="0">
                <a:cs typeface="Calibri"/>
              </a:rPr>
              <a:t> Product Owner and UI/UX engineer. Practice final will be out; due Monday, Nov 21 in class.</a:t>
            </a:r>
          </a:p>
        </p:txBody>
      </p:sp>
    </p:spTree>
    <p:extLst>
      <p:ext uri="{BB962C8B-B14F-4D97-AF65-F5344CB8AC3E}">
        <p14:creationId xmlns:p14="http://schemas.microsoft.com/office/powerpoint/2010/main" val="3118123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A821-EB46-B1D5-382A-13D2F1D997B2}"/>
              </a:ext>
            </a:extLst>
          </p:cNvPr>
          <p:cNvSpPr>
            <a:spLocks noGrp="1"/>
          </p:cNvSpPr>
          <p:nvPr>
            <p:ph type="title"/>
          </p:nvPr>
        </p:nvSpPr>
        <p:spPr/>
        <p:txBody>
          <a:bodyPr/>
          <a:lstStyle/>
          <a:p>
            <a:r>
              <a:rPr lang="en-US" dirty="0">
                <a:cs typeface="Calibri Light"/>
              </a:rPr>
              <a:t>Risk Identification</a:t>
            </a:r>
            <a:endParaRPr lang="en-US" dirty="0"/>
          </a:p>
        </p:txBody>
      </p:sp>
      <p:sp>
        <p:nvSpPr>
          <p:cNvPr id="3" name="Content Placeholder 2">
            <a:extLst>
              <a:ext uri="{FF2B5EF4-FFF2-40B4-BE49-F238E27FC236}">
                <a16:creationId xmlns:a16="http://schemas.microsoft.com/office/drawing/2014/main" id="{F74FA53C-C0D5-34C0-A75F-AC6D9E678DAE}"/>
              </a:ext>
            </a:extLst>
          </p:cNvPr>
          <p:cNvSpPr>
            <a:spLocks noGrp="1"/>
          </p:cNvSpPr>
          <p:nvPr>
            <p:ph idx="1"/>
          </p:nvPr>
        </p:nvSpPr>
        <p:spPr>
          <a:xfrm>
            <a:off x="838200" y="1825625"/>
            <a:ext cx="10515600" cy="5049013"/>
          </a:xfrm>
        </p:spPr>
        <p:txBody>
          <a:bodyPr vert="horz" lIns="91440" tIns="45720" rIns="91440" bIns="45720" rtlCol="0" anchor="t">
            <a:normAutofit/>
          </a:bodyPr>
          <a:lstStyle/>
          <a:p>
            <a:r>
              <a:rPr lang="en-US" dirty="0">
                <a:cs typeface="Calibri"/>
              </a:rPr>
              <a:t>A systematic attempt to specify threats from various sources.</a:t>
            </a:r>
            <a:endParaRPr lang="en-US">
              <a:cs typeface="Calibri"/>
            </a:endParaRPr>
          </a:p>
          <a:p>
            <a:r>
              <a:rPr lang="en-US" dirty="0">
                <a:cs typeface="Calibri"/>
              </a:rPr>
              <a:t>Purview of project management.</a:t>
            </a:r>
          </a:p>
          <a:p>
            <a:r>
              <a:rPr lang="en-US" dirty="0">
                <a:cs typeface="Calibri"/>
              </a:rPr>
              <a:t>Goal is to avoid known/predictable risks entirely where it's possible,</a:t>
            </a:r>
            <a:br>
              <a:rPr lang="en-US" dirty="0">
                <a:cs typeface="Calibri"/>
              </a:rPr>
            </a:br>
            <a:r>
              <a:rPr lang="en-US" dirty="0">
                <a:cs typeface="Calibri"/>
              </a:rPr>
              <a:t>minimize their probability and impact where it's not, be fully prepared for them to manifest, and control them when they do.</a:t>
            </a:r>
          </a:p>
          <a:p>
            <a:r>
              <a:rPr lang="en-US" dirty="0">
                <a:cs typeface="Calibri"/>
              </a:rPr>
              <a:t>Starts with reviewing the project plan and considering what parts are like previous projects (and thus have the same risks) and what parts are new (and thus could present new risks).</a:t>
            </a:r>
          </a:p>
          <a:p>
            <a:r>
              <a:rPr lang="en-US" dirty="0">
                <a:cs typeface="Calibri"/>
              </a:rPr>
              <a:t>An experienced project manager may use a checklist or form.</a:t>
            </a:r>
          </a:p>
        </p:txBody>
      </p:sp>
    </p:spTree>
    <p:extLst>
      <p:ext uri="{BB962C8B-B14F-4D97-AF65-F5344CB8AC3E}">
        <p14:creationId xmlns:p14="http://schemas.microsoft.com/office/powerpoint/2010/main" val="285867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26F7-3BA2-6162-A4BC-84BC7BF0B7F1}"/>
              </a:ext>
            </a:extLst>
          </p:cNvPr>
          <p:cNvSpPr>
            <a:spLocks noGrp="1"/>
          </p:cNvSpPr>
          <p:nvPr>
            <p:ph type="title"/>
          </p:nvPr>
        </p:nvSpPr>
        <p:spPr/>
        <p:txBody>
          <a:bodyPr/>
          <a:lstStyle/>
          <a:p>
            <a:r>
              <a:rPr lang="en-US" dirty="0">
                <a:cs typeface="Calibri Light"/>
              </a:rPr>
              <a:t>Risk Assessment</a:t>
            </a:r>
            <a:endParaRPr lang="en-US" dirty="0"/>
          </a:p>
        </p:txBody>
      </p:sp>
      <p:sp>
        <p:nvSpPr>
          <p:cNvPr id="3" name="Content Placeholder 2">
            <a:extLst>
              <a:ext uri="{FF2B5EF4-FFF2-40B4-BE49-F238E27FC236}">
                <a16:creationId xmlns:a16="http://schemas.microsoft.com/office/drawing/2014/main" id="{F5FAD1B5-0092-4ACF-05AF-6E829508F2C6}"/>
              </a:ext>
            </a:extLst>
          </p:cNvPr>
          <p:cNvSpPr>
            <a:spLocks noGrp="1"/>
          </p:cNvSpPr>
          <p:nvPr>
            <p:ph idx="1"/>
          </p:nvPr>
        </p:nvSpPr>
        <p:spPr>
          <a:xfrm>
            <a:off x="838200" y="1825625"/>
            <a:ext cx="10515600" cy="5022850"/>
          </a:xfrm>
        </p:spPr>
        <p:txBody>
          <a:bodyPr vert="horz" lIns="91440" tIns="45720" rIns="91440" bIns="45720" rtlCol="0" anchor="t">
            <a:normAutofit lnSpcReduction="10000"/>
          </a:bodyPr>
          <a:lstStyle/>
          <a:p>
            <a:r>
              <a:rPr lang="en-US" dirty="0">
                <a:ea typeface="+mn-lt"/>
                <a:cs typeface="+mn-lt"/>
              </a:rPr>
              <a:t>Not all risks identified are of equal significance. Need to prioritize based on a combination of </a:t>
            </a:r>
            <a:r>
              <a:rPr lang="en-US" i="1" dirty="0">
                <a:ea typeface="+mn-lt"/>
                <a:cs typeface="+mn-lt"/>
              </a:rPr>
              <a:t>impact </a:t>
            </a:r>
            <a:r>
              <a:rPr lang="en-US" dirty="0">
                <a:ea typeface="+mn-lt"/>
                <a:cs typeface="+mn-lt"/>
              </a:rPr>
              <a:t>– how bad is it (in $) if the outcome occurs – and </a:t>
            </a:r>
            <a:r>
              <a:rPr lang="en-US" i="1" dirty="0">
                <a:ea typeface="+mn-lt"/>
                <a:cs typeface="+mn-lt"/>
              </a:rPr>
              <a:t>probability </a:t>
            </a:r>
            <a:r>
              <a:rPr lang="en-US" dirty="0">
                <a:ea typeface="+mn-lt"/>
                <a:cs typeface="+mn-lt"/>
              </a:rPr>
              <a:t>– likelihood of condition occurring and leading to the outcome.</a:t>
            </a:r>
          </a:p>
          <a:p>
            <a:r>
              <a:rPr lang="en-US" dirty="0">
                <a:ea typeface="+mn-lt"/>
                <a:cs typeface="+mn-lt"/>
              </a:rPr>
              <a:t>Some risks are so improbable that extensive preparations and detailed assessments are not worth the effort.</a:t>
            </a:r>
          </a:p>
          <a:p>
            <a:r>
              <a:rPr lang="en-US" dirty="0">
                <a:ea typeface="+mn-lt"/>
                <a:cs typeface="+mn-lt"/>
              </a:rPr>
              <a:t>Some risks have such small impact that they can be handled easily without extensive preparations or detailed assessments.</a:t>
            </a:r>
          </a:p>
          <a:p>
            <a:r>
              <a:rPr lang="en-US" dirty="0">
                <a:ea typeface="+mn-lt"/>
                <a:cs typeface="+mn-lt"/>
              </a:rPr>
              <a:t>The impact of a risk is usually easier to project than the probability, especially the more uncertainty is involved.</a:t>
            </a:r>
          </a:p>
          <a:p>
            <a:r>
              <a:rPr lang="en-US" dirty="0">
                <a:cs typeface="Calibri"/>
              </a:rPr>
              <a:t>Risk </a:t>
            </a:r>
            <a:r>
              <a:rPr lang="en-US" i="1" dirty="0">
                <a:cs typeface="Calibri"/>
              </a:rPr>
              <a:t>exposure = </a:t>
            </a:r>
            <a:r>
              <a:rPr lang="en-US" dirty="0">
                <a:cs typeface="Calibri"/>
              </a:rPr>
              <a:t>impact x probability, giving an expected dollar figure.</a:t>
            </a:r>
          </a:p>
          <a:p>
            <a:r>
              <a:rPr lang="en-US" dirty="0">
                <a:ea typeface="+mn-lt"/>
                <a:cs typeface="+mn-lt"/>
              </a:rPr>
              <a:t>Pareto rule – 80% of overall project risk comes from 20% of risks IDed.</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334254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E5EB-8629-D900-4191-A7805D98822F}"/>
              </a:ext>
            </a:extLst>
          </p:cNvPr>
          <p:cNvSpPr>
            <a:spLocks noGrp="1"/>
          </p:cNvSpPr>
          <p:nvPr>
            <p:ph type="title"/>
          </p:nvPr>
        </p:nvSpPr>
        <p:spPr/>
        <p:txBody>
          <a:bodyPr/>
          <a:lstStyle/>
          <a:p>
            <a:r>
              <a:rPr lang="en-US" dirty="0">
                <a:cs typeface="Calibri Light"/>
              </a:rPr>
              <a:t>Risk Refinement and Monitoring</a:t>
            </a:r>
            <a:endParaRPr lang="en-US" dirty="0"/>
          </a:p>
        </p:txBody>
      </p:sp>
      <p:sp>
        <p:nvSpPr>
          <p:cNvPr id="3" name="Content Placeholder 2">
            <a:extLst>
              <a:ext uri="{FF2B5EF4-FFF2-40B4-BE49-F238E27FC236}">
                <a16:creationId xmlns:a16="http://schemas.microsoft.com/office/drawing/2014/main" id="{EC254923-7E75-C9FE-D5D9-880A4AB6CBE9}"/>
              </a:ext>
            </a:extLst>
          </p:cNvPr>
          <p:cNvSpPr>
            <a:spLocks noGrp="1"/>
          </p:cNvSpPr>
          <p:nvPr>
            <p:ph idx="1"/>
          </p:nvPr>
        </p:nvSpPr>
        <p:spPr>
          <a:xfrm>
            <a:off x="838200" y="1825625"/>
            <a:ext cx="10515600" cy="5018088"/>
          </a:xfrm>
        </p:spPr>
        <p:txBody>
          <a:bodyPr vert="horz" lIns="91440" tIns="45720" rIns="91440" bIns="45720" rtlCol="0" anchor="t">
            <a:normAutofit fontScale="92500" lnSpcReduction="10000"/>
          </a:bodyPr>
          <a:lstStyle/>
          <a:p>
            <a:r>
              <a:rPr lang="en-US" dirty="0">
                <a:ea typeface="+mn-lt"/>
                <a:cs typeface="+mn-lt"/>
              </a:rPr>
              <a:t>Risks with higher exposure deserve more careful exploration of probability and impact, as well as degree of preparation. If you calculate exposure as $5, further refinement doesn't matter as much as a $500,000 risk.</a:t>
            </a:r>
          </a:p>
          <a:p>
            <a:r>
              <a:rPr lang="en-US" dirty="0">
                <a:ea typeface="+mn-lt"/>
                <a:cs typeface="+mn-lt"/>
              </a:rPr>
              <a:t>As uncertainty is removed and conditions are more carefully analyzed (e.g. contingency plan limits associated cost to less than the original assessment), the exposure calculation can be refined.</a:t>
            </a:r>
          </a:p>
          <a:p>
            <a:r>
              <a:rPr lang="en-US" dirty="0">
                <a:ea typeface="+mn-lt"/>
                <a:cs typeface="+mn-lt"/>
              </a:rPr>
              <a:t>As the project evolves, it's important to continually reassess risks to see if the probability is increasing or decreasing.</a:t>
            </a:r>
          </a:p>
          <a:p>
            <a:r>
              <a:rPr lang="en-US" dirty="0">
                <a:ea typeface="+mn-lt"/>
                <a:cs typeface="+mn-lt"/>
              </a:rPr>
              <a:t>There is a natural tendency to revise probability assessments after the fact, even if the figures were robust (e.g. if a probability is carefully and extensively calculated to 5%, but </a:t>
            </a:r>
            <a:r>
              <a:rPr lang="en-US" i="1" dirty="0">
                <a:ea typeface="+mn-lt"/>
                <a:cs typeface="+mn-lt"/>
              </a:rPr>
              <a:t>does </a:t>
            </a:r>
            <a:r>
              <a:rPr lang="en-US" dirty="0">
                <a:ea typeface="+mn-lt"/>
                <a:cs typeface="+mn-lt"/>
              </a:rPr>
              <a:t>occur, the tendency is to challenge that the probability should have been much higher, even though 5% events </a:t>
            </a:r>
            <a:r>
              <a:rPr lang="en-US" i="1" dirty="0">
                <a:ea typeface="+mn-lt"/>
                <a:cs typeface="+mn-lt"/>
              </a:rPr>
              <a:t>do </a:t>
            </a:r>
            <a:r>
              <a:rPr lang="en-US" dirty="0">
                <a:ea typeface="+mn-lt"/>
                <a:cs typeface="+mn-lt"/>
              </a:rPr>
              <a:t>happen). This is something to resist.</a:t>
            </a:r>
            <a:endParaRPr lang="en-US" dirty="0">
              <a:cs typeface="Calibri"/>
            </a:endParaRPr>
          </a:p>
        </p:txBody>
      </p:sp>
    </p:spTree>
    <p:extLst>
      <p:ext uri="{BB962C8B-B14F-4D97-AF65-F5344CB8AC3E}">
        <p14:creationId xmlns:p14="http://schemas.microsoft.com/office/powerpoint/2010/main" val="148952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E828-4EA6-7ADC-10A4-CE7548963F1E}"/>
              </a:ext>
            </a:extLst>
          </p:cNvPr>
          <p:cNvSpPr>
            <a:spLocks noGrp="1"/>
          </p:cNvSpPr>
          <p:nvPr>
            <p:ph type="title"/>
          </p:nvPr>
        </p:nvSpPr>
        <p:spPr/>
        <p:txBody>
          <a:bodyPr/>
          <a:lstStyle/>
          <a:p>
            <a:r>
              <a:rPr lang="en-US" dirty="0">
                <a:cs typeface="Calibri Light"/>
              </a:rPr>
              <a:t>Risk Mitigation</a:t>
            </a:r>
            <a:endParaRPr lang="en-US" dirty="0"/>
          </a:p>
        </p:txBody>
      </p:sp>
      <p:sp>
        <p:nvSpPr>
          <p:cNvPr id="3" name="Content Placeholder 2">
            <a:extLst>
              <a:ext uri="{FF2B5EF4-FFF2-40B4-BE49-F238E27FC236}">
                <a16:creationId xmlns:a16="http://schemas.microsoft.com/office/drawing/2014/main" id="{C1FB50E6-24A6-9CB5-D722-2411E95E2CB9}"/>
              </a:ext>
            </a:extLst>
          </p:cNvPr>
          <p:cNvSpPr>
            <a:spLocks noGrp="1"/>
          </p:cNvSpPr>
          <p:nvPr>
            <p:ph idx="1"/>
          </p:nvPr>
        </p:nvSpPr>
        <p:spPr>
          <a:xfrm>
            <a:off x="838200" y="1825625"/>
            <a:ext cx="10515600" cy="5027613"/>
          </a:xfrm>
        </p:spPr>
        <p:txBody>
          <a:bodyPr vert="horz" lIns="91440" tIns="45720" rIns="91440" bIns="45720" rtlCol="0" anchor="t">
            <a:normAutofit/>
          </a:bodyPr>
          <a:lstStyle/>
          <a:p>
            <a:r>
              <a:rPr lang="en-US" dirty="0">
                <a:cs typeface="Calibri"/>
              </a:rPr>
              <a:t>When risks are identified and assessed, the next question is what can be done to minimize the exposure by decreasing probability or, as a last resort, limiting the impact.</a:t>
            </a:r>
          </a:p>
          <a:p>
            <a:r>
              <a:rPr lang="en-US" dirty="0">
                <a:cs typeface="Calibri"/>
              </a:rPr>
              <a:t>Investments in planning, design, QA, project documentation, and a clear software engineering process are all targeted at mitigating project and technical risks involved.</a:t>
            </a:r>
          </a:p>
          <a:p>
            <a:r>
              <a:rPr lang="en-US" dirty="0">
                <a:cs typeface="Calibri"/>
              </a:rPr>
              <a:t>Unpredictable risks and many business risks can only really be handled by reactive management, and not much can be done by the development team to mitigate the risks.</a:t>
            </a:r>
          </a:p>
          <a:p>
            <a:r>
              <a:rPr lang="en-US" dirty="0">
                <a:cs typeface="Calibri"/>
              </a:rPr>
              <a:t>When risks do materialize, the best way to react is to follow a pre-defined contingency plan to limit the impact to the business.</a:t>
            </a:r>
          </a:p>
        </p:txBody>
      </p:sp>
    </p:spTree>
    <p:extLst>
      <p:ext uri="{BB962C8B-B14F-4D97-AF65-F5344CB8AC3E}">
        <p14:creationId xmlns:p14="http://schemas.microsoft.com/office/powerpoint/2010/main" val="3855819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0A4B-5588-DB6E-98E7-8A7D9DA5D76A}"/>
              </a:ext>
            </a:extLst>
          </p:cNvPr>
          <p:cNvSpPr>
            <a:spLocks noGrp="1"/>
          </p:cNvSpPr>
          <p:nvPr>
            <p:ph type="title"/>
          </p:nvPr>
        </p:nvSpPr>
        <p:spPr/>
        <p:txBody>
          <a:bodyPr/>
          <a:lstStyle/>
          <a:p>
            <a:r>
              <a:rPr lang="en-US" dirty="0">
                <a:cs typeface="Calibri Light"/>
              </a:rPr>
              <a:t>Emergency Response</a:t>
            </a:r>
            <a:endParaRPr lang="en-US" dirty="0"/>
          </a:p>
        </p:txBody>
      </p:sp>
      <p:sp>
        <p:nvSpPr>
          <p:cNvPr id="3" name="Content Placeholder 2">
            <a:extLst>
              <a:ext uri="{FF2B5EF4-FFF2-40B4-BE49-F238E27FC236}">
                <a16:creationId xmlns:a16="http://schemas.microsoft.com/office/drawing/2014/main" id="{43F8E4A1-E5D3-8614-8A75-2E782351602F}"/>
              </a:ext>
            </a:extLst>
          </p:cNvPr>
          <p:cNvSpPr>
            <a:spLocks noGrp="1"/>
          </p:cNvSpPr>
          <p:nvPr>
            <p:ph idx="1"/>
          </p:nvPr>
        </p:nvSpPr>
        <p:spPr>
          <a:xfrm>
            <a:off x="838200" y="1825625"/>
            <a:ext cx="10515600" cy="4989513"/>
          </a:xfrm>
        </p:spPr>
        <p:txBody>
          <a:bodyPr vert="horz" lIns="91440" tIns="45720" rIns="91440" bIns="45720" rtlCol="0" anchor="t">
            <a:normAutofit/>
          </a:bodyPr>
          <a:lstStyle/>
          <a:p>
            <a:r>
              <a:rPr lang="en-US" dirty="0">
                <a:cs typeface="Calibri"/>
              </a:rPr>
              <a:t>Some risks inevitably materialize and resulting problems must be dealt with.</a:t>
            </a:r>
          </a:p>
          <a:p>
            <a:r>
              <a:rPr lang="en-US" dirty="0">
                <a:cs typeface="Calibri"/>
              </a:rPr>
              <a:t>Communication and engagement with everyone who's impacted and who can assist with the problem is important.</a:t>
            </a:r>
          </a:p>
          <a:p>
            <a:r>
              <a:rPr lang="en-US" dirty="0">
                <a:cs typeface="Calibri"/>
              </a:rPr>
              <a:t>Most problems can be dealt with while limiting losses to an acceptable level, frequently called "</a:t>
            </a:r>
            <a:r>
              <a:rPr lang="en-US" dirty="0" err="1">
                <a:cs typeface="Calibri"/>
              </a:rPr>
              <a:t>fire fighting</a:t>
            </a:r>
            <a:r>
              <a:rPr lang="en-US" dirty="0">
                <a:cs typeface="Calibri"/>
              </a:rPr>
              <a:t>".</a:t>
            </a:r>
          </a:p>
          <a:p>
            <a:r>
              <a:rPr lang="en-US" dirty="0">
                <a:cs typeface="Calibri"/>
              </a:rPr>
              <a:t>Some problems become true crises that leave a lasting impact on the project, team, and business.</a:t>
            </a:r>
          </a:p>
          <a:p>
            <a:r>
              <a:rPr lang="en-US" dirty="0">
                <a:cs typeface="Calibri"/>
              </a:rPr>
              <a:t>Contingency plans to follow can substantially improve outcome.</a:t>
            </a:r>
          </a:p>
          <a:p>
            <a:r>
              <a:rPr lang="en-US" dirty="0">
                <a:cs typeface="Calibri"/>
              </a:rPr>
              <a:t>Tracking how the problem arose, how it was handled, and what could have been done differently is important for assessing future risks.</a:t>
            </a:r>
          </a:p>
        </p:txBody>
      </p:sp>
    </p:spTree>
    <p:extLst>
      <p:ext uri="{BB962C8B-B14F-4D97-AF65-F5344CB8AC3E}">
        <p14:creationId xmlns:p14="http://schemas.microsoft.com/office/powerpoint/2010/main" val="170232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2D3D-2B9E-169F-8A10-50327CD87BFE}"/>
              </a:ext>
            </a:extLst>
          </p:cNvPr>
          <p:cNvSpPr>
            <a:spLocks noGrp="1"/>
          </p:cNvSpPr>
          <p:nvPr>
            <p:ph type="title"/>
          </p:nvPr>
        </p:nvSpPr>
        <p:spPr/>
        <p:txBody>
          <a:bodyPr/>
          <a:lstStyle/>
          <a:p>
            <a:r>
              <a:rPr lang="en-US" dirty="0">
                <a:cs typeface="Calibri Light"/>
              </a:rPr>
              <a:t>Risk Management</a:t>
            </a:r>
            <a:endParaRPr lang="en-US" dirty="0"/>
          </a:p>
        </p:txBody>
      </p:sp>
      <p:sp>
        <p:nvSpPr>
          <p:cNvPr id="3" name="Content Placeholder 2">
            <a:extLst>
              <a:ext uri="{FF2B5EF4-FFF2-40B4-BE49-F238E27FC236}">
                <a16:creationId xmlns:a16="http://schemas.microsoft.com/office/drawing/2014/main" id="{64F2B636-2406-1780-7677-0CABF4BF57F7}"/>
              </a:ext>
            </a:extLst>
          </p:cNvPr>
          <p:cNvSpPr>
            <a:spLocks noGrp="1"/>
          </p:cNvSpPr>
          <p:nvPr>
            <p:ph idx="1"/>
          </p:nvPr>
        </p:nvSpPr>
        <p:spPr>
          <a:xfrm>
            <a:off x="838200" y="1825625"/>
            <a:ext cx="10515600" cy="5027613"/>
          </a:xfrm>
        </p:spPr>
        <p:txBody>
          <a:bodyPr vert="horz" lIns="91440" tIns="45720" rIns="91440" bIns="45720" rtlCol="0" anchor="t">
            <a:normAutofit fontScale="92500" lnSpcReduction="10000"/>
          </a:bodyPr>
          <a:lstStyle/>
          <a:p>
            <a:r>
              <a:rPr lang="en-US" dirty="0">
                <a:cs typeface="Calibri"/>
              </a:rPr>
              <a:t>Risks can be tracked similar to product backlog work items and bugs with a Risk Identification Sheet or Risk Management Plan entry.</a:t>
            </a:r>
          </a:p>
          <a:p>
            <a:r>
              <a:rPr lang="en-US" dirty="0">
                <a:cs typeface="Calibri"/>
              </a:rPr>
              <a:t>Fields may include:</a:t>
            </a:r>
          </a:p>
          <a:p>
            <a:pPr lvl="1"/>
            <a:r>
              <a:rPr lang="en-US" dirty="0">
                <a:cs typeface="Calibri"/>
              </a:rPr>
              <a:t>Name and description</a:t>
            </a:r>
          </a:p>
          <a:p>
            <a:pPr lvl="1"/>
            <a:r>
              <a:rPr lang="en-US" dirty="0">
                <a:cs typeface="Calibri"/>
              </a:rPr>
              <a:t>Risk type</a:t>
            </a:r>
          </a:p>
          <a:p>
            <a:pPr lvl="1"/>
            <a:r>
              <a:rPr lang="en-US" dirty="0">
                <a:cs typeface="Calibri"/>
              </a:rPr>
              <a:t>Probability assessment and reasoning</a:t>
            </a:r>
          </a:p>
          <a:p>
            <a:pPr lvl="1"/>
            <a:r>
              <a:rPr lang="en-US" dirty="0">
                <a:cs typeface="Calibri"/>
              </a:rPr>
              <a:t>List of impacts</a:t>
            </a:r>
          </a:p>
          <a:p>
            <a:pPr lvl="1"/>
            <a:r>
              <a:rPr lang="en-US" dirty="0">
                <a:cs typeface="Calibri"/>
              </a:rPr>
              <a:t>Triggering event</a:t>
            </a:r>
          </a:p>
          <a:p>
            <a:pPr lvl="1"/>
            <a:r>
              <a:rPr lang="en-US" dirty="0">
                <a:cs typeface="Calibri"/>
              </a:rPr>
              <a:t>Owner or responsible party</a:t>
            </a:r>
          </a:p>
          <a:p>
            <a:pPr lvl="1"/>
            <a:r>
              <a:rPr lang="en-US" dirty="0">
                <a:cs typeface="Calibri"/>
              </a:rPr>
              <a:t>Mitigations to probability and impact</a:t>
            </a:r>
          </a:p>
          <a:p>
            <a:pPr lvl="1"/>
            <a:r>
              <a:rPr lang="en-US" dirty="0">
                <a:cs typeface="Calibri"/>
              </a:rPr>
              <a:t>Planned incident response (contingency plan)</a:t>
            </a:r>
          </a:p>
          <a:p>
            <a:pPr lvl="1"/>
            <a:r>
              <a:rPr lang="en-US" dirty="0">
                <a:cs typeface="Calibri"/>
              </a:rPr>
              <a:t>Date and project phase when risk was identified and source or method for ID</a:t>
            </a:r>
          </a:p>
          <a:p>
            <a:pPr lvl="1"/>
            <a:r>
              <a:rPr lang="en-US" dirty="0">
                <a:cs typeface="Calibri"/>
              </a:rPr>
              <a:t>Previous incidents or related risks</a:t>
            </a:r>
          </a:p>
          <a:p>
            <a:pPr lvl="1"/>
            <a:r>
              <a:rPr lang="en-US" dirty="0">
                <a:cs typeface="Calibri"/>
              </a:rPr>
              <a:t>Outcome (if it occurs) and notes for future reference</a:t>
            </a:r>
          </a:p>
        </p:txBody>
      </p:sp>
    </p:spTree>
    <p:extLst>
      <p:ext uri="{BB962C8B-B14F-4D97-AF65-F5344CB8AC3E}">
        <p14:creationId xmlns:p14="http://schemas.microsoft.com/office/powerpoint/2010/main" val="2318731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840B-878E-6852-46A5-882BC1B46CF0}"/>
              </a:ext>
            </a:extLst>
          </p:cNvPr>
          <p:cNvSpPr>
            <a:spLocks noGrp="1"/>
          </p:cNvSpPr>
          <p:nvPr>
            <p:ph type="title"/>
          </p:nvPr>
        </p:nvSpPr>
        <p:spPr/>
        <p:txBody>
          <a:bodyPr/>
          <a:lstStyle/>
          <a:p>
            <a:r>
              <a:rPr lang="en-US" dirty="0">
                <a:cs typeface="Calibri Light"/>
              </a:rPr>
              <a:t>SEI Risk Management Principles</a:t>
            </a:r>
            <a:endParaRPr lang="en-US" dirty="0"/>
          </a:p>
        </p:txBody>
      </p:sp>
      <p:sp>
        <p:nvSpPr>
          <p:cNvPr id="3" name="Content Placeholder 2">
            <a:extLst>
              <a:ext uri="{FF2B5EF4-FFF2-40B4-BE49-F238E27FC236}">
                <a16:creationId xmlns:a16="http://schemas.microsoft.com/office/drawing/2014/main" id="{9E1E362D-0661-B0A0-9FA8-895724D1C338}"/>
              </a:ext>
            </a:extLst>
          </p:cNvPr>
          <p:cNvSpPr>
            <a:spLocks noGrp="1"/>
          </p:cNvSpPr>
          <p:nvPr>
            <p:ph idx="1"/>
          </p:nvPr>
        </p:nvSpPr>
        <p:spPr>
          <a:xfrm>
            <a:off x="838200" y="1825625"/>
            <a:ext cx="10515600" cy="5014376"/>
          </a:xfrm>
        </p:spPr>
        <p:txBody>
          <a:bodyPr vert="horz" lIns="91440" tIns="45720" rIns="91440" bIns="45720" rtlCol="0" anchor="t">
            <a:normAutofit fontScale="92500" lnSpcReduction="10000"/>
          </a:bodyPr>
          <a:lstStyle/>
          <a:p>
            <a:r>
              <a:rPr lang="en-US" dirty="0">
                <a:cs typeface="Calibri"/>
              </a:rPr>
              <a:t>Maintain Global Perspective – View software risks from the context of the larger system of which it is part &amp; the value it provides the user. Remember, your software is only one part of their business/job/life.</a:t>
            </a:r>
          </a:p>
          <a:p>
            <a:r>
              <a:rPr lang="en-US" dirty="0">
                <a:cs typeface="Calibri"/>
              </a:rPr>
              <a:t>Take a Forward-Looking View – Think about risks that may arise in the future and how action and contingency plans now can mitigate them.</a:t>
            </a:r>
          </a:p>
          <a:p>
            <a:r>
              <a:rPr lang="en-US" dirty="0">
                <a:cs typeface="Calibri"/>
              </a:rPr>
              <a:t>Encourage Open Communication </a:t>
            </a:r>
            <a:r>
              <a:rPr lang="en-US" dirty="0">
                <a:ea typeface="+mn-lt"/>
                <a:cs typeface="+mn-lt"/>
              </a:rPr>
              <a:t>–</a:t>
            </a:r>
            <a:r>
              <a:rPr lang="en-US" dirty="0">
                <a:cs typeface="Calibri"/>
              </a:rPr>
              <a:t> Don't discount anyone's concerns.</a:t>
            </a:r>
          </a:p>
          <a:p>
            <a:r>
              <a:rPr lang="en-US" dirty="0">
                <a:cs typeface="Calibri"/>
              </a:rPr>
              <a:t>Integrate – Incorporate risk management throughout the process.</a:t>
            </a:r>
          </a:p>
          <a:p>
            <a:r>
              <a:rPr lang="en-US" dirty="0">
                <a:cs typeface="Calibri"/>
              </a:rPr>
              <a:t>Emphasize a Continuous Process </a:t>
            </a:r>
            <a:r>
              <a:rPr lang="en-US" dirty="0">
                <a:ea typeface="+mn-lt"/>
                <a:cs typeface="+mn-lt"/>
              </a:rPr>
              <a:t>– As more information becomes known throughout the project, add and modify risks as outcomes of uncertainty (and new possibilities) become apparent based on new insights.</a:t>
            </a:r>
          </a:p>
          <a:p>
            <a:r>
              <a:rPr lang="en-US" dirty="0">
                <a:ea typeface="+mn-lt"/>
                <a:cs typeface="+mn-lt"/>
              </a:rPr>
              <a:t>Develop a Shared Product Vision – If two stakeholders have conflicting</a:t>
            </a:r>
            <a:br>
              <a:rPr lang="en-US" dirty="0">
                <a:ea typeface="+mn-lt"/>
                <a:cs typeface="+mn-lt"/>
              </a:rPr>
            </a:br>
            <a:r>
              <a:rPr lang="en-US" dirty="0">
                <a:ea typeface="+mn-lt"/>
                <a:cs typeface="+mn-lt"/>
              </a:rPr>
              <a:t>or misaligned goals for the product, at least one of them is at high risk.</a:t>
            </a:r>
          </a:p>
          <a:p>
            <a:r>
              <a:rPr lang="en-US" dirty="0">
                <a:ea typeface="+mn-lt"/>
                <a:cs typeface="+mn-lt"/>
              </a:rPr>
              <a:t>Encourage Teamwork – Pooled risk is easier to both catch and manage.</a:t>
            </a:r>
          </a:p>
        </p:txBody>
      </p:sp>
    </p:spTree>
    <p:extLst>
      <p:ext uri="{BB962C8B-B14F-4D97-AF65-F5344CB8AC3E}">
        <p14:creationId xmlns:p14="http://schemas.microsoft.com/office/powerpoint/2010/main" val="492288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DC11-C556-A360-C07B-4EAE05F35B22}"/>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97695D30-8361-D315-9706-6090A5FEAC3E}"/>
              </a:ext>
            </a:extLst>
          </p:cNvPr>
          <p:cNvSpPr>
            <a:spLocks noGrp="1"/>
          </p:cNvSpPr>
          <p:nvPr>
            <p:ph idx="1"/>
          </p:nvPr>
        </p:nvSpPr>
        <p:spPr/>
        <p:txBody>
          <a:bodyPr vert="horz" lIns="91440" tIns="45720" rIns="91440" bIns="45720" rtlCol="0" anchor="t">
            <a:normAutofit/>
          </a:bodyPr>
          <a:lstStyle/>
          <a:p>
            <a:r>
              <a:rPr lang="en-US" dirty="0">
                <a:cs typeface="Calibri"/>
              </a:rPr>
              <a:t>There are many types of risk that occur in software engineering.</a:t>
            </a:r>
          </a:p>
          <a:p>
            <a:r>
              <a:rPr lang="en-US" dirty="0">
                <a:cs typeface="Calibri"/>
              </a:rPr>
              <a:t>Good preparation helps to avoid risks turning into incidents and to limit the impact of the incident.</a:t>
            </a:r>
          </a:p>
          <a:p>
            <a:r>
              <a:rPr lang="en-US" dirty="0">
                <a:cs typeface="Calibri"/>
              </a:rPr>
              <a:t>Not all risks can be anticipated and can only be reacted to.</a:t>
            </a:r>
          </a:p>
          <a:p>
            <a:r>
              <a:rPr lang="en-US" dirty="0">
                <a:cs typeface="Calibri"/>
              </a:rPr>
              <a:t>Most risks don't lead to absolute catastrophe but it is still worthwhile to try to prevent them and develop contingency plans for them.</a:t>
            </a:r>
          </a:p>
          <a:p>
            <a:r>
              <a:rPr lang="en-US" dirty="0">
                <a:cs typeface="Calibri"/>
              </a:rPr>
              <a:t>The risks that are mainly the responsibility of the development team are to the project budget and timeline, or implementation in the face of technical limitations.</a:t>
            </a:r>
          </a:p>
        </p:txBody>
      </p:sp>
    </p:spTree>
    <p:extLst>
      <p:ext uri="{BB962C8B-B14F-4D97-AF65-F5344CB8AC3E}">
        <p14:creationId xmlns:p14="http://schemas.microsoft.com/office/powerpoint/2010/main" val="2009632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B693-40E9-25E8-FF56-8166F3C19CD8}"/>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ADEEA4AD-4901-9A8A-F79B-38EB71E9DA16}"/>
              </a:ext>
            </a:extLst>
          </p:cNvPr>
          <p:cNvSpPr>
            <a:spLocks noGrp="1"/>
          </p:cNvSpPr>
          <p:nvPr>
            <p:ph idx="1"/>
          </p:nvPr>
        </p:nvSpPr>
        <p:spPr>
          <a:xfrm>
            <a:off x="838200" y="1825625"/>
            <a:ext cx="10515600" cy="4989513"/>
          </a:xfrm>
        </p:spPr>
        <p:txBody>
          <a:bodyPr vert="horz" lIns="91440" tIns="45720" rIns="91440" bIns="45720" rtlCol="0" anchor="t">
            <a:normAutofit/>
          </a:bodyPr>
          <a:lstStyle/>
          <a:p>
            <a:r>
              <a:rPr lang="en-US" dirty="0">
                <a:ea typeface="+mn-lt"/>
                <a:cs typeface="+mn-lt"/>
                <a:hlinkClick r:id="rId2"/>
              </a:rPr>
              <a:t>Fast, Good, or Cheap</a:t>
            </a:r>
            <a:r>
              <a:rPr lang="en-US" dirty="0">
                <a:ea typeface="+mn-lt"/>
                <a:cs typeface="+mn-lt"/>
                <a:hlinkClick r:id="rId2"/>
              </a:rPr>
              <a:t> - Pick Three? Jamie Johnson. Aug. 2022. Business.com.</a:t>
            </a:r>
            <a:endParaRPr lang="en-US" dirty="0">
              <a:ea typeface="+mn-lt"/>
              <a:cs typeface="+mn-lt"/>
            </a:endParaRPr>
          </a:p>
          <a:p>
            <a:r>
              <a:rPr lang="en-US" dirty="0">
                <a:ea typeface="+mn-lt"/>
                <a:cs typeface="+mn-lt"/>
                <a:hlinkClick r:id="rId3"/>
              </a:rPr>
              <a:t>Software Engineering Risk Management. Sonoo Jaiswal. 2021. Javatpoint.</a:t>
            </a:r>
            <a:endParaRPr lang="en-US" dirty="0">
              <a:ea typeface="+mn-lt"/>
              <a:cs typeface="+mn-lt"/>
            </a:endParaRPr>
          </a:p>
          <a:p>
            <a:r>
              <a:rPr lang="en-US" dirty="0">
                <a:ea typeface="+mn-lt"/>
                <a:cs typeface="+mn-lt"/>
                <a:hlinkClick r:id="rId3"/>
              </a:rPr>
              <a:t>Risk Management in Project Management. Narudom Roongsiriwong. Aug. 2012. Slideshare.</a:t>
            </a:r>
            <a:endParaRPr lang="en-US" dirty="0">
              <a:ea typeface="+mn-lt"/>
              <a:cs typeface="+mn-lt"/>
            </a:endParaRPr>
          </a:p>
          <a:p>
            <a:endParaRPr lang="en-US" dirty="0">
              <a:ea typeface="+mn-lt"/>
              <a:cs typeface="+mn-lt"/>
            </a:endParaRPr>
          </a:p>
          <a:p>
            <a:endParaRPr lang="en-US" dirty="0">
              <a:ea typeface="+mn-lt"/>
              <a:cs typeface="+mn-lt"/>
            </a:endParaRPr>
          </a:p>
          <a:p>
            <a:r>
              <a:rPr lang="en-US" i="1" dirty="0">
                <a:ea typeface="+mn-lt"/>
                <a:cs typeface="+mn-lt"/>
              </a:rPr>
              <a:t>For next lecture: Prepare questions for Mikyla on user interface, user experience engineering, product ownership, and related concepts.</a:t>
            </a:r>
            <a:endParaRPr lang="en-US" dirty="0">
              <a:ea typeface="+mn-lt"/>
              <a:cs typeface="+mn-lt"/>
            </a:endParaRPr>
          </a:p>
        </p:txBody>
      </p:sp>
    </p:spTree>
    <p:extLst>
      <p:ext uri="{BB962C8B-B14F-4D97-AF65-F5344CB8AC3E}">
        <p14:creationId xmlns:p14="http://schemas.microsoft.com/office/powerpoint/2010/main" val="143206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CE87-08BB-DCC8-6D53-D987F45309FB}"/>
              </a:ext>
            </a:extLst>
          </p:cNvPr>
          <p:cNvSpPr>
            <a:spLocks noGrp="1"/>
          </p:cNvSpPr>
          <p:nvPr>
            <p:ph type="title"/>
          </p:nvPr>
        </p:nvSpPr>
        <p:spPr/>
        <p:txBody>
          <a:bodyPr/>
          <a:lstStyle/>
          <a:p>
            <a:r>
              <a:rPr lang="en-US" dirty="0">
                <a:cs typeface="Calibri Light"/>
              </a:rPr>
              <a:t>Project 4 Scenario</a:t>
            </a:r>
            <a:endParaRPr lang="en-US" dirty="0"/>
          </a:p>
        </p:txBody>
      </p:sp>
      <p:sp>
        <p:nvSpPr>
          <p:cNvPr id="3" name="Content Placeholder 2">
            <a:extLst>
              <a:ext uri="{FF2B5EF4-FFF2-40B4-BE49-F238E27FC236}">
                <a16:creationId xmlns:a16="http://schemas.microsoft.com/office/drawing/2014/main" id="{7C1863F9-5BF8-B42C-2DDD-103C9E43678E}"/>
              </a:ext>
            </a:extLst>
          </p:cNvPr>
          <p:cNvSpPr>
            <a:spLocks noGrp="1"/>
          </p:cNvSpPr>
          <p:nvPr>
            <p:ph idx="1"/>
          </p:nvPr>
        </p:nvSpPr>
        <p:spPr>
          <a:xfrm>
            <a:off x="838200" y="1825625"/>
            <a:ext cx="10515600" cy="5032375"/>
          </a:xfrm>
        </p:spPr>
        <p:txBody>
          <a:bodyPr vert="horz" lIns="91440" tIns="45720" rIns="91440" bIns="45720" rtlCol="0" anchor="t">
            <a:normAutofit/>
          </a:bodyPr>
          <a:lstStyle/>
          <a:p>
            <a:r>
              <a:rPr lang="en-US" dirty="0">
                <a:ea typeface="+mn-lt"/>
                <a:cs typeface="+mn-lt"/>
              </a:rPr>
              <a:t>All teams have just been acquired by my company “</a:t>
            </a:r>
            <a:r>
              <a:rPr lang="en-US" dirty="0" err="1">
                <a:ea typeface="+mn-lt"/>
                <a:cs typeface="+mn-lt"/>
              </a:rPr>
              <a:t>EdgeCase</a:t>
            </a:r>
            <a:r>
              <a:rPr lang="en-US" dirty="0">
                <a:ea typeface="+mn-lt"/>
                <a:cs typeface="+mn-lt"/>
              </a:rPr>
              <a:t> Solutions, LLC” for further development next semester. </a:t>
            </a:r>
            <a:endParaRPr lang="en-US"/>
          </a:p>
          <a:p>
            <a:r>
              <a:rPr lang="en-US" dirty="0">
                <a:ea typeface="+mn-lt"/>
                <a:cs typeface="+mn-lt"/>
              </a:rPr>
              <a:t>As part of the acquisition, I will be restructuring the organization for efficiency. This means that in 30 days, all six teams will be merged to work on just one project for another five months, abandoning the other software projects.</a:t>
            </a:r>
            <a:endParaRPr lang="en-US">
              <a:ea typeface="+mn-lt"/>
              <a:cs typeface="+mn-lt"/>
            </a:endParaRPr>
          </a:p>
          <a:p>
            <a:r>
              <a:rPr lang="en-US" dirty="0">
                <a:ea typeface="+mn-lt"/>
                <a:cs typeface="+mn-lt"/>
              </a:rPr>
              <a:t>There may also be layoffs of Twitter-like proportions, so you will need to convince me that you're worth keeping on</a:t>
            </a:r>
          </a:p>
          <a:p>
            <a:r>
              <a:rPr lang="en-US" dirty="0">
                <a:cs typeface="Calibri"/>
              </a:rPr>
              <a:t>The only part of the scenario that isn't real is that development will continue past 30 days, but this framing is meant to provide a concrete target for your remaining project work.</a:t>
            </a:r>
          </a:p>
        </p:txBody>
      </p:sp>
    </p:spTree>
    <p:extLst>
      <p:ext uri="{BB962C8B-B14F-4D97-AF65-F5344CB8AC3E}">
        <p14:creationId xmlns:p14="http://schemas.microsoft.com/office/powerpoint/2010/main" val="226298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C2D9-A6AE-F1DE-9B34-D8FC614DD140}"/>
              </a:ext>
            </a:extLst>
          </p:cNvPr>
          <p:cNvSpPr>
            <a:spLocks noGrp="1"/>
          </p:cNvSpPr>
          <p:nvPr>
            <p:ph type="title"/>
          </p:nvPr>
        </p:nvSpPr>
        <p:spPr/>
        <p:txBody>
          <a:bodyPr/>
          <a:lstStyle/>
          <a:p>
            <a:r>
              <a:rPr lang="en-US" dirty="0">
                <a:cs typeface="Calibri Light"/>
              </a:rPr>
              <a:t>Project 4 Qualities to Demonstrate</a:t>
            </a:r>
            <a:endParaRPr lang="en-US" dirty="0"/>
          </a:p>
        </p:txBody>
      </p:sp>
      <p:sp>
        <p:nvSpPr>
          <p:cNvPr id="3" name="Content Placeholder 2">
            <a:extLst>
              <a:ext uri="{FF2B5EF4-FFF2-40B4-BE49-F238E27FC236}">
                <a16:creationId xmlns:a16="http://schemas.microsoft.com/office/drawing/2014/main" id="{BA7984EA-F4B2-B532-98C8-7E579652AC97}"/>
              </a:ext>
            </a:extLst>
          </p:cNvPr>
          <p:cNvSpPr>
            <a:spLocks noGrp="1"/>
          </p:cNvSpPr>
          <p:nvPr>
            <p:ph idx="1"/>
          </p:nvPr>
        </p:nvSpPr>
        <p:spPr>
          <a:xfrm>
            <a:off x="838200" y="1825625"/>
            <a:ext cx="10515600" cy="5018088"/>
          </a:xfrm>
        </p:spPr>
        <p:txBody>
          <a:bodyPr vert="horz" lIns="91440" tIns="45720" rIns="91440" bIns="45720" rtlCol="0" anchor="t">
            <a:normAutofit fontScale="92500"/>
          </a:bodyPr>
          <a:lstStyle/>
          <a:p>
            <a:r>
              <a:rPr lang="en-US" dirty="0">
                <a:ea typeface="+mn-lt"/>
                <a:cs typeface="+mn-lt"/>
              </a:rPr>
              <a:t>A well-defined and appropriate software development process and evidence that they’ve followed it</a:t>
            </a:r>
          </a:p>
          <a:p>
            <a:r>
              <a:rPr lang="en-US" dirty="0">
                <a:ea typeface="+mn-lt"/>
                <a:cs typeface="+mn-lt"/>
              </a:rPr>
              <a:t>Thorough product testing and documentation</a:t>
            </a:r>
          </a:p>
          <a:p>
            <a:r>
              <a:rPr lang="en-US" dirty="0">
                <a:ea typeface="+mn-lt"/>
                <a:cs typeface="+mn-lt"/>
              </a:rPr>
              <a:t>Quality as a priority consideration throughout the whole project</a:t>
            </a:r>
          </a:p>
          <a:p>
            <a:r>
              <a:rPr lang="en-US" dirty="0">
                <a:ea typeface="+mn-lt"/>
                <a:cs typeface="+mn-lt"/>
              </a:rPr>
              <a:t>The agility to adapt to changing requirement priorities</a:t>
            </a:r>
          </a:p>
          <a:p>
            <a:r>
              <a:rPr lang="en-US" dirty="0">
                <a:ea typeface="+mn-lt"/>
                <a:cs typeface="+mn-lt"/>
              </a:rPr>
              <a:t>A vision for what the software could do in the next six months and beyond</a:t>
            </a:r>
          </a:p>
          <a:p>
            <a:r>
              <a:rPr lang="en-US" dirty="0">
                <a:ea typeface="+mn-lt"/>
                <a:cs typeface="+mn-lt"/>
              </a:rPr>
              <a:t>Compelling arguments for the likely success of their project </a:t>
            </a:r>
          </a:p>
          <a:p>
            <a:r>
              <a:rPr lang="en-US" dirty="0">
                <a:ea typeface="+mn-lt"/>
                <a:cs typeface="+mn-lt"/>
              </a:rPr>
              <a:t>Dedication from every member, positive team dynamics, and mutual trust</a:t>
            </a:r>
          </a:p>
          <a:p>
            <a:r>
              <a:rPr lang="en-US" dirty="0">
                <a:ea typeface="+mn-lt"/>
                <a:cs typeface="+mn-lt"/>
              </a:rPr>
              <a:t>Honest assessment of strengths &amp; weaknesses and a plan to improve</a:t>
            </a:r>
          </a:p>
          <a:p>
            <a:r>
              <a:rPr lang="en-US" dirty="0">
                <a:ea typeface="+mn-lt"/>
                <a:cs typeface="+mn-lt"/>
              </a:rPr>
              <a:t>The ability to convince other engineers of the project’s potential</a:t>
            </a:r>
          </a:p>
        </p:txBody>
      </p:sp>
    </p:spTree>
    <p:extLst>
      <p:ext uri="{BB962C8B-B14F-4D97-AF65-F5344CB8AC3E}">
        <p14:creationId xmlns:p14="http://schemas.microsoft.com/office/powerpoint/2010/main" val="377639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0FC3-BFEE-17C3-0C41-C751FA6DAD95}"/>
              </a:ext>
            </a:extLst>
          </p:cNvPr>
          <p:cNvSpPr>
            <a:spLocks noGrp="1"/>
          </p:cNvSpPr>
          <p:nvPr>
            <p:ph type="title"/>
          </p:nvPr>
        </p:nvSpPr>
        <p:spPr/>
        <p:txBody>
          <a:bodyPr/>
          <a:lstStyle/>
          <a:p>
            <a:r>
              <a:rPr lang="en-US" dirty="0">
                <a:cs typeface="Calibri Light"/>
              </a:rPr>
              <a:t>Project 4 Part 1</a:t>
            </a:r>
            <a:endParaRPr lang="en-US" dirty="0"/>
          </a:p>
        </p:txBody>
      </p:sp>
      <p:sp>
        <p:nvSpPr>
          <p:cNvPr id="3" name="Content Placeholder 2">
            <a:extLst>
              <a:ext uri="{FF2B5EF4-FFF2-40B4-BE49-F238E27FC236}">
                <a16:creationId xmlns:a16="http://schemas.microsoft.com/office/drawing/2014/main" id="{C2ECD96E-032A-F597-644B-9E089E4169C2}"/>
              </a:ext>
            </a:extLst>
          </p:cNvPr>
          <p:cNvSpPr>
            <a:spLocks noGrp="1"/>
          </p:cNvSpPr>
          <p:nvPr>
            <p:ph idx="1"/>
          </p:nvPr>
        </p:nvSpPr>
        <p:spPr>
          <a:xfrm>
            <a:off x="838200" y="1825625"/>
            <a:ext cx="10515600" cy="5022850"/>
          </a:xfrm>
        </p:spPr>
        <p:txBody>
          <a:bodyPr vert="horz" lIns="91440" tIns="45720" rIns="91440" bIns="45720" rtlCol="0" anchor="t">
            <a:normAutofit fontScale="92500" lnSpcReduction="10000"/>
          </a:bodyPr>
          <a:lstStyle/>
          <a:p>
            <a:r>
              <a:rPr lang="en-US" dirty="0">
                <a:cs typeface="Calibri"/>
              </a:rPr>
              <a:t>Assess your requirement priorities and goals, and determine what's most important for making the best prototype demo on Nov 28, keeping in mind that the project with the best chance of success will have another five months of development to complete a first released version.</a:t>
            </a:r>
          </a:p>
          <a:p>
            <a:r>
              <a:rPr lang="en-US" dirty="0">
                <a:cs typeface="Calibri"/>
              </a:rPr>
              <a:t>Add and modify detail to the related tasks so that the work can be assigned and completed. Refer to your project 3 velocity calculations to determine what can be completed in one week.</a:t>
            </a:r>
          </a:p>
          <a:p>
            <a:r>
              <a:rPr lang="en-US" dirty="0">
                <a:cs typeface="Calibri"/>
              </a:rPr>
              <a:t>Identify what went well and what went poorly on the previous sprint and what changes can be made to improve for this one.</a:t>
            </a:r>
          </a:p>
          <a:p>
            <a:r>
              <a:rPr lang="en-US" dirty="0">
                <a:cs typeface="Calibri"/>
              </a:rPr>
              <a:t>Identify the major risks to completing the work planned for the demo this semester, as well as the top risks to the project if selected for next semester. Use the fields in the "Risk Management" slide below.</a:t>
            </a:r>
          </a:p>
          <a:p>
            <a:r>
              <a:rPr lang="en-US" dirty="0">
                <a:cs typeface="Calibri"/>
              </a:rPr>
              <a:t>Keep notes from this discussion and submit them in part 3.</a:t>
            </a:r>
          </a:p>
        </p:txBody>
      </p:sp>
    </p:spTree>
    <p:extLst>
      <p:ext uri="{BB962C8B-B14F-4D97-AF65-F5344CB8AC3E}">
        <p14:creationId xmlns:p14="http://schemas.microsoft.com/office/powerpoint/2010/main" val="247821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3E13-0262-21C0-584F-8A463CBCB5DD}"/>
              </a:ext>
            </a:extLst>
          </p:cNvPr>
          <p:cNvSpPr>
            <a:spLocks noGrp="1"/>
          </p:cNvSpPr>
          <p:nvPr>
            <p:ph type="title"/>
          </p:nvPr>
        </p:nvSpPr>
        <p:spPr/>
        <p:txBody>
          <a:bodyPr/>
          <a:lstStyle/>
          <a:p>
            <a:r>
              <a:rPr lang="en-US" dirty="0">
                <a:cs typeface="Calibri Light"/>
              </a:rPr>
              <a:t>Project 4 Part 2</a:t>
            </a:r>
            <a:endParaRPr lang="en-US" dirty="0"/>
          </a:p>
        </p:txBody>
      </p:sp>
      <p:sp>
        <p:nvSpPr>
          <p:cNvPr id="3" name="Content Placeholder 2">
            <a:extLst>
              <a:ext uri="{FF2B5EF4-FFF2-40B4-BE49-F238E27FC236}">
                <a16:creationId xmlns:a16="http://schemas.microsoft.com/office/drawing/2014/main" id="{72A9F782-7B80-451B-5099-2A9021ECBDA2}"/>
              </a:ext>
            </a:extLst>
          </p:cNvPr>
          <p:cNvSpPr>
            <a:spLocks noGrp="1"/>
          </p:cNvSpPr>
          <p:nvPr>
            <p:ph idx="1"/>
          </p:nvPr>
        </p:nvSpPr>
        <p:spPr/>
        <p:txBody>
          <a:bodyPr vert="horz" lIns="91440" tIns="45720" rIns="91440" bIns="45720" rtlCol="0" anchor="t">
            <a:normAutofit/>
          </a:bodyPr>
          <a:lstStyle/>
          <a:p>
            <a:r>
              <a:rPr lang="en-US" dirty="0">
                <a:cs typeface="Calibri"/>
              </a:rPr>
              <a:t>Software should be "code complete" for demo purposes by Nov 22 (next Tuesday).</a:t>
            </a:r>
          </a:p>
          <a:p>
            <a:r>
              <a:rPr lang="en-US" dirty="0">
                <a:cs typeface="Calibri"/>
              </a:rPr>
              <a:t>You will need to carefully manage bug fixes and changes after this point to prevent introducing new bugs in the build you demo. Follow the code review and approval process.</a:t>
            </a:r>
          </a:p>
          <a:p>
            <a:r>
              <a:rPr lang="en-US" dirty="0">
                <a:cs typeface="Calibri"/>
              </a:rPr>
              <a:t>Create a release in your GitHub repo when your software is code complete. This is your checkpoint 1 submission.</a:t>
            </a:r>
          </a:p>
          <a:p>
            <a:r>
              <a:rPr lang="en-US" dirty="0">
                <a:cs typeface="Calibri"/>
              </a:rPr>
              <a:t>It isn't necessary for everyone to contribute code, but you should continue to track time spent, keep repository issues and tasks up to date, and follow all the steps in your engineering process.</a:t>
            </a:r>
          </a:p>
        </p:txBody>
      </p:sp>
    </p:spTree>
    <p:extLst>
      <p:ext uri="{BB962C8B-B14F-4D97-AF65-F5344CB8AC3E}">
        <p14:creationId xmlns:p14="http://schemas.microsoft.com/office/powerpoint/2010/main" val="150189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1FF6-F47B-DB22-1F01-98454C08F391}"/>
              </a:ext>
            </a:extLst>
          </p:cNvPr>
          <p:cNvSpPr>
            <a:spLocks noGrp="1"/>
          </p:cNvSpPr>
          <p:nvPr>
            <p:ph type="title"/>
          </p:nvPr>
        </p:nvSpPr>
        <p:spPr/>
        <p:txBody>
          <a:bodyPr/>
          <a:lstStyle/>
          <a:p>
            <a:r>
              <a:rPr lang="en-US" dirty="0">
                <a:cs typeface="Calibri Light"/>
              </a:rPr>
              <a:t>Project 4 Part 3 Overview</a:t>
            </a:r>
            <a:endParaRPr lang="en-US" dirty="0"/>
          </a:p>
        </p:txBody>
      </p:sp>
      <p:sp>
        <p:nvSpPr>
          <p:cNvPr id="3" name="Content Placeholder 2">
            <a:extLst>
              <a:ext uri="{FF2B5EF4-FFF2-40B4-BE49-F238E27FC236}">
                <a16:creationId xmlns:a16="http://schemas.microsoft.com/office/drawing/2014/main" id="{44AB37AC-CB33-3821-E619-ACE7F7A1C15C}"/>
              </a:ext>
            </a:extLst>
          </p:cNvPr>
          <p:cNvSpPr>
            <a:spLocks noGrp="1"/>
          </p:cNvSpPr>
          <p:nvPr>
            <p:ph idx="1"/>
          </p:nvPr>
        </p:nvSpPr>
        <p:spPr/>
        <p:txBody>
          <a:bodyPr vert="horz" lIns="91440" tIns="45720" rIns="91440" bIns="45720" rtlCol="0" anchor="t">
            <a:normAutofit/>
          </a:bodyPr>
          <a:lstStyle/>
          <a:p>
            <a:r>
              <a:rPr lang="en-US" dirty="0">
                <a:cs typeface="Calibri"/>
              </a:rPr>
              <a:t>Write a report explaining and defending your software engineering process and project management activities, along with a few additional elements (e.g. function with highest cyclomatic complexity)</a:t>
            </a:r>
          </a:p>
          <a:p>
            <a:r>
              <a:rPr lang="en-US" dirty="0">
                <a:cs typeface="Calibri"/>
              </a:rPr>
              <a:t>Ensure your repository contents are appropriate and demonstrate a consistent process and work tracking.</a:t>
            </a:r>
          </a:p>
          <a:p>
            <a:r>
              <a:rPr lang="en-US" dirty="0">
                <a:cs typeface="Calibri"/>
              </a:rPr>
              <a:t>Submit the report to your repository and create a PDF release by Sunday, Nov 27, 11:59 PM for checkpoint 2.</a:t>
            </a:r>
          </a:p>
          <a:p>
            <a:r>
              <a:rPr lang="en-US" dirty="0">
                <a:cs typeface="Calibri"/>
              </a:rPr>
              <a:t>You will use this content for the primary contents of your project presentation in part 4.</a:t>
            </a:r>
          </a:p>
        </p:txBody>
      </p:sp>
    </p:spTree>
    <p:extLst>
      <p:ext uri="{BB962C8B-B14F-4D97-AF65-F5344CB8AC3E}">
        <p14:creationId xmlns:p14="http://schemas.microsoft.com/office/powerpoint/2010/main" val="369397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1E75-BD98-CD44-312A-C10699673626}"/>
              </a:ext>
            </a:extLst>
          </p:cNvPr>
          <p:cNvSpPr>
            <a:spLocks noGrp="1"/>
          </p:cNvSpPr>
          <p:nvPr>
            <p:ph type="title"/>
          </p:nvPr>
        </p:nvSpPr>
        <p:spPr/>
        <p:txBody>
          <a:bodyPr/>
          <a:lstStyle/>
          <a:p>
            <a:r>
              <a:rPr lang="en-US" dirty="0">
                <a:cs typeface="Calibri Light"/>
              </a:rPr>
              <a:t>Project 4 Part 3 Report Core Elements</a:t>
            </a:r>
            <a:endParaRPr lang="en-US" dirty="0"/>
          </a:p>
        </p:txBody>
      </p:sp>
      <p:sp>
        <p:nvSpPr>
          <p:cNvPr id="3" name="Content Placeholder 2">
            <a:extLst>
              <a:ext uri="{FF2B5EF4-FFF2-40B4-BE49-F238E27FC236}">
                <a16:creationId xmlns:a16="http://schemas.microsoft.com/office/drawing/2014/main" id="{058FD711-F16C-E88B-A75D-7983E258B0D0}"/>
              </a:ext>
            </a:extLst>
          </p:cNvPr>
          <p:cNvSpPr>
            <a:spLocks noGrp="1"/>
          </p:cNvSpPr>
          <p:nvPr>
            <p:ph idx="1"/>
          </p:nvPr>
        </p:nvSpPr>
        <p:spPr>
          <a:xfrm>
            <a:off x="838200" y="1825625"/>
            <a:ext cx="10515600" cy="5022850"/>
          </a:xfrm>
        </p:spPr>
        <p:txBody>
          <a:bodyPr vert="horz" lIns="91440" tIns="45720" rIns="91440" bIns="45720" rtlCol="0" anchor="t">
            <a:normAutofit/>
          </a:bodyPr>
          <a:lstStyle/>
          <a:p>
            <a:pPr marL="0" indent="0">
              <a:buNone/>
            </a:pPr>
            <a:r>
              <a:rPr lang="en-US" dirty="0">
                <a:ea typeface="+mn-lt"/>
                <a:cs typeface="+mn-lt"/>
              </a:rPr>
              <a:t>1. A summary of the code quality and technical debt in your project.</a:t>
            </a:r>
            <a:endParaRPr lang="en-US">
              <a:cs typeface="Calibri" panose="020F0502020204030204"/>
            </a:endParaRPr>
          </a:p>
          <a:p>
            <a:pPr marL="0" indent="0">
              <a:buNone/>
            </a:pPr>
            <a:r>
              <a:rPr lang="en-US" dirty="0">
                <a:ea typeface="+mn-lt"/>
                <a:cs typeface="+mn-lt"/>
              </a:rPr>
              <a:t>2. A description of how you’ve followed a software engineering process effectively or cases where you haven’t followed the process.</a:t>
            </a:r>
          </a:p>
          <a:p>
            <a:pPr marL="0" indent="0">
              <a:buNone/>
            </a:pPr>
            <a:r>
              <a:rPr lang="en-US" dirty="0">
                <a:ea typeface="+mn-lt"/>
                <a:cs typeface="+mn-lt"/>
              </a:rPr>
              <a:t>3. A project plan and timeline for how your product could be launched with another semester or less of work and what resources would be required.</a:t>
            </a:r>
          </a:p>
          <a:p>
            <a:pPr marL="0" indent="0">
              <a:buNone/>
            </a:pPr>
            <a:r>
              <a:rPr lang="en-US" dirty="0">
                <a:ea typeface="+mn-lt"/>
                <a:cs typeface="+mn-lt"/>
              </a:rPr>
              <a:t>4. An overview of the codebase and repository aimed at engineers who might be joining your project.</a:t>
            </a:r>
          </a:p>
          <a:p>
            <a:pPr marL="0" indent="0">
              <a:buNone/>
            </a:pPr>
            <a:r>
              <a:rPr lang="en-US" dirty="0">
                <a:ea typeface="+mn-lt"/>
                <a:cs typeface="+mn-lt"/>
              </a:rPr>
              <a:t>5. Major risks identified for the project over the course of the next semester. Use a risk assessment form or follow the format at the end of Risk lecture.</a:t>
            </a:r>
          </a:p>
        </p:txBody>
      </p:sp>
    </p:spTree>
    <p:extLst>
      <p:ext uri="{BB962C8B-B14F-4D97-AF65-F5344CB8AC3E}">
        <p14:creationId xmlns:p14="http://schemas.microsoft.com/office/powerpoint/2010/main" val="187990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D687-1C76-4A0E-6351-76ED9B9D270C}"/>
              </a:ext>
            </a:extLst>
          </p:cNvPr>
          <p:cNvSpPr>
            <a:spLocks noGrp="1"/>
          </p:cNvSpPr>
          <p:nvPr>
            <p:ph type="title"/>
          </p:nvPr>
        </p:nvSpPr>
        <p:spPr/>
        <p:txBody>
          <a:bodyPr/>
          <a:lstStyle/>
          <a:p>
            <a:r>
              <a:rPr lang="en-US" dirty="0">
                <a:cs typeface="Calibri Light"/>
              </a:rPr>
              <a:t>Project 4 Part 3 Report Additional Elements</a:t>
            </a:r>
            <a:endParaRPr lang="en-US" dirty="0"/>
          </a:p>
        </p:txBody>
      </p:sp>
      <p:sp>
        <p:nvSpPr>
          <p:cNvPr id="3" name="Content Placeholder 2">
            <a:extLst>
              <a:ext uri="{FF2B5EF4-FFF2-40B4-BE49-F238E27FC236}">
                <a16:creationId xmlns:a16="http://schemas.microsoft.com/office/drawing/2014/main" id="{97D8F62E-8A24-3300-189E-167F3C7BC007}"/>
              </a:ext>
            </a:extLst>
          </p:cNvPr>
          <p:cNvSpPr>
            <a:spLocks noGrp="1"/>
          </p:cNvSpPr>
          <p:nvPr>
            <p:ph idx="1"/>
          </p:nvPr>
        </p:nvSpPr>
        <p:spPr>
          <a:xfrm>
            <a:off x="838200" y="1825625"/>
            <a:ext cx="10515600" cy="5022850"/>
          </a:xfrm>
        </p:spPr>
        <p:txBody>
          <a:bodyPr vert="horz" lIns="91440" tIns="45720" rIns="91440" bIns="45720" rtlCol="0" anchor="t">
            <a:normAutofit/>
          </a:bodyPr>
          <a:lstStyle/>
          <a:p>
            <a:pPr marL="0" indent="0">
              <a:buNone/>
            </a:pPr>
            <a:r>
              <a:rPr lang="en-US" dirty="0">
                <a:ea typeface="+mn-lt"/>
                <a:cs typeface="+mn-lt"/>
              </a:rPr>
              <a:t>6. Part 1 meeting notes</a:t>
            </a:r>
            <a:endParaRPr lang="en-US"/>
          </a:p>
          <a:p>
            <a:pPr marL="0" indent="0">
              <a:buNone/>
            </a:pPr>
            <a:r>
              <a:rPr lang="en-US" dirty="0">
                <a:ea typeface="+mn-lt"/>
                <a:cs typeface="+mn-lt"/>
              </a:rPr>
              <a:t>7. Change control process documentation from part 2</a:t>
            </a:r>
          </a:p>
          <a:p>
            <a:pPr marL="0" indent="0">
              <a:buNone/>
            </a:pPr>
            <a:r>
              <a:rPr lang="en-US" dirty="0">
                <a:ea typeface="+mn-lt"/>
                <a:cs typeface="+mn-lt"/>
              </a:rPr>
              <a:t>8. Product documentation describing operation of your product.</a:t>
            </a:r>
          </a:p>
          <a:p>
            <a:pPr marL="0" indent="0">
              <a:buNone/>
            </a:pPr>
            <a:r>
              <a:rPr lang="en-US" dirty="0">
                <a:ea typeface="+mn-lt"/>
                <a:cs typeface="+mn-lt"/>
              </a:rPr>
              <a:t>9. Technical documentation on building, testing, and installing the product.</a:t>
            </a:r>
          </a:p>
          <a:p>
            <a:pPr marL="0" indent="0">
              <a:buNone/>
            </a:pPr>
            <a:r>
              <a:rPr lang="en-US" dirty="0">
                <a:ea typeface="+mn-lt"/>
                <a:cs typeface="+mn-lt"/>
              </a:rPr>
              <a:t>10. Identification of the function in your code with the highest cyclomatic complexity, what the value is, and how it could be refactored or why it’s okay as is.</a:t>
            </a:r>
          </a:p>
          <a:p>
            <a:pPr marL="0" indent="0">
              <a:buNone/>
            </a:pPr>
            <a:r>
              <a:rPr lang="en-US" dirty="0">
                <a:ea typeface="+mn-lt"/>
                <a:cs typeface="+mn-lt"/>
              </a:rPr>
              <a:t>11. A description of how your project uses or could use automation in the software development process.</a:t>
            </a:r>
          </a:p>
        </p:txBody>
      </p:sp>
    </p:spTree>
    <p:extLst>
      <p:ext uri="{BB962C8B-B14F-4D97-AF65-F5344CB8AC3E}">
        <p14:creationId xmlns:p14="http://schemas.microsoft.com/office/powerpoint/2010/main" val="3156863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Risk Management </vt:lpstr>
      <vt:lpstr>Notes</vt:lpstr>
      <vt:lpstr>Project 4 Scenario</vt:lpstr>
      <vt:lpstr>Project 4 Qualities to Demonstrate</vt:lpstr>
      <vt:lpstr>Project 4 Part 1</vt:lpstr>
      <vt:lpstr>Project 4 Part 2</vt:lpstr>
      <vt:lpstr>Project 4 Part 3 Overview</vt:lpstr>
      <vt:lpstr>Project 4 Part 3 Report Core Elements</vt:lpstr>
      <vt:lpstr>Project 4 Part 3 Report Additional Elements</vt:lpstr>
      <vt:lpstr>Project 4 Part 3 Repository Contents</vt:lpstr>
      <vt:lpstr>Learning objectives</vt:lpstr>
      <vt:lpstr>What is risk?</vt:lpstr>
      <vt:lpstr>Types of Risk in Software Engineering</vt:lpstr>
      <vt:lpstr>Risks by Forecasting Potential</vt:lpstr>
      <vt:lpstr>Project Risks by Associated Source</vt:lpstr>
      <vt:lpstr>Project Risk Drivers</vt:lpstr>
      <vt:lpstr>Technical Risks</vt:lpstr>
      <vt:lpstr>Business Risks</vt:lpstr>
      <vt:lpstr>People-Related Risks</vt:lpstr>
      <vt:lpstr>Risk Identification</vt:lpstr>
      <vt:lpstr>Risk Assessment</vt:lpstr>
      <vt:lpstr>Risk Refinement and Monitoring</vt:lpstr>
      <vt:lpstr>Risk Mitigation</vt:lpstr>
      <vt:lpstr>Emergency Response</vt:lpstr>
      <vt:lpstr>Risk Management</vt:lpstr>
      <vt:lpstr>SEI Risk Management Principles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1453</cp:revision>
  <dcterms:created xsi:type="dcterms:W3CDTF">2022-06-29T17:49:55Z</dcterms:created>
  <dcterms:modified xsi:type="dcterms:W3CDTF">2022-11-14T19:34:23Z</dcterms:modified>
</cp:coreProperties>
</file>