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347A8-07ED-461A-8B97-40BBE2DD6ED5}" v="2051" dt="2022-11-15T23:06:01.112"/>
    <p1510:client id="{794FDDEE-C368-4F63-8827-A0C480DD0FBE}" v="323" dt="2022-11-16T21:35:17.635"/>
    <p1510:client id="{EEF87875-91C1-42FB-BD29-D128A3B11DB2}" v="38" dt="2022-08-06T02:24:04.659"/>
    <p1510:client id="{FC47B878-21A6-4056-8945-CECCF29E03D4}" v="97" dt="2022-06-30T23:21:43.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User Experience Engineering</a:t>
            </a:r>
            <a:br>
              <a:rPr lang="en-US" dirty="0">
                <a:cs typeface="Calibri Light"/>
              </a:rPr>
            </a:br>
            <a:endParaRPr lang="en-US" dirty="0">
              <a:cs typeface="Calibri Light"/>
            </a:endParaRPr>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ea typeface="+mn-lt"/>
              <a:cs typeface="+mn-lt"/>
            </a:endParaRPr>
          </a:p>
          <a:p>
            <a:pPr algn="l"/>
            <a:r>
              <a:rPr lang="en-US" dirty="0">
                <a:latin typeface="Tahoma"/>
                <a:ea typeface="Tahoma"/>
                <a:cs typeface="Calibri"/>
              </a:rPr>
              <a:t>CPSC:480</a:t>
            </a:r>
            <a:endParaRPr lang="en-US" dirty="0">
              <a:latin typeface="Tahoma"/>
              <a:ea typeface="Tahoma"/>
              <a:cs typeface="+mn-lt"/>
            </a:endParaRPr>
          </a:p>
          <a:p>
            <a:pPr algn="l"/>
            <a:r>
              <a:rPr lang="en-US" dirty="0">
                <a:latin typeface="Tahoma"/>
                <a:ea typeface="+mn-lt"/>
                <a:cs typeface="+mn-lt"/>
              </a:rPr>
              <a:t>11/16/22</a:t>
            </a:r>
            <a:endParaRPr lang="en-US" dirty="0">
              <a:latin typeface="Tahoma"/>
              <a:ea typeface="Tahoma"/>
              <a:cs typeface="Tahoma"/>
            </a:endParaRPr>
          </a:p>
          <a:p>
            <a:pPr algn="l"/>
            <a:r>
              <a:rPr lang="en-US" i="1" strike="sngStrike" dirty="0">
                <a:latin typeface="Tahoma"/>
                <a:cs typeface="Calibri"/>
              </a:rPr>
              <a:t>Pressman Ch 12</a:t>
            </a:r>
            <a:r>
              <a:rPr lang="en-US" i="1" dirty="0">
                <a:latin typeface="Tahoma"/>
                <a:cs typeface="Calibri"/>
              </a:rPr>
              <a:t> Guest Lecture Content</a:t>
            </a:r>
            <a:endParaRPr lang="en-US" strike="sngStrike" dirty="0">
              <a:latin typeface="Tahoma"/>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825A-ADBD-E376-B7DF-A10AACEE9F15}"/>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0D3F17FD-B848-C0AF-69AD-EC24933CA589}"/>
              </a:ext>
            </a:extLst>
          </p:cNvPr>
          <p:cNvSpPr>
            <a:spLocks noGrp="1"/>
          </p:cNvSpPr>
          <p:nvPr>
            <p:ph idx="1"/>
          </p:nvPr>
        </p:nvSpPr>
        <p:spPr>
          <a:xfrm>
            <a:off x="838200" y="1825625"/>
            <a:ext cx="10515600" cy="5032375"/>
          </a:xfrm>
        </p:spPr>
        <p:txBody>
          <a:bodyPr vert="horz" lIns="91440" tIns="45720" rIns="91440" bIns="45720" rtlCol="0" anchor="t">
            <a:normAutofit fontScale="92500" lnSpcReduction="20000"/>
          </a:bodyPr>
          <a:lstStyle/>
          <a:p>
            <a:r>
              <a:rPr lang="en-US" i="1" dirty="0">
                <a:cs typeface="Calibri"/>
              </a:rPr>
              <a:t>All </a:t>
            </a:r>
            <a:r>
              <a:rPr lang="en-US" dirty="0">
                <a:cs typeface="Calibri"/>
              </a:rPr>
              <a:t>teams' Project 3 part 5 reports look very good!</a:t>
            </a:r>
          </a:p>
          <a:p>
            <a:r>
              <a:rPr lang="en-US">
                <a:ea typeface="+mn-lt"/>
                <a:cs typeface="+mn-lt"/>
              </a:rPr>
              <a:t>Quiz Monday, lectures 21b-23. This is the final quiz graded for correctness.</a:t>
            </a:r>
          </a:p>
          <a:p>
            <a:r>
              <a:rPr lang="en-US">
                <a:cs typeface="Calibri"/>
              </a:rPr>
              <a:t>Remember you can pick a topic to present to me for a 1% semester </a:t>
            </a:r>
            <a:r>
              <a:rPr lang="en-US" dirty="0">
                <a:cs typeface="Calibri"/>
              </a:rPr>
              <a:t>bonus.</a:t>
            </a:r>
          </a:p>
          <a:p>
            <a:r>
              <a:rPr lang="en-US">
                <a:cs typeface="Calibri"/>
              </a:rPr>
              <a:t>Common P3 survey response "I wish we'd picked tasks that were better suited </a:t>
            </a:r>
            <a:r>
              <a:rPr lang="en-US" dirty="0">
                <a:cs typeface="Calibri"/>
              </a:rPr>
              <a:t>for a demo" - This was why I didn't want to release project 4 early; the assignment in projects 2 and 3 was to pick tasks that should be done first based on initial user requirements prioritization. Dealing with requirement priority changes is a staple of software engineering.</a:t>
            </a:r>
            <a:endParaRPr lang="en-US">
              <a:cs typeface="Calibri"/>
            </a:endParaRPr>
          </a:p>
          <a:p>
            <a:r>
              <a:rPr lang="en-US" dirty="0">
                <a:cs typeface="Calibri"/>
              </a:rPr>
              <a:t>I've noted the feedback that "100 lines to 10 hours" is an unclear range for target scope of work. The intention was to have enough code to perform meaningful review and QA activities while allowing plenty of time for project management and</a:t>
            </a:r>
            <a:r>
              <a:rPr lang="en-US" dirty="0">
                <a:ea typeface="+mn-lt"/>
                <a:cs typeface="+mn-lt"/>
              </a:rPr>
              <a:t> other non-coding tasks.</a:t>
            </a:r>
          </a:p>
          <a:p>
            <a:r>
              <a:rPr lang="en-US" dirty="0">
                <a:ea typeface="+mn-lt"/>
                <a:cs typeface="+mn-lt"/>
              </a:rPr>
              <a:t>I want to stress the "minimal" in "minimal prototype" for project 4 requirements again. You may have features that aren't integrated or don't fully work; again, it's really just one sprint's worth of work (less, really).</a:t>
            </a:r>
            <a:endParaRPr lang="en-US"/>
          </a:p>
        </p:txBody>
      </p:sp>
    </p:spTree>
    <p:extLst>
      <p:ext uri="{BB962C8B-B14F-4D97-AF65-F5344CB8AC3E}">
        <p14:creationId xmlns:p14="http://schemas.microsoft.com/office/powerpoint/2010/main" val="24291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B118-3C39-E214-29FC-114A459F1F4A}"/>
              </a:ext>
            </a:extLst>
          </p:cNvPr>
          <p:cNvSpPr>
            <a:spLocks noGrp="1"/>
          </p:cNvSpPr>
          <p:nvPr>
            <p:ph type="title"/>
          </p:nvPr>
        </p:nvSpPr>
        <p:spPr/>
        <p:txBody>
          <a:bodyPr/>
          <a:lstStyle/>
          <a:p>
            <a:r>
              <a:rPr lang="en-US" dirty="0">
                <a:cs typeface="Calibri Light"/>
              </a:rPr>
              <a:t>Practice Final</a:t>
            </a:r>
            <a:endParaRPr lang="en-US" dirty="0"/>
          </a:p>
        </p:txBody>
      </p:sp>
      <p:sp>
        <p:nvSpPr>
          <p:cNvPr id="3" name="Content Placeholder 2">
            <a:extLst>
              <a:ext uri="{FF2B5EF4-FFF2-40B4-BE49-F238E27FC236}">
                <a16:creationId xmlns:a16="http://schemas.microsoft.com/office/drawing/2014/main" id="{D2578786-018A-5673-A917-5DBA19183674}"/>
              </a:ext>
            </a:extLst>
          </p:cNvPr>
          <p:cNvSpPr>
            <a:spLocks noGrp="1"/>
          </p:cNvSpPr>
          <p:nvPr>
            <p:ph idx="1"/>
          </p:nvPr>
        </p:nvSpPr>
        <p:spPr>
          <a:xfrm>
            <a:off x="838200" y="1825625"/>
            <a:ext cx="10753725" cy="5027612"/>
          </a:xfrm>
        </p:spPr>
        <p:txBody>
          <a:bodyPr vert="horz" lIns="91440" tIns="45720" rIns="91440" bIns="45720" rtlCol="0" anchor="t">
            <a:normAutofit fontScale="85000" lnSpcReduction="10000"/>
          </a:bodyPr>
          <a:lstStyle/>
          <a:p>
            <a:r>
              <a:rPr lang="en-US" dirty="0">
                <a:cs typeface="Calibri"/>
              </a:rPr>
              <a:t>Unlike the real exam, the practice is untimed, open-book, and graded only* for submission (counts as a survey). Real one is 2 hours with </a:t>
            </a:r>
            <a:r>
              <a:rPr lang="en-US" b="1" dirty="0">
                <a:cs typeface="Calibri"/>
              </a:rPr>
              <a:t>one 8½x11 </a:t>
            </a:r>
            <a:r>
              <a:rPr lang="en-US" b="1" u="sng" dirty="0">
                <a:cs typeface="Calibri"/>
              </a:rPr>
              <a:t>side</a:t>
            </a:r>
            <a:r>
              <a:rPr lang="en-US" b="1" dirty="0">
                <a:cs typeface="Calibri"/>
              </a:rPr>
              <a:t> </a:t>
            </a:r>
            <a:r>
              <a:rPr lang="en-US" dirty="0">
                <a:cs typeface="Calibri"/>
              </a:rPr>
              <a:t>of notes.</a:t>
            </a:r>
            <a:endParaRPr lang="en-US" b="1" dirty="0">
              <a:cs typeface="Calibri"/>
            </a:endParaRPr>
          </a:p>
          <a:p>
            <a:r>
              <a:rPr lang="en-US" dirty="0">
                <a:cs typeface="Calibri"/>
              </a:rPr>
              <a:t>Earning an "A" on the practice final will result in a 10% bonus. *That is, if you submit anything it will count as a 100%, and if real grading would have resulted in an A, it will count as 110% for quiz average. Probably no curve on practice final.</a:t>
            </a:r>
          </a:p>
          <a:p>
            <a:r>
              <a:rPr lang="en-US" i="1" dirty="0">
                <a:ea typeface="+mn-lt"/>
                <a:cs typeface="+mn-lt"/>
              </a:rPr>
              <a:t>Like </a:t>
            </a:r>
            <a:r>
              <a:rPr lang="en-US" dirty="0">
                <a:ea typeface="+mn-lt"/>
                <a:cs typeface="+mn-lt"/>
              </a:rPr>
              <a:t>the real final, it is twice as long as the midterm &amp; ~75% content since midterm.</a:t>
            </a:r>
          </a:p>
          <a:p>
            <a:r>
              <a:rPr lang="en-US" dirty="0">
                <a:cs typeface="Calibri"/>
              </a:rPr>
              <a:t>Please do the exam individually, so I can accurately determine what topics most need additional review.</a:t>
            </a:r>
          </a:p>
          <a:p>
            <a:r>
              <a:rPr lang="en-US" dirty="0">
                <a:cs typeface="Calibri"/>
              </a:rPr>
              <a:t>I'll note the grade I would give (and point out any errors) for anything submitted, just like I would for the actual final, so attempting the entire exam will result in more practice and feedback before the real exam. I will reuse at least 1 question.</a:t>
            </a:r>
          </a:p>
          <a:p>
            <a:r>
              <a:rPr lang="en-US" dirty="0">
                <a:ea typeface="+mn-lt"/>
                <a:cs typeface="+mn-lt"/>
              </a:rPr>
              <a:t>Practice only covers lectures 1-23; real one will cover some content in 24-26.</a:t>
            </a:r>
          </a:p>
          <a:p>
            <a:r>
              <a:rPr lang="en-US" dirty="0">
                <a:ea typeface="+mn-lt"/>
                <a:cs typeface="+mn-lt"/>
              </a:rPr>
              <a:t>Due </a:t>
            </a:r>
            <a:r>
              <a:rPr lang="en-US" b="1" dirty="0">
                <a:ea typeface="+mn-lt"/>
                <a:cs typeface="+mn-lt"/>
              </a:rPr>
              <a:t>5:</a:t>
            </a:r>
            <a:r>
              <a:rPr lang="en-US" b="1" u="sng" dirty="0">
                <a:ea typeface="+mn-lt"/>
                <a:cs typeface="+mn-lt"/>
              </a:rPr>
              <a:t>15</a:t>
            </a:r>
            <a:r>
              <a:rPr lang="en-US" b="1" dirty="0">
                <a:ea typeface="+mn-lt"/>
                <a:cs typeface="+mn-lt"/>
              </a:rPr>
              <a:t> PM Monday, Nov 21 on paper</a:t>
            </a:r>
            <a:r>
              <a:rPr lang="en-US" dirty="0">
                <a:ea typeface="+mn-lt"/>
                <a:cs typeface="+mn-lt"/>
              </a:rPr>
              <a:t>. Late work is still not accepted for </a:t>
            </a:r>
            <a:r>
              <a:rPr lang="en-US" i="1" dirty="0">
                <a:ea typeface="+mn-lt"/>
                <a:cs typeface="+mn-lt"/>
              </a:rPr>
              <a:t>credit</a:t>
            </a:r>
            <a:r>
              <a:rPr lang="en-US" dirty="0">
                <a:ea typeface="+mn-lt"/>
                <a:cs typeface="+mn-lt"/>
              </a:rPr>
              <a:t>,</a:t>
            </a:r>
            <a:br>
              <a:rPr lang="en-US" dirty="0">
                <a:ea typeface="+mn-lt"/>
                <a:cs typeface="+mn-lt"/>
              </a:rPr>
            </a:br>
            <a:r>
              <a:rPr lang="en-US" dirty="0">
                <a:ea typeface="+mn-lt"/>
                <a:cs typeface="+mn-lt"/>
              </a:rPr>
              <a:t>but I will review late submissions just to give feedback &amp; identify topics for review</a:t>
            </a:r>
            <a:endParaRPr lang="en-US" dirty="0">
              <a:cs typeface="Calibri"/>
            </a:endParaRPr>
          </a:p>
        </p:txBody>
      </p:sp>
    </p:spTree>
    <p:extLst>
      <p:ext uri="{BB962C8B-B14F-4D97-AF65-F5344CB8AC3E}">
        <p14:creationId xmlns:p14="http://schemas.microsoft.com/office/powerpoint/2010/main" val="295058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C1D0-EC58-BACC-CDFE-D3717F543238}"/>
              </a:ext>
            </a:extLst>
          </p:cNvPr>
          <p:cNvSpPr>
            <a:spLocks noGrp="1"/>
          </p:cNvSpPr>
          <p:nvPr>
            <p:ph type="title"/>
          </p:nvPr>
        </p:nvSpPr>
        <p:spPr/>
        <p:txBody>
          <a:bodyPr/>
          <a:lstStyle/>
          <a:p>
            <a:r>
              <a:rPr lang="en-US" dirty="0">
                <a:cs typeface="Calibri Light"/>
              </a:rPr>
              <a:t>Guest Lecture</a:t>
            </a:r>
            <a:endParaRPr lang="en-US" dirty="0"/>
          </a:p>
        </p:txBody>
      </p:sp>
      <p:sp>
        <p:nvSpPr>
          <p:cNvPr id="3" name="Content Placeholder 2">
            <a:extLst>
              <a:ext uri="{FF2B5EF4-FFF2-40B4-BE49-F238E27FC236}">
                <a16:creationId xmlns:a16="http://schemas.microsoft.com/office/drawing/2014/main" id="{A41C0766-095C-E0C5-0227-D8A6415F8C74}"/>
              </a:ext>
            </a:extLst>
          </p:cNvPr>
          <p:cNvSpPr>
            <a:spLocks noGrp="1"/>
          </p:cNvSpPr>
          <p:nvPr>
            <p:ph idx="1"/>
          </p:nvPr>
        </p:nvSpPr>
        <p:spPr>
          <a:xfrm>
            <a:off x="838200" y="1825625"/>
            <a:ext cx="10515600" cy="5022850"/>
          </a:xfrm>
        </p:spPr>
        <p:txBody>
          <a:bodyPr vert="horz" lIns="91440" tIns="45720" rIns="91440" bIns="45720" rtlCol="0" anchor="t">
            <a:normAutofit lnSpcReduction="10000"/>
          </a:bodyPr>
          <a:lstStyle/>
          <a:p>
            <a:r>
              <a:rPr lang="en-US" dirty="0">
                <a:cs typeface="Calibri"/>
              </a:rPr>
              <a:t>Welcome Mikyla Wilfred! </a:t>
            </a:r>
            <a:endParaRPr lang="en-US"/>
          </a:p>
          <a:p>
            <a:r>
              <a:rPr lang="en-US" dirty="0">
                <a:cs typeface="Calibri"/>
              </a:rPr>
              <a:t>She will be talking about her experience and perspective on software engineering, user interface and user experience engineering, product ownership, and company culture.</a:t>
            </a:r>
          </a:p>
          <a:p>
            <a:r>
              <a:rPr lang="en-US" dirty="0">
                <a:cs typeface="Calibri"/>
              </a:rPr>
              <a:t>University of Akron Computer Science Class of 2018.</a:t>
            </a:r>
          </a:p>
          <a:p>
            <a:r>
              <a:rPr lang="en-US" dirty="0" err="1">
                <a:cs typeface="Calibri"/>
              </a:rPr>
              <a:t>Keyfactor</a:t>
            </a:r>
            <a:r>
              <a:rPr lang="en-US" dirty="0">
                <a:cs typeface="Calibri"/>
              </a:rPr>
              <a:t> front-end software developer 2019-2021.</a:t>
            </a:r>
          </a:p>
          <a:p>
            <a:pPr lvl="1"/>
            <a:r>
              <a:rPr lang="en-US" dirty="0">
                <a:cs typeface="Calibri"/>
              </a:rPr>
              <a:t>Her redesign of the UI using React nearly eliminated JavaScript bugs.</a:t>
            </a:r>
          </a:p>
          <a:p>
            <a:r>
              <a:rPr lang="en-US" dirty="0" err="1">
                <a:cs typeface="Calibri"/>
              </a:rPr>
              <a:t>Keyfactor</a:t>
            </a:r>
            <a:r>
              <a:rPr lang="en-US" dirty="0">
                <a:cs typeface="Calibri"/>
              </a:rPr>
              <a:t> product owner 2021-present.</a:t>
            </a:r>
          </a:p>
          <a:p>
            <a:pPr lvl="1"/>
            <a:r>
              <a:rPr lang="en-US" dirty="0">
                <a:cs typeface="Calibri"/>
              </a:rPr>
              <a:t>Instrumental in maintaining software portfolio during business growth.</a:t>
            </a:r>
          </a:p>
          <a:p>
            <a:r>
              <a:rPr lang="en-US" dirty="0">
                <a:cs typeface="Calibri"/>
              </a:rPr>
              <a:t>2021 </a:t>
            </a:r>
            <a:r>
              <a:rPr lang="en-US" dirty="0" err="1">
                <a:cs typeface="Calibri"/>
              </a:rPr>
              <a:t>Keyfactor</a:t>
            </a:r>
            <a:r>
              <a:rPr lang="en-US" dirty="0">
                <a:cs typeface="Calibri"/>
              </a:rPr>
              <a:t> Key Contributor of the Year.</a:t>
            </a:r>
          </a:p>
          <a:p>
            <a:r>
              <a:rPr lang="en-US" dirty="0" err="1">
                <a:cs typeface="Calibri"/>
              </a:rPr>
              <a:t>Keyfactor</a:t>
            </a:r>
            <a:r>
              <a:rPr lang="en-US" dirty="0">
                <a:cs typeface="Calibri"/>
              </a:rPr>
              <a:t> Culture Ambassador and highly active member of several employee committees and resource groups.</a:t>
            </a:r>
          </a:p>
        </p:txBody>
      </p:sp>
    </p:spTree>
    <p:extLst>
      <p:ext uri="{BB962C8B-B14F-4D97-AF65-F5344CB8AC3E}">
        <p14:creationId xmlns:p14="http://schemas.microsoft.com/office/powerpoint/2010/main" val="1477960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User Experience Engineering </vt:lpstr>
      <vt:lpstr>Notes</vt:lpstr>
      <vt:lpstr>Practice Final</vt:lpstr>
      <vt:lpstr>Guest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427</cp:revision>
  <dcterms:created xsi:type="dcterms:W3CDTF">2022-06-29T17:49:55Z</dcterms:created>
  <dcterms:modified xsi:type="dcterms:W3CDTF">2022-11-16T21:35:28Z</dcterms:modified>
</cp:coreProperties>
</file>