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6" r:id="rId3"/>
    <p:sldId id="283" r:id="rId4"/>
    <p:sldId id="257" r:id="rId5"/>
    <p:sldId id="263" r:id="rId6"/>
    <p:sldId id="264" r:id="rId7"/>
    <p:sldId id="280" r:id="rId8"/>
    <p:sldId id="282" r:id="rId9"/>
    <p:sldId id="281" r:id="rId10"/>
    <p:sldId id="265" r:id="rId11"/>
    <p:sldId id="266" r:id="rId12"/>
    <p:sldId id="268" r:id="rId13"/>
    <p:sldId id="269" r:id="rId14"/>
    <p:sldId id="284" r:id="rId15"/>
    <p:sldId id="267" r:id="rId16"/>
    <p:sldId id="270" r:id="rId17"/>
    <p:sldId id="271" r:id="rId18"/>
    <p:sldId id="272" r:id="rId19"/>
    <p:sldId id="277" r:id="rId20"/>
    <p:sldId id="273" r:id="rId21"/>
    <p:sldId id="278" r:id="rId22"/>
    <p:sldId id="274" r:id="rId23"/>
    <p:sldId id="279" r:id="rId24"/>
    <p:sldId id="275" r:id="rId25"/>
    <p:sldId id="276" r:id="rId26"/>
    <p:sldId id="26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7985B0-6FDB-4D9D-8961-675C5CC4B436}" v="88" dt="2022-06-30T19:29:56.077"/>
    <p1510:client id="{289B89FE-5F32-4F9E-A51C-DD7B73739307}" v="6979" dt="2022-10-24T20:10:48.681"/>
    <p1510:client id="{6607C33F-0674-4C32-96E4-7CD7EEB421FA}" v="167" dt="2022-10-02T03:35:33.771"/>
    <p1510:client id="{B0B55ECA-FA77-4969-86C3-63DE57BA0185}" v="18" dt="2022-08-06T02:28:23.0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xkcd.com/2677/" TargetMode="External"/><Relationship Id="rId3" Type="http://schemas.openxmlformats.org/officeDocument/2006/relationships/hyperlink" Target="https://insights.daffodilsw.com/blog/top-5-software-architecture-patterns" TargetMode="External"/><Relationship Id="rId7" Type="http://schemas.openxmlformats.org/officeDocument/2006/relationships/hyperlink" Target="https://xkcd.com/927/" TargetMode="External"/><Relationship Id="rId2" Type="http://schemas.openxmlformats.org/officeDocument/2006/relationships/hyperlink" Target="https://alchetron.com/Lynn-Conway" TargetMode="External"/><Relationship Id="rId1" Type="http://schemas.openxmlformats.org/officeDocument/2006/relationships/slideLayout" Target="../slideLayouts/slideLayout2.xml"/><Relationship Id="rId6" Type="http://schemas.openxmlformats.org/officeDocument/2006/relationships/hyperlink" Target="http://thenewstack.io/how-much-time-do-developers-spend-actually-writing-code/" TargetMode="External"/><Relationship Id="rId5" Type="http://schemas.openxmlformats.org/officeDocument/2006/relationships/hyperlink" Target="https://www.paddle.com/blog/feature-creep" TargetMode="External"/><Relationship Id="rId4" Type="http://schemas.openxmlformats.org/officeDocument/2006/relationships/hyperlink" Target="https://learn.microsoft.com/en-us/visualstudio/code-quality/code-metrics-cyclomatic-complexity?view=vs-2022" TargetMode="External"/><Relationship Id="rId9" Type="http://schemas.openxmlformats.org/officeDocument/2006/relationships/hyperlink" Target="https://xkcd.com/204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0">
            <a:extLst>
              <a:ext uri="{FF2B5EF4-FFF2-40B4-BE49-F238E27FC236}">
                <a16:creationId xmlns:a16="http://schemas.microsoft.com/office/drawing/2014/main" id="{DC682B25-74E6-D600-9C06-7A2FE238EE64}"/>
              </a:ext>
            </a:extLst>
          </p:cNvPr>
          <p:cNvPicPr>
            <a:picLocks noChangeAspect="1"/>
          </p:cNvPicPr>
          <p:nvPr/>
        </p:nvPicPr>
        <p:blipFill rotWithShape="1">
          <a:blip r:embed="rId2"/>
          <a:srcRect l="9091" t="9579" b="33969"/>
          <a:stretch/>
        </p:blipFill>
        <p:spPr>
          <a:xfrm>
            <a:off x="3522468" y="10"/>
            <a:ext cx="8669532" cy="6857990"/>
          </a:xfrm>
          <a:prstGeom prst="rect">
            <a:avLst/>
          </a:prstGeom>
        </p:spPr>
      </p:pic>
      <p:sp>
        <p:nvSpPr>
          <p:cNvPr id="28" name="Rectangle 27">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
            <a:extLst>
              <a:ext uri="{FF2B5EF4-FFF2-40B4-BE49-F238E27FC236}">
                <a16:creationId xmlns:a16="http://schemas.microsoft.com/office/drawing/2014/main" id="{077F1F68-B103-43C7-868D-C81D4C836A50}"/>
              </a:ext>
            </a:extLst>
          </p:cNvPr>
          <p:cNvSpPr txBox="1">
            <a:spLocks/>
          </p:cNvSpPr>
          <p:nvPr/>
        </p:nvSpPr>
        <p:spPr>
          <a:xfrm>
            <a:off x="477981" y="702288"/>
            <a:ext cx="4023360" cy="3624209"/>
          </a:xfrm>
          <a:prstGeom prst="rect">
            <a:avLst/>
          </a:prstGeom>
        </p:spPr>
        <p:txBody>
          <a:bodyPr vert="horz" lIns="91440" tIns="45720" rIns="91440" bIns="45720" rtlCol="0" anchor="b">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cs typeface="Calibri Light"/>
              </a:rPr>
              <a:t>Architecture, Complexity, and Refactoring</a:t>
            </a:r>
            <a:br>
              <a:rPr lang="en-US" sz="4800" dirty="0">
                <a:cs typeface="Calibri Light"/>
              </a:rPr>
            </a:br>
            <a:br>
              <a:rPr lang="en-US" sz="4800" dirty="0">
                <a:cs typeface="Calibri Light"/>
              </a:rPr>
            </a:br>
            <a:endParaRPr lang="en-US" sz="4800" dirty="0">
              <a:cs typeface="Calibri Light"/>
            </a:endParaRPr>
          </a:p>
        </p:txBody>
      </p:sp>
      <p:sp>
        <p:nvSpPr>
          <p:cNvPr id="29" name="Rectangle 28">
            <a:extLst>
              <a:ext uri="{FF2B5EF4-FFF2-40B4-BE49-F238E27FC236}">
                <a16:creationId xmlns:a16="http://schemas.microsoft.com/office/drawing/2014/main" id="{A603944E-845D-1910-2075-12B901B13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32">
            <a:extLst>
              <a:ext uri="{FF2B5EF4-FFF2-40B4-BE49-F238E27FC236}">
                <a16:creationId xmlns:a16="http://schemas.microsoft.com/office/drawing/2014/main" id="{B108F110-E1D1-8FE0-A653-98B1C068EF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Subtitle 2">
            <a:extLst>
              <a:ext uri="{FF2B5EF4-FFF2-40B4-BE49-F238E27FC236}">
                <a16:creationId xmlns:a16="http://schemas.microsoft.com/office/drawing/2014/main" id="{56056072-5BEC-E281-11D0-DF4034D9EE7B}"/>
              </a:ext>
            </a:extLst>
          </p:cNvPr>
          <p:cNvSpPr>
            <a:spLocks noGrp="1"/>
          </p:cNvSpPr>
          <p:nvPr/>
        </p:nvSpPr>
        <p:spPr>
          <a:xfrm>
            <a:off x="477980" y="3268711"/>
            <a:ext cx="4023359" cy="1208141"/>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Tahoma"/>
                <a:ea typeface="Tahoma"/>
                <a:cs typeface="Tahoma"/>
              </a:rPr>
              <a:t>JD </a:t>
            </a:r>
            <a:r>
              <a:rPr lang="en-US" sz="2000" dirty="0" err="1">
                <a:latin typeface="Tahoma"/>
                <a:ea typeface="Tahoma"/>
                <a:cs typeface="Tahoma"/>
              </a:rPr>
              <a:t>Kilgallin</a:t>
            </a:r>
            <a:endParaRPr lang="en-US" sz="2000" dirty="0" err="1">
              <a:latin typeface="Tahoma"/>
              <a:ea typeface="Tahoma"/>
              <a:cs typeface="Calibri"/>
            </a:endParaRPr>
          </a:p>
          <a:p>
            <a:pPr algn="l"/>
            <a:r>
              <a:rPr lang="en-US" sz="2000" dirty="0">
                <a:latin typeface="Tahoma"/>
                <a:ea typeface="Tahoma"/>
                <a:cs typeface="Calibri"/>
              </a:rPr>
              <a:t>CPSC:480</a:t>
            </a:r>
            <a:endParaRPr lang="en-US" sz="2000" dirty="0">
              <a:latin typeface="Tahoma"/>
              <a:ea typeface="Tahoma"/>
              <a:cs typeface="+mn-lt"/>
            </a:endParaRPr>
          </a:p>
          <a:p>
            <a:pPr algn="l"/>
            <a:r>
              <a:rPr lang="en-US" sz="2000" dirty="0">
                <a:latin typeface="Tahoma"/>
                <a:ea typeface="+mn-lt"/>
                <a:cs typeface="+mn-lt"/>
              </a:rPr>
              <a:t>10/24/22</a:t>
            </a:r>
          </a:p>
        </p:txBody>
      </p:sp>
      <p:sp>
        <p:nvSpPr>
          <p:cNvPr id="37" name="Subtitle 2">
            <a:extLst>
              <a:ext uri="{FF2B5EF4-FFF2-40B4-BE49-F238E27FC236}">
                <a16:creationId xmlns:a16="http://schemas.microsoft.com/office/drawing/2014/main" id="{36079299-4BBE-F6B4-8EFD-7D69E8A89D7B}"/>
              </a:ext>
            </a:extLst>
          </p:cNvPr>
          <p:cNvSpPr txBox="1">
            <a:spLocks/>
          </p:cNvSpPr>
          <p:nvPr/>
        </p:nvSpPr>
        <p:spPr>
          <a:xfrm>
            <a:off x="479985" y="4794716"/>
            <a:ext cx="5898280" cy="2060377"/>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latin typeface="Tahoma"/>
                <a:ea typeface="Tahoma"/>
                <a:cs typeface="Tahoma"/>
              </a:rPr>
              <a:t>Photo: Lynn Conway, </a:t>
            </a:r>
            <a:r>
              <a:rPr lang="en-US" sz="2000" dirty="0" err="1">
                <a:latin typeface="Tahoma"/>
                <a:ea typeface="Tahoma"/>
                <a:cs typeface="Tahoma"/>
              </a:rPr>
              <a:t>Alchetron</a:t>
            </a:r>
            <a:endParaRPr lang="en-US" dirty="0" err="1">
              <a:latin typeface="Calibri" panose="020F0502020204030204"/>
              <a:ea typeface="Tahoma"/>
              <a:cs typeface="Calibri" panose="020F0502020204030204"/>
            </a:endParaRPr>
          </a:p>
          <a:p>
            <a:r>
              <a:rPr lang="en-US" sz="2000" dirty="0">
                <a:latin typeface="Tahoma"/>
                <a:ea typeface="Tahoma"/>
                <a:cs typeface="Tahoma"/>
              </a:rPr>
              <a:t>Known for: Out-of-order processor execution, Very-Large Scale Integrated Circuits, director of DARPA Strategic Computing Initiative, subject </a:t>
            </a:r>
          </a:p>
          <a:p>
            <a:r>
              <a:rPr lang="en-US" sz="2000" dirty="0">
                <a:latin typeface="Tahoma"/>
                <a:ea typeface="Tahoma"/>
                <a:cs typeface="Tahoma"/>
              </a:rPr>
              <a:t>of IEEE Journal of Solid-State Circuits special report, LGBT inclusion in IEEE Code of Ethics</a:t>
            </a:r>
            <a:endParaRPr lang="en-US" dirty="0">
              <a:cs typeface="Calibri"/>
            </a:endParaRPr>
          </a:p>
        </p:txBody>
      </p:sp>
    </p:spTree>
    <p:extLst>
      <p:ext uri="{BB962C8B-B14F-4D97-AF65-F5344CB8AC3E}">
        <p14:creationId xmlns:p14="http://schemas.microsoft.com/office/powerpoint/2010/main" val="192900429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8AEBA-33CC-0CC5-C2C1-8F4F029EEAFE}"/>
              </a:ext>
            </a:extLst>
          </p:cNvPr>
          <p:cNvSpPr>
            <a:spLocks noGrp="1"/>
          </p:cNvSpPr>
          <p:nvPr>
            <p:ph type="title"/>
          </p:nvPr>
        </p:nvSpPr>
        <p:spPr/>
        <p:txBody>
          <a:bodyPr/>
          <a:lstStyle/>
          <a:p>
            <a:r>
              <a:rPr lang="en-US" dirty="0">
                <a:cs typeface="Calibri Light"/>
              </a:rPr>
              <a:t>Frameworks</a:t>
            </a:r>
            <a:endParaRPr lang="en-US" dirty="0"/>
          </a:p>
        </p:txBody>
      </p:sp>
      <p:sp>
        <p:nvSpPr>
          <p:cNvPr id="3" name="Content Placeholder 2">
            <a:extLst>
              <a:ext uri="{FF2B5EF4-FFF2-40B4-BE49-F238E27FC236}">
                <a16:creationId xmlns:a16="http://schemas.microsoft.com/office/drawing/2014/main" id="{24533FF3-2943-7AB9-8907-8FA81ED65C5C}"/>
              </a:ext>
            </a:extLst>
          </p:cNvPr>
          <p:cNvSpPr>
            <a:spLocks noGrp="1"/>
          </p:cNvSpPr>
          <p:nvPr>
            <p:ph idx="1"/>
          </p:nvPr>
        </p:nvSpPr>
        <p:spPr>
          <a:xfrm>
            <a:off x="838200" y="1825625"/>
            <a:ext cx="10515600" cy="5029994"/>
          </a:xfrm>
        </p:spPr>
        <p:txBody>
          <a:bodyPr vert="horz" lIns="91440" tIns="45720" rIns="91440" bIns="45720" rtlCol="0" anchor="t">
            <a:normAutofit fontScale="92500" lnSpcReduction="20000"/>
          </a:bodyPr>
          <a:lstStyle/>
          <a:p>
            <a:r>
              <a:rPr lang="en-US" dirty="0">
                <a:cs typeface="Calibri"/>
              </a:rPr>
              <a:t>A framework is an infrastructure component that facilitates a software architecture with some aspects pre-built or automated.</a:t>
            </a:r>
          </a:p>
          <a:p>
            <a:r>
              <a:rPr lang="en-US" dirty="0">
                <a:cs typeface="Calibri"/>
              </a:rPr>
              <a:t>A concrete implementation of a software architecture pattern.</a:t>
            </a:r>
          </a:p>
          <a:p>
            <a:r>
              <a:rPr lang="en-US" dirty="0">
                <a:cs typeface="Calibri"/>
              </a:rPr>
              <a:t>Extension points or plug points are interfaces a framework provides to apply the framework to the specific context of the problem to be solved with the application.</a:t>
            </a:r>
          </a:p>
          <a:p>
            <a:r>
              <a:rPr lang="en-US" dirty="0">
                <a:cs typeface="Calibri"/>
              </a:rPr>
              <a:t>Enforces consistent source code and behavior, but can be limiting (difficult to switch frameworks, so may be stuck with what the framework allows).</a:t>
            </a:r>
          </a:p>
          <a:p>
            <a:r>
              <a:rPr lang="en-US" dirty="0">
                <a:ea typeface="+mn-lt"/>
                <a:cs typeface="+mn-lt"/>
              </a:rPr>
              <a:t>Some examples: Angular, Node.js, React, Django, and Flask are popular frameworks for web development; Unity and Unreal are game development frameworks; Selenium is a software testing framework.</a:t>
            </a:r>
            <a:endParaRPr lang="en-US" dirty="0">
              <a:cs typeface="Calibri"/>
            </a:endParaRPr>
          </a:p>
          <a:p>
            <a:r>
              <a:rPr lang="en-US" dirty="0">
                <a:cs typeface="Calibri"/>
              </a:rPr>
              <a:t>Some combinations of other technologies constitute a framework; e.g. the LAMP stack consists of Linux, Apache, MySQL, and PHP, which allows web applications to be written using free software.</a:t>
            </a:r>
            <a:endParaRPr lang="en-US"/>
          </a:p>
          <a:p>
            <a:endParaRPr lang="en-US" dirty="0">
              <a:cs typeface="Calibri"/>
            </a:endParaRPr>
          </a:p>
        </p:txBody>
      </p:sp>
    </p:spTree>
    <p:extLst>
      <p:ext uri="{BB962C8B-B14F-4D97-AF65-F5344CB8AC3E}">
        <p14:creationId xmlns:p14="http://schemas.microsoft.com/office/powerpoint/2010/main" val="642485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D039A-D1B1-3275-533F-66E5FAD60ED8}"/>
              </a:ext>
            </a:extLst>
          </p:cNvPr>
          <p:cNvSpPr>
            <a:spLocks noGrp="1"/>
          </p:cNvSpPr>
          <p:nvPr>
            <p:ph type="title"/>
          </p:nvPr>
        </p:nvSpPr>
        <p:spPr/>
        <p:txBody>
          <a:bodyPr/>
          <a:lstStyle/>
          <a:p>
            <a:r>
              <a:rPr lang="en-US" dirty="0">
                <a:cs typeface="Calibri Light"/>
              </a:rPr>
              <a:t>Complexity</a:t>
            </a:r>
            <a:endParaRPr lang="en-US" dirty="0"/>
          </a:p>
        </p:txBody>
      </p:sp>
      <p:sp>
        <p:nvSpPr>
          <p:cNvPr id="3" name="Content Placeholder 2">
            <a:extLst>
              <a:ext uri="{FF2B5EF4-FFF2-40B4-BE49-F238E27FC236}">
                <a16:creationId xmlns:a16="http://schemas.microsoft.com/office/drawing/2014/main" id="{2E45CEC9-A6BF-C63A-6D1D-2F64D4CDB276}"/>
              </a:ext>
            </a:extLst>
          </p:cNvPr>
          <p:cNvSpPr>
            <a:spLocks noGrp="1"/>
          </p:cNvSpPr>
          <p:nvPr>
            <p:ph idx="1"/>
          </p:nvPr>
        </p:nvSpPr>
        <p:spPr>
          <a:xfrm>
            <a:off x="838200" y="1825625"/>
            <a:ext cx="10515600" cy="5028671"/>
          </a:xfrm>
        </p:spPr>
        <p:txBody>
          <a:bodyPr vert="horz" lIns="91440" tIns="45720" rIns="91440" bIns="45720" rtlCol="0" anchor="t">
            <a:normAutofit lnSpcReduction="10000"/>
          </a:bodyPr>
          <a:lstStyle/>
          <a:p>
            <a:r>
              <a:rPr lang="en-US" dirty="0">
                <a:cs typeface="Calibri"/>
              </a:rPr>
              <a:t>Applies to both the product and its source code, in different ways.</a:t>
            </a:r>
          </a:p>
          <a:p>
            <a:r>
              <a:rPr lang="en-US" dirty="0">
                <a:cs typeface="Calibri"/>
              </a:rPr>
              <a:t>A good software architecture limits the complexity that needs to be considered at any point in software development and maintenance.</a:t>
            </a:r>
            <a:endParaRPr lang="en-US">
              <a:cs typeface="Calibri"/>
            </a:endParaRPr>
          </a:p>
          <a:p>
            <a:r>
              <a:rPr lang="en-US" dirty="0">
                <a:cs typeface="Calibri"/>
              </a:rPr>
              <a:t>Recall Lehman's Law of Increasing Complexity — as an E-type system evolves, its complexity increases unless work is done to maintain or reduce it.</a:t>
            </a:r>
          </a:p>
          <a:p>
            <a:r>
              <a:rPr lang="en-US" dirty="0">
                <a:cs typeface="Calibri"/>
              </a:rPr>
              <a:t>Use of architecture patterns and frameworks helps ensure that software development and maintenance can continue even as the product increases in complexity.</a:t>
            </a:r>
          </a:p>
          <a:p>
            <a:r>
              <a:rPr lang="en-US" dirty="0">
                <a:cs typeface="Calibri"/>
              </a:rPr>
              <a:t>"Small" commercial software products contain 10k-1 million lines of code (17k for </a:t>
            </a:r>
            <a:r>
              <a:rPr lang="en-US" dirty="0" err="1">
                <a:cs typeface="Calibri"/>
              </a:rPr>
              <a:t>Keyfactor</a:t>
            </a:r>
            <a:r>
              <a:rPr lang="en-US" dirty="0">
                <a:cs typeface="Calibri"/>
              </a:rPr>
              <a:t> C agent). Large software systems can contain &gt;100 million, so complexity is a major concern in all products.</a:t>
            </a:r>
          </a:p>
        </p:txBody>
      </p:sp>
    </p:spTree>
    <p:extLst>
      <p:ext uri="{BB962C8B-B14F-4D97-AF65-F5344CB8AC3E}">
        <p14:creationId xmlns:p14="http://schemas.microsoft.com/office/powerpoint/2010/main" val="4164944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3FEB0-B4CC-B0AC-C980-76DEF29F9BEE}"/>
              </a:ext>
            </a:extLst>
          </p:cNvPr>
          <p:cNvSpPr>
            <a:spLocks noGrp="1"/>
          </p:cNvSpPr>
          <p:nvPr>
            <p:ph type="title"/>
          </p:nvPr>
        </p:nvSpPr>
        <p:spPr/>
        <p:txBody>
          <a:bodyPr/>
          <a:lstStyle/>
          <a:p>
            <a:r>
              <a:rPr lang="en-US" dirty="0">
                <a:cs typeface="Calibri Light"/>
              </a:rPr>
              <a:t>Metrics</a:t>
            </a:r>
            <a:endParaRPr lang="en-US" dirty="0"/>
          </a:p>
        </p:txBody>
      </p:sp>
      <p:sp>
        <p:nvSpPr>
          <p:cNvPr id="3" name="Content Placeholder 2">
            <a:extLst>
              <a:ext uri="{FF2B5EF4-FFF2-40B4-BE49-F238E27FC236}">
                <a16:creationId xmlns:a16="http://schemas.microsoft.com/office/drawing/2014/main" id="{2493628D-4D16-D96D-04F0-F94CB0B55E45}"/>
              </a:ext>
            </a:extLst>
          </p:cNvPr>
          <p:cNvSpPr>
            <a:spLocks noGrp="1"/>
          </p:cNvSpPr>
          <p:nvPr>
            <p:ph idx="1"/>
          </p:nvPr>
        </p:nvSpPr>
        <p:spPr>
          <a:xfrm>
            <a:off x="838200" y="1825625"/>
            <a:ext cx="10515600" cy="5028671"/>
          </a:xfrm>
        </p:spPr>
        <p:txBody>
          <a:bodyPr vert="horz" lIns="91440" tIns="45720" rIns="91440" bIns="45720" rtlCol="0" anchor="t">
            <a:normAutofit lnSpcReduction="10000"/>
          </a:bodyPr>
          <a:lstStyle/>
          <a:p>
            <a:r>
              <a:rPr lang="en-US" dirty="0">
                <a:cs typeface="Calibri"/>
              </a:rPr>
              <a:t>Ability to quantify attributes of software, including source code and product behavior visible to end users.</a:t>
            </a:r>
          </a:p>
          <a:p>
            <a:r>
              <a:rPr lang="en-US" dirty="0">
                <a:cs typeface="Calibri"/>
              </a:rPr>
              <a:t>Can [attempt to] measure quality, complexity, size, usability, etc.</a:t>
            </a:r>
          </a:p>
          <a:p>
            <a:r>
              <a:rPr lang="en-US" dirty="0">
                <a:cs typeface="Calibri"/>
              </a:rPr>
              <a:t>Ideal metrics are:</a:t>
            </a:r>
          </a:p>
          <a:p>
            <a:pPr lvl="1"/>
            <a:r>
              <a:rPr lang="en-US" dirty="0">
                <a:cs typeface="Calibri"/>
              </a:rPr>
              <a:t>Easy to measure (measurements that require excessive work have less value)</a:t>
            </a:r>
          </a:p>
          <a:p>
            <a:pPr lvl="1"/>
            <a:r>
              <a:rPr lang="en-US" dirty="0">
                <a:cs typeface="Calibri"/>
              </a:rPr>
              <a:t>Easy to understand and interpret (esoteric metrics provide less value)</a:t>
            </a:r>
          </a:p>
          <a:p>
            <a:pPr lvl="1"/>
            <a:r>
              <a:rPr lang="en-US" dirty="0">
                <a:cs typeface="Calibri"/>
              </a:rPr>
              <a:t>Relevant (measuring something that doesn't matter has no value)</a:t>
            </a:r>
          </a:p>
          <a:p>
            <a:pPr lvl="1"/>
            <a:r>
              <a:rPr lang="en-US" dirty="0">
                <a:cs typeface="Calibri"/>
              </a:rPr>
              <a:t>Intuitive (should align with subjective expert impressions of the attribute)</a:t>
            </a:r>
          </a:p>
          <a:p>
            <a:pPr lvl="1"/>
            <a:r>
              <a:rPr lang="en-US" dirty="0">
                <a:cs typeface="Calibri"/>
              </a:rPr>
              <a:t>Stable (small changes in the software, especially ones that aren't intended to affect the metric, should not cause large change in measurement of metric)</a:t>
            </a:r>
          </a:p>
          <a:p>
            <a:pPr lvl="1"/>
            <a:r>
              <a:rPr lang="en-US" dirty="0">
                <a:cs typeface="Calibri"/>
              </a:rPr>
              <a:t>Predictable (should be able to anticipate the effect of a change on a metric)</a:t>
            </a:r>
          </a:p>
          <a:p>
            <a:r>
              <a:rPr lang="en-US" dirty="0">
                <a:ea typeface="+mn-lt"/>
                <a:cs typeface="+mn-lt"/>
              </a:rPr>
              <a:t>Consider units of a metric especially for relevance &amp; intuition –  </a:t>
            </a:r>
            <a:br>
              <a:rPr lang="en-US" dirty="0">
                <a:ea typeface="+mn-lt"/>
                <a:cs typeface="+mn-lt"/>
              </a:rPr>
            </a:br>
            <a:r>
              <a:rPr lang="en-US" dirty="0">
                <a:ea typeface="+mn-lt"/>
                <a:cs typeface="+mn-lt"/>
              </a:rPr>
              <a:t>does "number of variables times number of developers" make sense?</a:t>
            </a:r>
            <a:endParaRPr lang="en-US" dirty="0">
              <a:cs typeface="Calibri"/>
            </a:endParaRPr>
          </a:p>
        </p:txBody>
      </p:sp>
    </p:spTree>
    <p:extLst>
      <p:ext uri="{BB962C8B-B14F-4D97-AF65-F5344CB8AC3E}">
        <p14:creationId xmlns:p14="http://schemas.microsoft.com/office/powerpoint/2010/main" val="103846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6DE87-9795-EA48-ED19-A49B52B7178F}"/>
              </a:ext>
            </a:extLst>
          </p:cNvPr>
          <p:cNvSpPr>
            <a:spLocks noGrp="1"/>
          </p:cNvSpPr>
          <p:nvPr>
            <p:ph type="title"/>
          </p:nvPr>
        </p:nvSpPr>
        <p:spPr/>
        <p:txBody>
          <a:bodyPr/>
          <a:lstStyle/>
          <a:p>
            <a:r>
              <a:rPr lang="en-US" dirty="0">
                <a:cs typeface="Calibri Light"/>
              </a:rPr>
              <a:t>Cyclomatic Complexity</a:t>
            </a:r>
            <a:endParaRPr lang="en-US" dirty="0"/>
          </a:p>
        </p:txBody>
      </p:sp>
      <p:sp>
        <p:nvSpPr>
          <p:cNvPr id="3" name="Content Placeholder 2">
            <a:extLst>
              <a:ext uri="{FF2B5EF4-FFF2-40B4-BE49-F238E27FC236}">
                <a16:creationId xmlns:a16="http://schemas.microsoft.com/office/drawing/2014/main" id="{9D4E32C6-245F-A558-172B-D65FDF3D3A5F}"/>
              </a:ext>
            </a:extLst>
          </p:cNvPr>
          <p:cNvSpPr>
            <a:spLocks noGrp="1"/>
          </p:cNvSpPr>
          <p:nvPr>
            <p:ph idx="1"/>
          </p:nvPr>
        </p:nvSpPr>
        <p:spPr>
          <a:xfrm>
            <a:off x="838200" y="1825625"/>
            <a:ext cx="10515600" cy="5028671"/>
          </a:xfrm>
        </p:spPr>
        <p:txBody>
          <a:bodyPr vert="horz" lIns="91440" tIns="45720" rIns="91440" bIns="45720" rtlCol="0" anchor="t">
            <a:normAutofit/>
          </a:bodyPr>
          <a:lstStyle/>
          <a:p>
            <a:r>
              <a:rPr lang="en-US" dirty="0">
                <a:cs typeface="Calibri"/>
              </a:rPr>
              <a:t>Number of distinct code paths through a program</a:t>
            </a:r>
          </a:p>
          <a:p>
            <a:pPr lvl="1"/>
            <a:r>
              <a:rPr lang="en-US" dirty="0">
                <a:cs typeface="Calibri"/>
              </a:rPr>
              <a:t>Two paths are distinct ("linearly independent") if you can list the instructions in order, and there's at least one instruction that's in one but not the other.</a:t>
            </a:r>
          </a:p>
          <a:p>
            <a:pPr lvl="1"/>
            <a:r>
              <a:rPr lang="en-US" dirty="0">
                <a:cs typeface="Calibri"/>
              </a:rPr>
              <a:t>Every conditional ("if" statement, ternary "? :", </a:t>
            </a:r>
            <a:r>
              <a:rPr lang="en-US" dirty="0" err="1">
                <a:cs typeface="Calibri"/>
              </a:rPr>
              <a:t>etc</a:t>
            </a:r>
            <a:r>
              <a:rPr lang="en-US" dirty="0">
                <a:cs typeface="Calibri"/>
              </a:rPr>
              <a:t>) increases CC by number of Boolean terms ("if (a ^ b) {…}" = "if (a) { if (b) {…}}"; CC += 2).</a:t>
            </a:r>
          </a:p>
          <a:p>
            <a:pPr lvl="1"/>
            <a:r>
              <a:rPr lang="en-US" dirty="0">
                <a:cs typeface="Calibri"/>
              </a:rPr>
              <a:t>Every loop increases CC by 1; at the end of the loop, you can go on or go back.</a:t>
            </a:r>
          </a:p>
          <a:p>
            <a:r>
              <a:rPr lang="en-US" dirty="0">
                <a:cs typeface="Calibri"/>
              </a:rPr>
              <a:t>If you drew a state diagram with </a:t>
            </a:r>
            <a:r>
              <a:rPr lang="en-US" b="1" dirty="0">
                <a:cs typeface="Calibri"/>
              </a:rPr>
              <a:t>every</a:t>
            </a:r>
            <a:r>
              <a:rPr lang="en-US" dirty="0">
                <a:cs typeface="Calibri"/>
              </a:rPr>
              <a:t> line of code as its own state, the cyclomatic complexity is E - N + P, where E is the number of transitions (edges), N is the number of states (nodes), and P is the number of entry points or disjoint components.</a:t>
            </a:r>
          </a:p>
          <a:p>
            <a:r>
              <a:rPr lang="en-US" dirty="0">
                <a:cs typeface="Calibri"/>
              </a:rPr>
              <a:t>Can be computed for any level: an individual function, class, module, application, or even a larger system of multiple applications.</a:t>
            </a:r>
          </a:p>
        </p:txBody>
      </p:sp>
    </p:spTree>
    <p:extLst>
      <p:ext uri="{BB962C8B-B14F-4D97-AF65-F5344CB8AC3E}">
        <p14:creationId xmlns:p14="http://schemas.microsoft.com/office/powerpoint/2010/main" val="1099585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6ADB0-4D0E-B748-5AD2-A3978FC3E585}"/>
              </a:ext>
            </a:extLst>
          </p:cNvPr>
          <p:cNvSpPr>
            <a:spLocks noGrp="1"/>
          </p:cNvSpPr>
          <p:nvPr>
            <p:ph type="title"/>
          </p:nvPr>
        </p:nvSpPr>
        <p:spPr/>
        <p:txBody>
          <a:bodyPr/>
          <a:lstStyle/>
          <a:p>
            <a:r>
              <a:rPr lang="en-US" dirty="0">
                <a:cs typeface="Calibri Light"/>
              </a:rPr>
              <a:t>Cyclomatic Complexity</a:t>
            </a:r>
            <a:endParaRPr lang="en-US" dirty="0"/>
          </a:p>
        </p:txBody>
      </p:sp>
      <p:sp>
        <p:nvSpPr>
          <p:cNvPr id="3" name="Content Placeholder 2">
            <a:extLst>
              <a:ext uri="{FF2B5EF4-FFF2-40B4-BE49-F238E27FC236}">
                <a16:creationId xmlns:a16="http://schemas.microsoft.com/office/drawing/2014/main" id="{D8079499-DFB7-58C1-EC7D-035E9C5CE9D6}"/>
              </a:ext>
            </a:extLst>
          </p:cNvPr>
          <p:cNvSpPr>
            <a:spLocks noGrp="1"/>
          </p:cNvSpPr>
          <p:nvPr>
            <p:ph idx="1"/>
          </p:nvPr>
        </p:nvSpPr>
        <p:spPr>
          <a:xfrm>
            <a:off x="838200" y="1825625"/>
            <a:ext cx="10515600" cy="5028671"/>
          </a:xfrm>
        </p:spPr>
        <p:txBody>
          <a:bodyPr vert="horz" lIns="91440" tIns="45720" rIns="91440" bIns="45720" rtlCol="0" anchor="t">
            <a:normAutofit/>
          </a:bodyPr>
          <a:lstStyle/>
          <a:p>
            <a:r>
              <a:rPr lang="en-US" dirty="0">
                <a:cs typeface="Calibri"/>
              </a:rPr>
              <a:t>Functions with a CC above 10-15 are excessively complex, and good candidates for decomposition into smaller functions.</a:t>
            </a:r>
          </a:p>
          <a:p>
            <a:r>
              <a:rPr lang="en-US" dirty="0">
                <a:cs typeface="Calibri"/>
              </a:rPr>
              <a:t>Cyclomatic complexity for a large system can be on the order of the number of lines of code, so approaching a billion.</a:t>
            </a:r>
          </a:p>
          <a:p>
            <a:r>
              <a:rPr lang="en-US" dirty="0">
                <a:cs typeface="Calibri"/>
              </a:rPr>
              <a:t>Modules with higher complexity per line of code are, in general, at higher risk for bugs, and harder to maintain. Average CC does depend on language, as well as size and type of project.</a:t>
            </a:r>
          </a:p>
          <a:p>
            <a:r>
              <a:rPr lang="en-US" dirty="0">
                <a:cs typeface="Calibri"/>
              </a:rPr>
              <a:t>Cyclomatic complexity corresponds to the number of test cases needed to provide complete code coverage; one test per code path allows all code to be tested (code coverage of tests will be discussed next week).</a:t>
            </a:r>
          </a:p>
          <a:p>
            <a:endParaRPr lang="en-US" dirty="0">
              <a:cs typeface="Calibri"/>
            </a:endParaRPr>
          </a:p>
        </p:txBody>
      </p:sp>
    </p:spTree>
    <p:extLst>
      <p:ext uri="{BB962C8B-B14F-4D97-AF65-F5344CB8AC3E}">
        <p14:creationId xmlns:p14="http://schemas.microsoft.com/office/powerpoint/2010/main" val="688608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E9F8B-11AF-3353-B774-7084F4329CB6}"/>
              </a:ext>
            </a:extLst>
          </p:cNvPr>
          <p:cNvSpPr>
            <a:spLocks noGrp="1"/>
          </p:cNvSpPr>
          <p:nvPr>
            <p:ph type="title"/>
          </p:nvPr>
        </p:nvSpPr>
        <p:spPr/>
        <p:txBody>
          <a:bodyPr/>
          <a:lstStyle/>
          <a:p>
            <a:r>
              <a:rPr lang="en-US" dirty="0">
                <a:cs typeface="Calibri Light"/>
              </a:rPr>
              <a:t>Scope Creep</a:t>
            </a:r>
            <a:endParaRPr lang="en-US" dirty="0"/>
          </a:p>
        </p:txBody>
      </p:sp>
      <p:sp>
        <p:nvSpPr>
          <p:cNvPr id="3" name="Content Placeholder 2">
            <a:extLst>
              <a:ext uri="{FF2B5EF4-FFF2-40B4-BE49-F238E27FC236}">
                <a16:creationId xmlns:a16="http://schemas.microsoft.com/office/drawing/2014/main" id="{14F5010C-88F7-0527-FAC2-16AE3529788D}"/>
              </a:ext>
            </a:extLst>
          </p:cNvPr>
          <p:cNvSpPr>
            <a:spLocks noGrp="1"/>
          </p:cNvSpPr>
          <p:nvPr>
            <p:ph idx="1"/>
          </p:nvPr>
        </p:nvSpPr>
        <p:spPr>
          <a:xfrm>
            <a:off x="838200" y="1825625"/>
            <a:ext cx="10515600" cy="5028671"/>
          </a:xfrm>
        </p:spPr>
        <p:txBody>
          <a:bodyPr vert="horz" lIns="91440" tIns="45720" rIns="91440" bIns="45720" rtlCol="0" anchor="t">
            <a:normAutofit lnSpcReduction="10000"/>
          </a:bodyPr>
          <a:lstStyle/>
          <a:p>
            <a:r>
              <a:rPr lang="en-US" dirty="0">
                <a:cs typeface="Calibri"/>
              </a:rPr>
              <a:t>Some complexity comes from implementing new functionality between releases, with the product including more requirements and more code each time.</a:t>
            </a:r>
          </a:p>
          <a:p>
            <a:r>
              <a:rPr lang="en-US" dirty="0">
                <a:cs typeface="Calibri"/>
              </a:rPr>
              <a:t>Some complexity comes from adding bells and whistles to existing functionality that goes beyond the requirements (implementation/ design cannot be traced all the way back to initial requirements).</a:t>
            </a:r>
          </a:p>
          <a:p>
            <a:r>
              <a:rPr lang="en-US" i="1" dirty="0">
                <a:cs typeface="Calibri"/>
              </a:rPr>
              <a:t>Scope creep </a:t>
            </a:r>
            <a:r>
              <a:rPr lang="en-US" dirty="0">
                <a:cs typeface="Calibri"/>
              </a:rPr>
              <a:t>(aka feature creep, kitchen sink syndrome, </a:t>
            </a:r>
            <a:r>
              <a:rPr lang="en-US" dirty="0" err="1">
                <a:cs typeface="Calibri"/>
              </a:rPr>
              <a:t>etc</a:t>
            </a:r>
            <a:r>
              <a:rPr lang="en-US" dirty="0">
                <a:cs typeface="Calibri"/>
              </a:rPr>
              <a:t>) is the tendency toward unplanned growth of features developed in a product release without underlying requirements changes.</a:t>
            </a:r>
          </a:p>
          <a:p>
            <a:r>
              <a:rPr lang="en-US" dirty="0">
                <a:cs typeface="Calibri"/>
              </a:rPr>
              <a:t>Frequently comes from developers saying "oh it would be trivial to add this additional piece" or "we might need this in the future", but project management is ultimately responsible for preventing over-engineering that impacts project success.</a:t>
            </a:r>
            <a:endParaRPr lang="en-US" dirty="0"/>
          </a:p>
        </p:txBody>
      </p:sp>
    </p:spTree>
    <p:extLst>
      <p:ext uri="{BB962C8B-B14F-4D97-AF65-F5344CB8AC3E}">
        <p14:creationId xmlns:p14="http://schemas.microsoft.com/office/powerpoint/2010/main" val="688840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5E90C-649E-FDE3-7BD2-B384745E5E02}"/>
              </a:ext>
            </a:extLst>
          </p:cNvPr>
          <p:cNvSpPr>
            <a:spLocks noGrp="1"/>
          </p:cNvSpPr>
          <p:nvPr>
            <p:ph type="title"/>
          </p:nvPr>
        </p:nvSpPr>
        <p:spPr/>
        <p:txBody>
          <a:bodyPr/>
          <a:lstStyle/>
          <a:p>
            <a:r>
              <a:rPr lang="en-US" dirty="0">
                <a:cs typeface="Calibri Light"/>
              </a:rPr>
              <a:t>Managing Complexity</a:t>
            </a:r>
            <a:endParaRPr lang="en-US" dirty="0"/>
          </a:p>
        </p:txBody>
      </p:sp>
      <p:sp>
        <p:nvSpPr>
          <p:cNvPr id="3" name="Content Placeholder 2">
            <a:extLst>
              <a:ext uri="{FF2B5EF4-FFF2-40B4-BE49-F238E27FC236}">
                <a16:creationId xmlns:a16="http://schemas.microsoft.com/office/drawing/2014/main" id="{48D105BF-1A2C-6C28-6360-A0D7A9961F24}"/>
              </a:ext>
            </a:extLst>
          </p:cNvPr>
          <p:cNvSpPr>
            <a:spLocks noGrp="1"/>
          </p:cNvSpPr>
          <p:nvPr>
            <p:ph idx="1"/>
          </p:nvPr>
        </p:nvSpPr>
        <p:spPr>
          <a:xfrm>
            <a:off x="838200" y="1825625"/>
            <a:ext cx="10811932" cy="5028671"/>
          </a:xfrm>
        </p:spPr>
        <p:txBody>
          <a:bodyPr vert="horz" lIns="91440" tIns="45720" rIns="91440" bIns="45720" rtlCol="0" anchor="t">
            <a:normAutofit fontScale="92500" lnSpcReduction="10000"/>
          </a:bodyPr>
          <a:lstStyle/>
          <a:p>
            <a:r>
              <a:rPr lang="en-US" dirty="0">
                <a:cs typeface="Calibri"/>
              </a:rPr>
              <a:t>The easiest way to manage complexity of the product </a:t>
            </a:r>
            <a:r>
              <a:rPr lang="en-US" i="1" dirty="0">
                <a:cs typeface="Calibri"/>
              </a:rPr>
              <a:t>and </a:t>
            </a:r>
            <a:r>
              <a:rPr lang="en-US" dirty="0">
                <a:cs typeface="Calibri"/>
              </a:rPr>
              <a:t>its source code is to invest in getting the architecture right from the beginning.</a:t>
            </a:r>
          </a:p>
          <a:p>
            <a:r>
              <a:rPr lang="en-US" dirty="0">
                <a:cs typeface="Calibri"/>
              </a:rPr>
              <a:t>The second factor is to ensure that all implementation is traceable to a bona fide requirement, and project management dictates what gets prioritized:</a:t>
            </a:r>
          </a:p>
          <a:p>
            <a:pPr lvl="1"/>
            <a:r>
              <a:rPr lang="en-US" dirty="0">
                <a:cs typeface="Calibri"/>
              </a:rPr>
              <a:t>Paradox of Choice - More options/features do not make customers happier; in fact, it can cause stress, confusion, and frustration, and give the impression that it's hard to make the software do exactly what they want.</a:t>
            </a:r>
          </a:p>
          <a:p>
            <a:pPr lvl="1"/>
            <a:r>
              <a:rPr lang="en-US" dirty="0">
                <a:cs typeface="Calibri"/>
              </a:rPr>
              <a:t>"</a:t>
            </a:r>
            <a:r>
              <a:rPr lang="en-US" dirty="0">
                <a:ea typeface="+mn-lt"/>
                <a:cs typeface="+mn-lt"/>
              </a:rPr>
              <a:t>A designer knows he has achieved perfection not when there is nothing left to add, but when there is nothing left to take away" -Antoine de Saint-Exupéry</a:t>
            </a:r>
            <a:endParaRPr lang="en-US" dirty="0">
              <a:cs typeface="Calibri"/>
            </a:endParaRPr>
          </a:p>
          <a:p>
            <a:pPr lvl="1"/>
            <a:r>
              <a:rPr lang="en-US" dirty="0">
                <a:cs typeface="Calibri"/>
              </a:rPr>
              <a:t>"The perfect is the enemy of the good" - There is limited value in improving functionality that already accomplishes its goal "well enough"</a:t>
            </a:r>
          </a:p>
          <a:p>
            <a:pPr lvl="1"/>
            <a:r>
              <a:rPr lang="en-US" dirty="0">
                <a:cs typeface="Calibri"/>
              </a:rPr>
              <a:t>"Premature optimization is the root of all evil" -Donald Knuth - Simple implementations</a:t>
            </a:r>
            <a:br>
              <a:rPr lang="en-US" dirty="0">
                <a:cs typeface="Calibri"/>
              </a:rPr>
            </a:br>
            <a:r>
              <a:rPr lang="en-US" dirty="0">
                <a:cs typeface="Calibri"/>
              </a:rPr>
              <a:t> are often preferable to more efficient but more complex alternatives</a:t>
            </a:r>
          </a:p>
          <a:p>
            <a:pPr lvl="1"/>
            <a:r>
              <a:rPr lang="en-US" dirty="0">
                <a:cs typeface="Calibri"/>
              </a:rPr>
              <a:t>"</a:t>
            </a:r>
            <a:r>
              <a:rPr lang="en-US" dirty="0">
                <a:ea typeface="+mn-lt"/>
                <a:cs typeface="+mn-lt"/>
              </a:rPr>
              <a:t>Sooner or later, you have to shoot the engineer and put the product in to production" - A good product released today is usually preferable to a better product 6 months late</a:t>
            </a:r>
          </a:p>
        </p:txBody>
      </p:sp>
    </p:spTree>
    <p:extLst>
      <p:ext uri="{BB962C8B-B14F-4D97-AF65-F5344CB8AC3E}">
        <p14:creationId xmlns:p14="http://schemas.microsoft.com/office/powerpoint/2010/main" val="508070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C5A73-2C40-B8D6-CD2B-547936C622DB}"/>
              </a:ext>
            </a:extLst>
          </p:cNvPr>
          <p:cNvSpPr>
            <a:spLocks noGrp="1"/>
          </p:cNvSpPr>
          <p:nvPr>
            <p:ph type="title"/>
          </p:nvPr>
        </p:nvSpPr>
        <p:spPr/>
        <p:txBody>
          <a:bodyPr/>
          <a:lstStyle/>
          <a:p>
            <a:r>
              <a:rPr lang="en-US" dirty="0">
                <a:cs typeface="Calibri Light"/>
              </a:rPr>
              <a:t>Refactoring</a:t>
            </a:r>
            <a:endParaRPr lang="en-US" dirty="0"/>
          </a:p>
        </p:txBody>
      </p:sp>
      <p:sp>
        <p:nvSpPr>
          <p:cNvPr id="3" name="Content Placeholder 2">
            <a:extLst>
              <a:ext uri="{FF2B5EF4-FFF2-40B4-BE49-F238E27FC236}">
                <a16:creationId xmlns:a16="http://schemas.microsoft.com/office/drawing/2014/main" id="{0BC7168B-00B0-115A-66CF-31984143C297}"/>
              </a:ext>
            </a:extLst>
          </p:cNvPr>
          <p:cNvSpPr>
            <a:spLocks noGrp="1"/>
          </p:cNvSpPr>
          <p:nvPr>
            <p:ph idx="1"/>
          </p:nvPr>
        </p:nvSpPr>
        <p:spPr>
          <a:xfrm>
            <a:off x="838200" y="1825625"/>
            <a:ext cx="10598943" cy="5029994"/>
          </a:xfrm>
        </p:spPr>
        <p:txBody>
          <a:bodyPr vert="horz" lIns="91440" tIns="45720" rIns="91440" bIns="45720" rtlCol="0" anchor="t">
            <a:normAutofit/>
          </a:bodyPr>
          <a:lstStyle/>
          <a:p>
            <a:r>
              <a:rPr lang="en-US" dirty="0">
                <a:cs typeface="Calibri"/>
              </a:rPr>
              <a:t>Changing the structure of a software system or component without changing its functionality.</a:t>
            </a:r>
          </a:p>
          <a:p>
            <a:r>
              <a:rPr lang="en-US" dirty="0">
                <a:cs typeface="Calibri"/>
              </a:rPr>
              <a:t>Common reasons include eliminating technical debt, improving product performance or reliability, making code more readable/ testable/maintainable, swapping libraries or technologies used for an operation, or because you don't understand someone else's code.</a:t>
            </a:r>
          </a:p>
          <a:p>
            <a:r>
              <a:rPr lang="en-US" dirty="0">
                <a:cs typeface="Calibri"/>
              </a:rPr>
              <a:t>Inevitable in large projects; may comprise 20-30% of developers' time!</a:t>
            </a:r>
          </a:p>
          <a:p>
            <a:r>
              <a:rPr lang="en-US" dirty="0">
                <a:cs typeface="Calibri"/>
              </a:rPr>
              <a:t>Frequently done in conjunction with new development; halting new feature development is unappealing to stakeholders. This is a factor in why it takes more work to modify a large product than a small one.</a:t>
            </a:r>
          </a:p>
          <a:p>
            <a:r>
              <a:rPr lang="en-US" dirty="0">
                <a:cs typeface="Calibri"/>
              </a:rPr>
              <a:t>Can provide a major productivity boost to the rest of the team.</a:t>
            </a:r>
          </a:p>
        </p:txBody>
      </p:sp>
    </p:spTree>
    <p:extLst>
      <p:ext uri="{BB962C8B-B14F-4D97-AF65-F5344CB8AC3E}">
        <p14:creationId xmlns:p14="http://schemas.microsoft.com/office/powerpoint/2010/main" val="782288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0C3A5-6076-9A08-83CF-D722FB3563B2}"/>
              </a:ext>
            </a:extLst>
          </p:cNvPr>
          <p:cNvSpPr>
            <a:spLocks noGrp="1"/>
          </p:cNvSpPr>
          <p:nvPr>
            <p:ph type="title"/>
          </p:nvPr>
        </p:nvSpPr>
        <p:spPr/>
        <p:txBody>
          <a:bodyPr/>
          <a:lstStyle/>
          <a:p>
            <a:r>
              <a:rPr lang="en-US" dirty="0">
                <a:cs typeface="Calibri Light"/>
              </a:rPr>
              <a:t>Data refactoring</a:t>
            </a:r>
            <a:endParaRPr lang="en-US" dirty="0"/>
          </a:p>
        </p:txBody>
      </p:sp>
      <p:sp>
        <p:nvSpPr>
          <p:cNvPr id="3" name="Content Placeholder 2">
            <a:extLst>
              <a:ext uri="{FF2B5EF4-FFF2-40B4-BE49-F238E27FC236}">
                <a16:creationId xmlns:a16="http://schemas.microsoft.com/office/drawing/2014/main" id="{1A3D8832-974B-DC14-B9F2-82A8F2FFDEF5}"/>
              </a:ext>
            </a:extLst>
          </p:cNvPr>
          <p:cNvSpPr>
            <a:spLocks noGrp="1"/>
          </p:cNvSpPr>
          <p:nvPr>
            <p:ph idx="1"/>
          </p:nvPr>
        </p:nvSpPr>
        <p:spPr>
          <a:xfrm>
            <a:off x="838200" y="1825625"/>
            <a:ext cx="10515600" cy="5029994"/>
          </a:xfrm>
        </p:spPr>
        <p:txBody>
          <a:bodyPr vert="horz" lIns="91440" tIns="45720" rIns="91440" bIns="45720" rtlCol="0" anchor="t">
            <a:normAutofit lnSpcReduction="10000"/>
          </a:bodyPr>
          <a:lstStyle/>
          <a:p>
            <a:r>
              <a:rPr lang="en-US" dirty="0">
                <a:cs typeface="Calibri"/>
              </a:rPr>
              <a:t>Adjustments to the format or schema of data.</a:t>
            </a:r>
          </a:p>
          <a:p>
            <a:r>
              <a:rPr lang="en-US" dirty="0">
                <a:cs typeface="Calibri"/>
              </a:rPr>
              <a:t>Attempts to standardize formats with minor differences, reduce the number of formats, or optimize operations on the data.</a:t>
            </a:r>
          </a:p>
          <a:p>
            <a:r>
              <a:rPr lang="en-US" dirty="0">
                <a:cs typeface="Calibri"/>
              </a:rPr>
              <a:t>Can be done within a component, at the interface between components, and in persistent storage.</a:t>
            </a:r>
          </a:p>
          <a:p>
            <a:r>
              <a:rPr lang="en-US" dirty="0">
                <a:cs typeface="Calibri"/>
              </a:rPr>
              <a:t>May be minor (changing attribute names for consistency) or a complete overhaul - this usually happens when a product has evolved well beyond its initial requirements and scope.</a:t>
            </a:r>
          </a:p>
          <a:p>
            <a:r>
              <a:rPr lang="en-US" dirty="0">
                <a:cs typeface="Calibri"/>
              </a:rPr>
              <a:t>Some techniques aim to facilitate this or reduce the need to refactor data - e.g. Entity-Attribute-Value (EAV) schemas and some "no-SQL" database technologies allow storing distinct types in the same location of a database without a rigid schema.</a:t>
            </a:r>
          </a:p>
        </p:txBody>
      </p:sp>
    </p:spTree>
    <p:extLst>
      <p:ext uri="{BB962C8B-B14F-4D97-AF65-F5344CB8AC3E}">
        <p14:creationId xmlns:p14="http://schemas.microsoft.com/office/powerpoint/2010/main" val="3512544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4" descr="Text&#10;&#10;Description automatically generated">
            <a:extLst>
              <a:ext uri="{FF2B5EF4-FFF2-40B4-BE49-F238E27FC236}">
                <a16:creationId xmlns:a16="http://schemas.microsoft.com/office/drawing/2014/main" id="{DF7BFEFD-98C1-5D01-412C-E06BE6B37948}"/>
              </a:ext>
            </a:extLst>
          </p:cNvPr>
          <p:cNvPicPr>
            <a:picLocks noGrp="1" noChangeAspect="1"/>
          </p:cNvPicPr>
          <p:nvPr>
            <p:ph idx="1"/>
          </p:nvPr>
        </p:nvPicPr>
        <p:blipFill rotWithShape="1">
          <a:blip r:embed="rId2"/>
          <a:srcRect b="900"/>
          <a:stretch/>
        </p:blipFill>
        <p:spPr>
          <a:xfrm>
            <a:off x="353411" y="398848"/>
            <a:ext cx="11485198" cy="6459152"/>
          </a:xfrm>
          <a:prstGeom prst="rect">
            <a:avLst/>
          </a:prstGeom>
        </p:spPr>
      </p:pic>
    </p:spTree>
    <p:extLst>
      <p:ext uri="{BB962C8B-B14F-4D97-AF65-F5344CB8AC3E}">
        <p14:creationId xmlns:p14="http://schemas.microsoft.com/office/powerpoint/2010/main" val="3729364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cs typeface="Calibri Light"/>
              </a:rPr>
              <a:t>Architecture, Complexity </a:t>
            </a:r>
            <a:br>
              <a:rPr lang="en-US" dirty="0">
                <a:cs typeface="Calibri Light"/>
              </a:rPr>
            </a:br>
            <a:r>
              <a:rPr lang="en-US" dirty="0">
                <a:cs typeface="Calibri Light"/>
              </a:rPr>
              <a:t>and Refactoring</a:t>
            </a:r>
          </a:p>
        </p:txBody>
      </p:sp>
      <p:sp>
        <p:nvSpPr>
          <p:cNvPr id="3" name="Subtitle 2"/>
          <p:cNvSpPr>
            <a:spLocks noGrp="1"/>
          </p:cNvSpPr>
          <p:nvPr>
            <p:ph type="subTitle" idx="1"/>
          </p:nvPr>
        </p:nvSpPr>
        <p:spPr>
          <a:xfrm>
            <a:off x="1524000" y="3602038"/>
            <a:ext cx="9144000" cy="2130214"/>
          </a:xfrm>
        </p:spPr>
        <p:txBody>
          <a:bodyPr vert="horz" lIns="91440" tIns="45720" rIns="91440" bIns="45720" rtlCol="0" anchor="t">
            <a:normAutofit/>
          </a:bodyPr>
          <a:lstStyle/>
          <a:p>
            <a:pPr algn="l"/>
            <a:r>
              <a:rPr lang="en-US" dirty="0">
                <a:latin typeface="Tahoma"/>
                <a:ea typeface="Tahoma"/>
                <a:cs typeface="Tahoma"/>
              </a:rPr>
              <a:t>JD </a:t>
            </a:r>
            <a:r>
              <a:rPr lang="en-US" dirty="0" err="1">
                <a:latin typeface="Tahoma"/>
                <a:ea typeface="Tahoma"/>
                <a:cs typeface="Tahoma"/>
              </a:rPr>
              <a:t>Kilgallin</a:t>
            </a:r>
            <a:endParaRPr lang="en-US" dirty="0" err="1">
              <a:ea typeface="+mn-lt"/>
              <a:cs typeface="+mn-lt"/>
            </a:endParaRPr>
          </a:p>
          <a:p>
            <a:pPr algn="l"/>
            <a:r>
              <a:rPr lang="en-US" dirty="0">
                <a:latin typeface="Tahoma"/>
                <a:ea typeface="+mn-lt"/>
                <a:cs typeface="+mn-lt"/>
              </a:rPr>
              <a:t>CPSC:480</a:t>
            </a:r>
            <a:endParaRPr lang="en-US" dirty="0"/>
          </a:p>
          <a:p>
            <a:pPr algn="l"/>
            <a:r>
              <a:rPr lang="en-US" dirty="0">
                <a:latin typeface="Tahoma"/>
                <a:ea typeface="Tahoma"/>
                <a:cs typeface="Calibri"/>
              </a:rPr>
              <a:t>10/24/22</a:t>
            </a:r>
          </a:p>
          <a:p>
            <a:pPr algn="l"/>
            <a:r>
              <a:rPr lang="en-US" i="1" dirty="0">
                <a:latin typeface="Tahoma"/>
                <a:ea typeface="Tahoma"/>
                <a:cs typeface="Calibri"/>
              </a:rPr>
              <a:t>Pressman Ch 14, 23.3, 27.4-5</a:t>
            </a:r>
            <a:endParaRPr lang="en-US" dirty="0">
              <a:latin typeface="Tahoma"/>
              <a:ea typeface="Tahoma"/>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57AC-331B-04D3-244A-C4913574182C}"/>
              </a:ext>
            </a:extLst>
          </p:cNvPr>
          <p:cNvSpPr>
            <a:spLocks noGrp="1"/>
          </p:cNvSpPr>
          <p:nvPr>
            <p:ph type="title"/>
          </p:nvPr>
        </p:nvSpPr>
        <p:spPr/>
        <p:txBody>
          <a:bodyPr/>
          <a:lstStyle/>
          <a:p>
            <a:r>
              <a:rPr lang="en-US" dirty="0">
                <a:cs typeface="Calibri Light"/>
              </a:rPr>
              <a:t>Code refactoring</a:t>
            </a:r>
            <a:endParaRPr lang="en-US" dirty="0"/>
          </a:p>
        </p:txBody>
      </p:sp>
      <p:sp>
        <p:nvSpPr>
          <p:cNvPr id="3" name="Content Placeholder 2">
            <a:extLst>
              <a:ext uri="{FF2B5EF4-FFF2-40B4-BE49-F238E27FC236}">
                <a16:creationId xmlns:a16="http://schemas.microsoft.com/office/drawing/2014/main" id="{C09E6F99-1416-529F-47E9-199F21597B43}"/>
              </a:ext>
            </a:extLst>
          </p:cNvPr>
          <p:cNvSpPr>
            <a:spLocks noGrp="1"/>
          </p:cNvSpPr>
          <p:nvPr>
            <p:ph idx="1"/>
          </p:nvPr>
        </p:nvSpPr>
        <p:spPr>
          <a:xfrm>
            <a:off x="838200" y="1825625"/>
            <a:ext cx="10515600" cy="4994275"/>
          </a:xfrm>
        </p:spPr>
        <p:txBody>
          <a:bodyPr vert="horz" lIns="91440" tIns="45720" rIns="91440" bIns="45720" rtlCol="0" anchor="t">
            <a:normAutofit lnSpcReduction="10000"/>
          </a:bodyPr>
          <a:lstStyle/>
          <a:p>
            <a:r>
              <a:rPr lang="en-US" dirty="0">
                <a:cs typeface="Calibri"/>
              </a:rPr>
              <a:t>The most common type of refactoring.</a:t>
            </a:r>
          </a:p>
          <a:p>
            <a:r>
              <a:rPr lang="en-US" dirty="0">
                <a:cs typeface="Calibri"/>
              </a:rPr>
              <a:t>Goal is to produce higher-quality code than the previous code that accomplished the same task.</a:t>
            </a:r>
            <a:endParaRPr lang="en-US"/>
          </a:p>
          <a:p>
            <a:r>
              <a:rPr lang="en-US" dirty="0">
                <a:cs typeface="Calibri"/>
              </a:rPr>
              <a:t>Frequently involves decomposing tangled concerns and complex functions into smaller pieces, or consolidating scattered but related code into a single function, class, or module.</a:t>
            </a:r>
          </a:p>
          <a:p>
            <a:r>
              <a:rPr lang="en-US" dirty="0">
                <a:cs typeface="Calibri"/>
              </a:rPr>
              <a:t>Code that's affected most by requirement changes and new requirements is the most likely to need refactoring repeatedly.</a:t>
            </a:r>
          </a:p>
          <a:p>
            <a:r>
              <a:rPr lang="en-US" dirty="0">
                <a:cs typeface="Calibri"/>
              </a:rPr>
              <a:t>Legacy code may be written in a much different style than the rest of the codebase, by developers no longer on the team, and possibly in a different language; needs to be rewritten to conform to current expectations.</a:t>
            </a:r>
          </a:p>
        </p:txBody>
      </p:sp>
    </p:spTree>
    <p:extLst>
      <p:ext uri="{BB962C8B-B14F-4D97-AF65-F5344CB8AC3E}">
        <p14:creationId xmlns:p14="http://schemas.microsoft.com/office/powerpoint/2010/main" val="4138625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83C06807-CF3E-D263-D343-F69EEBF314CF}"/>
              </a:ext>
            </a:extLst>
          </p:cNvPr>
          <p:cNvPicPr>
            <a:picLocks noGrp="1" noChangeAspect="1"/>
          </p:cNvPicPr>
          <p:nvPr>
            <p:ph idx="1"/>
          </p:nvPr>
        </p:nvPicPr>
        <p:blipFill>
          <a:blip r:embed="rId2"/>
          <a:stretch>
            <a:fillRect/>
          </a:stretch>
        </p:blipFill>
        <p:spPr>
          <a:xfrm>
            <a:off x="643467" y="757258"/>
            <a:ext cx="10905066" cy="5343483"/>
          </a:xfrm>
          <a:prstGeom prst="rect">
            <a:avLst/>
          </a:prstGeom>
        </p:spPr>
      </p:pic>
    </p:spTree>
    <p:extLst>
      <p:ext uri="{BB962C8B-B14F-4D97-AF65-F5344CB8AC3E}">
        <p14:creationId xmlns:p14="http://schemas.microsoft.com/office/powerpoint/2010/main" val="2407289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D6D50-428C-5427-B55F-4441F3738AB2}"/>
              </a:ext>
            </a:extLst>
          </p:cNvPr>
          <p:cNvSpPr>
            <a:spLocks noGrp="1"/>
          </p:cNvSpPr>
          <p:nvPr>
            <p:ph type="title"/>
          </p:nvPr>
        </p:nvSpPr>
        <p:spPr/>
        <p:txBody>
          <a:bodyPr/>
          <a:lstStyle/>
          <a:p>
            <a:r>
              <a:rPr lang="en-US" dirty="0">
                <a:cs typeface="Calibri Light"/>
              </a:rPr>
              <a:t>Architecture Refactoring</a:t>
            </a:r>
            <a:endParaRPr lang="en-US" dirty="0"/>
          </a:p>
        </p:txBody>
      </p:sp>
      <p:sp>
        <p:nvSpPr>
          <p:cNvPr id="3" name="Content Placeholder 2">
            <a:extLst>
              <a:ext uri="{FF2B5EF4-FFF2-40B4-BE49-F238E27FC236}">
                <a16:creationId xmlns:a16="http://schemas.microsoft.com/office/drawing/2014/main" id="{2A4D805E-3724-0CA8-23CC-C1EF3D4090C7}"/>
              </a:ext>
            </a:extLst>
          </p:cNvPr>
          <p:cNvSpPr>
            <a:spLocks noGrp="1"/>
          </p:cNvSpPr>
          <p:nvPr>
            <p:ph idx="1"/>
          </p:nvPr>
        </p:nvSpPr>
        <p:spPr/>
        <p:txBody>
          <a:bodyPr vert="horz" lIns="91440" tIns="45720" rIns="91440" bIns="45720" rtlCol="0" anchor="t">
            <a:normAutofit/>
          </a:bodyPr>
          <a:lstStyle/>
          <a:p>
            <a:r>
              <a:rPr lang="en-US" dirty="0">
                <a:cs typeface="Calibri"/>
              </a:rPr>
              <a:t>Changes the architecture of the system, frequently with the goal of improving scalability, extensibility, and testability. For example, separating a single module into a layered application, or separating a layered application into independent microservices.</a:t>
            </a:r>
          </a:p>
          <a:p>
            <a:r>
              <a:rPr lang="en-US" dirty="0">
                <a:cs typeface="Calibri"/>
              </a:rPr>
              <a:t>May be required when adapting the product to run in a new environment or when changing frameworks, languages, etc.</a:t>
            </a:r>
          </a:p>
          <a:p>
            <a:r>
              <a:rPr lang="en-US" dirty="0">
                <a:cs typeface="Calibri"/>
              </a:rPr>
              <a:t>May be required when adding significant new functionality, or when changing handling of a cross-cutting concern (such as access control).</a:t>
            </a:r>
          </a:p>
          <a:p>
            <a:r>
              <a:rPr lang="en-US" dirty="0">
                <a:cs typeface="Calibri"/>
              </a:rPr>
              <a:t>Disruptive to development, and difficult to accomplish.</a:t>
            </a:r>
          </a:p>
          <a:p>
            <a:endParaRPr lang="en-US" dirty="0">
              <a:cs typeface="Calibri"/>
            </a:endParaRPr>
          </a:p>
        </p:txBody>
      </p:sp>
    </p:spTree>
    <p:extLst>
      <p:ext uri="{BB962C8B-B14F-4D97-AF65-F5344CB8AC3E}">
        <p14:creationId xmlns:p14="http://schemas.microsoft.com/office/powerpoint/2010/main" val="1369104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qr code&#10;&#10;Description automatically generated">
            <a:extLst>
              <a:ext uri="{FF2B5EF4-FFF2-40B4-BE49-F238E27FC236}">
                <a16:creationId xmlns:a16="http://schemas.microsoft.com/office/drawing/2014/main" id="{245DBF27-9D0E-27F6-A8EC-5E2002F813BB}"/>
              </a:ext>
            </a:extLst>
          </p:cNvPr>
          <p:cNvPicPr>
            <a:picLocks noGrp="1" noChangeAspect="1"/>
          </p:cNvPicPr>
          <p:nvPr>
            <p:ph idx="1"/>
          </p:nvPr>
        </p:nvPicPr>
        <p:blipFill>
          <a:blip r:embed="rId2"/>
          <a:stretch>
            <a:fillRect/>
          </a:stretch>
        </p:blipFill>
        <p:spPr>
          <a:xfrm>
            <a:off x="2929998" y="2945"/>
            <a:ext cx="6343047" cy="6852109"/>
          </a:xfrm>
          <a:prstGeom prst="rect">
            <a:avLst/>
          </a:prstGeom>
        </p:spPr>
      </p:pic>
    </p:spTree>
    <p:extLst>
      <p:ext uri="{BB962C8B-B14F-4D97-AF65-F5344CB8AC3E}">
        <p14:creationId xmlns:p14="http://schemas.microsoft.com/office/powerpoint/2010/main" val="3950756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E23C0-DD5F-4A5A-C51A-5B2087BB80A8}"/>
              </a:ext>
            </a:extLst>
          </p:cNvPr>
          <p:cNvSpPr>
            <a:spLocks noGrp="1"/>
          </p:cNvSpPr>
          <p:nvPr>
            <p:ph type="title"/>
          </p:nvPr>
        </p:nvSpPr>
        <p:spPr/>
        <p:txBody>
          <a:bodyPr/>
          <a:lstStyle/>
          <a:p>
            <a:r>
              <a:rPr lang="en-US" dirty="0">
                <a:cs typeface="Calibri Light"/>
              </a:rPr>
              <a:t>Forward Engineering</a:t>
            </a:r>
            <a:endParaRPr lang="en-US" dirty="0"/>
          </a:p>
        </p:txBody>
      </p:sp>
      <p:sp>
        <p:nvSpPr>
          <p:cNvPr id="3" name="Content Placeholder 2">
            <a:extLst>
              <a:ext uri="{FF2B5EF4-FFF2-40B4-BE49-F238E27FC236}">
                <a16:creationId xmlns:a16="http://schemas.microsoft.com/office/drawing/2014/main" id="{233871B6-6C98-BDF1-3076-82AF594D5028}"/>
              </a:ext>
            </a:extLst>
          </p:cNvPr>
          <p:cNvSpPr>
            <a:spLocks noGrp="1"/>
          </p:cNvSpPr>
          <p:nvPr>
            <p:ph idx="1"/>
          </p:nvPr>
        </p:nvSpPr>
        <p:spPr/>
        <p:txBody>
          <a:bodyPr vert="horz" lIns="91440" tIns="45720" rIns="91440" bIns="45720" rtlCol="0" anchor="t">
            <a:normAutofit/>
          </a:bodyPr>
          <a:lstStyle/>
          <a:p>
            <a:r>
              <a:rPr lang="en-US" dirty="0">
                <a:cs typeface="Calibri"/>
              </a:rPr>
              <a:t>Designing and implementing product architecture or code for requirements that don't yet exist.</a:t>
            </a:r>
          </a:p>
          <a:p>
            <a:r>
              <a:rPr lang="en-US" dirty="0">
                <a:cs typeface="Calibri"/>
              </a:rPr>
              <a:t>Anticipating the likely future needs of a software product can significantly reduce the amount of refactoring that needs to be done in the future, and is worth considering in requirements analysis and project planning.</a:t>
            </a:r>
          </a:p>
          <a:p>
            <a:r>
              <a:rPr lang="en-US" dirty="0">
                <a:cs typeface="Calibri"/>
              </a:rPr>
              <a:t>Writing code that is easy to extend and modify is great.</a:t>
            </a:r>
          </a:p>
          <a:p>
            <a:r>
              <a:rPr lang="en-US" dirty="0">
                <a:cs typeface="Calibri"/>
              </a:rPr>
              <a:t>Writing code that can handle use cases "out of the box" that it doesn't need to handle currently is a problem.</a:t>
            </a:r>
          </a:p>
        </p:txBody>
      </p:sp>
    </p:spTree>
    <p:extLst>
      <p:ext uri="{BB962C8B-B14F-4D97-AF65-F5344CB8AC3E}">
        <p14:creationId xmlns:p14="http://schemas.microsoft.com/office/powerpoint/2010/main" val="4279824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221AB-679B-0EC9-EEDA-6ADED4B26991}"/>
              </a:ext>
            </a:extLst>
          </p:cNvPr>
          <p:cNvSpPr>
            <a:spLocks noGrp="1"/>
          </p:cNvSpPr>
          <p:nvPr>
            <p:ph type="title"/>
          </p:nvPr>
        </p:nvSpPr>
        <p:spPr/>
        <p:txBody>
          <a:bodyPr/>
          <a:lstStyle/>
          <a:p>
            <a:r>
              <a:rPr lang="en-US" dirty="0">
                <a:cs typeface="Calibri Light"/>
              </a:rPr>
              <a:t>Reengineering</a:t>
            </a:r>
            <a:endParaRPr lang="en-US" dirty="0"/>
          </a:p>
        </p:txBody>
      </p:sp>
      <p:sp>
        <p:nvSpPr>
          <p:cNvPr id="3" name="Content Placeholder 2">
            <a:extLst>
              <a:ext uri="{FF2B5EF4-FFF2-40B4-BE49-F238E27FC236}">
                <a16:creationId xmlns:a16="http://schemas.microsoft.com/office/drawing/2014/main" id="{A792A4B5-B253-FD02-FAB4-B64E3C4A7C00}"/>
              </a:ext>
            </a:extLst>
          </p:cNvPr>
          <p:cNvSpPr>
            <a:spLocks noGrp="1"/>
          </p:cNvSpPr>
          <p:nvPr>
            <p:ph idx="1"/>
          </p:nvPr>
        </p:nvSpPr>
        <p:spPr>
          <a:xfrm>
            <a:off x="838200" y="1825625"/>
            <a:ext cx="10515600" cy="5028671"/>
          </a:xfrm>
        </p:spPr>
        <p:txBody>
          <a:bodyPr vert="horz" lIns="91440" tIns="45720" rIns="91440" bIns="45720" rtlCol="0" anchor="t">
            <a:normAutofit lnSpcReduction="10000"/>
          </a:bodyPr>
          <a:lstStyle/>
          <a:p>
            <a:r>
              <a:rPr lang="en-US" dirty="0">
                <a:cs typeface="Calibri"/>
              </a:rPr>
              <a:t>Sometimes the best way to proceed with a system is to reevaluate the entire set of requirements and architecture decisions.</a:t>
            </a:r>
          </a:p>
          <a:p>
            <a:r>
              <a:rPr lang="en-US" dirty="0">
                <a:cs typeface="Calibri"/>
              </a:rPr>
              <a:t>Lessons learned from one project that's evolved over many iterations can be applied to make a new product that is easier to use and develop.</a:t>
            </a:r>
          </a:p>
          <a:p>
            <a:r>
              <a:rPr lang="en-US" dirty="0">
                <a:cs typeface="Calibri"/>
              </a:rPr>
              <a:t>Frequently coincides with major branding and marketing changes.</a:t>
            </a:r>
          </a:p>
          <a:p>
            <a:r>
              <a:rPr lang="en-US" dirty="0">
                <a:cs typeface="Calibri"/>
              </a:rPr>
              <a:t>New technologies that weren't available when the first project was started may allow the product to do things it couldn't do before.</a:t>
            </a:r>
          </a:p>
          <a:p>
            <a:r>
              <a:rPr lang="en-US" dirty="0">
                <a:cs typeface="Calibri"/>
              </a:rPr>
              <a:t>Minimizing the amount of new code that needs to be written is good; old code can be reused where it's appropriate, but just because an implementation was already developed doesn't mean it's the best fit for the new product.</a:t>
            </a:r>
          </a:p>
        </p:txBody>
      </p:sp>
    </p:spTree>
    <p:extLst>
      <p:ext uri="{BB962C8B-B14F-4D97-AF65-F5344CB8AC3E}">
        <p14:creationId xmlns:p14="http://schemas.microsoft.com/office/powerpoint/2010/main" val="1077145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87D8-55AE-2059-646E-667BDA2BAB35}"/>
              </a:ext>
            </a:extLst>
          </p:cNvPr>
          <p:cNvSpPr>
            <a:spLocks noGrp="1"/>
          </p:cNvSpPr>
          <p:nvPr>
            <p:ph type="title"/>
          </p:nvPr>
        </p:nvSpPr>
        <p:spPr/>
        <p:txBody>
          <a:bodyPr/>
          <a:lstStyle/>
          <a:p>
            <a:r>
              <a:rPr lang="en-US" dirty="0">
                <a:cs typeface="Calibri Light"/>
              </a:rPr>
              <a:t>References</a:t>
            </a:r>
            <a:endParaRPr lang="en-US" dirty="0"/>
          </a:p>
        </p:txBody>
      </p:sp>
      <p:sp>
        <p:nvSpPr>
          <p:cNvPr id="3" name="Content Placeholder 2">
            <a:extLst>
              <a:ext uri="{FF2B5EF4-FFF2-40B4-BE49-F238E27FC236}">
                <a16:creationId xmlns:a16="http://schemas.microsoft.com/office/drawing/2014/main" id="{667A9380-EC5B-482C-B207-5B65ABC4E2D4}"/>
              </a:ext>
            </a:extLst>
          </p:cNvPr>
          <p:cNvSpPr>
            <a:spLocks noGrp="1"/>
          </p:cNvSpPr>
          <p:nvPr>
            <p:ph idx="1"/>
          </p:nvPr>
        </p:nvSpPr>
        <p:spPr>
          <a:xfrm>
            <a:off x="838200" y="1825625"/>
            <a:ext cx="10515600" cy="5028671"/>
          </a:xfrm>
        </p:spPr>
        <p:txBody>
          <a:bodyPr vert="horz" lIns="91440" tIns="45720" rIns="91440" bIns="45720" rtlCol="0" anchor="t">
            <a:normAutofit fontScale="85000" lnSpcReduction="20000"/>
          </a:bodyPr>
          <a:lstStyle/>
          <a:p>
            <a:r>
              <a:rPr lang="en-US" dirty="0">
                <a:cs typeface="Calibri"/>
                <a:hlinkClick r:id="rId2"/>
              </a:rPr>
              <a:t>Lynn Conway. Sneha Girap. Oct 2017. Alchetron.</a:t>
            </a:r>
          </a:p>
          <a:p>
            <a:r>
              <a:rPr lang="en-US" dirty="0">
                <a:ea typeface="+mn-lt"/>
                <a:cs typeface="+mn-lt"/>
                <a:hlinkClick r:id="rId3"/>
              </a:rPr>
              <a:t>Top 5 Software Architecture Patterns. Archna Oberoi. July 2021. Daffodil Software.</a:t>
            </a:r>
            <a:endParaRPr lang="en-US" dirty="0">
              <a:ea typeface="+mn-lt"/>
              <a:cs typeface="+mn-lt"/>
            </a:endParaRPr>
          </a:p>
          <a:p>
            <a:r>
              <a:rPr lang="en-US" dirty="0">
                <a:ea typeface="+mn-lt"/>
                <a:cs typeface="+mn-lt"/>
                <a:hlinkClick r:id="rId4"/>
              </a:rPr>
              <a:t>Code Metrics - Cyclomatic Complexity. Mike Jones and Gordon Hogenson. April 2022. Microsoft Learn.</a:t>
            </a:r>
            <a:endParaRPr lang="en-US" dirty="0">
              <a:ea typeface="+mn-lt"/>
              <a:cs typeface="+mn-lt"/>
            </a:endParaRPr>
          </a:p>
          <a:p>
            <a:r>
              <a:rPr lang="en-US" dirty="0">
                <a:ea typeface="+mn-lt"/>
                <a:cs typeface="+mn-lt"/>
                <a:hlinkClick r:id="rId5"/>
              </a:rPr>
              <a:t>What is feature creep and how to manage it. Georgi Todorov. June 2021. Paddle.</a:t>
            </a:r>
            <a:endParaRPr lang="en-US" dirty="0">
              <a:ea typeface="+mn-lt"/>
              <a:cs typeface="+mn-lt"/>
            </a:endParaRPr>
          </a:p>
          <a:p>
            <a:r>
              <a:rPr lang="en-US" dirty="0">
                <a:ea typeface="+mn-lt"/>
                <a:cs typeface="+mn-lt"/>
                <a:hlinkClick r:id="rId6"/>
              </a:rPr>
              <a:t>How Much Time Do Developers Spend Actually Writing Code? Chris Grams. Oct 2019. The New Stack.</a:t>
            </a:r>
            <a:endParaRPr lang="en-US">
              <a:ea typeface="+mn-lt"/>
              <a:cs typeface="+mn-lt"/>
            </a:endParaRPr>
          </a:p>
          <a:p>
            <a:r>
              <a:rPr lang="en-US" dirty="0">
                <a:ea typeface="+mn-lt"/>
                <a:cs typeface="+mn-lt"/>
                <a:hlinkClick r:id="rId7"/>
              </a:rPr>
              <a:t>Standards. Randall Munroe. July 2011. xkcd.</a:t>
            </a:r>
          </a:p>
          <a:p>
            <a:r>
              <a:rPr lang="en-US" dirty="0">
                <a:cs typeface="Calibri"/>
                <a:hlinkClick r:id="rId8"/>
              </a:rPr>
              <a:t>Two Key System. Randall Munroe. Sept 2022. xkcd.</a:t>
            </a:r>
          </a:p>
          <a:p>
            <a:r>
              <a:rPr lang="en-US" dirty="0">
                <a:cs typeface="Calibri"/>
                <a:hlinkClick r:id="rId9"/>
              </a:rPr>
              <a:t>Sandboxing Cycle. Randall Munroe. Sept 2018. xkcd.</a:t>
            </a:r>
          </a:p>
          <a:p>
            <a:endParaRPr lang="en-US" dirty="0">
              <a:cs typeface="Calibri"/>
            </a:endParaRPr>
          </a:p>
          <a:p>
            <a:r>
              <a:rPr lang="en-US" i="1" dirty="0">
                <a:cs typeface="Calibri"/>
              </a:rPr>
              <a:t>Reading for next lecture: Pressman </a:t>
            </a:r>
            <a:r>
              <a:rPr lang="en-US" i="1" dirty="0" err="1">
                <a:cs typeface="Calibri"/>
              </a:rPr>
              <a:t>ch</a:t>
            </a:r>
            <a:r>
              <a:rPr lang="en-US" i="1" dirty="0">
                <a:cs typeface="Calibri"/>
              </a:rPr>
              <a:t> 15-16</a:t>
            </a:r>
          </a:p>
        </p:txBody>
      </p:sp>
    </p:spTree>
    <p:extLst>
      <p:ext uri="{BB962C8B-B14F-4D97-AF65-F5344CB8AC3E}">
        <p14:creationId xmlns:p14="http://schemas.microsoft.com/office/powerpoint/2010/main" val="1787212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CF8AF-ED98-6256-7888-954B328747F4}"/>
              </a:ext>
            </a:extLst>
          </p:cNvPr>
          <p:cNvSpPr>
            <a:spLocks noGrp="1"/>
          </p:cNvSpPr>
          <p:nvPr>
            <p:ph type="title"/>
          </p:nvPr>
        </p:nvSpPr>
        <p:spPr/>
        <p:txBody>
          <a:bodyPr/>
          <a:lstStyle/>
          <a:p>
            <a:r>
              <a:rPr lang="en-US" dirty="0">
                <a:cs typeface="Calibri Light"/>
              </a:rPr>
              <a:t>Notes</a:t>
            </a:r>
            <a:endParaRPr lang="en-US" dirty="0"/>
          </a:p>
        </p:txBody>
      </p:sp>
      <p:sp>
        <p:nvSpPr>
          <p:cNvPr id="3" name="Content Placeholder 2">
            <a:extLst>
              <a:ext uri="{FF2B5EF4-FFF2-40B4-BE49-F238E27FC236}">
                <a16:creationId xmlns:a16="http://schemas.microsoft.com/office/drawing/2014/main" id="{5A312857-7F61-D46A-3BDF-B65047430DE3}"/>
              </a:ext>
            </a:extLst>
          </p:cNvPr>
          <p:cNvSpPr>
            <a:spLocks noGrp="1"/>
          </p:cNvSpPr>
          <p:nvPr>
            <p:ph idx="1"/>
          </p:nvPr>
        </p:nvSpPr>
        <p:spPr>
          <a:xfrm>
            <a:off x="838200" y="1825625"/>
            <a:ext cx="10414000" cy="5028671"/>
          </a:xfrm>
        </p:spPr>
        <p:txBody>
          <a:bodyPr vert="horz" lIns="91440" tIns="45720" rIns="91440" bIns="45720" rtlCol="0" anchor="t">
            <a:normAutofit lnSpcReduction="10000"/>
          </a:bodyPr>
          <a:lstStyle/>
          <a:p>
            <a:r>
              <a:rPr lang="en-US" dirty="0">
                <a:cs typeface="Calibri"/>
              </a:rPr>
              <a:t>Exercise 5 grades are posted. Most students did well, but I should have been clearer on expectations for number of comments per review. Therefore, the deadline will be </a:t>
            </a:r>
            <a:r>
              <a:rPr lang="en-US" b="1" dirty="0">
                <a:cs typeface="Calibri"/>
              </a:rPr>
              <a:t>extended to tomorrow</a:t>
            </a:r>
            <a:r>
              <a:rPr lang="en-US" dirty="0">
                <a:cs typeface="Calibri"/>
              </a:rPr>
              <a:t> night (</a:t>
            </a:r>
            <a:r>
              <a:rPr lang="en-US" b="1" dirty="0">
                <a:cs typeface="Calibri"/>
              </a:rPr>
              <a:t>Tuesday, Oct 25, 11:59 PM</a:t>
            </a:r>
            <a:r>
              <a:rPr lang="en-US" dirty="0">
                <a:cs typeface="Calibri"/>
              </a:rPr>
              <a:t>) and you may (re)-submit your work (re-open the same pull request if it's closed). Full credit should include at least </a:t>
            </a:r>
            <a:r>
              <a:rPr lang="en-US" b="1" dirty="0">
                <a:cs typeface="Calibri"/>
              </a:rPr>
              <a:t>25 comments per implementation</a:t>
            </a:r>
            <a:r>
              <a:rPr lang="en-US" dirty="0">
                <a:cs typeface="Calibri"/>
              </a:rPr>
              <a:t>, and the overall reviews should state your impression of </a:t>
            </a:r>
            <a:r>
              <a:rPr lang="en-US" b="1" dirty="0">
                <a:cs typeface="Calibri"/>
              </a:rPr>
              <a:t>each </a:t>
            </a:r>
            <a:r>
              <a:rPr lang="en-US" dirty="0">
                <a:cs typeface="Calibri"/>
              </a:rPr>
              <a:t>codebase along with the best/worst. Be sure to make a PR from a </a:t>
            </a:r>
            <a:r>
              <a:rPr lang="en-US" b="1" dirty="0">
                <a:cs typeface="Calibri"/>
              </a:rPr>
              <a:t>branch</a:t>
            </a:r>
            <a:r>
              <a:rPr lang="en-US" dirty="0">
                <a:cs typeface="Calibri"/>
              </a:rPr>
              <a:t> in the repo and that you </a:t>
            </a:r>
            <a:r>
              <a:rPr lang="en-US" b="1" dirty="0">
                <a:cs typeface="Calibri"/>
              </a:rPr>
              <a:t>submit</a:t>
            </a:r>
            <a:r>
              <a:rPr lang="en-US" dirty="0">
                <a:cs typeface="Calibri"/>
              </a:rPr>
              <a:t> the review after entering comments.</a:t>
            </a:r>
          </a:p>
          <a:p>
            <a:r>
              <a:rPr lang="en-US" dirty="0">
                <a:cs typeface="Calibri"/>
              </a:rPr>
              <a:t>Quiz Wednesday on lectures since midterm (including this one). Expect 2-3 more quizzes before the final, plus 2 team surveys and evaluations of final project presentations, for a total of ~15.</a:t>
            </a:r>
          </a:p>
          <a:p>
            <a:r>
              <a:rPr lang="en-US" dirty="0">
                <a:cs typeface="Calibri"/>
              </a:rPr>
              <a:t>Only 7 more full, examinable lectures after today!</a:t>
            </a:r>
          </a:p>
          <a:p>
            <a:endParaRPr lang="en-US" dirty="0">
              <a:cs typeface="Calibri"/>
            </a:endParaRPr>
          </a:p>
        </p:txBody>
      </p:sp>
    </p:spTree>
    <p:extLst>
      <p:ext uri="{BB962C8B-B14F-4D97-AF65-F5344CB8AC3E}">
        <p14:creationId xmlns:p14="http://schemas.microsoft.com/office/powerpoint/2010/main" val="1641122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6F809-4781-11B2-D000-2A9A8FC2BC40}"/>
              </a:ext>
            </a:extLst>
          </p:cNvPr>
          <p:cNvSpPr>
            <a:spLocks noGrp="1"/>
          </p:cNvSpPr>
          <p:nvPr>
            <p:ph type="title"/>
          </p:nvPr>
        </p:nvSpPr>
        <p:spPr/>
        <p:txBody>
          <a:bodyPr/>
          <a:lstStyle/>
          <a:p>
            <a:r>
              <a:rPr lang="en-US" dirty="0">
                <a:cs typeface="Calibri Light"/>
              </a:rPr>
              <a:t>Learning objectives</a:t>
            </a:r>
            <a:endParaRPr lang="en-US" dirty="0"/>
          </a:p>
        </p:txBody>
      </p:sp>
      <p:sp>
        <p:nvSpPr>
          <p:cNvPr id="3" name="Content Placeholder 2">
            <a:extLst>
              <a:ext uri="{FF2B5EF4-FFF2-40B4-BE49-F238E27FC236}">
                <a16:creationId xmlns:a16="http://schemas.microsoft.com/office/drawing/2014/main" id="{AE944E71-C3FA-F45C-CEFB-423EB4A2B514}"/>
              </a:ext>
            </a:extLst>
          </p:cNvPr>
          <p:cNvSpPr>
            <a:spLocks noGrp="1"/>
          </p:cNvSpPr>
          <p:nvPr>
            <p:ph idx="1"/>
          </p:nvPr>
        </p:nvSpPr>
        <p:spPr/>
        <p:txBody>
          <a:bodyPr vert="horz" lIns="91440" tIns="45720" rIns="91440" bIns="45720" rtlCol="0" anchor="t">
            <a:normAutofit/>
          </a:bodyPr>
          <a:lstStyle/>
          <a:p>
            <a:r>
              <a:rPr lang="en-US" dirty="0">
                <a:cs typeface="Calibri"/>
              </a:rPr>
              <a:t>Software patterns and frameworks</a:t>
            </a:r>
          </a:p>
          <a:p>
            <a:r>
              <a:rPr lang="en-US" dirty="0">
                <a:cs typeface="Calibri"/>
              </a:rPr>
              <a:t>Measuring complexity</a:t>
            </a:r>
            <a:endParaRPr lang="en-US" dirty="0"/>
          </a:p>
          <a:p>
            <a:r>
              <a:rPr lang="en-US" dirty="0">
                <a:cs typeface="Calibri"/>
              </a:rPr>
              <a:t>Managing complexity</a:t>
            </a:r>
          </a:p>
          <a:p>
            <a:r>
              <a:rPr lang="en-US" dirty="0">
                <a:cs typeface="Calibri"/>
              </a:rPr>
              <a:t>Types of software refactoring</a:t>
            </a:r>
          </a:p>
          <a:p>
            <a:r>
              <a:rPr lang="en-US" dirty="0">
                <a:cs typeface="Calibri"/>
              </a:rPr>
              <a:t>When to refactor</a:t>
            </a:r>
          </a:p>
        </p:txBody>
      </p:sp>
    </p:spTree>
    <p:extLst>
      <p:ext uri="{BB962C8B-B14F-4D97-AF65-F5344CB8AC3E}">
        <p14:creationId xmlns:p14="http://schemas.microsoft.com/office/powerpoint/2010/main" val="4124039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CB0A9-A050-BAC7-BA59-4DF5B80A27B1}"/>
              </a:ext>
            </a:extLst>
          </p:cNvPr>
          <p:cNvSpPr>
            <a:spLocks noGrp="1"/>
          </p:cNvSpPr>
          <p:nvPr>
            <p:ph type="title"/>
          </p:nvPr>
        </p:nvSpPr>
        <p:spPr/>
        <p:txBody>
          <a:bodyPr/>
          <a:lstStyle/>
          <a:p>
            <a:r>
              <a:rPr lang="en-US" dirty="0">
                <a:cs typeface="Calibri Light"/>
              </a:rPr>
              <a:t>Software Architecture</a:t>
            </a:r>
            <a:endParaRPr lang="en-US" dirty="0"/>
          </a:p>
        </p:txBody>
      </p:sp>
      <p:sp>
        <p:nvSpPr>
          <p:cNvPr id="3" name="Content Placeholder 2">
            <a:extLst>
              <a:ext uri="{FF2B5EF4-FFF2-40B4-BE49-F238E27FC236}">
                <a16:creationId xmlns:a16="http://schemas.microsoft.com/office/drawing/2014/main" id="{C82E60BD-7E15-BEAD-78A5-016C2D241ACE}"/>
              </a:ext>
            </a:extLst>
          </p:cNvPr>
          <p:cNvSpPr>
            <a:spLocks noGrp="1"/>
          </p:cNvSpPr>
          <p:nvPr>
            <p:ph idx="1"/>
          </p:nvPr>
        </p:nvSpPr>
        <p:spPr>
          <a:xfrm>
            <a:off x="838200" y="1825625"/>
            <a:ext cx="10515600" cy="5028671"/>
          </a:xfrm>
        </p:spPr>
        <p:txBody>
          <a:bodyPr vert="horz" lIns="91440" tIns="45720" rIns="91440" bIns="45720" rtlCol="0" anchor="t">
            <a:normAutofit/>
          </a:bodyPr>
          <a:lstStyle/>
          <a:p>
            <a:r>
              <a:rPr lang="en-US" dirty="0">
                <a:cs typeface="Calibri"/>
              </a:rPr>
              <a:t>Recall prior definitions:</a:t>
            </a:r>
          </a:p>
          <a:p>
            <a:pPr lvl="1"/>
            <a:r>
              <a:rPr lang="en-US" dirty="0">
                <a:cs typeface="Calibri"/>
              </a:rPr>
              <a:t>The relationship between major structural elements of the software, along with the style and patterns that can be used to achieve the requirements...</a:t>
            </a:r>
            <a:endParaRPr lang="en-US" dirty="0">
              <a:ea typeface="+mn-lt"/>
              <a:cs typeface="+mn-lt"/>
            </a:endParaRPr>
          </a:p>
          <a:p>
            <a:pPr lvl="1"/>
            <a:r>
              <a:rPr lang="en-US" dirty="0">
                <a:cs typeface="Calibri"/>
              </a:rPr>
              <a:t>The overall structure of the software...</a:t>
            </a:r>
            <a:endParaRPr lang="en-US" dirty="0">
              <a:ea typeface="+mn-lt"/>
              <a:cs typeface="+mn-lt"/>
            </a:endParaRPr>
          </a:p>
          <a:p>
            <a:pPr lvl="1"/>
            <a:r>
              <a:rPr lang="en-US" dirty="0">
                <a:cs typeface="Calibri"/>
              </a:rPr>
              <a:t>A process whereby software is decomposed into distinct but interrelated modular components...to limit complexity and facilitate implementation...</a:t>
            </a:r>
          </a:p>
          <a:p>
            <a:r>
              <a:rPr lang="en-US" dirty="0">
                <a:cs typeface="Calibri"/>
              </a:rPr>
              <a:t>Quality architecture maintains separation of concerns and simple implementations of cross-cutting concerns.</a:t>
            </a:r>
          </a:p>
          <a:p>
            <a:r>
              <a:rPr lang="en-US" dirty="0">
                <a:cs typeface="Calibri"/>
              </a:rPr>
              <a:t>Architecture quality is a major factor in maintainability and extensibility of a system by making it easier to change.</a:t>
            </a:r>
          </a:p>
          <a:p>
            <a:r>
              <a:rPr lang="en-US" dirty="0">
                <a:cs typeface="Calibri"/>
              </a:rPr>
              <a:t>A product can have a hierarchy of architectures at multiple levels.</a:t>
            </a:r>
          </a:p>
        </p:txBody>
      </p:sp>
    </p:spTree>
    <p:extLst>
      <p:ext uri="{BB962C8B-B14F-4D97-AF65-F5344CB8AC3E}">
        <p14:creationId xmlns:p14="http://schemas.microsoft.com/office/powerpoint/2010/main" val="256616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92751-5803-946D-D068-69FCD6EEAD31}"/>
              </a:ext>
            </a:extLst>
          </p:cNvPr>
          <p:cNvSpPr>
            <a:spLocks noGrp="1"/>
          </p:cNvSpPr>
          <p:nvPr>
            <p:ph type="title"/>
          </p:nvPr>
        </p:nvSpPr>
        <p:spPr/>
        <p:txBody>
          <a:bodyPr/>
          <a:lstStyle/>
          <a:p>
            <a:r>
              <a:rPr lang="en-US" dirty="0">
                <a:cs typeface="Calibri Light"/>
              </a:rPr>
              <a:t>Architecture Pattern</a:t>
            </a:r>
            <a:endParaRPr lang="en-US" dirty="0"/>
          </a:p>
        </p:txBody>
      </p:sp>
      <p:sp>
        <p:nvSpPr>
          <p:cNvPr id="3" name="Content Placeholder 2">
            <a:extLst>
              <a:ext uri="{FF2B5EF4-FFF2-40B4-BE49-F238E27FC236}">
                <a16:creationId xmlns:a16="http://schemas.microsoft.com/office/drawing/2014/main" id="{6459B1BD-3E57-0323-B94F-65ACD87D4089}"/>
              </a:ext>
            </a:extLst>
          </p:cNvPr>
          <p:cNvSpPr>
            <a:spLocks noGrp="1"/>
          </p:cNvSpPr>
          <p:nvPr>
            <p:ph idx="1"/>
          </p:nvPr>
        </p:nvSpPr>
        <p:spPr>
          <a:xfrm>
            <a:off x="838200" y="1825625"/>
            <a:ext cx="10515600" cy="5018087"/>
          </a:xfrm>
        </p:spPr>
        <p:txBody>
          <a:bodyPr vert="horz" lIns="91440" tIns="45720" rIns="91440" bIns="45720" rtlCol="0" anchor="t">
            <a:normAutofit lnSpcReduction="10000"/>
          </a:bodyPr>
          <a:lstStyle/>
          <a:p>
            <a:r>
              <a:rPr lang="en-US" dirty="0">
                <a:cs typeface="Calibri"/>
              </a:rPr>
              <a:t>Most problems have many solutions. Some are easier, some are better for certain situations, etc. But most solutions don't need to reinvent the wheel. </a:t>
            </a:r>
            <a:endParaRPr lang="en-US"/>
          </a:p>
          <a:p>
            <a:pPr lvl="1"/>
            <a:r>
              <a:rPr lang="en-US" dirty="0">
                <a:cs typeface="Calibri"/>
              </a:rPr>
              <a:t>For example, Reddit, </a:t>
            </a:r>
            <a:r>
              <a:rPr lang="en-US" dirty="0" err="1">
                <a:cs typeface="Calibri"/>
              </a:rPr>
              <a:t>Keyfactor</a:t>
            </a:r>
            <a:r>
              <a:rPr lang="en-US" dirty="0">
                <a:cs typeface="Calibri"/>
              </a:rPr>
              <a:t>, and retail inventory systems all implement Create-Read-Update-Delete (CRUD) operations for different resources (i.e. posts, certificates, goods) and have similar architectures as a result.</a:t>
            </a:r>
          </a:p>
          <a:p>
            <a:r>
              <a:rPr lang="en-US" dirty="0">
                <a:cs typeface="Calibri"/>
              </a:rPr>
              <a:t>Recall: a pattern is a recognizable, repeatable template for a solution to one class of problems that has been proven to be effective.</a:t>
            </a:r>
          </a:p>
          <a:p>
            <a:pPr lvl="1"/>
            <a:r>
              <a:rPr lang="en-US" dirty="0">
                <a:ea typeface="+mn-lt"/>
                <a:cs typeface="+mn-lt"/>
              </a:rPr>
              <a:t>We discussed the Model-View-Controller (MVC) pattern and briefly mentioned a few others.</a:t>
            </a:r>
            <a:endParaRPr lang="en-US">
              <a:cs typeface="Calibri"/>
            </a:endParaRPr>
          </a:p>
          <a:p>
            <a:r>
              <a:rPr lang="en-US" dirty="0">
                <a:cs typeface="Calibri"/>
              </a:rPr>
              <a:t>May dictate modules' internal construction or only describe interface.</a:t>
            </a:r>
          </a:p>
          <a:p>
            <a:r>
              <a:rPr lang="en-US" dirty="0">
                <a:cs typeface="Calibri"/>
              </a:rPr>
              <a:t>A product may use multiple architecture patterns.</a:t>
            </a:r>
          </a:p>
          <a:p>
            <a:r>
              <a:rPr lang="en-US" dirty="0">
                <a:cs typeface="Calibri"/>
              </a:rPr>
              <a:t>There are also patterns for classes, interfaces, and other entities.</a:t>
            </a:r>
          </a:p>
        </p:txBody>
      </p:sp>
    </p:spTree>
    <p:extLst>
      <p:ext uri="{BB962C8B-B14F-4D97-AF65-F5344CB8AC3E}">
        <p14:creationId xmlns:p14="http://schemas.microsoft.com/office/powerpoint/2010/main" val="3964642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35209-483D-B331-726A-570F62BC2464}"/>
              </a:ext>
            </a:extLst>
          </p:cNvPr>
          <p:cNvSpPr>
            <a:spLocks noGrp="1"/>
          </p:cNvSpPr>
          <p:nvPr>
            <p:ph type="title"/>
          </p:nvPr>
        </p:nvSpPr>
        <p:spPr/>
        <p:txBody>
          <a:bodyPr/>
          <a:lstStyle/>
          <a:p>
            <a:r>
              <a:rPr lang="en-US" dirty="0">
                <a:cs typeface="Calibri Light"/>
              </a:rPr>
              <a:t>Layered architectures</a:t>
            </a:r>
            <a:endParaRPr lang="en-US" dirty="0"/>
          </a:p>
        </p:txBody>
      </p:sp>
      <p:sp>
        <p:nvSpPr>
          <p:cNvPr id="3" name="Content Placeholder 2">
            <a:extLst>
              <a:ext uri="{FF2B5EF4-FFF2-40B4-BE49-F238E27FC236}">
                <a16:creationId xmlns:a16="http://schemas.microsoft.com/office/drawing/2014/main" id="{89BE6531-1FF8-B781-44D2-AA311CECDF84}"/>
              </a:ext>
            </a:extLst>
          </p:cNvPr>
          <p:cNvSpPr>
            <a:spLocks noGrp="1"/>
          </p:cNvSpPr>
          <p:nvPr>
            <p:ph idx="1"/>
          </p:nvPr>
        </p:nvSpPr>
        <p:spPr>
          <a:xfrm>
            <a:off x="838200" y="1825625"/>
            <a:ext cx="10803466" cy="5003271"/>
          </a:xfrm>
        </p:spPr>
        <p:txBody>
          <a:bodyPr vert="horz" lIns="91440" tIns="45720" rIns="91440" bIns="45720" rtlCol="0" anchor="t">
            <a:normAutofit/>
          </a:bodyPr>
          <a:lstStyle/>
          <a:p>
            <a:r>
              <a:rPr lang="en-US" dirty="0">
                <a:cs typeface="Calibri"/>
              </a:rPr>
              <a:t>Most conventional, standalone desktop applications &amp; web applications</a:t>
            </a:r>
          </a:p>
          <a:p>
            <a:r>
              <a:rPr lang="en-US" dirty="0">
                <a:cs typeface="Calibri"/>
              </a:rPr>
              <a:t>Aka 3-tier architecture (</a:t>
            </a:r>
            <a:r>
              <a:rPr lang="en-US" i="1" dirty="0">
                <a:cs typeface="Calibri"/>
              </a:rPr>
              <a:t>n</a:t>
            </a:r>
            <a:r>
              <a:rPr lang="en-US" dirty="0">
                <a:cs typeface="Calibri"/>
              </a:rPr>
              <a:t>-tier more generally, but n is usually 3).</a:t>
            </a:r>
          </a:p>
          <a:p>
            <a:r>
              <a:rPr lang="en-US" dirty="0">
                <a:cs typeface="Calibri"/>
              </a:rPr>
              <a:t>MVC is one type of layered architecture.</a:t>
            </a:r>
          </a:p>
          <a:p>
            <a:r>
              <a:rPr lang="en-US" dirty="0">
                <a:cs typeface="Calibri"/>
              </a:rPr>
              <a:t>Data input goes from outer layer to inner, output vice versa:</a:t>
            </a:r>
          </a:p>
          <a:p>
            <a:pPr lvl="1"/>
            <a:r>
              <a:rPr lang="en-US" dirty="0">
                <a:cs typeface="Calibri"/>
              </a:rPr>
              <a:t>Presentation layer – User I/O (GUI or CLI, possibly another application)</a:t>
            </a:r>
          </a:p>
          <a:p>
            <a:pPr lvl="1"/>
            <a:r>
              <a:rPr lang="en-US" dirty="0">
                <a:cs typeface="Calibri"/>
              </a:rPr>
              <a:t>Application layer – Logic, program control flow and data routing</a:t>
            </a:r>
          </a:p>
          <a:p>
            <a:pPr lvl="1"/>
            <a:r>
              <a:rPr lang="en-US" dirty="0">
                <a:cs typeface="Calibri"/>
              </a:rPr>
              <a:t>Data access layer – Database (persistent storage).</a:t>
            </a:r>
          </a:p>
          <a:p>
            <a:r>
              <a:rPr lang="en-US" dirty="0">
                <a:cs typeface="Calibri"/>
              </a:rPr>
              <a:t>Changes require re-deployment of the whole application or a large portion, usually with downtime.</a:t>
            </a:r>
          </a:p>
          <a:p>
            <a:r>
              <a:rPr lang="en-US" dirty="0">
                <a:cs typeface="Calibri"/>
              </a:rPr>
              <a:t>Prone to some tangling and scattering, and challenges with testing.</a:t>
            </a:r>
          </a:p>
        </p:txBody>
      </p:sp>
    </p:spTree>
    <p:extLst>
      <p:ext uri="{BB962C8B-B14F-4D97-AF65-F5344CB8AC3E}">
        <p14:creationId xmlns:p14="http://schemas.microsoft.com/office/powerpoint/2010/main" val="3449856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45AC0-91CD-AD33-8C92-C73B4AA35A83}"/>
              </a:ext>
            </a:extLst>
          </p:cNvPr>
          <p:cNvSpPr>
            <a:spLocks noGrp="1"/>
          </p:cNvSpPr>
          <p:nvPr>
            <p:ph type="title"/>
          </p:nvPr>
        </p:nvSpPr>
        <p:spPr/>
        <p:txBody>
          <a:bodyPr/>
          <a:lstStyle/>
          <a:p>
            <a:r>
              <a:rPr lang="en-US" dirty="0">
                <a:cs typeface="Calibri Light"/>
              </a:rPr>
              <a:t>Event-driven architectures</a:t>
            </a:r>
            <a:endParaRPr lang="en-US" dirty="0"/>
          </a:p>
        </p:txBody>
      </p:sp>
      <p:sp>
        <p:nvSpPr>
          <p:cNvPr id="3" name="Content Placeholder 2">
            <a:extLst>
              <a:ext uri="{FF2B5EF4-FFF2-40B4-BE49-F238E27FC236}">
                <a16:creationId xmlns:a16="http://schemas.microsoft.com/office/drawing/2014/main" id="{8DD33C3A-3494-3F68-8AF6-D7F514C4C416}"/>
              </a:ext>
            </a:extLst>
          </p:cNvPr>
          <p:cNvSpPr>
            <a:spLocks noGrp="1"/>
          </p:cNvSpPr>
          <p:nvPr>
            <p:ph idx="1"/>
          </p:nvPr>
        </p:nvSpPr>
        <p:spPr/>
        <p:txBody>
          <a:bodyPr vert="horz" lIns="91440" tIns="45720" rIns="91440" bIns="45720" rtlCol="0" anchor="t">
            <a:normAutofit/>
          </a:bodyPr>
          <a:lstStyle/>
          <a:p>
            <a:r>
              <a:rPr lang="en-US" dirty="0">
                <a:cs typeface="Calibri"/>
              </a:rPr>
              <a:t>Aka (or at least similar to) publisher-subscriber or producer-consumer.</a:t>
            </a:r>
          </a:p>
          <a:p>
            <a:r>
              <a:rPr lang="en-US" dirty="0">
                <a:cs typeface="Calibri"/>
              </a:rPr>
              <a:t>Suitable for some large cloud applications, parallel-processing computations, and distributed systems.</a:t>
            </a:r>
          </a:p>
          <a:p>
            <a:r>
              <a:rPr lang="en-US" dirty="0">
                <a:cs typeface="Calibri"/>
              </a:rPr>
              <a:t>Loosely coupled, but can be difficult to test.</a:t>
            </a:r>
          </a:p>
          <a:p>
            <a:r>
              <a:rPr lang="en-US" dirty="0">
                <a:cs typeface="Calibri"/>
              </a:rPr>
              <a:t>Messages or events are generated/published/produced, then filtered, routed and stored by other components, and finally acted on by subscribers or consumers of the event or message.</a:t>
            </a:r>
          </a:p>
        </p:txBody>
      </p:sp>
    </p:spTree>
    <p:extLst>
      <p:ext uri="{BB962C8B-B14F-4D97-AF65-F5344CB8AC3E}">
        <p14:creationId xmlns:p14="http://schemas.microsoft.com/office/powerpoint/2010/main" val="1144089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8BD35-7FD7-BD43-F427-1B54A03DD413}"/>
              </a:ext>
            </a:extLst>
          </p:cNvPr>
          <p:cNvSpPr>
            <a:spLocks noGrp="1"/>
          </p:cNvSpPr>
          <p:nvPr>
            <p:ph type="title"/>
          </p:nvPr>
        </p:nvSpPr>
        <p:spPr/>
        <p:txBody>
          <a:bodyPr/>
          <a:lstStyle/>
          <a:p>
            <a:r>
              <a:rPr lang="en-US" dirty="0">
                <a:cs typeface="Calibri Light"/>
              </a:rPr>
              <a:t>Microservices architectures</a:t>
            </a:r>
            <a:endParaRPr lang="en-US" dirty="0"/>
          </a:p>
        </p:txBody>
      </p:sp>
      <p:sp>
        <p:nvSpPr>
          <p:cNvPr id="3" name="Content Placeholder 2">
            <a:extLst>
              <a:ext uri="{FF2B5EF4-FFF2-40B4-BE49-F238E27FC236}">
                <a16:creationId xmlns:a16="http://schemas.microsoft.com/office/drawing/2014/main" id="{D4DB79B8-F947-2A99-6AB6-16CC0AFFFECC}"/>
              </a:ext>
            </a:extLst>
          </p:cNvPr>
          <p:cNvSpPr>
            <a:spLocks noGrp="1"/>
          </p:cNvSpPr>
          <p:nvPr>
            <p:ph idx="1"/>
          </p:nvPr>
        </p:nvSpPr>
        <p:spPr>
          <a:xfrm>
            <a:off x="838200" y="1825625"/>
            <a:ext cx="10515600" cy="5003271"/>
          </a:xfrm>
        </p:spPr>
        <p:txBody>
          <a:bodyPr vert="horz" lIns="91440" tIns="45720" rIns="91440" bIns="45720" rtlCol="0" anchor="t">
            <a:normAutofit/>
          </a:bodyPr>
          <a:lstStyle/>
          <a:p>
            <a:r>
              <a:rPr lang="en-US" dirty="0">
                <a:cs typeface="Calibri"/>
              </a:rPr>
              <a:t>Suitable for cloud applications, &amp; applications using a DevOps process</a:t>
            </a:r>
          </a:p>
          <a:p>
            <a:r>
              <a:rPr lang="en-US" dirty="0">
                <a:cs typeface="Calibri"/>
              </a:rPr>
              <a:t>Independent modules that minimize responsibilities of each module.</a:t>
            </a:r>
          </a:p>
          <a:p>
            <a:r>
              <a:rPr lang="en-US" dirty="0">
                <a:cs typeface="Calibri"/>
              </a:rPr>
              <a:t>Can accommodate large, globally distributed development teams.</a:t>
            </a:r>
          </a:p>
          <a:p>
            <a:r>
              <a:rPr lang="en-US" dirty="0">
                <a:ea typeface="+mn-lt"/>
                <a:cs typeface="+mn-lt"/>
              </a:rPr>
              <a:t>Maximizes separation of concerns and</a:t>
            </a:r>
            <a:r>
              <a:rPr lang="en-US" dirty="0">
                <a:cs typeface="Calibri"/>
              </a:rPr>
              <a:t> addresses the architectural cross-cutting concerns of extensibility, scalability, and testability easily</a:t>
            </a:r>
          </a:p>
          <a:p>
            <a:r>
              <a:rPr lang="en-US" dirty="0">
                <a:cs typeface="Calibri"/>
              </a:rPr>
              <a:t>Allows dynamic, incremental upgrade of different product components at different rates with no application downtime.</a:t>
            </a:r>
          </a:p>
          <a:p>
            <a:r>
              <a:rPr lang="en-US" dirty="0">
                <a:cs typeface="Calibri"/>
              </a:rPr>
              <a:t>Not all applications can be broken into microservices easily.</a:t>
            </a:r>
          </a:p>
          <a:p>
            <a:r>
              <a:rPr lang="en-US" dirty="0">
                <a:cs typeface="Calibri"/>
              </a:rPr>
              <a:t>Best example is the Amazon website: independent services for search, reviews, recommendations, payments, ads, images, etc.</a:t>
            </a:r>
          </a:p>
        </p:txBody>
      </p:sp>
    </p:spTree>
    <p:extLst>
      <p:ext uri="{BB962C8B-B14F-4D97-AF65-F5344CB8AC3E}">
        <p14:creationId xmlns:p14="http://schemas.microsoft.com/office/powerpoint/2010/main" val="14035892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Architecture, Complexity  and Refactoring</vt:lpstr>
      <vt:lpstr>Notes</vt:lpstr>
      <vt:lpstr>Learning objectives</vt:lpstr>
      <vt:lpstr>Software Architecture</vt:lpstr>
      <vt:lpstr>Architecture Pattern</vt:lpstr>
      <vt:lpstr>Layered architectures</vt:lpstr>
      <vt:lpstr>Event-driven architectures</vt:lpstr>
      <vt:lpstr>Microservices architectures</vt:lpstr>
      <vt:lpstr>Frameworks</vt:lpstr>
      <vt:lpstr>Complexity</vt:lpstr>
      <vt:lpstr>Metrics</vt:lpstr>
      <vt:lpstr>Cyclomatic Complexity</vt:lpstr>
      <vt:lpstr>Cyclomatic Complexity</vt:lpstr>
      <vt:lpstr>Scope Creep</vt:lpstr>
      <vt:lpstr>Managing Complexity</vt:lpstr>
      <vt:lpstr>Refactoring</vt:lpstr>
      <vt:lpstr>Data refactoring</vt:lpstr>
      <vt:lpstr>PowerPoint Presentation</vt:lpstr>
      <vt:lpstr>Code refactoring</vt:lpstr>
      <vt:lpstr>PowerPoint Presentation</vt:lpstr>
      <vt:lpstr>Architecture Refactoring</vt:lpstr>
      <vt:lpstr>PowerPoint Presentation</vt:lpstr>
      <vt:lpstr>Forward Engineering</vt:lpstr>
      <vt:lpstr>Reengineering</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1260</cp:revision>
  <dcterms:created xsi:type="dcterms:W3CDTF">2022-06-29T17:49:55Z</dcterms:created>
  <dcterms:modified xsi:type="dcterms:W3CDTF">2022-10-24T21:07:50Z</dcterms:modified>
</cp:coreProperties>
</file>