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86" r:id="rId4"/>
    <p:sldId id="270" r:id="rId5"/>
    <p:sldId id="273" r:id="rId6"/>
    <p:sldId id="257" r:id="rId7"/>
    <p:sldId id="261" r:id="rId8"/>
    <p:sldId id="284" r:id="rId9"/>
    <p:sldId id="278" r:id="rId10"/>
    <p:sldId id="291" r:id="rId11"/>
    <p:sldId id="287" r:id="rId12"/>
    <p:sldId id="288" r:id="rId13"/>
    <p:sldId id="289" r:id="rId14"/>
    <p:sldId id="260" r:id="rId15"/>
    <p:sldId id="274" r:id="rId16"/>
    <p:sldId id="263" r:id="rId17"/>
    <p:sldId id="264" r:id="rId18"/>
    <p:sldId id="277" r:id="rId19"/>
    <p:sldId id="285" r:id="rId20"/>
    <p:sldId id="265" r:id="rId21"/>
    <p:sldId id="262" r:id="rId22"/>
    <p:sldId id="29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60618-5F0A-4AA2-B5BF-230040BB8860}" v="17" dt="2022-08-06T02:28:11.215"/>
    <p1510:client id="{0A9B30FE-2DCC-4163-B641-7B34B3AF74BA}" v="12" dt="2022-07-01T00:37:00.752"/>
    <p1510:client id="{430BCDFE-DDFC-4AD2-9750-20FF70131353}" v="68" dt="2022-07-01T00:11:34.322"/>
    <p1510:client id="{852B1D2A-3BE4-48CD-B992-CC9EB94F3B7E}" v="7278" dt="2022-10-31T19:15:56.956"/>
    <p1510:client id="{963DFDCF-36EA-413D-AF6F-ED5253618FF1}" v="19" dt="2022-10-02T03:03:2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erthalf.com/jobs" TargetMode="External"/><Relationship Id="rId7" Type="http://schemas.openxmlformats.org/officeDocument/2006/relationships/hyperlink" Target="https://www.educba.com/software-development/software-development-tutorials/software-testing-tutorial/" TargetMode="External"/><Relationship Id="rId2" Type="http://schemas.openxmlformats.org/officeDocument/2006/relationships/hyperlink" Target="https://www.linux-magazine.com/Online/Blogs/Paw-Prints-Writings-of-the-maddog/DIY?blog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test-coverage-in-software-testing" TargetMode="External"/><Relationship Id="rId5" Type="http://schemas.openxmlformats.org/officeDocument/2006/relationships/hyperlink" Target="https://en.wikipedia.org/wiki/Software_testing" TargetMode="External"/><Relationship Id="rId4" Type="http://schemas.openxmlformats.org/officeDocument/2006/relationships/hyperlink" Target="https://www.softwaretestinghelp.com/software-quality-assuran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factor.com/jobs/keyfactorinc/software-engineer-2/?gh_jid=46738430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erthalf.com/jobs" TargetMode="External"/><Relationship Id="rId2" Type="http://schemas.openxmlformats.org/officeDocument/2006/relationships/hyperlink" Target="mailto:Dawson.Dipietro@roberthalf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7A0B2F-71C6-A1A8-86A2-032BDF632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Software</a:t>
            </a:r>
            <a:br>
              <a:rPr lang="en-US" sz="4800" dirty="0">
                <a:cs typeface="Calibri Light"/>
              </a:rPr>
            </a:br>
            <a:r>
              <a:rPr lang="en-US" sz="4800" dirty="0">
                <a:cs typeface="Calibri Light"/>
              </a:rPr>
              <a:t>Testing</a:t>
            </a:r>
            <a:br>
              <a:rPr lang="en-US" sz="4800" dirty="0">
                <a:cs typeface="Calibri Light"/>
              </a:rPr>
            </a:br>
            <a:br>
              <a:rPr lang="en-US" sz="4800" dirty="0">
                <a:cs typeface="Calibri Light"/>
              </a:rPr>
            </a:br>
            <a:endParaRPr lang="en-US" sz="480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9C6BB1-1913-E7CF-BB7E-EC59287F093A}"/>
              </a:ext>
            </a:extLst>
          </p:cNvPr>
          <p:cNvSpPr>
            <a:spLocks noGrp="1"/>
          </p:cNvSpPr>
          <p:nvPr/>
        </p:nvSpPr>
        <p:spPr>
          <a:xfrm>
            <a:off x="477980" y="3268711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latin typeface="Tahoma"/>
                <a:ea typeface="Tahoma"/>
                <a:cs typeface="Tahoma"/>
              </a:rPr>
              <a:t>JD Kilgallin</a:t>
            </a:r>
            <a:endParaRPr lang="en-US" sz="2000">
              <a:latin typeface="Tahoma"/>
              <a:ea typeface="Tahoma"/>
              <a:cs typeface="Calibri"/>
            </a:endParaRPr>
          </a:p>
          <a:p>
            <a:pPr algn="l"/>
            <a:r>
              <a:rPr lang="en-US" sz="2000">
                <a:latin typeface="Tahoma"/>
                <a:ea typeface="Tahoma"/>
                <a:cs typeface="Calibri"/>
              </a:rPr>
              <a:t>CPSC:480</a:t>
            </a:r>
            <a:endParaRPr lang="en-US" sz="2000">
              <a:latin typeface="Tahoma"/>
              <a:ea typeface="Tahoma"/>
              <a:cs typeface="+mn-lt"/>
            </a:endParaRPr>
          </a:p>
          <a:p>
            <a:pPr algn="l"/>
            <a:r>
              <a:rPr lang="en-US" sz="2000">
                <a:latin typeface="Tahoma"/>
                <a:ea typeface="+mn-lt"/>
                <a:cs typeface="+mn-lt"/>
              </a:rPr>
              <a:t>10/31/22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FD8BC53-6FAB-90A4-6EA2-7F50D79FFDE7}"/>
              </a:ext>
            </a:extLst>
          </p:cNvPr>
          <p:cNvSpPr txBox="1">
            <a:spLocks/>
          </p:cNvSpPr>
          <p:nvPr/>
        </p:nvSpPr>
        <p:spPr>
          <a:xfrm>
            <a:off x="479985" y="4794716"/>
            <a:ext cx="5898280" cy="2060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ahoma"/>
                <a:ea typeface="Tahoma"/>
                <a:cs typeface="Tahoma"/>
              </a:rPr>
              <a:t>Photo: Jon Hall, Diversity in Tech</a:t>
            </a:r>
          </a:p>
          <a:p>
            <a:r>
              <a:rPr lang="en-US" sz="2000" dirty="0">
                <a:latin typeface="Tahoma"/>
                <a:ea typeface="Tahoma"/>
                <a:cs typeface="Tahoma"/>
              </a:rPr>
              <a:t>Known for: First Linux port, Founder </a:t>
            </a:r>
          </a:p>
          <a:p>
            <a:r>
              <a:rPr lang="en-US" sz="2000" dirty="0">
                <a:latin typeface="Tahoma"/>
                <a:ea typeface="Tahoma"/>
                <a:cs typeface="Tahoma"/>
              </a:rPr>
              <a:t>and Executive Director of Linux </a:t>
            </a:r>
            <a:endParaRPr lang="en-US" dirty="0">
              <a:latin typeface="Calibri" panose="020F0502020204030204"/>
              <a:ea typeface="Tahoma"/>
              <a:cs typeface="Calibri"/>
            </a:endParaRPr>
          </a:p>
          <a:p>
            <a:r>
              <a:rPr lang="en-US" sz="2000" dirty="0">
                <a:latin typeface="Tahoma"/>
                <a:ea typeface="Tahoma"/>
                <a:cs typeface="Tahoma"/>
              </a:rPr>
              <a:t>International, Chairman of Linux </a:t>
            </a:r>
            <a:endParaRPr lang="en-US">
              <a:latin typeface="Calibri" panose="020F0502020204030204"/>
              <a:ea typeface="Tahoma"/>
              <a:cs typeface="Calibri"/>
            </a:endParaRPr>
          </a:p>
          <a:p>
            <a:r>
              <a:rPr lang="en-US" sz="2000" dirty="0">
                <a:latin typeface="Tahoma"/>
                <a:ea typeface="Tahoma"/>
                <a:cs typeface="Tahoma"/>
              </a:rPr>
              <a:t>Professional Institute, Author of </a:t>
            </a:r>
            <a:endParaRPr lang="en-US" dirty="0">
              <a:latin typeface="Calibri" panose="020F0502020204030204"/>
              <a:ea typeface="Tahoma"/>
              <a:cs typeface="Calibri"/>
            </a:endParaRPr>
          </a:p>
          <a:p>
            <a:r>
              <a:rPr lang="en-US" sz="2000" dirty="0">
                <a:latin typeface="Tahoma"/>
                <a:ea typeface="Tahoma"/>
                <a:cs typeface="Tahoma"/>
              </a:rPr>
              <a:t>"Linux for Dummies"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95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2553-D43F-BF0C-36FB-2F0D8A06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Who does Quality Assurance?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4EC9-DDEC-85F1-A3BC-BC06CEB6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management coordinates activities and tracks status of QA </a:t>
            </a:r>
            <a:r>
              <a:rPr lang="en-US">
                <a:cs typeface="Calibri"/>
              </a:rPr>
              <a:t>work and reported bugs.</a:t>
            </a:r>
          </a:p>
          <a:p>
            <a:r>
              <a:rPr lang="en-US" dirty="0">
                <a:cs typeface="Calibri"/>
              </a:rPr>
              <a:t>Developers write unit tests in conjunction with new code/bug </a:t>
            </a:r>
            <a:r>
              <a:rPr lang="en-US">
                <a:cs typeface="Calibri"/>
              </a:rPr>
              <a:t>fixes.</a:t>
            </a:r>
          </a:p>
          <a:p>
            <a:r>
              <a:rPr lang="en-US" dirty="0">
                <a:cs typeface="Calibri"/>
              </a:rPr>
              <a:t>QA Engineers monitor </a:t>
            </a:r>
            <a:r>
              <a:rPr lang="en-US">
                <a:cs typeface="Calibri"/>
              </a:rPr>
              <a:t>test</a:t>
            </a:r>
            <a:r>
              <a:rPr lang="en-US" dirty="0">
                <a:cs typeface="Calibri"/>
              </a:rPr>
              <a:t> </a:t>
            </a:r>
            <a:r>
              <a:rPr lang="en-US">
                <a:cs typeface="Calibri"/>
              </a:rPr>
              <a:t>results and write additional tests.</a:t>
            </a:r>
          </a:p>
          <a:p>
            <a:r>
              <a:rPr lang="en-US" dirty="0">
                <a:cs typeface="Calibri"/>
              </a:rPr>
              <a:t>Entire team keeps quality as a priority throughout entire process.</a:t>
            </a:r>
          </a:p>
          <a:p>
            <a:r>
              <a:rPr lang="en-US" dirty="0">
                <a:cs typeface="Calibri"/>
              </a:rPr>
              <a:t>Alpha/beta testing and end users identify failures ("Everybody has a test </a:t>
            </a:r>
            <a:r>
              <a:rPr lang="en-US">
                <a:cs typeface="Calibri"/>
              </a:rPr>
              <a:t>environment, some are lucky enough to have a separate one for production")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17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6FDE-DCC6-35A5-E87D-D33B672D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QA for Requirements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5600-060F-4553-315E-509B46B58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5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Correctness, completeness, and consistency of software requirements specifications should be assessed both before moving on AND throughout the remainder of the development cycle. </a:t>
            </a:r>
            <a:endParaRPr lang="en-US"/>
          </a:p>
          <a:p>
            <a:r>
              <a:rPr lang="en-US" dirty="0">
                <a:cs typeface="Calibri"/>
              </a:rPr>
              <a:t>Some attributes include:</a:t>
            </a:r>
            <a:endParaRPr lang="en-US"/>
          </a:p>
          <a:p>
            <a:pPr lvl="1"/>
            <a:r>
              <a:rPr lang="en-US" sz="2600" dirty="0">
                <a:cs typeface="Calibri"/>
              </a:rPr>
              <a:t>Completeness </a:t>
            </a:r>
            <a:r>
              <a:rPr lang="en-US" sz="2600" dirty="0">
                <a:ea typeface="+mn-lt"/>
                <a:cs typeface="+mn-lt"/>
              </a:rPr>
              <a:t>– Number of empty/stub sections, "TBD", or "TODO".</a:t>
            </a:r>
            <a:endParaRPr lang="en-US" sz="2600" dirty="0">
              <a:cs typeface="Calibri"/>
            </a:endParaRPr>
          </a:p>
          <a:p>
            <a:pPr lvl="1"/>
            <a:r>
              <a:rPr lang="en-US" sz="2600" dirty="0">
                <a:cs typeface="Calibri"/>
              </a:rPr>
              <a:t>Ambiguity </a:t>
            </a:r>
            <a:r>
              <a:rPr lang="en-US" sz="2600" dirty="0">
                <a:ea typeface="+mn-lt"/>
                <a:cs typeface="+mn-lt"/>
              </a:rPr>
              <a:t>–</a:t>
            </a:r>
            <a:r>
              <a:rPr lang="en-US" sz="2600" dirty="0">
                <a:cs typeface="Calibri"/>
              </a:rPr>
              <a:t> Number of terms that are too imprecise ("many", "easy")</a:t>
            </a:r>
          </a:p>
          <a:p>
            <a:pPr lvl="1"/>
            <a:r>
              <a:rPr lang="en-US" sz="2600" dirty="0">
                <a:cs typeface="Calibri"/>
              </a:rPr>
              <a:t>Volatility – Number of changes per requirement.</a:t>
            </a:r>
          </a:p>
          <a:p>
            <a:pPr lvl="1"/>
            <a:r>
              <a:rPr lang="en-US" sz="2600" dirty="0">
                <a:cs typeface="Calibri"/>
              </a:rPr>
              <a:t>Traceability </a:t>
            </a:r>
            <a:r>
              <a:rPr lang="en-US" sz="2600" dirty="0">
                <a:ea typeface="+mn-lt"/>
                <a:cs typeface="+mn-lt"/>
              </a:rPr>
              <a:t>– Number of requirements that can't be traced from design document, code commits, or test cases.</a:t>
            </a:r>
          </a:p>
          <a:p>
            <a:pPr lvl="1"/>
            <a:r>
              <a:rPr lang="en-US" sz="2600" dirty="0">
                <a:cs typeface="Calibri"/>
              </a:rPr>
              <a:t>Clarity </a:t>
            </a:r>
            <a:r>
              <a:rPr lang="en-US" sz="2600" dirty="0">
                <a:ea typeface="+mn-lt"/>
                <a:cs typeface="+mn-lt"/>
              </a:rPr>
              <a:t>– Number of requirements models; number of pages per model</a:t>
            </a:r>
            <a:endParaRPr lang="en-US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85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49DE-C9AD-D969-B1E4-99A20D91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QA for Product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F1B0-FD10-1ACC-12B4-32CEFF37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Product design should correspond to requirements specification and scope of project plan. Suitability should be assessed both before moving on AND throughout the remainder of the development cycle. </a:t>
            </a:r>
          </a:p>
          <a:p>
            <a:r>
              <a:rPr lang="en-US" dirty="0">
                <a:ea typeface="+mn-lt"/>
                <a:cs typeface="+mn-lt"/>
              </a:rPr>
              <a:t>Some attributes include:</a:t>
            </a:r>
          </a:p>
          <a:p>
            <a:pPr lvl="1"/>
            <a:r>
              <a:rPr lang="en-US" dirty="0">
                <a:cs typeface="Calibri"/>
              </a:rPr>
              <a:t>Completeness – Presence of model elements for all requirements</a:t>
            </a:r>
          </a:p>
          <a:p>
            <a:pPr lvl="1"/>
            <a:r>
              <a:rPr lang="en-US" dirty="0">
                <a:cs typeface="Calibri"/>
              </a:rPr>
              <a:t>Scope – All design elements traceable to requirements.</a:t>
            </a:r>
          </a:p>
          <a:p>
            <a:pPr lvl="1"/>
            <a:r>
              <a:rPr lang="en-US" dirty="0">
                <a:cs typeface="Calibri"/>
              </a:rPr>
              <a:t>Complexity – Number of design elements, classes, and/or functions</a:t>
            </a:r>
          </a:p>
          <a:p>
            <a:pPr lvl="1"/>
            <a:r>
              <a:rPr lang="en-US" dirty="0">
                <a:cs typeface="Calibri"/>
              </a:rPr>
              <a:t>Architecture – Number of interfaces between modules and interactions between them.</a:t>
            </a:r>
          </a:p>
          <a:p>
            <a:pPr lvl="1"/>
            <a:r>
              <a:rPr lang="en-US" dirty="0">
                <a:cs typeface="Calibri"/>
              </a:rPr>
              <a:t>UI – Average number of clicks/keystrokes to complete a user story or other task specified in a requirement</a:t>
            </a:r>
          </a:p>
        </p:txBody>
      </p:sp>
    </p:spTree>
    <p:extLst>
      <p:ext uri="{BB962C8B-B14F-4D97-AF65-F5344CB8AC3E}">
        <p14:creationId xmlns:p14="http://schemas.microsoft.com/office/powerpoint/2010/main" val="183346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7E4E-11B1-3180-E9CA-57A6C2F9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QA for Software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EB08-3461-4E95-3937-7088588A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 code created for the product should be assessed for correctness of behavior, presence of defects, and adherence to requirements specification, product design, and applicable coding standards.</a:t>
            </a:r>
          </a:p>
          <a:p>
            <a:r>
              <a:rPr lang="en-US" dirty="0">
                <a:cs typeface="Calibri"/>
              </a:rPr>
              <a:t>The most QA work occurs here, especially through code reviews and manual + automated testing.</a:t>
            </a:r>
          </a:p>
          <a:p>
            <a:r>
              <a:rPr lang="en-US" dirty="0">
                <a:cs typeface="Calibri"/>
              </a:rPr>
              <a:t>Some attributes include:</a:t>
            </a:r>
          </a:p>
          <a:p>
            <a:pPr lvl="1"/>
            <a:r>
              <a:rPr lang="en-US" dirty="0">
                <a:cs typeface="Calibri"/>
              </a:rPr>
              <a:t>Code quality metrics - cyclomatic complexity, scattering, tangling, duplicated code, amount of codebase in compliance with naming conventions and style guidelines, number of reviewers per code commit, etc.</a:t>
            </a:r>
          </a:p>
          <a:p>
            <a:pPr lvl="1"/>
            <a:r>
              <a:rPr lang="en-US" dirty="0">
                <a:cs typeface="Calibri"/>
              </a:rPr>
              <a:t>Test coverage (requirements w corresponding tests), code coverage (paths covered by tests), documentation.</a:t>
            </a:r>
          </a:p>
          <a:p>
            <a:pPr lvl="1"/>
            <a:r>
              <a:rPr lang="en-US" dirty="0">
                <a:cs typeface="Calibri"/>
              </a:rPr>
              <a:t>Bugs found after release; user satisfaction reports; sales and </a:t>
            </a:r>
            <a:r>
              <a:rPr lang="en-US">
                <a:cs typeface="Calibri"/>
              </a:rPr>
              <a:t>reviews.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41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E4AE-A0F5-3197-82C8-0E58B5B1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software testing?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3496CC-74C1-F11F-09EF-1366EF04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Examining the artifacts and behavior of a software product to verify and validate functionality.</a:t>
            </a:r>
          </a:p>
          <a:p>
            <a:r>
              <a:rPr lang="en-US" dirty="0">
                <a:cs typeface="Calibri"/>
              </a:rPr>
              <a:t>Process to gain confidence that the software product works as intended. The process aims to identify and correct or document defects in software functionality.</a:t>
            </a:r>
          </a:p>
          <a:p>
            <a:r>
              <a:rPr lang="en-US" dirty="0">
                <a:cs typeface="Calibri"/>
              </a:rPr>
              <a:t>A collection of procedures to verify that attributes of a product meet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88888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7011-C9B3-56D1-7B66-BF6ADB79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is testing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67D9-3AA0-857E-2E24-7CA4D0A2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It's the best tool to ensure software quality over the lifetime of the product.</a:t>
            </a:r>
          </a:p>
          <a:p>
            <a:r>
              <a:rPr lang="en-US" dirty="0">
                <a:cs typeface="Calibri"/>
              </a:rPr>
              <a:t>Adequate testing reduces the amount of engineering work and cost related to debugging, troubleshooting, and re-engineering.</a:t>
            </a:r>
          </a:p>
          <a:p>
            <a:r>
              <a:rPr lang="en-US" dirty="0">
                <a:cs typeface="Calibri"/>
              </a:rPr>
              <a:t>Testing reduces costs of code changes by providing visibility into the effects of a change.</a:t>
            </a:r>
          </a:p>
          <a:p>
            <a:r>
              <a:rPr lang="en-US" dirty="0">
                <a:cs typeface="Calibri"/>
              </a:rPr>
              <a:t>Testing improves bottom-line profit by increasing revenues based on software quality while reducing losses related to failures.</a:t>
            </a:r>
          </a:p>
          <a:p>
            <a:r>
              <a:rPr lang="en-US" dirty="0">
                <a:cs typeface="Calibri"/>
              </a:rPr>
              <a:t>Inadequate testing leads to real physical and economic harm as a result of software defects.</a:t>
            </a:r>
          </a:p>
        </p:txBody>
      </p:sp>
    </p:spTree>
    <p:extLst>
      <p:ext uri="{BB962C8B-B14F-4D97-AF65-F5344CB8AC3E}">
        <p14:creationId xmlns:p14="http://schemas.microsoft.com/office/powerpoint/2010/main" val="200681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ED62-EA71-A208-7584-E54384FD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71F7-1BB7-0DE6-C089-76368241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A test case is a set of initial conditions and expected results with steps that can be executed to confirm that the actual results match expectations.</a:t>
            </a:r>
          </a:p>
          <a:p>
            <a:r>
              <a:rPr lang="en-US" dirty="0">
                <a:cs typeface="Calibri"/>
              </a:rPr>
              <a:t>Should be pass/fail, have a defined schedule or events when it should be run, and record results from each run.</a:t>
            </a:r>
          </a:p>
          <a:p>
            <a:r>
              <a:rPr lang="en-US" dirty="0">
                <a:cs typeface="Calibri"/>
              </a:rPr>
              <a:t>A test case may be manual (tester executes the steps and checks the results) or automated (test code is written to perform the steps and programmatically compare results).</a:t>
            </a:r>
          </a:p>
          <a:p>
            <a:r>
              <a:rPr lang="en-US" dirty="0">
                <a:cs typeface="Calibri"/>
              </a:rPr>
              <a:t>May be a unit test, integration test, end-to-end test, or other type.</a:t>
            </a:r>
          </a:p>
          <a:p>
            <a:r>
              <a:rPr lang="en-US" dirty="0">
                <a:cs typeface="Calibri"/>
              </a:rPr>
              <a:t>May be white-box (aware of source code) or black-box (testing behavior alone without considering implementation).</a:t>
            </a:r>
          </a:p>
        </p:txBody>
      </p:sp>
    </p:spTree>
    <p:extLst>
      <p:ext uri="{BB962C8B-B14F-4D97-AF65-F5344CB8AC3E}">
        <p14:creationId xmlns:p14="http://schemas.microsoft.com/office/powerpoint/2010/main" val="52604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7020-8F8F-436A-94E6-B3D1FE88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Case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FDA1-385B-24C8-5322-7A3AE5559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10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Requirements and design are analyzed for functionality that should be tested.</a:t>
            </a:r>
          </a:p>
          <a:p>
            <a:r>
              <a:rPr lang="en-US" dirty="0">
                <a:cs typeface="Calibri"/>
              </a:rPr>
              <a:t>Test plan is developed for test cases to cover requirements – objectives, resources, scheduling, budget, environments, test case design, execution and results monitoring strategy.</a:t>
            </a:r>
          </a:p>
          <a:p>
            <a:r>
              <a:rPr lang="en-US" dirty="0">
                <a:cs typeface="Calibri"/>
              </a:rPr>
              <a:t>Test cases are written according to plan.</a:t>
            </a:r>
          </a:p>
          <a:p>
            <a:r>
              <a:rPr lang="en-US" dirty="0">
                <a:cs typeface="Calibri"/>
              </a:rPr>
              <a:t>Test environment is set up to run tests.</a:t>
            </a:r>
          </a:p>
          <a:p>
            <a:r>
              <a:rPr lang="en-US" dirty="0">
                <a:cs typeface="Calibri"/>
              </a:rPr>
              <a:t>Tests are executed as needed to verify software functionality.</a:t>
            </a:r>
          </a:p>
          <a:p>
            <a:r>
              <a:rPr lang="en-US" dirty="0">
                <a:cs typeface="Calibri"/>
              </a:rPr>
              <a:t>Results are monitored, coverage is checked, and bugs are reported.</a:t>
            </a:r>
          </a:p>
          <a:p>
            <a:r>
              <a:rPr lang="en-US" dirty="0">
                <a:cs typeface="Calibri"/>
              </a:rPr>
              <a:t>Test cases that no longer apply or that are discovered not to work correctly are removed.</a:t>
            </a:r>
          </a:p>
        </p:txBody>
      </p:sp>
    </p:spTree>
    <p:extLst>
      <p:ext uri="{BB962C8B-B14F-4D97-AF65-F5344CB8AC3E}">
        <p14:creationId xmlns:p14="http://schemas.microsoft.com/office/powerpoint/2010/main" val="167532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F929-7726-78BD-E141-8706C40F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E848-B747-6387-F441-73B8AA24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 is important to consider what test cases should be written when planning and designing a product.</a:t>
            </a:r>
          </a:p>
          <a:p>
            <a:r>
              <a:rPr lang="en-US" dirty="0">
                <a:cs typeface="Calibri"/>
              </a:rPr>
              <a:t>Requirements may translate directly into a set of tests, and being able to test them demonstrates you've met the requirements.</a:t>
            </a:r>
          </a:p>
          <a:p>
            <a:r>
              <a:rPr lang="en-US" dirty="0">
                <a:ea typeface="+mn-lt"/>
                <a:cs typeface="+mn-lt"/>
              </a:rPr>
              <a:t>Testability is an important architectural consideration, as the ability to demonstrate progress on requirements, and to catch bugs and regressions, depends on being able to effectively test the program.</a:t>
            </a:r>
          </a:p>
          <a:p>
            <a:r>
              <a:rPr lang="en-US" dirty="0">
                <a:ea typeface="+mn-lt"/>
                <a:cs typeface="+mn-lt"/>
              </a:rPr>
              <a:t>Larger teams will have QA Engineers work on test plans in conjunction with developers during software design.</a:t>
            </a:r>
          </a:p>
        </p:txBody>
      </p:sp>
    </p:spTree>
    <p:extLst>
      <p:ext uri="{BB962C8B-B14F-4D97-AF65-F5344CB8AC3E}">
        <p14:creationId xmlns:p14="http://schemas.microsoft.com/office/powerpoint/2010/main" val="294910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0042-BC8F-E47B-8BCB-A967793E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Unit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5298-8EE5-510F-CB9B-0C45037D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2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White-box test cases that test one code path of one method.</a:t>
            </a:r>
          </a:p>
          <a:p>
            <a:r>
              <a:rPr lang="en-US" dirty="0">
                <a:cs typeface="Calibri"/>
              </a:rPr>
              <a:t>Calls to local helper functions are okay, but calls to other modules should be </a:t>
            </a:r>
            <a:r>
              <a:rPr lang="en-US" i="1" dirty="0">
                <a:cs typeface="Calibri"/>
              </a:rPr>
              <a:t>mocked</a:t>
            </a:r>
            <a:r>
              <a:rPr lang="en-US" dirty="0">
                <a:cs typeface="Calibri"/>
              </a:rPr>
              <a:t>. A mock component implements the interface accessed by the code under test and returns static content or results with very basic processing.</a:t>
            </a:r>
          </a:p>
          <a:p>
            <a:r>
              <a:rPr lang="en-US" dirty="0">
                <a:cs typeface="Calibri"/>
              </a:rPr>
              <a:t>Important to cover edge cases and error-handling paths.</a:t>
            </a:r>
          </a:p>
          <a:p>
            <a:r>
              <a:rPr lang="en-US" dirty="0">
                <a:cs typeface="Calibri"/>
              </a:rPr>
              <a:t>Cyclomatic complexity gives a lower bound for number of unit tests that cover all of the code.</a:t>
            </a:r>
          </a:p>
          <a:p>
            <a:r>
              <a:rPr lang="en-US" dirty="0">
                <a:cs typeface="Calibri"/>
              </a:rPr>
              <a:t>Usually written by a developer when checking in new code or bug fix; sometimes even </a:t>
            </a:r>
            <a:r>
              <a:rPr lang="en-US" i="1" dirty="0">
                <a:cs typeface="Calibri"/>
              </a:rPr>
              <a:t>first</a:t>
            </a:r>
            <a:r>
              <a:rPr lang="en-US" dirty="0">
                <a:cs typeface="Calibri"/>
              </a:rPr>
              <a:t> ("Test-Driven Development" (TDD) advocates for writing a test that fails, then fixing the code and watching it switch to passing, to confirm the test distinguishes correct/incorrect behavior).</a:t>
            </a:r>
          </a:p>
        </p:txBody>
      </p:sp>
    </p:spTree>
    <p:extLst>
      <p:ext uri="{BB962C8B-B14F-4D97-AF65-F5344CB8AC3E}">
        <p14:creationId xmlns:p14="http://schemas.microsoft.com/office/powerpoint/2010/main" val="402528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Quality Assurance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77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Tahoma"/>
                <a:ea typeface="Tahoma"/>
                <a:cs typeface="Tahoma"/>
              </a:rPr>
              <a:t>JD Kilgallin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>
                <a:latin typeface="Tahoma"/>
                <a:ea typeface="Tahoma"/>
                <a:cs typeface="Calibri" panose="020F0502020204030204"/>
              </a:rPr>
              <a:t>CPSC:480</a:t>
            </a:r>
            <a:endParaRPr lang="en-US">
              <a:latin typeface="Tahoma"/>
              <a:ea typeface="Tahoma"/>
              <a:cs typeface="Tahoma"/>
            </a:endParaRPr>
          </a:p>
          <a:p>
            <a:pPr algn="l"/>
            <a:r>
              <a:rPr lang="en-US" dirty="0">
                <a:latin typeface="Tahoma"/>
                <a:ea typeface="Tahoma"/>
                <a:cs typeface="Calibri" panose="020F0502020204030204"/>
              </a:rPr>
              <a:t>10/31/22</a:t>
            </a:r>
          </a:p>
          <a:p>
            <a:pPr algn="l"/>
            <a:r>
              <a:rPr lang="en-US" i="1">
                <a:latin typeface="Tahoma"/>
                <a:ea typeface="Tahoma"/>
                <a:cs typeface="Calibri" panose="020F0502020204030204"/>
              </a:rPr>
              <a:t>Pressman Ch 17</a:t>
            </a:r>
            <a:endParaRPr lang="en-US" dirty="0">
              <a:latin typeface="Tahoma"/>
              <a:ea typeface="Tahom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E3F9-A4E5-AF1F-C828-63CF5C4B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8655-D808-980A-7FB3-58CE102F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86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Code coverage measures the amount of code that is executed by at least one test case. Usually measured as a percentage of statements (lines) tested over total number of statements, but may also calculate branch coverage, function coverage, and others.</a:t>
            </a:r>
          </a:p>
          <a:p>
            <a:r>
              <a:rPr lang="en-US" dirty="0">
                <a:cs typeface="Calibri"/>
              </a:rPr>
              <a:t>Test coverage measures the percentage of requirements that can be traced from at least one test case.</a:t>
            </a:r>
          </a:p>
          <a:p>
            <a:r>
              <a:rPr lang="en-US" dirty="0">
                <a:cs typeface="Calibri"/>
              </a:rPr>
              <a:t>Both are valuable, and the distinction is important. Tests cover code and requirements cover tests.</a:t>
            </a:r>
          </a:p>
          <a:p>
            <a:r>
              <a:rPr lang="en-US" dirty="0">
                <a:cs typeface="Calibri"/>
              </a:rPr>
              <a:t>Code coverage can be computed automatically very easily by a testing framework; test coverage is a more manual process.</a:t>
            </a:r>
          </a:p>
          <a:p>
            <a:r>
              <a:rPr lang="en-US" dirty="0">
                <a:cs typeface="Calibri"/>
              </a:rPr>
              <a:t>Code coverage is generally the responsibility of the developers through unit tests, while test coverage is the responsibility of QA.</a:t>
            </a:r>
          </a:p>
        </p:txBody>
      </p:sp>
    </p:spTree>
    <p:extLst>
      <p:ext uri="{BB962C8B-B14F-4D97-AF65-F5344CB8AC3E}">
        <p14:creationId xmlns:p14="http://schemas.microsoft.com/office/powerpoint/2010/main" val="20656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2F38-D140-41A9-FE33-BE0C2D8A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Other types of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81BC-6FEE-33DC-68AF-7F94BFEA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867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Integration test – Testing interactions between components/larger blocks of code.</a:t>
            </a:r>
            <a:endParaRPr lang="en-US" dirty="0"/>
          </a:p>
          <a:p>
            <a:r>
              <a:rPr lang="en-US" dirty="0">
                <a:cs typeface="Calibri"/>
              </a:rPr>
              <a:t>Scenario or end-to-end test – Complete user story or use case</a:t>
            </a:r>
          </a:p>
          <a:p>
            <a:r>
              <a:rPr lang="en-US" dirty="0">
                <a:cs typeface="Calibri"/>
              </a:rPr>
              <a:t>Stress test or load test – Measure performance under heavy (simulated) use, atypical usage patterns, edge cases, high demands, or significant constraints.</a:t>
            </a:r>
          </a:p>
          <a:p>
            <a:r>
              <a:rPr lang="en-US" dirty="0">
                <a:cs typeface="Calibri"/>
              </a:rPr>
              <a:t>Security test – Verify the product is resilient to a particular vulnerability or attack.</a:t>
            </a:r>
          </a:p>
          <a:p>
            <a:r>
              <a:rPr lang="en-US" dirty="0">
                <a:ea typeface="+mn-lt"/>
                <a:cs typeface="+mn-lt"/>
              </a:rPr>
              <a:t>Fuzz test </a:t>
            </a:r>
            <a:r>
              <a:rPr lang="en-US" dirty="0">
                <a:cs typeface="Calibri"/>
              </a:rPr>
              <a:t>– Randomized input to test edge cases and security.</a:t>
            </a:r>
          </a:p>
          <a:p>
            <a:r>
              <a:rPr lang="en-US" dirty="0">
                <a:cs typeface="Calibri"/>
              </a:rPr>
              <a:t>UI test – Verify appearance of user interface and input/output meets design.</a:t>
            </a:r>
          </a:p>
          <a:p>
            <a:r>
              <a:rPr lang="en-US" dirty="0">
                <a:cs typeface="Calibri"/>
              </a:rPr>
              <a:t>Usability test </a:t>
            </a:r>
            <a:r>
              <a:rPr lang="en-US" dirty="0">
                <a:ea typeface="+mn-lt"/>
                <a:cs typeface="+mn-lt"/>
              </a:rPr>
              <a:t>– Focus group or user feedback measuring ease of use.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A/B test </a:t>
            </a:r>
            <a:r>
              <a:rPr lang="en-US" dirty="0">
                <a:ea typeface="+mn-lt"/>
                <a:cs typeface="+mn-lt"/>
              </a:rPr>
              <a:t>– Usability test of two different versions of a feature.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Installation/upgrade </a:t>
            </a:r>
            <a:r>
              <a:rPr lang="en-US" dirty="0">
                <a:cs typeface="Calibri"/>
              </a:rPr>
              <a:t>–</a:t>
            </a:r>
            <a:r>
              <a:rPr lang="en-US" dirty="0">
                <a:ea typeface="+mn-lt"/>
                <a:cs typeface="+mn-lt"/>
              </a:rPr>
              <a:t> Verify that deployment succeeds in various conditions.</a:t>
            </a:r>
          </a:p>
          <a:p>
            <a:r>
              <a:rPr lang="en-US" dirty="0">
                <a:cs typeface="Calibri"/>
              </a:rPr>
              <a:t>Smoke test – Verify that the product launches and has basic functionality (usually done as a post-build or </a:t>
            </a:r>
            <a:r>
              <a:rPr lang="en-US" dirty="0" err="1">
                <a:cs typeface="Calibri"/>
              </a:rPr>
              <a:t>checkin</a:t>
            </a:r>
            <a:r>
              <a:rPr lang="en-US" dirty="0">
                <a:cs typeface="Calibri"/>
              </a:rPr>
              <a:t> step).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0703-C4A6-0483-71B0-CC9FAF71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QA for QA process itself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07CB-F431-0DD7-5973-38EB7659B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1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Efficiency and impact of the QA process itself should be assessed.</a:t>
            </a:r>
          </a:p>
          <a:p>
            <a:r>
              <a:rPr lang="en-US" dirty="0">
                <a:cs typeface="Calibri"/>
              </a:rPr>
              <a:t>Attributes include:</a:t>
            </a:r>
          </a:p>
          <a:p>
            <a:pPr lvl="1"/>
            <a:r>
              <a:rPr lang="en-US" dirty="0">
                <a:cs typeface="Calibri"/>
              </a:rPr>
              <a:t>Completion time – Amount of time taken to complete QA activities vs budgeted time.</a:t>
            </a:r>
          </a:p>
          <a:p>
            <a:pPr lvl="1"/>
            <a:r>
              <a:rPr lang="en-US" dirty="0">
                <a:cs typeface="Calibri"/>
              </a:rPr>
              <a:t>Test effectiveness – Bugs uncovered by test cases.</a:t>
            </a:r>
          </a:p>
          <a:p>
            <a:pPr lvl="1"/>
            <a:r>
              <a:rPr lang="en-US" dirty="0">
                <a:cs typeface="Calibri"/>
              </a:rPr>
              <a:t>Bug tracking – Known defects are documented, all bugs are triaged and closed as appropriate.</a:t>
            </a:r>
          </a:p>
          <a:p>
            <a:pPr lvl="1"/>
            <a:r>
              <a:rPr lang="en-US" dirty="0">
                <a:cs typeface="Calibri"/>
              </a:rPr>
              <a:t>Verification &amp; Validation </a:t>
            </a:r>
            <a:r>
              <a:rPr lang="en-US" dirty="0">
                <a:ea typeface="+mn-lt"/>
                <a:cs typeface="+mn-lt"/>
              </a:rPr>
              <a:t>– Percent of requirements or designed elements implemented within project.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MTBF and availability</a:t>
            </a:r>
          </a:p>
          <a:p>
            <a:pPr lvl="1"/>
            <a:r>
              <a:rPr lang="en-US" dirty="0">
                <a:cs typeface="Calibri"/>
              </a:rPr>
              <a:t>Audits and standards compliance reports (ISO 9000, for example)</a:t>
            </a:r>
          </a:p>
        </p:txBody>
      </p:sp>
    </p:spTree>
    <p:extLst>
      <p:ext uri="{BB962C8B-B14F-4D97-AF65-F5344CB8AC3E}">
        <p14:creationId xmlns:p14="http://schemas.microsoft.com/office/powerpoint/2010/main" val="368856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D1EC-3EC8-E3A3-484D-0FEF7F1D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E84C-C3D9-2F17-9913-EF76B2F5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689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Paw Prints: Writings of the maddog. Jon Hall. Apr 2009. Linux Magazine.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Search Jobs. 2022. Robert Half Talent Solutions.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What is Software Quality Assurance: A Guide for Beginners. Oct 2022. Softwaretestinghelp.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Software Testing. Wikipedia.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6"/>
              </a:rPr>
              <a:t>Test Coverage in Software Testing. Vineet Nanda. Sept 2021. Tutorialspoint.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7"/>
              </a:rPr>
              <a:t>Software Testing Tutorials. Swati Tawde. Sept 2019. Educba.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Bring a laptop to next lecture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1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1065-EE9E-9BA6-6BBE-60DF28CF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0FC5-66D4-8DD1-0169-B40B7F2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2 dates pushed slightly to allow more time for writing tests.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Checkpoint pushed 3 days to Wednesday, Nov 9.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Project due date pushed 1 day to Monday, Nov 14. </a:t>
            </a:r>
          </a:p>
          <a:p>
            <a:pPr lvl="1"/>
            <a:r>
              <a:rPr lang="en-US" dirty="0">
                <a:ea typeface="+mn-lt"/>
                <a:cs typeface="+mn-lt"/>
              </a:rPr>
              <a:t>Early submission dates and team participation survey also pushed 1 day.</a:t>
            </a:r>
          </a:p>
          <a:p>
            <a:r>
              <a:rPr lang="en-US" dirty="0">
                <a:ea typeface="+mn-lt"/>
                <a:cs typeface="+mn-lt"/>
              </a:rPr>
              <a:t>Exercise 6 Wednesday; bring a laptop to write software tests.</a:t>
            </a:r>
          </a:p>
          <a:p>
            <a:r>
              <a:rPr lang="en-US" dirty="0" err="1">
                <a:ea typeface="+mn-lt"/>
                <a:cs typeface="+mn-lt"/>
              </a:rPr>
              <a:t>Keyfactor</a:t>
            </a:r>
            <a:r>
              <a:rPr lang="en-US" dirty="0">
                <a:ea typeface="+mn-lt"/>
                <a:cs typeface="+mn-lt"/>
              </a:rPr>
              <a:t> has a new posting for a Software Engineer role: see description at </a:t>
            </a:r>
            <a:r>
              <a:rPr lang="en-US" dirty="0">
                <a:ea typeface="+mn-lt"/>
                <a:cs typeface="+mn-lt"/>
                <a:hlinkClick r:id="rId2"/>
              </a:rPr>
              <a:t>https://www.keyfactor.com/jobs/keyfactorinc/</a:t>
            </a:r>
            <a:br>
              <a:rPr lang="en-US" dirty="0">
                <a:ea typeface="+mn-lt"/>
                <a:cs typeface="+mn-lt"/>
                <a:hlinkClick r:id="rId2"/>
              </a:rPr>
            </a:br>
            <a:r>
              <a:rPr lang="en-US" dirty="0">
                <a:ea typeface="+mn-lt"/>
                <a:cs typeface="+mn-lt"/>
                <a:hlinkClick r:id="rId2"/>
              </a:rPr>
              <a:t>software-engineer-2/?gh_jid=4673843004</a:t>
            </a:r>
            <a:r>
              <a:rPr lang="en-US" dirty="0">
                <a:ea typeface="+mn-lt"/>
                <a:cs typeface="+mn-lt"/>
              </a:rPr>
              <a:t>. Email me a resume and a statement about whether or not I can discuss your grade to apply.</a:t>
            </a:r>
          </a:p>
        </p:txBody>
      </p:sp>
    </p:spTree>
    <p:extLst>
      <p:ext uri="{BB962C8B-B14F-4D97-AF65-F5344CB8AC3E}">
        <p14:creationId xmlns:p14="http://schemas.microsoft.com/office/powerpoint/2010/main" val="341169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6A71-13CD-4F93-8BFD-3F68DF5A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Recruiting Agencies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EEE3-9C9E-68C3-C456-AE978BAF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7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get a lot of questions about finding and applying for roles. My top piece of advice is almost always "work with a recruiting agency". </a:t>
            </a:r>
          </a:p>
          <a:p>
            <a:r>
              <a:rPr lang="en-US" dirty="0">
                <a:cs typeface="Calibri"/>
              </a:rPr>
              <a:t>Recruiting agencies are professional firms with expertise in the job market and connections to many hiring managers.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Employers pay recruiters on commission to fill an opening with someone who stays at least 90 days (may be longer), so they really have an incentive to find you a good match.</a:t>
            </a:r>
          </a:p>
          <a:p>
            <a:r>
              <a:rPr lang="en-US" dirty="0">
                <a:cs typeface="Calibri"/>
              </a:rPr>
              <a:t>Another strategy is to look for contract and contract-to-hire roles too.</a:t>
            </a:r>
          </a:p>
          <a:p>
            <a:pPr lvl="1"/>
            <a:r>
              <a:rPr lang="en-US" dirty="0">
                <a:cs typeface="Calibri"/>
              </a:rPr>
              <a:t>Contract: Temporarily hired for a set time or project with definite terms.</a:t>
            </a:r>
          </a:p>
          <a:p>
            <a:pPr lvl="1"/>
            <a:r>
              <a:rPr lang="en-US" dirty="0">
                <a:cs typeface="Calibri"/>
              </a:rPr>
              <a:t>Contract-to-hire: Starts as a contract job, with an expectation the contractor will join full-time after the contract. Hiring managers may ask entry-level candidates with no experience to do this as a low-risk "probation" period.</a:t>
            </a:r>
          </a:p>
        </p:txBody>
      </p:sp>
    </p:spTree>
    <p:extLst>
      <p:ext uri="{BB962C8B-B14F-4D97-AF65-F5344CB8AC3E}">
        <p14:creationId xmlns:p14="http://schemas.microsoft.com/office/powerpoint/2010/main" val="162694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6A71-13CD-4F93-8BFD-3F68DF5A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Robert Half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EEE3-9C9E-68C3-C456-AE978BAF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7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I (and others) joined </a:t>
            </a:r>
            <a:r>
              <a:rPr lang="en-US" dirty="0" err="1">
                <a:ea typeface="+mn-lt"/>
                <a:cs typeface="+mn-lt"/>
              </a:rPr>
              <a:t>Keyfactor</a:t>
            </a:r>
            <a:r>
              <a:rPr lang="en-US" dirty="0">
                <a:ea typeface="+mn-lt"/>
                <a:cs typeface="+mn-lt"/>
              </a:rPr>
              <a:t> through Robert Half</a:t>
            </a:r>
            <a:r>
              <a:rPr lang="en-US" dirty="0">
                <a:cs typeface="Calibri"/>
              </a:rPr>
              <a:t> – one of the largest global staffing firms with 345 locations worldwide.</a:t>
            </a:r>
            <a:endParaRPr lang="en-US"/>
          </a:p>
          <a:p>
            <a:r>
              <a:rPr lang="en-US" dirty="0">
                <a:cs typeface="Calibri"/>
              </a:rPr>
              <a:t>Contact: Dawson DiPietro</a:t>
            </a:r>
          </a:p>
          <a:p>
            <a:pPr lvl="1"/>
            <a:r>
              <a:rPr lang="en-US" dirty="0">
                <a:cs typeface="Calibri"/>
              </a:rPr>
              <a:t>Robert Half tech recruiter in Cleveland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216-738-8123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  <a:hlinkClick r:id="rId2"/>
              </a:rPr>
              <a:t>Dawson.Dipietro@roberthalf.com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Create a profile on </a:t>
            </a:r>
            <a:r>
              <a:rPr lang="en-US" dirty="0">
                <a:cs typeface="Calibri"/>
                <a:hlinkClick r:id="rId3"/>
              </a:rPr>
              <a:t>https://www.roberthalf.com/jobs</a:t>
            </a:r>
            <a:r>
              <a:rPr lang="en-US" dirty="0">
                <a:cs typeface="Calibri"/>
              </a:rPr>
              <a:t>, especially if applying through email.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Dawson's office only hires for NEO jobs, but you can apply elsewhere online and work with him for a referral to another Robert Half agent.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Dawson focuses on contract-to-hire roles, but works in conjunction with another local representative for full-time positions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8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BFDD-5A14-ACC8-0AC0-BA29092D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CEB6-FA50-B755-D9F3-C1E1ACB2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Quality assurance concepts</a:t>
            </a:r>
          </a:p>
          <a:p>
            <a:r>
              <a:rPr lang="en-US" dirty="0">
                <a:cs typeface="Calibri"/>
              </a:rPr>
              <a:t>Software testing concepts</a:t>
            </a:r>
          </a:p>
          <a:p>
            <a:r>
              <a:rPr lang="en-US" dirty="0">
                <a:cs typeface="Calibri"/>
              </a:rPr>
              <a:t>Types of testing</a:t>
            </a:r>
            <a:endParaRPr lang="en-US" dirty="0"/>
          </a:p>
          <a:p>
            <a:r>
              <a:rPr lang="en-US" dirty="0">
                <a:cs typeface="Calibri"/>
              </a:rPr>
              <a:t>Writing and running tests</a:t>
            </a:r>
          </a:p>
        </p:txBody>
      </p:sp>
    </p:spTree>
    <p:extLst>
      <p:ext uri="{BB962C8B-B14F-4D97-AF65-F5344CB8AC3E}">
        <p14:creationId xmlns:p14="http://schemas.microsoft.com/office/powerpoint/2010/main" val="269052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B0C6-25AB-29DE-B680-0BB1BCE3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Software Quality Assurance?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C2C0-9E3E-C4D8-CAEF-2F78E213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Quality Assurance: "The maintenance of a desired level of quality in a service or product, especially by means of attention to every stage of the process of delivery or production."</a:t>
            </a:r>
          </a:p>
          <a:p>
            <a:r>
              <a:rPr lang="en-US" dirty="0">
                <a:ea typeface="+mn-lt"/>
                <a:cs typeface="+mn-lt"/>
              </a:rPr>
              <a:t>A process that assesses all software engineering activities and work items for adherence to the team's defined software quality standards.</a:t>
            </a:r>
          </a:p>
          <a:p>
            <a:r>
              <a:rPr lang="en-US" dirty="0">
                <a:cs typeface="Calibri" panose="020F0502020204030204"/>
              </a:rPr>
              <a:t>An activity that occurs at each step of the software development lifecycle mapping the discipline of quality assurance to the software engineering process</a:t>
            </a:r>
          </a:p>
          <a:p>
            <a:r>
              <a:rPr lang="en-US" dirty="0">
                <a:cs typeface="Calibri" panose="020F0502020204030204"/>
              </a:rPr>
              <a:t>A quality assurance system is a set of organizational structures,</a:t>
            </a:r>
            <a:br>
              <a:rPr lang="en-US" dirty="0">
                <a:cs typeface="Calibri" panose="020F0502020204030204"/>
              </a:rPr>
            </a:br>
            <a:r>
              <a:rPr lang="en-US" dirty="0">
                <a:cs typeface="Calibri" panose="020F0502020204030204"/>
              </a:rPr>
              <a:t>responsibilities, resources, processes and procedures to ensure products satisfy stakeholder expectations.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5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B4AF-70DB-C99F-FA71-FB9B8289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3689-3F92-EDD1-0AAE-B534CB16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2016" cy="502867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Failure – An occasion in which a user of released product encounters a software malfunction preventing a requirement from being fulfilled.</a:t>
            </a:r>
          </a:p>
          <a:p>
            <a:r>
              <a:rPr lang="en-US" dirty="0">
                <a:cs typeface="Calibri"/>
              </a:rPr>
              <a:t>Mean Time Between Failures (MTBF) – Average interval for the time to recover from one failure ("Mean Time to Recover") and operate the software until the next failure ("Mean Time </a:t>
            </a:r>
            <a:r>
              <a:rPr lang="en-US" i="1" dirty="0">
                <a:cs typeface="Calibri"/>
              </a:rPr>
              <a:t>To </a:t>
            </a:r>
            <a:r>
              <a:rPr lang="en-US" dirty="0">
                <a:cs typeface="Calibri"/>
              </a:rPr>
              <a:t>Failure").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Reliability – Ability to use the software without failure.</a:t>
            </a:r>
            <a:r>
              <a:rPr lang="en-US" dirty="0">
                <a:cs typeface="Calibri"/>
              </a:rPr>
              <a:t> MTBF=MTTR+MTTF is one measure. Can invert and calculate average failures per </a:t>
            </a:r>
            <a:r>
              <a:rPr lang="en-US" i="1" dirty="0">
                <a:cs typeface="Calibri"/>
              </a:rPr>
              <a:t>n</a:t>
            </a:r>
            <a:r>
              <a:rPr lang="en-US" dirty="0">
                <a:cs typeface="Calibri"/>
              </a:rPr>
              <a:t> hours of use</a:t>
            </a:r>
          </a:p>
          <a:p>
            <a:r>
              <a:rPr lang="en-US" dirty="0">
                <a:cs typeface="Calibri"/>
              </a:rPr>
              <a:t>Availability = MTTF/MTBF – Percentage of time software can be used according to requirements. ("Downtime" = MTTR/MTBF)</a:t>
            </a:r>
          </a:p>
          <a:p>
            <a:r>
              <a:rPr lang="en-US" dirty="0">
                <a:cs typeface="Calibri"/>
              </a:rPr>
              <a:t>Verification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en-US" dirty="0">
                <a:cs typeface="Calibri"/>
              </a:rPr>
              <a:t> Ensure product meets design (Building the product right)</a:t>
            </a:r>
          </a:p>
          <a:p>
            <a:r>
              <a:rPr lang="en-US" dirty="0">
                <a:cs typeface="Calibri"/>
              </a:rPr>
              <a:t>Validation </a:t>
            </a:r>
            <a:r>
              <a:rPr lang="en-US" dirty="0">
                <a:ea typeface="+mn-lt"/>
                <a:cs typeface="+mn-lt"/>
              </a:rPr>
              <a:t>– Ensure product meets requirements (Building the right product)</a:t>
            </a:r>
          </a:p>
        </p:txBody>
      </p:sp>
    </p:spTree>
    <p:extLst>
      <p:ext uri="{BB962C8B-B14F-4D97-AF65-F5344CB8AC3E}">
        <p14:creationId xmlns:p14="http://schemas.microsoft.com/office/powerpoint/2010/main" val="298671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9FC1-7C5F-9137-E32A-96D4829D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Pillars of Software Quality Assurance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4C1A-2A2E-6441-0589-E7A0CFDD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Process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en-US" dirty="0">
                <a:cs typeface="Calibri"/>
              </a:rPr>
              <a:t> A well-defined, documented, repeatable QA process ensures quality is consistent and details don't fall through the cracks.</a:t>
            </a:r>
          </a:p>
          <a:p>
            <a:r>
              <a:rPr lang="en-US" dirty="0">
                <a:cs typeface="Calibri"/>
              </a:rPr>
              <a:t>Reviews and Tests </a:t>
            </a:r>
            <a:r>
              <a:rPr lang="en-US" dirty="0">
                <a:ea typeface="+mn-lt"/>
                <a:cs typeface="+mn-lt"/>
              </a:rPr>
              <a:t>– </a:t>
            </a:r>
            <a:r>
              <a:rPr lang="en-US" dirty="0">
                <a:cs typeface="Calibri"/>
              </a:rPr>
              <a:t>Regular quality assurance tasks like code reviews and software testing are the best tools for assessing software quality.</a:t>
            </a:r>
          </a:p>
          <a:p>
            <a:r>
              <a:rPr lang="en-US" dirty="0">
                <a:cs typeface="Calibri"/>
              </a:rPr>
              <a:t>Software engineering practices </a:t>
            </a:r>
            <a:r>
              <a:rPr lang="en-US" dirty="0">
                <a:ea typeface="+mn-lt"/>
                <a:cs typeface="+mn-lt"/>
              </a:rPr>
              <a:t>–</a:t>
            </a:r>
            <a:r>
              <a:rPr lang="en-US" dirty="0">
                <a:cs typeface="Calibri"/>
              </a:rPr>
              <a:t> A rigorous process with ample planning and design improves the quality of the final product.</a:t>
            </a:r>
          </a:p>
          <a:p>
            <a:r>
              <a:rPr lang="en-US" dirty="0">
                <a:cs typeface="Calibri"/>
              </a:rPr>
              <a:t>Change Control </a:t>
            </a:r>
            <a:r>
              <a:rPr lang="en-US" dirty="0">
                <a:ea typeface="+mn-lt"/>
                <a:cs typeface="+mn-lt"/>
              </a:rPr>
              <a:t>– Management of all software engineering artifacts and changes made to them.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Measurement and Reporting </a:t>
            </a:r>
            <a:r>
              <a:rPr lang="en-US" dirty="0">
                <a:ea typeface="+mn-lt"/>
                <a:cs typeface="+mn-lt"/>
              </a:rPr>
              <a:t>– Internal mechanisms to assess and quantify quality give visibility into quality of product by the team.</a:t>
            </a:r>
          </a:p>
          <a:p>
            <a:r>
              <a:rPr lang="en-US" dirty="0">
                <a:ea typeface="+mn-lt"/>
                <a:cs typeface="+mn-lt"/>
              </a:rPr>
              <a:t>Audits and Compliance – Conformance to external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123170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Software Testing  </vt:lpstr>
      <vt:lpstr>Quality Assurance </vt:lpstr>
      <vt:lpstr>Notes</vt:lpstr>
      <vt:lpstr>Recruiting Agencies</vt:lpstr>
      <vt:lpstr>Robert Half</vt:lpstr>
      <vt:lpstr>Learning objectives</vt:lpstr>
      <vt:lpstr>What is Software Quality Assurance?</vt:lpstr>
      <vt:lpstr>Terminology</vt:lpstr>
      <vt:lpstr>Pillars of Software Quality Assurance</vt:lpstr>
      <vt:lpstr>Who does Quality Assurance?</vt:lpstr>
      <vt:lpstr>QA for Requirements Engineering</vt:lpstr>
      <vt:lpstr>QA for Product Design</vt:lpstr>
      <vt:lpstr>QA for Software Construction</vt:lpstr>
      <vt:lpstr>What is software testing?</vt:lpstr>
      <vt:lpstr>Why is testing important?</vt:lpstr>
      <vt:lpstr>Test Cases</vt:lpstr>
      <vt:lpstr>Test Case Lifecycle</vt:lpstr>
      <vt:lpstr>Test Plans</vt:lpstr>
      <vt:lpstr>Unit Tests</vt:lpstr>
      <vt:lpstr>Coverage</vt:lpstr>
      <vt:lpstr>Other types of test</vt:lpstr>
      <vt:lpstr>QA for QA process itself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1268</cp:revision>
  <dcterms:created xsi:type="dcterms:W3CDTF">2022-06-29T17:49:55Z</dcterms:created>
  <dcterms:modified xsi:type="dcterms:W3CDTF">2022-10-31T20:52:37Z</dcterms:modified>
</cp:coreProperties>
</file>