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 id="257" r:id="rId4"/>
    <p:sldId id="260" r:id="rId5"/>
    <p:sldId id="268" r:id="rId6"/>
    <p:sldId id="264" r:id="rId7"/>
    <p:sldId id="284" r:id="rId8"/>
    <p:sldId id="286" r:id="rId9"/>
    <p:sldId id="276" r:id="rId10"/>
    <p:sldId id="261" r:id="rId11"/>
    <p:sldId id="263" r:id="rId12"/>
    <p:sldId id="265" r:id="rId13"/>
    <p:sldId id="266" r:id="rId14"/>
    <p:sldId id="262" r:id="rId15"/>
    <p:sldId id="285" r:id="rId16"/>
    <p:sldId id="269" r:id="rId17"/>
    <p:sldId id="279" r:id="rId18"/>
    <p:sldId id="278" r:id="rId19"/>
    <p:sldId id="280" r:id="rId20"/>
    <p:sldId id="282" r:id="rId21"/>
    <p:sldId id="283" r:id="rId22"/>
    <p:sldId id="281" r:id="rId23"/>
    <p:sldId id="275" r:id="rId24"/>
    <p:sldId id="271" r:id="rId25"/>
    <p:sldId id="272" r:id="rId26"/>
    <p:sldId id="270" r:id="rId27"/>
    <p:sldId id="273" r:id="rId28"/>
    <p:sldId id="287" r:id="rId29"/>
    <p:sldId id="25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AAF770-7CA0-4433-9D95-BDCD57E44B5B}" v="11360" dt="2022-10-26T00:54:52.629"/>
    <p1510:client id="{3BC69909-FF24-44EB-88A4-AECA9A4CA1A0}" v="3" dt="2022-07-01T02:34:48.298"/>
    <p1510:client id="{6D2881F5-7217-4E51-8576-BA45FAFF67F0}" v="53" dt="2022-06-30T23:09:33.877"/>
    <p1510:client id="{790417E4-1095-4DD6-947F-194FAFFE2DB8}" v="20" dt="2022-10-02T03:03:14.726"/>
    <p1510:client id="{F9FD5B33-855E-4459-AF21-DDC915BCC500}" v="22" dt="2022-08-06T02:20:07.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www.kb.cert.org/vuls/id/971035/" TargetMode="External"/><Relationship Id="rId3" Type="http://schemas.openxmlformats.org/officeDocument/2006/relationships/hyperlink" Target="https://www.bbvaopenmind.com/en/technology/innovation/the-5-most-infamous-software-bugs-in-history/" TargetMode="External"/><Relationship Id="rId7" Type="http://schemas.openxmlformats.org/officeDocument/2006/relationships/hyperlink" Target="https://www.redhat.com/en/topics/security/what-is-cve" TargetMode="External"/><Relationship Id="rId2" Type="http://schemas.openxmlformats.org/officeDocument/2006/relationships/hyperlink" Target="https://anitab.org/profile/remembering-edie-windsor-tech-pioneer-equality-advocate/" TargetMode="External"/><Relationship Id="rId1" Type="http://schemas.openxmlformats.org/officeDocument/2006/relationships/slideLayout" Target="../slideLayouts/slideLayout2.xml"/><Relationship Id="rId6" Type="http://schemas.openxmlformats.org/officeDocument/2006/relationships/hyperlink" Target="https://www.6sigma.us/etc/root-cause-analysis-important-steps/" TargetMode="External"/><Relationship Id="rId5" Type="http://schemas.openxmlformats.org/officeDocument/2006/relationships/hyperlink" Target="https://www.geeksforgeeks.org/bug-life-cycle-in-software-development/" TargetMode="External"/><Relationship Id="rId4" Type="http://schemas.openxmlformats.org/officeDocument/2006/relationships/hyperlink" Target="https://www.scnsoft.com/software-testing/types-of-bugs" TargetMode="External"/><Relationship Id="rId9" Type="http://schemas.openxmlformats.org/officeDocument/2006/relationships/hyperlink" Target="https://nvd.nist.gov/vuln/detail/CVE-2022-3483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person, wall, indoor, person&#10;&#10;Description automatically generated">
            <a:extLst>
              <a:ext uri="{FF2B5EF4-FFF2-40B4-BE49-F238E27FC236}">
                <a16:creationId xmlns:a16="http://schemas.microsoft.com/office/drawing/2014/main" id="{251BF17C-9C62-9FFF-D320-F0CF875C0386}"/>
              </a:ext>
            </a:extLst>
          </p:cNvPr>
          <p:cNvPicPr>
            <a:picLocks noChangeAspect="1"/>
          </p:cNvPicPr>
          <p:nvPr/>
        </p:nvPicPr>
        <p:blipFill rotWithShape="1">
          <a:blip r:embed="rId2"/>
          <a:srcRect l="21006" r="281" b="909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839056"/>
            <a:ext cx="4023360" cy="3487441"/>
          </a:xfrm>
        </p:spPr>
        <p:txBody>
          <a:bodyPr anchor="b">
            <a:normAutofit/>
          </a:bodyPr>
          <a:lstStyle/>
          <a:p>
            <a:pPr algn="l"/>
            <a:r>
              <a:rPr lang="en-US" sz="4800" dirty="0">
                <a:cs typeface="Calibri Light"/>
              </a:rPr>
              <a:t>Bugs and Defects</a:t>
            </a:r>
            <a:br>
              <a:rPr lang="en-US" sz="4800" dirty="0">
                <a:cs typeface="Calibri Light"/>
              </a:rPr>
            </a:br>
            <a:br>
              <a:rPr lang="en-US" sz="4800" dirty="0">
                <a:cs typeface="Calibri Light"/>
              </a:rPr>
            </a:br>
            <a:endParaRPr lang="en-US" sz="4800">
              <a:cs typeface="Calibri Light"/>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ubtitle 2">
            <a:extLst>
              <a:ext uri="{FF2B5EF4-FFF2-40B4-BE49-F238E27FC236}">
                <a16:creationId xmlns:a16="http://schemas.microsoft.com/office/drawing/2014/main" id="{461FAAD2-F160-C0E2-94E1-EFE015BFBBB3}"/>
              </a:ext>
            </a:extLst>
          </p:cNvPr>
          <p:cNvSpPr>
            <a:spLocks noGrp="1"/>
          </p:cNvSpPr>
          <p:nvPr/>
        </p:nvSpPr>
        <p:spPr>
          <a:xfrm>
            <a:off x="477980" y="3268711"/>
            <a:ext cx="4023359" cy="120814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Tahoma"/>
                <a:ea typeface="Tahoma"/>
                <a:cs typeface="Tahoma"/>
              </a:rPr>
              <a:t>JD </a:t>
            </a:r>
            <a:r>
              <a:rPr lang="en-US" sz="2000" dirty="0" err="1">
                <a:latin typeface="Tahoma"/>
                <a:ea typeface="Tahoma"/>
                <a:cs typeface="Tahoma"/>
              </a:rPr>
              <a:t>Kilgallin</a:t>
            </a:r>
            <a:endParaRPr lang="en-US" sz="2000" dirty="0" err="1">
              <a:latin typeface="Tahoma"/>
              <a:ea typeface="Tahoma"/>
              <a:cs typeface="Calibri"/>
            </a:endParaRPr>
          </a:p>
          <a:p>
            <a:pPr algn="l"/>
            <a:r>
              <a:rPr lang="en-US" sz="2000" dirty="0">
                <a:latin typeface="Tahoma"/>
                <a:ea typeface="Tahoma"/>
                <a:cs typeface="Calibri"/>
              </a:rPr>
              <a:t>CPSC:480</a:t>
            </a:r>
            <a:endParaRPr lang="en-US" sz="2000" dirty="0">
              <a:latin typeface="Tahoma"/>
              <a:ea typeface="Tahoma"/>
              <a:cs typeface="+mn-lt"/>
            </a:endParaRPr>
          </a:p>
          <a:p>
            <a:pPr algn="l"/>
            <a:r>
              <a:rPr lang="en-US" sz="2000" dirty="0">
                <a:latin typeface="Tahoma"/>
                <a:ea typeface="+mn-lt"/>
                <a:cs typeface="+mn-lt"/>
              </a:rPr>
              <a:t>10/26/22</a:t>
            </a:r>
          </a:p>
        </p:txBody>
      </p:sp>
      <p:sp>
        <p:nvSpPr>
          <p:cNvPr id="8" name="Subtitle 2">
            <a:extLst>
              <a:ext uri="{FF2B5EF4-FFF2-40B4-BE49-F238E27FC236}">
                <a16:creationId xmlns:a16="http://schemas.microsoft.com/office/drawing/2014/main" id="{95BC8427-0EDF-1F2D-7B52-906F7FF1C976}"/>
              </a:ext>
            </a:extLst>
          </p:cNvPr>
          <p:cNvSpPr txBox="1">
            <a:spLocks/>
          </p:cNvSpPr>
          <p:nvPr/>
        </p:nvSpPr>
        <p:spPr>
          <a:xfrm>
            <a:off x="479985" y="4794716"/>
            <a:ext cx="5898280" cy="2060377"/>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Tahoma"/>
                <a:ea typeface="Tahoma"/>
                <a:cs typeface="Tahoma"/>
              </a:rPr>
              <a:t>Photo: Edith Windsor, New York Times</a:t>
            </a:r>
            <a:endParaRPr lang="en-US" dirty="0">
              <a:latin typeface="Calibri" panose="020F0502020204030204"/>
              <a:ea typeface="Tahoma"/>
              <a:cs typeface="Calibri" panose="020F0502020204030204"/>
            </a:endParaRPr>
          </a:p>
          <a:p>
            <a:r>
              <a:rPr lang="en-US" sz="2000" dirty="0">
                <a:latin typeface="Tahoma"/>
                <a:ea typeface="Tahoma"/>
                <a:cs typeface="Tahoma"/>
              </a:rPr>
              <a:t>Known for: 1950s IBM engineer achieving </a:t>
            </a:r>
          </a:p>
          <a:p>
            <a:r>
              <a:rPr lang="en-US" sz="2000" dirty="0">
                <a:latin typeface="Tahoma"/>
                <a:ea typeface="Tahoma"/>
                <a:cs typeface="Tahoma"/>
              </a:rPr>
              <a:t>highest technical role, owner of first PC in New York City, Time person of the year runner-up, lead plaintiff in 2013 supreme court case that overturned federal ban on same-sex marriage</a:t>
            </a:r>
            <a:endParaRPr lang="en-US">
              <a:cs typeface="Calibri"/>
            </a:endParaRPr>
          </a:p>
        </p:txBody>
      </p:sp>
    </p:spTree>
    <p:extLst>
      <p:ext uri="{BB962C8B-B14F-4D97-AF65-F5344CB8AC3E}">
        <p14:creationId xmlns:p14="http://schemas.microsoft.com/office/powerpoint/2010/main" val="116031901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4EFD-F48F-3F22-F4D8-5093FAD69427}"/>
              </a:ext>
            </a:extLst>
          </p:cNvPr>
          <p:cNvSpPr>
            <a:spLocks noGrp="1"/>
          </p:cNvSpPr>
          <p:nvPr>
            <p:ph type="title"/>
          </p:nvPr>
        </p:nvSpPr>
        <p:spPr/>
        <p:txBody>
          <a:bodyPr/>
          <a:lstStyle/>
          <a:p>
            <a:r>
              <a:rPr lang="en-US" dirty="0">
                <a:cs typeface="Calibri Light"/>
              </a:rPr>
              <a:t>Classifying bugs by nature</a:t>
            </a:r>
          </a:p>
        </p:txBody>
      </p:sp>
      <p:sp>
        <p:nvSpPr>
          <p:cNvPr id="3" name="Content Placeholder 2">
            <a:extLst>
              <a:ext uri="{FF2B5EF4-FFF2-40B4-BE49-F238E27FC236}">
                <a16:creationId xmlns:a16="http://schemas.microsoft.com/office/drawing/2014/main" id="{43F75C40-BFBF-069B-2CD7-7D578AB435E6}"/>
              </a:ext>
            </a:extLst>
          </p:cNvPr>
          <p:cNvSpPr>
            <a:spLocks noGrp="1"/>
          </p:cNvSpPr>
          <p:nvPr>
            <p:ph idx="1"/>
          </p:nvPr>
        </p:nvSpPr>
        <p:spPr>
          <a:xfrm>
            <a:off x="838200" y="1825625"/>
            <a:ext cx="10515600" cy="5037138"/>
          </a:xfrm>
        </p:spPr>
        <p:txBody>
          <a:bodyPr vert="horz" lIns="91440" tIns="45720" rIns="91440" bIns="45720" rtlCol="0" anchor="t">
            <a:normAutofit lnSpcReduction="10000"/>
          </a:bodyPr>
          <a:lstStyle/>
          <a:p>
            <a:r>
              <a:rPr lang="en-US" dirty="0">
                <a:cs typeface="Calibri"/>
              </a:rPr>
              <a:t>Functional – The software does not perform the intended calculation or operation correctly. For example, an "add" function that returns "5" for add(2, 2).</a:t>
            </a:r>
            <a:endParaRPr lang="en-US">
              <a:cs typeface="Calibri"/>
            </a:endParaRPr>
          </a:p>
          <a:p>
            <a:r>
              <a:rPr lang="en-US" dirty="0">
                <a:cs typeface="Calibri"/>
              </a:rPr>
              <a:t>Performance – The software performs the intended operation with unreasonable delay or resource usage. For example, the program takes 10 minutes and 1 GB RAM to say add(2,2) == 4.</a:t>
            </a:r>
          </a:p>
          <a:p>
            <a:r>
              <a:rPr lang="en-US" dirty="0">
                <a:cs typeface="Calibri"/>
              </a:rPr>
              <a:t>Usability – Input/output does not cause the intended operation to occur. Users may still be able to perform the desired action another way. e</a:t>
            </a:r>
            <a:r>
              <a:rPr lang="en-US" dirty="0">
                <a:ea typeface="+mn-lt"/>
                <a:cs typeface="+mn-lt"/>
              </a:rPr>
              <a:t>.g. clicking "add" button doesn't do anything but API works.</a:t>
            </a:r>
          </a:p>
          <a:p>
            <a:r>
              <a:rPr lang="en-US" dirty="0">
                <a:cs typeface="Calibri"/>
              </a:rPr>
              <a:t>Security – The software performs an operation that it was not properly authorized to perform. For example, add("SELECT * from BankAccountNumbers",0) returns database records.</a:t>
            </a:r>
          </a:p>
        </p:txBody>
      </p:sp>
    </p:spTree>
    <p:extLst>
      <p:ext uri="{BB962C8B-B14F-4D97-AF65-F5344CB8AC3E}">
        <p14:creationId xmlns:p14="http://schemas.microsoft.com/office/powerpoint/2010/main" val="3763190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30108-EDF9-D1A3-8FE5-8B8022E7F172}"/>
              </a:ext>
            </a:extLst>
          </p:cNvPr>
          <p:cNvSpPr>
            <a:spLocks noGrp="1"/>
          </p:cNvSpPr>
          <p:nvPr>
            <p:ph type="title"/>
          </p:nvPr>
        </p:nvSpPr>
        <p:spPr/>
        <p:txBody>
          <a:bodyPr/>
          <a:lstStyle/>
          <a:p>
            <a:r>
              <a:rPr lang="en-US" dirty="0">
                <a:cs typeface="Calibri Light"/>
              </a:rPr>
              <a:t>Classifying by root cause</a:t>
            </a:r>
            <a:endParaRPr lang="en-US" dirty="0"/>
          </a:p>
        </p:txBody>
      </p:sp>
      <p:sp>
        <p:nvSpPr>
          <p:cNvPr id="3" name="Content Placeholder 2">
            <a:extLst>
              <a:ext uri="{FF2B5EF4-FFF2-40B4-BE49-F238E27FC236}">
                <a16:creationId xmlns:a16="http://schemas.microsoft.com/office/drawing/2014/main" id="{8C6C258C-BBE3-C1B5-6751-54205DD68965}"/>
              </a:ext>
            </a:extLst>
          </p:cNvPr>
          <p:cNvSpPr>
            <a:spLocks noGrp="1"/>
          </p:cNvSpPr>
          <p:nvPr>
            <p:ph idx="1"/>
          </p:nvPr>
        </p:nvSpPr>
        <p:spPr>
          <a:xfrm>
            <a:off x="838200" y="1825625"/>
            <a:ext cx="10515600" cy="5027613"/>
          </a:xfrm>
        </p:spPr>
        <p:txBody>
          <a:bodyPr vert="horz" lIns="91440" tIns="45720" rIns="91440" bIns="45720" rtlCol="0" anchor="t">
            <a:normAutofit fontScale="92500" lnSpcReduction="20000"/>
          </a:bodyPr>
          <a:lstStyle/>
          <a:p>
            <a:r>
              <a:rPr lang="en-US" dirty="0">
                <a:cs typeface="Calibri"/>
              </a:rPr>
              <a:t>Logic error – The programmer wrote code that the computer interprets differently than the programmer intended.</a:t>
            </a:r>
            <a:endParaRPr lang="en-US" dirty="0"/>
          </a:p>
          <a:p>
            <a:r>
              <a:rPr lang="en-US" dirty="0">
                <a:ea typeface="+mn-lt"/>
                <a:cs typeface="+mn-lt"/>
              </a:rPr>
              <a:t>Resource error </a:t>
            </a:r>
            <a:r>
              <a:rPr lang="en-US" dirty="0">
                <a:cs typeface="Calibri"/>
              </a:rPr>
              <a:t>– An attempt to access a resource (typically memory) without meeting the proper preconditions.</a:t>
            </a:r>
          </a:p>
          <a:p>
            <a:r>
              <a:rPr lang="en-US" dirty="0">
                <a:cs typeface="Calibri"/>
              </a:rPr>
              <a:t>Concurrency error – The program depends on an invalid assumption about order of execution in a parallel or distributed program.</a:t>
            </a:r>
            <a:endParaRPr lang="en-US"/>
          </a:p>
          <a:p>
            <a:r>
              <a:rPr lang="en-US" dirty="0">
                <a:cs typeface="Calibri"/>
              </a:rPr>
              <a:t>Input validation error </a:t>
            </a:r>
            <a:r>
              <a:rPr lang="en-US" dirty="0">
                <a:ea typeface="+mn-lt"/>
                <a:cs typeface="+mn-lt"/>
              </a:rPr>
              <a:t>–</a:t>
            </a:r>
            <a:r>
              <a:rPr lang="en-US" dirty="0">
                <a:cs typeface="Calibri"/>
              </a:rPr>
              <a:t> The program does not handle input outside of the expected range.</a:t>
            </a:r>
          </a:p>
          <a:p>
            <a:r>
              <a:rPr lang="en-US" dirty="0">
                <a:cs typeface="Calibri"/>
              </a:rPr>
              <a:t>Interface error </a:t>
            </a:r>
            <a:r>
              <a:rPr lang="en-US" dirty="0">
                <a:ea typeface="+mn-lt"/>
                <a:cs typeface="+mn-lt"/>
              </a:rPr>
              <a:t>– Communication between two (or more) modules</a:t>
            </a:r>
            <a:br>
              <a:rPr lang="en-US" dirty="0">
                <a:ea typeface="+mn-lt"/>
                <a:cs typeface="+mn-lt"/>
              </a:rPr>
            </a:br>
            <a:r>
              <a:rPr lang="en-US" dirty="0">
                <a:ea typeface="+mn-lt"/>
                <a:cs typeface="+mn-lt"/>
              </a:rPr>
              <a:t>does not occur according to one of the module's expectations.</a:t>
            </a:r>
          </a:p>
          <a:p>
            <a:r>
              <a:rPr lang="en-US" dirty="0">
                <a:cs typeface="Calibri"/>
              </a:rPr>
              <a:t>Improper merge – Code is checked in that does not reflect both developers' intentions.</a:t>
            </a:r>
          </a:p>
          <a:p>
            <a:r>
              <a:rPr lang="en-US" dirty="0">
                <a:cs typeface="Calibri"/>
              </a:rPr>
              <a:t>Documentation mismatch – Programmer relies on incorrect or outdated guidance from program documentation or code comments.</a:t>
            </a:r>
          </a:p>
        </p:txBody>
      </p:sp>
    </p:spTree>
    <p:extLst>
      <p:ext uri="{BB962C8B-B14F-4D97-AF65-F5344CB8AC3E}">
        <p14:creationId xmlns:p14="http://schemas.microsoft.com/office/powerpoint/2010/main" val="3981012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E0A0-AC86-696E-1CB2-F37DFF7ABF6A}"/>
              </a:ext>
            </a:extLst>
          </p:cNvPr>
          <p:cNvSpPr>
            <a:spLocks noGrp="1"/>
          </p:cNvSpPr>
          <p:nvPr>
            <p:ph type="title"/>
          </p:nvPr>
        </p:nvSpPr>
        <p:spPr/>
        <p:txBody>
          <a:bodyPr/>
          <a:lstStyle/>
          <a:p>
            <a:r>
              <a:rPr lang="en-US" dirty="0">
                <a:cs typeface="Calibri Light"/>
              </a:rPr>
              <a:t>Logic errors</a:t>
            </a:r>
            <a:endParaRPr lang="en-US" dirty="0"/>
          </a:p>
        </p:txBody>
      </p:sp>
      <p:sp>
        <p:nvSpPr>
          <p:cNvPr id="3" name="Content Placeholder 2">
            <a:extLst>
              <a:ext uri="{FF2B5EF4-FFF2-40B4-BE49-F238E27FC236}">
                <a16:creationId xmlns:a16="http://schemas.microsoft.com/office/drawing/2014/main" id="{42C162AC-7D64-B93E-7CEE-E25277A49FEA}"/>
              </a:ext>
            </a:extLst>
          </p:cNvPr>
          <p:cNvSpPr>
            <a:spLocks noGrp="1"/>
          </p:cNvSpPr>
          <p:nvPr>
            <p:ph idx="1"/>
          </p:nvPr>
        </p:nvSpPr>
        <p:spPr>
          <a:xfrm>
            <a:off x="838200" y="1825625"/>
            <a:ext cx="10515600" cy="4979988"/>
          </a:xfrm>
        </p:spPr>
        <p:txBody>
          <a:bodyPr vert="horz" lIns="91440" tIns="45720" rIns="91440" bIns="45720" rtlCol="0" anchor="t">
            <a:normAutofit/>
          </a:bodyPr>
          <a:lstStyle/>
          <a:p>
            <a:r>
              <a:rPr lang="en-US" dirty="0">
                <a:ea typeface="+mn-lt"/>
                <a:cs typeface="+mn-lt"/>
              </a:rPr>
              <a:t>The programmer wrote code that the computer interprets differently than the programmer intended. </a:t>
            </a:r>
            <a:endParaRPr lang="en-US" dirty="0"/>
          </a:p>
          <a:p>
            <a:r>
              <a:rPr lang="en-US" dirty="0">
                <a:ea typeface="+mn-lt"/>
                <a:cs typeface="+mn-lt"/>
              </a:rPr>
              <a:t>Most common cause of software bugs is human error of this form.</a:t>
            </a:r>
          </a:p>
          <a:p>
            <a:r>
              <a:rPr lang="en-US" dirty="0">
                <a:ea typeface="+mn-lt"/>
                <a:cs typeface="+mn-lt"/>
              </a:rPr>
              <a:t>May occur due to poor code quality, subtleties of a programming language or framework, and many other reasons.</a:t>
            </a:r>
          </a:p>
          <a:p>
            <a:r>
              <a:rPr lang="en-US" dirty="0">
                <a:ea typeface="+mn-lt"/>
                <a:cs typeface="+mn-lt"/>
              </a:rPr>
              <a:t>The best way to catch these bugs is code reviews and testing.</a:t>
            </a:r>
          </a:p>
          <a:p>
            <a:r>
              <a:rPr lang="en-US" dirty="0">
                <a:ea typeface="+mn-lt"/>
                <a:cs typeface="+mn-lt"/>
              </a:rPr>
              <a:t>Some examples include</a:t>
            </a:r>
          </a:p>
          <a:p>
            <a:pPr lvl="1"/>
            <a:r>
              <a:rPr lang="en-US" dirty="0">
                <a:ea typeface="+mn-lt"/>
                <a:cs typeface="+mn-lt"/>
              </a:rPr>
              <a:t>Arithmetic: float average(float a, float b) { return a + b / 2; }</a:t>
            </a:r>
          </a:p>
          <a:p>
            <a:pPr lvl="1"/>
            <a:r>
              <a:rPr lang="en-US" dirty="0">
                <a:ea typeface="+mn-lt"/>
                <a:cs typeface="+mn-lt"/>
              </a:rPr>
              <a:t>Off-by-one: for(int </a:t>
            </a:r>
            <a:r>
              <a:rPr lang="en-US" dirty="0" err="1">
                <a:ea typeface="+mn-lt"/>
                <a:cs typeface="+mn-lt"/>
              </a:rPr>
              <a:t>i</a:t>
            </a:r>
            <a:r>
              <a:rPr lang="en-US" dirty="0">
                <a:ea typeface="+mn-lt"/>
                <a:cs typeface="+mn-lt"/>
              </a:rPr>
              <a:t> = 0; </a:t>
            </a:r>
            <a:r>
              <a:rPr lang="en-US" dirty="0" err="1">
                <a:ea typeface="+mn-lt"/>
                <a:cs typeface="+mn-lt"/>
              </a:rPr>
              <a:t>i</a:t>
            </a:r>
            <a:r>
              <a:rPr lang="en-US" dirty="0">
                <a:ea typeface="+mn-lt"/>
                <a:cs typeface="+mn-lt"/>
              </a:rPr>
              <a:t> &lt;= </a:t>
            </a:r>
            <a:r>
              <a:rPr lang="en-US" dirty="0" err="1">
                <a:ea typeface="+mn-lt"/>
                <a:cs typeface="+mn-lt"/>
              </a:rPr>
              <a:t>argc</a:t>
            </a:r>
            <a:r>
              <a:rPr lang="en-US" dirty="0">
                <a:ea typeface="+mn-lt"/>
                <a:cs typeface="+mn-lt"/>
              </a:rPr>
              <a:t>; </a:t>
            </a:r>
            <a:r>
              <a:rPr lang="en-US" dirty="0" err="1">
                <a:ea typeface="+mn-lt"/>
                <a:cs typeface="+mn-lt"/>
              </a:rPr>
              <a:t>i</a:t>
            </a:r>
            <a:r>
              <a:rPr lang="en-US" dirty="0">
                <a:ea typeface="+mn-lt"/>
                <a:cs typeface="+mn-lt"/>
              </a:rPr>
              <a:t>++) { </a:t>
            </a:r>
            <a:r>
              <a:rPr lang="en-US" dirty="0" err="1">
                <a:ea typeface="+mn-lt"/>
                <a:cs typeface="+mn-lt"/>
              </a:rPr>
              <a:t>cout</a:t>
            </a:r>
            <a:r>
              <a:rPr lang="en-US" dirty="0">
                <a:ea typeface="+mn-lt"/>
                <a:cs typeface="+mn-lt"/>
              </a:rPr>
              <a:t> &lt;&lt; </a:t>
            </a:r>
            <a:r>
              <a:rPr lang="en-US" dirty="0" err="1">
                <a:ea typeface="+mn-lt"/>
                <a:cs typeface="+mn-lt"/>
              </a:rPr>
              <a:t>argv</a:t>
            </a:r>
            <a:r>
              <a:rPr lang="en-US" dirty="0">
                <a:ea typeface="+mn-lt"/>
                <a:cs typeface="+mn-lt"/>
              </a:rPr>
              <a:t>[I];}</a:t>
            </a:r>
          </a:p>
          <a:p>
            <a:pPr lvl="1"/>
            <a:r>
              <a:rPr lang="en-US" dirty="0">
                <a:ea typeface="+mn-lt"/>
                <a:cs typeface="+mn-lt"/>
              </a:rPr>
              <a:t>Infinite loop: while(x-&gt;next != null) { k = x; n = x-&gt;next; process(</a:t>
            </a:r>
            <a:r>
              <a:rPr lang="en-US" dirty="0" err="1">
                <a:ea typeface="+mn-lt"/>
                <a:cs typeface="+mn-lt"/>
              </a:rPr>
              <a:t>k,n</a:t>
            </a:r>
            <a:r>
              <a:rPr lang="en-US" dirty="0">
                <a:ea typeface="+mn-lt"/>
                <a:cs typeface="+mn-lt"/>
              </a:rPr>
              <a:t>); }</a:t>
            </a:r>
            <a:endParaRPr lang="en-US">
              <a:cs typeface="Calibri"/>
            </a:endParaRPr>
          </a:p>
        </p:txBody>
      </p:sp>
    </p:spTree>
    <p:extLst>
      <p:ext uri="{BB962C8B-B14F-4D97-AF65-F5344CB8AC3E}">
        <p14:creationId xmlns:p14="http://schemas.microsoft.com/office/powerpoint/2010/main" val="135005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67873-134C-AFA2-A27B-6B5BD234514F}"/>
              </a:ext>
            </a:extLst>
          </p:cNvPr>
          <p:cNvSpPr>
            <a:spLocks noGrp="1"/>
          </p:cNvSpPr>
          <p:nvPr>
            <p:ph type="title"/>
          </p:nvPr>
        </p:nvSpPr>
        <p:spPr/>
        <p:txBody>
          <a:bodyPr/>
          <a:lstStyle/>
          <a:p>
            <a:r>
              <a:rPr lang="en-US" dirty="0">
                <a:cs typeface="Calibri Light"/>
              </a:rPr>
              <a:t>Concurrency errors</a:t>
            </a:r>
            <a:endParaRPr lang="en-US" dirty="0"/>
          </a:p>
        </p:txBody>
      </p:sp>
      <p:sp>
        <p:nvSpPr>
          <p:cNvPr id="3" name="Content Placeholder 2">
            <a:extLst>
              <a:ext uri="{FF2B5EF4-FFF2-40B4-BE49-F238E27FC236}">
                <a16:creationId xmlns:a16="http://schemas.microsoft.com/office/drawing/2014/main" id="{A7DAB5DC-9622-491C-3812-F49942D3691B}"/>
              </a:ext>
            </a:extLst>
          </p:cNvPr>
          <p:cNvSpPr>
            <a:spLocks noGrp="1"/>
          </p:cNvSpPr>
          <p:nvPr>
            <p:ph idx="1"/>
          </p:nvPr>
        </p:nvSpPr>
        <p:spPr>
          <a:xfrm>
            <a:off x="838200" y="1825625"/>
            <a:ext cx="10515600" cy="5027613"/>
          </a:xfrm>
        </p:spPr>
        <p:txBody>
          <a:bodyPr vert="horz" lIns="91440" tIns="45720" rIns="91440" bIns="45720" rtlCol="0" anchor="t">
            <a:normAutofit fontScale="92500" lnSpcReduction="20000"/>
          </a:bodyPr>
          <a:lstStyle/>
          <a:p>
            <a:r>
              <a:rPr lang="en-US" dirty="0">
                <a:ea typeface="+mn-lt"/>
                <a:cs typeface="+mn-lt"/>
              </a:rPr>
              <a:t>The program depends on an invalid assumption made by the developer about order of execution in a multi-threaded or distributed program.</a:t>
            </a:r>
          </a:p>
          <a:p>
            <a:r>
              <a:rPr lang="en-US" dirty="0">
                <a:ea typeface="+mn-lt"/>
                <a:cs typeface="+mn-lt"/>
              </a:rPr>
              <a:t>Each component in isolation may do exactly what the developer intended, but may still produce incorrect results as a whole.</a:t>
            </a:r>
          </a:p>
          <a:p>
            <a:r>
              <a:rPr lang="en-US" dirty="0">
                <a:ea typeface="+mn-lt"/>
                <a:cs typeface="+mn-lt"/>
              </a:rPr>
              <a:t>Hard to catch in review because concurrent reasoning is difficult, and hard to catch with tests since failures may not be consistently reproduceable.</a:t>
            </a:r>
          </a:p>
          <a:p>
            <a:r>
              <a:rPr lang="en-US" dirty="0">
                <a:ea typeface="+mn-lt"/>
                <a:cs typeface="+mn-lt"/>
              </a:rPr>
              <a:t>Deadlock – Two or more processes are both waiting for each other to finish before they resume execution.</a:t>
            </a:r>
          </a:p>
          <a:p>
            <a:r>
              <a:rPr lang="en-US" dirty="0">
                <a:ea typeface="+mn-lt"/>
                <a:cs typeface="+mn-lt"/>
              </a:rPr>
              <a:t>Race condition – A process produces correct output only when events happen in a certain order. Even if there's a 0.0000001% chance for the "bad" order to happen, a 3GHz=3</a:t>
            </a:r>
            <a:r>
              <a:rPr lang="en-US" i="1" dirty="0">
                <a:ea typeface="+mn-lt"/>
                <a:cs typeface="+mn-lt"/>
              </a:rPr>
              <a:t>billion</a:t>
            </a:r>
            <a:r>
              <a:rPr lang="en-US" dirty="0">
                <a:ea typeface="+mn-lt"/>
                <a:cs typeface="+mn-lt"/>
              </a:rPr>
              <a:t> ops/sec, giving a 95% chance of the event occurring.</a:t>
            </a:r>
          </a:p>
          <a:p>
            <a:r>
              <a:rPr lang="en-US" dirty="0">
                <a:ea typeface="+mn-lt"/>
                <a:cs typeface="+mn-lt"/>
              </a:rPr>
              <a:t>Thread starvation – One process may never get to finish its operation, or not in a reasonable amount of time. </a:t>
            </a:r>
            <a:endParaRPr lang="en-US" dirty="0">
              <a:cs typeface="Calibri"/>
            </a:endParaRPr>
          </a:p>
        </p:txBody>
      </p:sp>
    </p:spTree>
    <p:extLst>
      <p:ext uri="{BB962C8B-B14F-4D97-AF65-F5344CB8AC3E}">
        <p14:creationId xmlns:p14="http://schemas.microsoft.com/office/powerpoint/2010/main" val="3881197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D2DF9-B2ED-3986-FC0D-6670D26843E7}"/>
              </a:ext>
            </a:extLst>
          </p:cNvPr>
          <p:cNvSpPr>
            <a:spLocks noGrp="1"/>
          </p:cNvSpPr>
          <p:nvPr>
            <p:ph type="title"/>
          </p:nvPr>
        </p:nvSpPr>
        <p:spPr/>
        <p:txBody>
          <a:bodyPr/>
          <a:lstStyle/>
          <a:p>
            <a:r>
              <a:rPr lang="en-US" dirty="0">
                <a:cs typeface="Calibri Light"/>
              </a:rPr>
              <a:t>Severity and Priority</a:t>
            </a:r>
          </a:p>
        </p:txBody>
      </p:sp>
      <p:sp>
        <p:nvSpPr>
          <p:cNvPr id="3" name="Content Placeholder 2">
            <a:extLst>
              <a:ext uri="{FF2B5EF4-FFF2-40B4-BE49-F238E27FC236}">
                <a16:creationId xmlns:a16="http://schemas.microsoft.com/office/drawing/2014/main" id="{B8CF916E-4134-6504-03E6-59762843E307}"/>
              </a:ext>
            </a:extLst>
          </p:cNvPr>
          <p:cNvSpPr>
            <a:spLocks noGrp="1"/>
          </p:cNvSpPr>
          <p:nvPr>
            <p:ph idx="1"/>
          </p:nvPr>
        </p:nvSpPr>
        <p:spPr>
          <a:xfrm>
            <a:off x="838200" y="1825625"/>
            <a:ext cx="10515600" cy="5027613"/>
          </a:xfrm>
        </p:spPr>
        <p:txBody>
          <a:bodyPr vert="horz" lIns="91440" tIns="45720" rIns="91440" bIns="45720" rtlCol="0" anchor="t">
            <a:normAutofit/>
          </a:bodyPr>
          <a:lstStyle/>
          <a:p>
            <a:r>
              <a:rPr lang="en-US" dirty="0">
                <a:cs typeface="Calibri"/>
              </a:rPr>
              <a:t>A high-severity bug that impacts a small number of non-paying users may be classified as low priority (e.g. doesn't work on old browsers).</a:t>
            </a:r>
            <a:endParaRPr lang="en-US" dirty="0"/>
          </a:p>
          <a:p>
            <a:r>
              <a:rPr lang="en-US" dirty="0">
                <a:cs typeface="Calibri"/>
              </a:rPr>
              <a:t>A low-severity bug that impacts a large number of important</a:t>
            </a:r>
            <a:br>
              <a:rPr lang="en-US" dirty="0">
                <a:cs typeface="Calibri"/>
              </a:rPr>
            </a:br>
            <a:r>
              <a:rPr lang="en-US" dirty="0">
                <a:cs typeface="Calibri"/>
              </a:rPr>
              <a:t>customers may be classified as high priority (e.g. a feature that simplifies management of a large number of records).</a:t>
            </a:r>
          </a:p>
          <a:p>
            <a:r>
              <a:rPr lang="en-US" dirty="0">
                <a:cs typeface="Calibri"/>
              </a:rPr>
              <a:t>A highly-visible low-severity bug may be classified as high priority (e.g. loading screen counts backward from 100% to 0%).</a:t>
            </a:r>
          </a:p>
          <a:p>
            <a:r>
              <a:rPr lang="en-US" dirty="0">
                <a:cs typeface="Calibri"/>
              </a:rPr>
              <a:t>A low-severity bug which could lead to significant reputational harm may be classified as high priority (e.g. unauthorized users are able to access a small amount of non-sensitive data).</a:t>
            </a:r>
          </a:p>
        </p:txBody>
      </p:sp>
    </p:spTree>
    <p:extLst>
      <p:ext uri="{BB962C8B-B14F-4D97-AF65-F5344CB8AC3E}">
        <p14:creationId xmlns:p14="http://schemas.microsoft.com/office/powerpoint/2010/main" val="2693404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1A10B-79DD-744C-EDA4-A3E5AA53C825}"/>
              </a:ext>
            </a:extLst>
          </p:cNvPr>
          <p:cNvSpPr>
            <a:spLocks noGrp="1"/>
          </p:cNvSpPr>
          <p:nvPr>
            <p:ph type="title"/>
          </p:nvPr>
        </p:nvSpPr>
        <p:spPr/>
        <p:txBody>
          <a:bodyPr/>
          <a:lstStyle/>
          <a:p>
            <a:r>
              <a:rPr lang="en-US" dirty="0">
                <a:cs typeface="Calibri Light"/>
              </a:rPr>
              <a:t>Concepts Recap</a:t>
            </a:r>
            <a:endParaRPr lang="en-US" dirty="0"/>
          </a:p>
        </p:txBody>
      </p:sp>
      <p:sp>
        <p:nvSpPr>
          <p:cNvPr id="3" name="Content Placeholder 2">
            <a:extLst>
              <a:ext uri="{FF2B5EF4-FFF2-40B4-BE49-F238E27FC236}">
                <a16:creationId xmlns:a16="http://schemas.microsoft.com/office/drawing/2014/main" id="{92B010FC-E782-1DB1-824E-8B19A2F10108}"/>
              </a:ext>
            </a:extLst>
          </p:cNvPr>
          <p:cNvSpPr>
            <a:spLocks noGrp="1"/>
          </p:cNvSpPr>
          <p:nvPr>
            <p:ph idx="1"/>
          </p:nvPr>
        </p:nvSpPr>
        <p:spPr/>
        <p:txBody>
          <a:bodyPr vert="horz" lIns="91440" tIns="45720" rIns="91440" bIns="45720" rtlCol="0" anchor="t">
            <a:normAutofit/>
          </a:bodyPr>
          <a:lstStyle/>
          <a:p>
            <a:r>
              <a:rPr lang="en-US" dirty="0">
                <a:cs typeface="Calibri"/>
              </a:rPr>
              <a:t>Bugs are software defects caused by errors in programming.</a:t>
            </a:r>
          </a:p>
          <a:p>
            <a:r>
              <a:rPr lang="en-US" dirty="0">
                <a:cs typeface="Calibri"/>
              </a:rPr>
              <a:t>Bugs can be serious issues causing significant harm.</a:t>
            </a:r>
          </a:p>
          <a:p>
            <a:r>
              <a:rPr lang="en-US" dirty="0">
                <a:cs typeface="Calibri"/>
              </a:rPr>
              <a:t>Bugs can be found at any point in the product lifecycle after the code has been written, but the sooner they're caught, the better.</a:t>
            </a:r>
          </a:p>
          <a:p>
            <a:r>
              <a:rPr lang="en-US" dirty="0">
                <a:cs typeface="Calibri"/>
              </a:rPr>
              <a:t>Bugs may impact product functionality, performance, usability, or security.</a:t>
            </a:r>
          </a:p>
          <a:p>
            <a:r>
              <a:rPr lang="en-US" dirty="0">
                <a:cs typeface="Calibri"/>
              </a:rPr>
              <a:t>There are many possible causes of bugs.</a:t>
            </a:r>
          </a:p>
          <a:p>
            <a:r>
              <a:rPr lang="en-US" dirty="0">
                <a:cs typeface="Calibri"/>
              </a:rPr>
              <a:t>Severity measures user impact, priority measures vendor impact.</a:t>
            </a:r>
          </a:p>
        </p:txBody>
      </p:sp>
    </p:spTree>
    <p:extLst>
      <p:ext uri="{BB962C8B-B14F-4D97-AF65-F5344CB8AC3E}">
        <p14:creationId xmlns:p14="http://schemas.microsoft.com/office/powerpoint/2010/main" val="4169946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8F0A-EE6B-5378-FE84-DF1DD0168322}"/>
              </a:ext>
            </a:extLst>
          </p:cNvPr>
          <p:cNvSpPr>
            <a:spLocks noGrp="1"/>
          </p:cNvSpPr>
          <p:nvPr>
            <p:ph type="title"/>
          </p:nvPr>
        </p:nvSpPr>
        <p:spPr/>
        <p:txBody>
          <a:bodyPr/>
          <a:lstStyle/>
          <a:p>
            <a:r>
              <a:rPr lang="en-US" dirty="0">
                <a:cs typeface="Calibri Light"/>
              </a:rPr>
              <a:t>Bug Lifecycle</a:t>
            </a:r>
            <a:endParaRPr lang="en-US" dirty="0"/>
          </a:p>
        </p:txBody>
      </p:sp>
      <p:sp>
        <p:nvSpPr>
          <p:cNvPr id="3" name="Content Placeholder 2">
            <a:extLst>
              <a:ext uri="{FF2B5EF4-FFF2-40B4-BE49-F238E27FC236}">
                <a16:creationId xmlns:a16="http://schemas.microsoft.com/office/drawing/2014/main" id="{B8E6FF00-23FC-6413-F17D-DFDFE3EBBF86}"/>
              </a:ext>
            </a:extLst>
          </p:cNvPr>
          <p:cNvSpPr>
            <a:spLocks noGrp="1"/>
          </p:cNvSpPr>
          <p:nvPr>
            <p:ph idx="1"/>
          </p:nvPr>
        </p:nvSpPr>
        <p:spPr>
          <a:xfrm>
            <a:off x="838200" y="1825625"/>
            <a:ext cx="10620375" cy="5027613"/>
          </a:xfrm>
        </p:spPr>
        <p:txBody>
          <a:bodyPr vert="horz" lIns="91440" tIns="45720" rIns="91440" bIns="45720" rtlCol="0" anchor="t">
            <a:normAutofit lnSpcReduction="10000"/>
          </a:bodyPr>
          <a:lstStyle/>
          <a:p>
            <a:r>
              <a:rPr lang="en-US" dirty="0">
                <a:cs typeface="Calibri"/>
              </a:rPr>
              <a:t>Bug fixes are software development and follow a lifecycle similar to development for new requirements.</a:t>
            </a:r>
          </a:p>
          <a:p>
            <a:r>
              <a:rPr lang="en-US" dirty="0">
                <a:cs typeface="Calibri"/>
              </a:rPr>
              <a:t>Bugs are reported, triaged, assigned, investigated, reproduced, &amp; fixed</a:t>
            </a:r>
          </a:p>
          <a:p>
            <a:r>
              <a:rPr lang="en-US" dirty="0">
                <a:cs typeface="Calibri"/>
              </a:rPr>
              <a:t>Fixes must be verified and released, and test cases should be added to prevent regression.</a:t>
            </a:r>
            <a:endParaRPr lang="en-US" dirty="0"/>
          </a:p>
          <a:p>
            <a:r>
              <a:rPr lang="en-US" dirty="0">
                <a:cs typeface="Calibri"/>
              </a:rPr>
              <a:t>Bugs may not make it all the way through the lifecycle and end in another terminal state (possibly to be reopened in the future). Common reasons to close a bug report include:</a:t>
            </a:r>
          </a:p>
          <a:p>
            <a:pPr lvl="1"/>
            <a:r>
              <a:rPr lang="en-US" dirty="0">
                <a:cs typeface="Calibri"/>
              </a:rPr>
              <a:t>"not a bug" or "working as intended"</a:t>
            </a:r>
          </a:p>
          <a:p>
            <a:pPr lvl="1"/>
            <a:r>
              <a:rPr lang="en-US" dirty="0">
                <a:cs typeface="Calibri"/>
              </a:rPr>
              <a:t>"not reproduceable"</a:t>
            </a:r>
          </a:p>
          <a:p>
            <a:pPr lvl="1"/>
            <a:r>
              <a:rPr lang="en-US" dirty="0">
                <a:cs typeface="Calibri"/>
              </a:rPr>
              <a:t>"can't fix" or "won't fix"</a:t>
            </a:r>
            <a:endParaRPr lang="en-US">
              <a:ea typeface="+mn-lt"/>
              <a:cs typeface="+mn-lt"/>
            </a:endParaRPr>
          </a:p>
          <a:p>
            <a:pPr lvl="1"/>
            <a:r>
              <a:rPr lang="en-US" dirty="0">
                <a:cs typeface="Calibri"/>
              </a:rPr>
              <a:t>"need more information"</a:t>
            </a:r>
            <a:endParaRPr lang="en-US" dirty="0">
              <a:ea typeface="+mn-lt"/>
              <a:cs typeface="+mn-lt"/>
            </a:endParaRPr>
          </a:p>
          <a:p>
            <a:pPr lvl="1"/>
            <a:r>
              <a:rPr lang="en-US" dirty="0">
                <a:cs typeface="Calibri"/>
              </a:rPr>
              <a:t>"duplicate"</a:t>
            </a:r>
            <a:endParaRPr lang="en-US" dirty="0"/>
          </a:p>
          <a:p>
            <a:pPr lvl="1"/>
            <a:endParaRPr lang="en-US" dirty="0">
              <a:cs typeface="Calibri"/>
            </a:endParaRPr>
          </a:p>
          <a:p>
            <a:pPr lvl="1"/>
            <a:endParaRPr lang="en-US" dirty="0">
              <a:cs typeface="Calibri"/>
            </a:endParaRPr>
          </a:p>
          <a:p>
            <a:pPr lvl="1"/>
            <a:endParaRPr lang="en-US" dirty="0">
              <a:cs typeface="Calibri"/>
            </a:endParaRPr>
          </a:p>
          <a:p>
            <a:pPr lvl="1"/>
            <a:endParaRPr lang="en-US" dirty="0">
              <a:cs typeface="Calibri"/>
            </a:endParaRPr>
          </a:p>
        </p:txBody>
      </p:sp>
    </p:spTree>
    <p:extLst>
      <p:ext uri="{BB962C8B-B14F-4D97-AF65-F5344CB8AC3E}">
        <p14:creationId xmlns:p14="http://schemas.microsoft.com/office/powerpoint/2010/main" val="3759067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3DA5-0F9D-D7FF-2C55-AD1196565F2F}"/>
              </a:ext>
            </a:extLst>
          </p:cNvPr>
          <p:cNvSpPr>
            <a:spLocks noGrp="1"/>
          </p:cNvSpPr>
          <p:nvPr>
            <p:ph type="title"/>
          </p:nvPr>
        </p:nvSpPr>
        <p:spPr/>
        <p:txBody>
          <a:bodyPr/>
          <a:lstStyle/>
          <a:p>
            <a:r>
              <a:rPr lang="en-US" dirty="0">
                <a:cs typeface="Calibri Light"/>
              </a:rPr>
              <a:t>Tracking bugs</a:t>
            </a:r>
          </a:p>
        </p:txBody>
      </p:sp>
      <p:sp>
        <p:nvSpPr>
          <p:cNvPr id="3" name="Content Placeholder 2">
            <a:extLst>
              <a:ext uri="{FF2B5EF4-FFF2-40B4-BE49-F238E27FC236}">
                <a16:creationId xmlns:a16="http://schemas.microsoft.com/office/drawing/2014/main" id="{F7A275F4-1D38-D31B-21E8-DFD6E9180CE8}"/>
              </a:ext>
            </a:extLst>
          </p:cNvPr>
          <p:cNvSpPr>
            <a:spLocks noGrp="1"/>
          </p:cNvSpPr>
          <p:nvPr>
            <p:ph idx="1"/>
          </p:nvPr>
        </p:nvSpPr>
        <p:spPr>
          <a:xfrm>
            <a:off x="838200" y="1825625"/>
            <a:ext cx="10687050" cy="5027613"/>
          </a:xfrm>
        </p:spPr>
        <p:txBody>
          <a:bodyPr vert="horz" lIns="91440" tIns="45720" rIns="91440" bIns="45720" rtlCol="0" anchor="t">
            <a:normAutofit/>
          </a:bodyPr>
          <a:lstStyle/>
          <a:p>
            <a:r>
              <a:rPr lang="en-US" dirty="0">
                <a:ea typeface="+mn-lt"/>
                <a:cs typeface="+mn-lt"/>
              </a:rPr>
              <a:t>Product manager/owner is responsible for ensuring bugs follow the appropriate process, but other stakeholders need some insight into the status of a reported bug and potential fix.</a:t>
            </a:r>
          </a:p>
          <a:p>
            <a:r>
              <a:rPr lang="en-US" dirty="0">
                <a:cs typeface="Calibri"/>
              </a:rPr>
              <a:t>Bugs are usually captured in dedicated bug-tracking software, which may be coupled to version control/project management software.</a:t>
            </a:r>
          </a:p>
          <a:p>
            <a:r>
              <a:rPr lang="en-US" dirty="0">
                <a:cs typeface="Calibri"/>
              </a:rPr>
              <a:t>The internal representation of the bug is usually different than any publicly-visible issue tracking system (e.g. GitHub issues), so that it can be treated similarly to a backlog item that's in initial development.</a:t>
            </a:r>
          </a:p>
          <a:p>
            <a:r>
              <a:rPr lang="en-US" dirty="0">
                <a:cs typeface="Calibri"/>
              </a:rPr>
              <a:t>Bug reports can have extended comment threads with discussion among developers and stakeholders regarding nature/severity/priority.</a:t>
            </a:r>
          </a:p>
        </p:txBody>
      </p:sp>
    </p:spTree>
    <p:extLst>
      <p:ext uri="{BB962C8B-B14F-4D97-AF65-F5344CB8AC3E}">
        <p14:creationId xmlns:p14="http://schemas.microsoft.com/office/powerpoint/2010/main" val="4072292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53E90-968B-5CC2-F1AC-F3D77E54BD04}"/>
              </a:ext>
            </a:extLst>
          </p:cNvPr>
          <p:cNvSpPr>
            <a:spLocks noGrp="1"/>
          </p:cNvSpPr>
          <p:nvPr>
            <p:ph type="title"/>
          </p:nvPr>
        </p:nvSpPr>
        <p:spPr/>
        <p:txBody>
          <a:bodyPr/>
          <a:lstStyle/>
          <a:p>
            <a:r>
              <a:rPr lang="en-US" dirty="0">
                <a:cs typeface="Calibri Light"/>
              </a:rPr>
              <a:t>Reporting bugs</a:t>
            </a:r>
            <a:endParaRPr lang="en-US" dirty="0"/>
          </a:p>
        </p:txBody>
      </p:sp>
      <p:sp>
        <p:nvSpPr>
          <p:cNvPr id="3" name="Content Placeholder 2">
            <a:extLst>
              <a:ext uri="{FF2B5EF4-FFF2-40B4-BE49-F238E27FC236}">
                <a16:creationId xmlns:a16="http://schemas.microsoft.com/office/drawing/2014/main" id="{ABAAAB1B-4C55-F840-E9ED-FDA9D97DA6FC}"/>
              </a:ext>
            </a:extLst>
          </p:cNvPr>
          <p:cNvSpPr>
            <a:spLocks noGrp="1"/>
          </p:cNvSpPr>
          <p:nvPr>
            <p:ph idx="1"/>
          </p:nvPr>
        </p:nvSpPr>
        <p:spPr/>
        <p:txBody>
          <a:bodyPr vert="horz" lIns="91440" tIns="45720" rIns="91440" bIns="45720" rtlCol="0" anchor="t">
            <a:normAutofit/>
          </a:bodyPr>
          <a:lstStyle/>
          <a:p>
            <a:r>
              <a:rPr lang="en-US" dirty="0">
                <a:cs typeface="Calibri"/>
              </a:rPr>
              <a:t>The first step in fixing a bug is bringing it to the awareness of the development team that can fix it.</a:t>
            </a:r>
          </a:p>
          <a:p>
            <a:r>
              <a:rPr lang="en-US" dirty="0">
                <a:cs typeface="Calibri"/>
              </a:rPr>
              <a:t>Reporting process will vary by product and who is reporting it:</a:t>
            </a:r>
          </a:p>
          <a:p>
            <a:pPr lvl="1"/>
            <a:r>
              <a:rPr lang="en-US" dirty="0">
                <a:cs typeface="Calibri"/>
              </a:rPr>
              <a:t>QA engineers and other team members may file directly in internal bug tracking system used during the bug's lifecycle.</a:t>
            </a:r>
          </a:p>
          <a:p>
            <a:pPr lvl="1"/>
            <a:r>
              <a:rPr lang="en-US" dirty="0">
                <a:cs typeface="Calibri"/>
              </a:rPr>
              <a:t>Staff from other departments like sales and support may report issues across departments with tickets in the support helpdesk or customer relations management software (Salesforce).</a:t>
            </a:r>
          </a:p>
          <a:p>
            <a:pPr lvl="1"/>
            <a:r>
              <a:rPr lang="en-US" dirty="0">
                <a:cs typeface="Calibri"/>
              </a:rPr>
              <a:t>End users may find a public issue-tracking system to use, contact their representative, or use the published product support process.</a:t>
            </a:r>
          </a:p>
        </p:txBody>
      </p:sp>
    </p:spTree>
    <p:extLst>
      <p:ext uri="{BB962C8B-B14F-4D97-AF65-F5344CB8AC3E}">
        <p14:creationId xmlns:p14="http://schemas.microsoft.com/office/powerpoint/2010/main" val="704859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C5EA0-0FBE-B6DD-14E2-5C3C829B74F1}"/>
              </a:ext>
            </a:extLst>
          </p:cNvPr>
          <p:cNvSpPr>
            <a:spLocks noGrp="1"/>
          </p:cNvSpPr>
          <p:nvPr>
            <p:ph type="title"/>
          </p:nvPr>
        </p:nvSpPr>
        <p:spPr/>
        <p:txBody>
          <a:bodyPr/>
          <a:lstStyle/>
          <a:p>
            <a:r>
              <a:rPr lang="en-US" dirty="0">
                <a:cs typeface="Calibri Light"/>
              </a:rPr>
              <a:t>Triage</a:t>
            </a:r>
            <a:endParaRPr lang="en-US" dirty="0"/>
          </a:p>
        </p:txBody>
      </p:sp>
      <p:sp>
        <p:nvSpPr>
          <p:cNvPr id="3" name="Content Placeholder 2">
            <a:extLst>
              <a:ext uri="{FF2B5EF4-FFF2-40B4-BE49-F238E27FC236}">
                <a16:creationId xmlns:a16="http://schemas.microsoft.com/office/drawing/2014/main" id="{3873B6A5-E587-6C5B-D17D-67A1DA6D2FAA}"/>
              </a:ext>
            </a:extLst>
          </p:cNvPr>
          <p:cNvSpPr>
            <a:spLocks noGrp="1"/>
          </p:cNvSpPr>
          <p:nvPr>
            <p:ph idx="1"/>
          </p:nvPr>
        </p:nvSpPr>
        <p:spPr>
          <a:xfrm>
            <a:off x="838200" y="1825625"/>
            <a:ext cx="10725150" cy="5027613"/>
          </a:xfrm>
        </p:spPr>
        <p:txBody>
          <a:bodyPr vert="horz" lIns="91440" tIns="45720" rIns="91440" bIns="45720" rtlCol="0" anchor="t">
            <a:normAutofit lnSpcReduction="10000"/>
          </a:bodyPr>
          <a:lstStyle/>
          <a:p>
            <a:r>
              <a:rPr lang="en-US" dirty="0">
                <a:cs typeface="Calibri"/>
              </a:rPr>
              <a:t>Product management and engineering management teams meet periodically (weekly) to review new bug reports from various systems.</a:t>
            </a:r>
          </a:p>
          <a:p>
            <a:r>
              <a:rPr lang="en-US" dirty="0">
                <a:cs typeface="Calibri"/>
              </a:rPr>
              <a:t>A new bug report is discussed so that everyone understands the report</a:t>
            </a:r>
          </a:p>
          <a:p>
            <a:r>
              <a:rPr lang="en-US" dirty="0">
                <a:cs typeface="Calibri"/>
              </a:rPr>
              <a:t>Intended resolution ("approved" or closed for another reason) is decided. May require a deeper system search for duplicate reports.</a:t>
            </a:r>
          </a:p>
          <a:p>
            <a:r>
              <a:rPr lang="en-US" dirty="0">
                <a:ea typeface="+mn-lt"/>
                <a:cs typeface="+mn-lt"/>
              </a:rPr>
              <a:t>Intended behavior, precise definition of the bug, severity and priority are established, and target date or product version for a fix.</a:t>
            </a:r>
          </a:p>
          <a:p>
            <a:r>
              <a:rPr lang="en-US" dirty="0">
                <a:cs typeface="Calibri"/>
              </a:rPr>
              <a:t>Intended resolution may be communicated to support/stakeholders.</a:t>
            </a:r>
            <a:endParaRPr lang="en-US"/>
          </a:p>
          <a:p>
            <a:r>
              <a:rPr lang="en-US" dirty="0">
                <a:cs typeface="Calibri"/>
              </a:rPr>
              <a:t>Time required for a fix to be designed, implemented, and tested is estimated.</a:t>
            </a:r>
          </a:p>
          <a:p>
            <a:r>
              <a:rPr lang="en-US" dirty="0">
                <a:cs typeface="Calibri"/>
              </a:rPr>
              <a:t>Bug is added to the backlog for assignment and fix in a later sprint.</a:t>
            </a:r>
          </a:p>
        </p:txBody>
      </p:sp>
    </p:spTree>
    <p:extLst>
      <p:ext uri="{BB962C8B-B14F-4D97-AF65-F5344CB8AC3E}">
        <p14:creationId xmlns:p14="http://schemas.microsoft.com/office/powerpoint/2010/main" val="1306948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Calibri Light"/>
                <a:cs typeface="Calibri Light"/>
              </a:rPr>
              <a:t>Bugs and Defects</a:t>
            </a:r>
            <a:br>
              <a:rPr lang="en-US" dirty="0">
                <a:ea typeface="Calibri Light"/>
                <a:cs typeface="Calibri Light"/>
              </a:rPr>
            </a:br>
            <a:endParaRPr lang="en-US" dirty="0"/>
          </a:p>
        </p:txBody>
      </p:sp>
      <p:sp>
        <p:nvSpPr>
          <p:cNvPr id="3" name="Subtitle 2"/>
          <p:cNvSpPr>
            <a:spLocks noGrp="1"/>
          </p:cNvSpPr>
          <p:nvPr>
            <p:ph type="subTitle" idx="1"/>
          </p:nvPr>
        </p:nvSpPr>
        <p:spPr>
          <a:xfrm>
            <a:off x="1524000" y="3602038"/>
            <a:ext cx="9144000" cy="2130214"/>
          </a:xfrm>
        </p:spPr>
        <p:txBody>
          <a:bodyPr vert="horz" lIns="91440" tIns="45720" rIns="91440" bIns="45720" rtlCol="0" anchor="t">
            <a:normAutofit/>
          </a:bodyPr>
          <a:lstStyle/>
          <a:p>
            <a:pPr algn="l"/>
            <a:r>
              <a:rPr lang="en-US" dirty="0">
                <a:latin typeface="Tahoma"/>
                <a:ea typeface="Tahoma"/>
                <a:cs typeface="Tahoma"/>
              </a:rPr>
              <a:t>JD </a:t>
            </a:r>
            <a:r>
              <a:rPr lang="en-US" dirty="0" err="1">
                <a:latin typeface="Tahoma"/>
                <a:ea typeface="Tahoma"/>
                <a:cs typeface="Tahoma"/>
              </a:rPr>
              <a:t>Kilgallin</a:t>
            </a:r>
            <a:endParaRPr lang="en-US" dirty="0" err="1">
              <a:latin typeface="Tahoma"/>
              <a:ea typeface="+mn-lt"/>
              <a:cs typeface="+mn-lt"/>
            </a:endParaRPr>
          </a:p>
          <a:p>
            <a:pPr algn="l"/>
            <a:r>
              <a:rPr lang="en-US" dirty="0">
                <a:latin typeface="Tahoma"/>
                <a:ea typeface="+mn-lt"/>
                <a:cs typeface="+mn-lt"/>
              </a:rPr>
              <a:t>CPSC</a:t>
            </a:r>
            <a:r>
              <a:rPr lang="en-US" dirty="0">
                <a:latin typeface="Tahoma"/>
                <a:ea typeface="Calibri"/>
                <a:cs typeface="Calibri"/>
              </a:rPr>
              <a:t>:480</a:t>
            </a:r>
            <a:endParaRPr lang="en-US" dirty="0">
              <a:latin typeface="Tahoma"/>
              <a:ea typeface="+mn-lt"/>
              <a:cs typeface="+mn-lt"/>
            </a:endParaRPr>
          </a:p>
          <a:p>
            <a:pPr algn="l"/>
            <a:r>
              <a:rPr lang="en-US" dirty="0">
                <a:latin typeface="Tahoma"/>
                <a:ea typeface="+mn-lt"/>
                <a:cs typeface="+mn-lt"/>
              </a:rPr>
              <a:t>10/26/22</a:t>
            </a:r>
          </a:p>
          <a:p>
            <a:pPr algn="l"/>
            <a:r>
              <a:rPr lang="en-US" i="1" dirty="0">
                <a:latin typeface="Tahoma"/>
                <a:cs typeface="Calibri"/>
              </a:rPr>
              <a:t>Pressman Ch 15-16</a:t>
            </a:r>
            <a:endParaRPr lang="en-US" dirty="0">
              <a:latin typeface="Tahoma"/>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9DE1-38AA-8C0E-AED8-B778CC50DEC0}"/>
              </a:ext>
            </a:extLst>
          </p:cNvPr>
          <p:cNvSpPr>
            <a:spLocks noGrp="1"/>
          </p:cNvSpPr>
          <p:nvPr>
            <p:ph type="title"/>
          </p:nvPr>
        </p:nvSpPr>
        <p:spPr/>
        <p:txBody>
          <a:bodyPr/>
          <a:lstStyle/>
          <a:p>
            <a:r>
              <a:rPr lang="en-US" dirty="0">
                <a:cs typeface="Calibri Light"/>
              </a:rPr>
              <a:t>Root Cause Analysis</a:t>
            </a:r>
            <a:endParaRPr lang="en-US" dirty="0"/>
          </a:p>
        </p:txBody>
      </p:sp>
      <p:sp>
        <p:nvSpPr>
          <p:cNvPr id="3" name="Content Placeholder 2">
            <a:extLst>
              <a:ext uri="{FF2B5EF4-FFF2-40B4-BE49-F238E27FC236}">
                <a16:creationId xmlns:a16="http://schemas.microsoft.com/office/drawing/2014/main" id="{BC80646C-A0FD-5085-87A3-37E2CB783E4C}"/>
              </a:ext>
            </a:extLst>
          </p:cNvPr>
          <p:cNvSpPr>
            <a:spLocks noGrp="1"/>
          </p:cNvSpPr>
          <p:nvPr>
            <p:ph idx="1"/>
          </p:nvPr>
        </p:nvSpPr>
        <p:spPr>
          <a:xfrm>
            <a:off x="838200" y="1825625"/>
            <a:ext cx="10515600" cy="5075238"/>
          </a:xfrm>
        </p:spPr>
        <p:txBody>
          <a:bodyPr vert="horz" lIns="91440" tIns="45720" rIns="91440" bIns="45720" rtlCol="0" anchor="t">
            <a:normAutofit/>
          </a:bodyPr>
          <a:lstStyle/>
          <a:p>
            <a:r>
              <a:rPr lang="en-US" dirty="0">
                <a:cs typeface="Calibri"/>
              </a:rPr>
              <a:t>The first step a developer must take is to determine what sequence of actions or conditions are prerequisites to encounter the bug.</a:t>
            </a:r>
          </a:p>
          <a:p>
            <a:r>
              <a:rPr lang="en-US" dirty="0">
                <a:cs typeface="Calibri"/>
              </a:rPr>
              <a:t>Ideally, the bug report will describe exactly what leads to the bug and the developer is able to easily observe the behavior described.</a:t>
            </a:r>
          </a:p>
          <a:p>
            <a:r>
              <a:rPr lang="en-US" dirty="0">
                <a:cs typeface="Calibri"/>
              </a:rPr>
              <a:t>The developer must then identify where the defect is occurring; i.e. what code leads to the undesired behavior.</a:t>
            </a:r>
          </a:p>
          <a:p>
            <a:pPr lvl="1"/>
            <a:r>
              <a:rPr lang="en-US" dirty="0">
                <a:cs typeface="Calibri"/>
              </a:rPr>
              <a:t>This is where a </a:t>
            </a:r>
            <a:r>
              <a:rPr lang="en-US" i="1" dirty="0">
                <a:cs typeface="Calibri"/>
              </a:rPr>
              <a:t>debugger </a:t>
            </a:r>
            <a:r>
              <a:rPr lang="en-US" dirty="0">
                <a:cs typeface="Calibri"/>
              </a:rPr>
              <a:t>is used; being able to examine internals of program state &amp; data being processed is the single best tool for finding causes of bugs</a:t>
            </a:r>
          </a:p>
          <a:p>
            <a:r>
              <a:rPr lang="en-US" dirty="0">
                <a:cs typeface="Calibri"/>
              </a:rPr>
              <a:t>Potential causes are considered, the root cause is found, the desired fix is identified, and the erroneous code corrected. Related changes may be made to add data validation or exception handling so that similar errors do not cause the same behavior.</a:t>
            </a:r>
          </a:p>
        </p:txBody>
      </p:sp>
    </p:spTree>
    <p:extLst>
      <p:ext uri="{BB962C8B-B14F-4D97-AF65-F5344CB8AC3E}">
        <p14:creationId xmlns:p14="http://schemas.microsoft.com/office/powerpoint/2010/main" val="1163367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8D58-C71D-F789-76C7-409AFEDA22A3}"/>
              </a:ext>
            </a:extLst>
          </p:cNvPr>
          <p:cNvSpPr>
            <a:spLocks noGrp="1"/>
          </p:cNvSpPr>
          <p:nvPr>
            <p:ph type="title"/>
          </p:nvPr>
        </p:nvSpPr>
        <p:spPr/>
        <p:txBody>
          <a:bodyPr/>
          <a:lstStyle/>
          <a:p>
            <a:r>
              <a:rPr lang="en-US" dirty="0">
                <a:cs typeface="Calibri Light"/>
              </a:rPr>
              <a:t>Fixing Bugs</a:t>
            </a:r>
            <a:endParaRPr lang="en-US" dirty="0"/>
          </a:p>
        </p:txBody>
      </p:sp>
      <p:sp>
        <p:nvSpPr>
          <p:cNvPr id="3" name="Content Placeholder 2">
            <a:extLst>
              <a:ext uri="{FF2B5EF4-FFF2-40B4-BE49-F238E27FC236}">
                <a16:creationId xmlns:a16="http://schemas.microsoft.com/office/drawing/2014/main" id="{3DEA0C25-DAB0-365E-403B-B8FDF51E343B}"/>
              </a:ext>
            </a:extLst>
          </p:cNvPr>
          <p:cNvSpPr>
            <a:spLocks noGrp="1"/>
          </p:cNvSpPr>
          <p:nvPr>
            <p:ph idx="1"/>
          </p:nvPr>
        </p:nvSpPr>
        <p:spPr/>
        <p:txBody>
          <a:bodyPr vert="horz" lIns="91440" tIns="45720" rIns="91440" bIns="45720" rtlCol="0" anchor="t">
            <a:normAutofit/>
          </a:bodyPr>
          <a:lstStyle/>
          <a:p>
            <a:r>
              <a:rPr lang="en-US" dirty="0">
                <a:cs typeface="Calibri"/>
              </a:rPr>
              <a:t>The fix is checked in and goes through the code review and QA process like other </a:t>
            </a:r>
            <a:r>
              <a:rPr lang="en-US" dirty="0" err="1">
                <a:cs typeface="Calibri"/>
              </a:rPr>
              <a:t>checkins</a:t>
            </a:r>
            <a:r>
              <a:rPr lang="en-US" dirty="0">
                <a:cs typeface="Calibri"/>
              </a:rPr>
              <a:t>.</a:t>
            </a:r>
          </a:p>
          <a:p>
            <a:r>
              <a:rPr lang="en-US" dirty="0">
                <a:cs typeface="Calibri"/>
              </a:rPr>
              <a:t>It is especially important to add automated tests that would have caught the bug, in order to prevent regressions.</a:t>
            </a:r>
          </a:p>
          <a:p>
            <a:r>
              <a:rPr lang="en-US" dirty="0">
                <a:cs typeface="Calibri"/>
              </a:rPr>
              <a:t>The fix may need to be applied to other versions of the software that have been released (a hotfix or patch), and the same changes must be made in that codebase.</a:t>
            </a:r>
          </a:p>
          <a:p>
            <a:r>
              <a:rPr lang="en-US" dirty="0">
                <a:cs typeface="Calibri"/>
              </a:rPr>
              <a:t>Fixing bugs is time-consuming and frustrating, and can be reduced with careful product architecture and design, code reviews, and extensive testing.</a:t>
            </a:r>
          </a:p>
        </p:txBody>
      </p:sp>
    </p:spTree>
    <p:extLst>
      <p:ext uri="{BB962C8B-B14F-4D97-AF65-F5344CB8AC3E}">
        <p14:creationId xmlns:p14="http://schemas.microsoft.com/office/powerpoint/2010/main" val="204277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96947-FA70-B843-1F0A-8E31DD510041}"/>
              </a:ext>
            </a:extLst>
          </p:cNvPr>
          <p:cNvSpPr>
            <a:spLocks noGrp="1"/>
          </p:cNvSpPr>
          <p:nvPr>
            <p:ph type="title"/>
          </p:nvPr>
        </p:nvSpPr>
        <p:spPr/>
        <p:txBody>
          <a:bodyPr/>
          <a:lstStyle/>
          <a:p>
            <a:r>
              <a:rPr lang="en-US" dirty="0">
                <a:cs typeface="Calibri Light"/>
              </a:rPr>
              <a:t>Vulnerability Disclosure</a:t>
            </a:r>
            <a:endParaRPr lang="en-US" dirty="0"/>
          </a:p>
        </p:txBody>
      </p:sp>
      <p:sp>
        <p:nvSpPr>
          <p:cNvPr id="3" name="Content Placeholder 2">
            <a:extLst>
              <a:ext uri="{FF2B5EF4-FFF2-40B4-BE49-F238E27FC236}">
                <a16:creationId xmlns:a16="http://schemas.microsoft.com/office/drawing/2014/main" id="{CC8DC4B4-EE96-1A8C-8200-C4000992F937}"/>
              </a:ext>
            </a:extLst>
          </p:cNvPr>
          <p:cNvSpPr>
            <a:spLocks noGrp="1"/>
          </p:cNvSpPr>
          <p:nvPr>
            <p:ph idx="1"/>
          </p:nvPr>
        </p:nvSpPr>
        <p:spPr>
          <a:xfrm>
            <a:off x="838200" y="1825625"/>
            <a:ext cx="10515600" cy="5027613"/>
          </a:xfrm>
        </p:spPr>
        <p:txBody>
          <a:bodyPr vert="horz" lIns="91440" tIns="45720" rIns="91440" bIns="45720" rtlCol="0" anchor="t">
            <a:normAutofit/>
          </a:bodyPr>
          <a:lstStyle/>
          <a:p>
            <a:r>
              <a:rPr lang="en-US" dirty="0">
                <a:cs typeface="Calibri"/>
              </a:rPr>
              <a:t>Exception to the usual reporting and release process to keep a security issue hidden from potential exploiters until a fix is available.</a:t>
            </a:r>
          </a:p>
          <a:p>
            <a:r>
              <a:rPr lang="en-US" dirty="0">
                <a:cs typeface="Calibri"/>
              </a:rPr>
              <a:t>Major companies will have a confidential reporting tool or even a bug bounty for finding security issues.</a:t>
            </a:r>
          </a:p>
          <a:p>
            <a:r>
              <a:rPr lang="en-US" dirty="0">
                <a:cs typeface="Calibri"/>
              </a:rPr>
              <a:t>Frequently, the disclosure of the bug and impending fix needs to be communicated to select other parties, followed by the general public, in a coordinated fashion.</a:t>
            </a:r>
          </a:p>
          <a:p>
            <a:r>
              <a:rPr lang="en-US" dirty="0">
                <a:cs typeface="Calibri"/>
              </a:rPr>
              <a:t>"Common Vulnerabilities and Exposures" (CVEs) are records of known</a:t>
            </a:r>
            <a:br>
              <a:rPr lang="en-US" dirty="0">
                <a:cs typeface="Calibri"/>
              </a:rPr>
            </a:br>
            <a:r>
              <a:rPr lang="en-US" dirty="0">
                <a:cs typeface="Calibri"/>
              </a:rPr>
              <a:t>security issues</a:t>
            </a:r>
            <a:r>
              <a:rPr lang="en-US" dirty="0">
                <a:ea typeface="+mn-lt"/>
                <a:cs typeface="+mn-lt"/>
              </a:rPr>
              <a:t> maintained by MITRE and NIST (US Dept of Commerce)</a:t>
            </a:r>
          </a:p>
          <a:p>
            <a:r>
              <a:rPr lang="en-US" dirty="0">
                <a:cs typeface="Calibri"/>
              </a:rPr>
              <a:t>US-CERT provides a vulnerability database maintained by Carnegie Mellon and the US Cybersecurity and Infrastructure Security Agency.</a:t>
            </a:r>
          </a:p>
        </p:txBody>
      </p:sp>
    </p:spTree>
    <p:extLst>
      <p:ext uri="{BB962C8B-B14F-4D97-AF65-F5344CB8AC3E}">
        <p14:creationId xmlns:p14="http://schemas.microsoft.com/office/powerpoint/2010/main" val="3725340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33B76-6D97-8D25-0EBA-F7C928730359}"/>
              </a:ext>
            </a:extLst>
          </p:cNvPr>
          <p:cNvSpPr>
            <a:spLocks noGrp="1"/>
          </p:cNvSpPr>
          <p:nvPr>
            <p:ph type="title"/>
          </p:nvPr>
        </p:nvSpPr>
        <p:spPr/>
        <p:txBody>
          <a:bodyPr/>
          <a:lstStyle/>
          <a:p>
            <a:r>
              <a:rPr lang="en-US" dirty="0">
                <a:cs typeface="Calibri Light"/>
              </a:rPr>
              <a:t>"not a bug"/"working as intended"</a:t>
            </a:r>
            <a:endParaRPr lang="en-US" dirty="0">
              <a:ea typeface="+mj-lt"/>
              <a:cs typeface="+mj-lt"/>
            </a:endParaRPr>
          </a:p>
        </p:txBody>
      </p:sp>
      <p:sp>
        <p:nvSpPr>
          <p:cNvPr id="3" name="Content Placeholder 2">
            <a:extLst>
              <a:ext uri="{FF2B5EF4-FFF2-40B4-BE49-F238E27FC236}">
                <a16:creationId xmlns:a16="http://schemas.microsoft.com/office/drawing/2014/main" id="{E064D0A4-0F5F-9B3C-BF74-B66434594211}"/>
              </a:ext>
            </a:extLst>
          </p:cNvPr>
          <p:cNvSpPr>
            <a:spLocks noGrp="1"/>
          </p:cNvSpPr>
          <p:nvPr>
            <p:ph idx="1"/>
          </p:nvPr>
        </p:nvSpPr>
        <p:spPr>
          <a:xfrm>
            <a:off x="838200" y="1825625"/>
            <a:ext cx="10601325" cy="4351338"/>
          </a:xfrm>
        </p:spPr>
        <p:txBody>
          <a:bodyPr vert="horz" lIns="91440" tIns="45720" rIns="91440" bIns="45720" rtlCol="0" anchor="t">
            <a:normAutofit/>
          </a:bodyPr>
          <a:lstStyle/>
          <a:p>
            <a:r>
              <a:rPr lang="en-US" dirty="0">
                <a:ea typeface="+mn-lt"/>
                <a:cs typeface="+mn-lt"/>
              </a:rPr>
              <a:t>The bug's reporter misunderstands the intended functionality and the bug description actually matches the correct results intended for the product.</a:t>
            </a:r>
          </a:p>
          <a:p>
            <a:r>
              <a:rPr lang="en-US" dirty="0">
                <a:ea typeface="+mn-lt"/>
                <a:cs typeface="+mn-lt"/>
              </a:rPr>
              <a:t>The description is accurate but should be filed as another type of task </a:t>
            </a:r>
          </a:p>
          <a:p>
            <a:pPr lvl="1"/>
            <a:r>
              <a:rPr lang="en-US" dirty="0">
                <a:ea typeface="+mn-lt"/>
                <a:cs typeface="+mn-lt"/>
              </a:rPr>
              <a:t>May really be a new requirement: "it doesn't do x" becomes "As a user, I want to do x".</a:t>
            </a:r>
          </a:p>
          <a:p>
            <a:pPr lvl="1"/>
            <a:r>
              <a:rPr lang="en-US" dirty="0">
                <a:ea typeface="+mn-lt"/>
                <a:cs typeface="+mn-lt"/>
              </a:rPr>
              <a:t>May really be a design or architecture change request.</a:t>
            </a:r>
          </a:p>
          <a:p>
            <a:pPr lvl="1"/>
            <a:r>
              <a:rPr lang="en-US" dirty="0">
                <a:ea typeface="+mn-lt"/>
                <a:cs typeface="+mn-lt"/>
              </a:rPr>
              <a:t>May be a documentation update task to change the description of what the software is supposed to do.</a:t>
            </a:r>
          </a:p>
        </p:txBody>
      </p:sp>
    </p:spTree>
    <p:extLst>
      <p:ext uri="{BB962C8B-B14F-4D97-AF65-F5344CB8AC3E}">
        <p14:creationId xmlns:p14="http://schemas.microsoft.com/office/powerpoint/2010/main" val="3143061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280F3-B038-03F0-7BB6-0730A04EB7E5}"/>
              </a:ext>
            </a:extLst>
          </p:cNvPr>
          <p:cNvSpPr>
            <a:spLocks noGrp="1"/>
          </p:cNvSpPr>
          <p:nvPr>
            <p:ph type="title"/>
          </p:nvPr>
        </p:nvSpPr>
        <p:spPr/>
        <p:txBody>
          <a:bodyPr/>
          <a:lstStyle/>
          <a:p>
            <a:r>
              <a:rPr lang="en-US" dirty="0">
                <a:ea typeface="+mj-lt"/>
                <a:cs typeface="+mj-lt"/>
              </a:rPr>
              <a:t>"not reproduceable"</a:t>
            </a:r>
            <a:endParaRPr lang="en-US" dirty="0"/>
          </a:p>
        </p:txBody>
      </p:sp>
      <p:sp>
        <p:nvSpPr>
          <p:cNvPr id="3" name="Content Placeholder 2">
            <a:extLst>
              <a:ext uri="{FF2B5EF4-FFF2-40B4-BE49-F238E27FC236}">
                <a16:creationId xmlns:a16="http://schemas.microsoft.com/office/drawing/2014/main" id="{4F3CCBB9-DFD0-2518-0514-62C8776ECBE6}"/>
              </a:ext>
            </a:extLst>
          </p:cNvPr>
          <p:cNvSpPr>
            <a:spLocks noGrp="1"/>
          </p:cNvSpPr>
          <p:nvPr>
            <p:ph idx="1"/>
          </p:nvPr>
        </p:nvSpPr>
        <p:spPr>
          <a:xfrm>
            <a:off x="838200" y="1825625"/>
            <a:ext cx="10515600" cy="4618038"/>
          </a:xfrm>
        </p:spPr>
        <p:txBody>
          <a:bodyPr vert="horz" lIns="91440" tIns="45720" rIns="91440" bIns="45720" rtlCol="0" anchor="t">
            <a:normAutofit/>
          </a:bodyPr>
          <a:lstStyle/>
          <a:p>
            <a:r>
              <a:rPr lang="en-US" dirty="0">
                <a:cs typeface="Calibri"/>
              </a:rPr>
              <a:t>Testing of the software does not result in the behavior described.</a:t>
            </a:r>
          </a:p>
          <a:p>
            <a:r>
              <a:rPr lang="en-US" dirty="0">
                <a:cs typeface="Calibri"/>
              </a:rPr>
              <a:t>It is not usually possible to know or recreate the </a:t>
            </a:r>
            <a:r>
              <a:rPr lang="en-US" i="1" dirty="0">
                <a:cs typeface="Calibri"/>
              </a:rPr>
              <a:t>exact </a:t>
            </a:r>
            <a:r>
              <a:rPr lang="en-US" dirty="0">
                <a:cs typeface="Calibri"/>
              </a:rPr>
              <a:t>same program state that caused the bug, and it may not be clear what factors (e.g. "happened on a Tuesday") need to be accounted for in attempting to reproduce it.</a:t>
            </a:r>
            <a:endParaRPr lang="en-US" dirty="0">
              <a:ea typeface="+mn-lt"/>
              <a:cs typeface="+mn-lt"/>
            </a:endParaRPr>
          </a:p>
          <a:p>
            <a:r>
              <a:rPr lang="en-US" dirty="0">
                <a:cs typeface="Calibri"/>
              </a:rPr>
              <a:t>May require tools or techniques not available to the development team (especially integrating with other commercial software).</a:t>
            </a:r>
          </a:p>
          <a:p>
            <a:r>
              <a:rPr lang="en-US" dirty="0">
                <a:cs typeface="Calibri"/>
              </a:rPr>
              <a:t>May have been a transient issue caused by operating  environment</a:t>
            </a:r>
            <a:endParaRPr lang="en-US">
              <a:ea typeface="+mn-lt"/>
              <a:cs typeface="+mn-lt"/>
            </a:endParaRPr>
          </a:p>
          <a:p>
            <a:r>
              <a:rPr lang="en-US" dirty="0">
                <a:cs typeface="Calibri"/>
              </a:rPr>
              <a:t>Reporter may be mistaken or lying about what they saw happen.</a:t>
            </a:r>
          </a:p>
          <a:p>
            <a:r>
              <a:rPr lang="en-US" dirty="0">
                <a:cs typeface="Calibri"/>
              </a:rPr>
              <a:t>May have been fixed by another change.</a:t>
            </a:r>
          </a:p>
          <a:p>
            <a:endParaRPr lang="en-US" dirty="0">
              <a:cs typeface="Calibri"/>
            </a:endParaRPr>
          </a:p>
        </p:txBody>
      </p:sp>
    </p:spTree>
    <p:extLst>
      <p:ext uri="{BB962C8B-B14F-4D97-AF65-F5344CB8AC3E}">
        <p14:creationId xmlns:p14="http://schemas.microsoft.com/office/powerpoint/2010/main" val="2165686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295D-FE2D-D7B1-B4D3-13DD874F5E91}"/>
              </a:ext>
            </a:extLst>
          </p:cNvPr>
          <p:cNvSpPr>
            <a:spLocks noGrp="1"/>
          </p:cNvSpPr>
          <p:nvPr>
            <p:ph type="title"/>
          </p:nvPr>
        </p:nvSpPr>
        <p:spPr/>
        <p:txBody>
          <a:bodyPr/>
          <a:lstStyle/>
          <a:p>
            <a:r>
              <a:rPr lang="en-US" dirty="0">
                <a:ea typeface="+mj-lt"/>
                <a:cs typeface="+mj-lt"/>
              </a:rPr>
              <a:t>"can't fix"/"won't fix"</a:t>
            </a:r>
            <a:endParaRPr lang="en-US" dirty="0"/>
          </a:p>
        </p:txBody>
      </p:sp>
      <p:sp>
        <p:nvSpPr>
          <p:cNvPr id="3" name="Content Placeholder 2">
            <a:extLst>
              <a:ext uri="{FF2B5EF4-FFF2-40B4-BE49-F238E27FC236}">
                <a16:creationId xmlns:a16="http://schemas.microsoft.com/office/drawing/2014/main" id="{D76B5530-C660-BA18-83E5-5767DA97507B}"/>
              </a:ext>
            </a:extLst>
          </p:cNvPr>
          <p:cNvSpPr>
            <a:spLocks noGrp="1"/>
          </p:cNvSpPr>
          <p:nvPr>
            <p:ph idx="1"/>
          </p:nvPr>
        </p:nvSpPr>
        <p:spPr/>
        <p:txBody>
          <a:bodyPr vert="horz" lIns="91440" tIns="45720" rIns="91440" bIns="45720" rtlCol="0" anchor="t">
            <a:normAutofit/>
          </a:bodyPr>
          <a:lstStyle/>
          <a:p>
            <a:r>
              <a:rPr lang="en-US" dirty="0">
                <a:cs typeface="Calibri"/>
              </a:rPr>
              <a:t>Some bugs are outside of the development team's control (e.g. a bug in an external system). </a:t>
            </a:r>
          </a:p>
          <a:p>
            <a:r>
              <a:rPr lang="en-US" dirty="0">
                <a:cs typeface="Calibri"/>
              </a:rPr>
              <a:t>A bug may also require an inordinate amount of work to address, and it's easier to just live with the bug.</a:t>
            </a:r>
          </a:p>
          <a:p>
            <a:r>
              <a:rPr lang="en-US" dirty="0">
                <a:cs typeface="Calibri"/>
              </a:rPr>
              <a:t>The bug fix might cause more issues than it solves (e.g. breaks backwards compatibility); the cure is worse than the disease.</a:t>
            </a:r>
          </a:p>
          <a:p>
            <a:r>
              <a:rPr lang="en-US" dirty="0">
                <a:cs typeface="Calibri"/>
              </a:rPr>
              <a:t>A planned redesign of the functionality may render the report obsolete.</a:t>
            </a:r>
          </a:p>
        </p:txBody>
      </p:sp>
    </p:spTree>
    <p:extLst>
      <p:ext uri="{BB962C8B-B14F-4D97-AF65-F5344CB8AC3E}">
        <p14:creationId xmlns:p14="http://schemas.microsoft.com/office/powerpoint/2010/main" val="431322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73899-E177-5734-0829-13D48FCF38A1}"/>
              </a:ext>
            </a:extLst>
          </p:cNvPr>
          <p:cNvSpPr>
            <a:spLocks noGrp="1"/>
          </p:cNvSpPr>
          <p:nvPr>
            <p:ph type="title"/>
          </p:nvPr>
        </p:nvSpPr>
        <p:spPr/>
        <p:txBody>
          <a:bodyPr/>
          <a:lstStyle/>
          <a:p>
            <a:r>
              <a:rPr lang="en-US" dirty="0">
                <a:cs typeface="Calibri Light"/>
              </a:rPr>
              <a:t>"need more information"</a:t>
            </a:r>
            <a:endParaRPr lang="en-US" dirty="0"/>
          </a:p>
        </p:txBody>
      </p:sp>
      <p:sp>
        <p:nvSpPr>
          <p:cNvPr id="3" name="Content Placeholder 2">
            <a:extLst>
              <a:ext uri="{FF2B5EF4-FFF2-40B4-BE49-F238E27FC236}">
                <a16:creationId xmlns:a16="http://schemas.microsoft.com/office/drawing/2014/main" id="{340544E3-B7AC-C2B9-EC84-263A46E14B21}"/>
              </a:ext>
            </a:extLst>
          </p:cNvPr>
          <p:cNvSpPr>
            <a:spLocks noGrp="1"/>
          </p:cNvSpPr>
          <p:nvPr>
            <p:ph idx="1"/>
          </p:nvPr>
        </p:nvSpPr>
        <p:spPr>
          <a:xfrm>
            <a:off x="838200" y="1825625"/>
            <a:ext cx="10515600" cy="3817938"/>
          </a:xfrm>
        </p:spPr>
        <p:txBody>
          <a:bodyPr vert="horz" lIns="91440" tIns="45720" rIns="91440" bIns="45720" rtlCol="0" anchor="t">
            <a:normAutofit/>
          </a:bodyPr>
          <a:lstStyle/>
          <a:p>
            <a:r>
              <a:rPr lang="en-US" dirty="0">
                <a:ea typeface="+mn-lt"/>
                <a:cs typeface="+mn-lt"/>
              </a:rPr>
              <a:t>Incomplete report or can't proceed as described. </a:t>
            </a:r>
            <a:endParaRPr lang="en-US"/>
          </a:p>
          <a:p>
            <a:r>
              <a:rPr lang="en-US" dirty="0">
                <a:ea typeface="+mn-lt"/>
                <a:cs typeface="+mn-lt"/>
              </a:rPr>
              <a:t>It may not be clear from the report:</a:t>
            </a:r>
            <a:endParaRPr lang="en-US"/>
          </a:p>
          <a:p>
            <a:pPr lvl="1"/>
            <a:r>
              <a:rPr lang="en-US" dirty="0">
                <a:ea typeface="+mn-lt"/>
                <a:cs typeface="+mn-lt"/>
              </a:rPr>
              <a:t>What is being described</a:t>
            </a:r>
          </a:p>
          <a:p>
            <a:pPr lvl="1"/>
            <a:r>
              <a:rPr lang="en-US" dirty="0">
                <a:ea typeface="+mn-lt"/>
                <a:cs typeface="+mn-lt"/>
              </a:rPr>
              <a:t>If it's a duplicate, or a different issue than a similar report</a:t>
            </a:r>
          </a:p>
          <a:p>
            <a:pPr lvl="1"/>
            <a:r>
              <a:rPr lang="en-US" dirty="0">
                <a:ea typeface="+mn-lt"/>
                <a:cs typeface="+mn-lt"/>
              </a:rPr>
              <a:t>What the expected behavior is</a:t>
            </a:r>
          </a:p>
        </p:txBody>
      </p:sp>
    </p:spTree>
    <p:extLst>
      <p:ext uri="{BB962C8B-B14F-4D97-AF65-F5344CB8AC3E}">
        <p14:creationId xmlns:p14="http://schemas.microsoft.com/office/powerpoint/2010/main" val="1089877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C5D42-8971-292B-140E-E55D34E5210B}"/>
              </a:ext>
            </a:extLst>
          </p:cNvPr>
          <p:cNvSpPr>
            <a:spLocks noGrp="1"/>
          </p:cNvSpPr>
          <p:nvPr>
            <p:ph type="title"/>
          </p:nvPr>
        </p:nvSpPr>
        <p:spPr/>
        <p:txBody>
          <a:bodyPr/>
          <a:lstStyle/>
          <a:p>
            <a:r>
              <a:rPr lang="en-US" dirty="0">
                <a:cs typeface="Calibri Light"/>
              </a:rPr>
              <a:t>"duplicate"</a:t>
            </a:r>
            <a:endParaRPr lang="en-US"/>
          </a:p>
        </p:txBody>
      </p:sp>
      <p:sp>
        <p:nvSpPr>
          <p:cNvPr id="3" name="Content Placeholder 2">
            <a:extLst>
              <a:ext uri="{FF2B5EF4-FFF2-40B4-BE49-F238E27FC236}">
                <a16:creationId xmlns:a16="http://schemas.microsoft.com/office/drawing/2014/main" id="{B4CD60EC-07D0-97F0-B625-69E7CF51FBCC}"/>
              </a:ext>
            </a:extLst>
          </p:cNvPr>
          <p:cNvSpPr>
            <a:spLocks noGrp="1"/>
          </p:cNvSpPr>
          <p:nvPr>
            <p:ph idx="1"/>
          </p:nvPr>
        </p:nvSpPr>
        <p:spPr>
          <a:xfrm>
            <a:off x="838200" y="1825625"/>
            <a:ext cx="10515600" cy="4637088"/>
          </a:xfrm>
        </p:spPr>
        <p:txBody>
          <a:bodyPr vert="horz" lIns="91440" tIns="45720" rIns="91440" bIns="45720" rtlCol="0" anchor="t">
            <a:normAutofit/>
          </a:bodyPr>
          <a:lstStyle/>
          <a:p>
            <a:r>
              <a:rPr lang="en-US" dirty="0">
                <a:cs typeface="Calibri"/>
              </a:rPr>
              <a:t>The bug is already captured in another bug report.</a:t>
            </a:r>
          </a:p>
          <a:p>
            <a:r>
              <a:rPr lang="en-US" dirty="0">
                <a:cs typeface="Calibri"/>
              </a:rPr>
              <a:t>Reporter may not have access to prior bug reports, or may not check if it's already been reported.</a:t>
            </a:r>
          </a:p>
          <a:p>
            <a:r>
              <a:rPr lang="en-US" dirty="0">
                <a:cs typeface="Calibri"/>
              </a:rPr>
              <a:t>Two people may describe the same bug very differently, and the reporter is not able to find an existing report using different search terms.</a:t>
            </a:r>
          </a:p>
          <a:p>
            <a:r>
              <a:rPr lang="en-US" dirty="0">
                <a:ea typeface="+mn-lt"/>
                <a:cs typeface="+mn-lt"/>
              </a:rPr>
              <a:t>The reporter believes or hopes that filing a new report will lead to additional discussion.</a:t>
            </a:r>
          </a:p>
          <a:p>
            <a:r>
              <a:rPr lang="en-US" dirty="0">
                <a:ea typeface="+mn-lt"/>
                <a:cs typeface="+mn-lt"/>
              </a:rPr>
              <a:t>Bugs can be subtly related, and it may not be clear until deep investigation of the code that two issues have the same root cause.</a:t>
            </a:r>
          </a:p>
        </p:txBody>
      </p:sp>
    </p:spTree>
    <p:extLst>
      <p:ext uri="{BB962C8B-B14F-4D97-AF65-F5344CB8AC3E}">
        <p14:creationId xmlns:p14="http://schemas.microsoft.com/office/powerpoint/2010/main" val="1018282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B94B-5CBE-4422-0A9A-23709FD4766B}"/>
              </a:ext>
            </a:extLst>
          </p:cNvPr>
          <p:cNvSpPr>
            <a:spLocks noGrp="1"/>
          </p:cNvSpPr>
          <p:nvPr>
            <p:ph type="title"/>
          </p:nvPr>
        </p:nvSpPr>
        <p:spPr/>
        <p:txBody>
          <a:bodyPr/>
          <a:lstStyle/>
          <a:p>
            <a:r>
              <a:rPr lang="en-US" dirty="0">
                <a:cs typeface="Calibri Light"/>
              </a:rPr>
              <a:t>Lifecycle recap</a:t>
            </a:r>
            <a:endParaRPr lang="en-US" dirty="0"/>
          </a:p>
        </p:txBody>
      </p:sp>
      <p:sp>
        <p:nvSpPr>
          <p:cNvPr id="3" name="Content Placeholder 2">
            <a:extLst>
              <a:ext uri="{FF2B5EF4-FFF2-40B4-BE49-F238E27FC236}">
                <a16:creationId xmlns:a16="http://schemas.microsoft.com/office/drawing/2014/main" id="{F1FDE97F-0342-838D-A74C-6113D8D66319}"/>
              </a:ext>
            </a:extLst>
          </p:cNvPr>
          <p:cNvSpPr>
            <a:spLocks noGrp="1"/>
          </p:cNvSpPr>
          <p:nvPr>
            <p:ph idx="1"/>
          </p:nvPr>
        </p:nvSpPr>
        <p:spPr/>
        <p:txBody>
          <a:bodyPr vert="horz" lIns="91440" tIns="45720" rIns="91440" bIns="45720" rtlCol="0" anchor="t">
            <a:normAutofit/>
          </a:bodyPr>
          <a:lstStyle/>
          <a:p>
            <a:r>
              <a:rPr lang="en-US" dirty="0">
                <a:ea typeface="+mn-lt"/>
                <a:cs typeface="+mn-lt"/>
              </a:rPr>
              <a:t>Bug lifecycle includes report, triage, investigation, fix, and verification.</a:t>
            </a:r>
            <a:endParaRPr lang="en-US" dirty="0"/>
          </a:p>
          <a:p>
            <a:r>
              <a:rPr lang="en-US" dirty="0">
                <a:ea typeface="+mn-lt"/>
                <a:cs typeface="+mn-lt"/>
              </a:rPr>
              <a:t>Bugs are usually reported through software, but multiple systems</a:t>
            </a:r>
            <a:br>
              <a:rPr lang="en-US" dirty="0">
                <a:ea typeface="+mn-lt"/>
                <a:cs typeface="+mn-lt"/>
              </a:rPr>
            </a:br>
            <a:r>
              <a:rPr lang="en-US" dirty="0">
                <a:ea typeface="+mn-lt"/>
                <a:cs typeface="+mn-lt"/>
              </a:rPr>
              <a:t>may be needed to take reports from all types of stakeholder.</a:t>
            </a:r>
          </a:p>
          <a:p>
            <a:r>
              <a:rPr lang="en-US" dirty="0">
                <a:ea typeface="+mn-lt"/>
                <a:cs typeface="+mn-lt"/>
              </a:rPr>
              <a:t>Triage meetings decide on handling of a bug report.</a:t>
            </a:r>
          </a:p>
          <a:p>
            <a:r>
              <a:rPr lang="en-US" dirty="0">
                <a:ea typeface="+mn-lt"/>
                <a:cs typeface="+mn-lt"/>
              </a:rPr>
              <a:t>Fixes must be verified and released, and test cases should be added to prevent regression.</a:t>
            </a:r>
            <a:endParaRPr lang="en-US">
              <a:cs typeface="Calibri"/>
            </a:endParaRPr>
          </a:p>
          <a:p>
            <a:r>
              <a:rPr lang="en-US" dirty="0">
                <a:ea typeface="+mn-lt"/>
                <a:cs typeface="+mn-lt"/>
              </a:rPr>
              <a:t>Root cause analysis involves identifying the underlying code issue causing the bug and identifying the desired solution.</a:t>
            </a:r>
          </a:p>
          <a:p>
            <a:r>
              <a:rPr lang="en-US" dirty="0">
                <a:ea typeface="+mn-lt"/>
                <a:cs typeface="+mn-lt"/>
              </a:rPr>
              <a:t>Good design, code reviews, and automated tests help prevent bugs.</a:t>
            </a:r>
            <a:endParaRPr lang="en-US">
              <a:cs typeface="Calibri"/>
            </a:endParaRPr>
          </a:p>
          <a:p>
            <a:endParaRPr lang="en-US" dirty="0">
              <a:cs typeface="Calibri"/>
            </a:endParaRPr>
          </a:p>
        </p:txBody>
      </p:sp>
    </p:spTree>
    <p:extLst>
      <p:ext uri="{BB962C8B-B14F-4D97-AF65-F5344CB8AC3E}">
        <p14:creationId xmlns:p14="http://schemas.microsoft.com/office/powerpoint/2010/main" val="1306902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FDAC8-268B-C6A5-FAB6-C9EC6804B409}"/>
              </a:ext>
            </a:extLst>
          </p:cNvPr>
          <p:cNvSpPr>
            <a:spLocks noGrp="1"/>
          </p:cNvSpPr>
          <p:nvPr>
            <p:ph type="title"/>
          </p:nvPr>
        </p:nvSpPr>
        <p:spPr/>
        <p:txBody>
          <a:bodyPr/>
          <a:lstStyle/>
          <a:p>
            <a:r>
              <a:rPr lang="en-US" dirty="0">
                <a:cs typeface="Calibri Light"/>
              </a:rPr>
              <a:t>References</a:t>
            </a:r>
            <a:endParaRPr lang="en-US" dirty="0"/>
          </a:p>
        </p:txBody>
      </p:sp>
      <p:sp>
        <p:nvSpPr>
          <p:cNvPr id="3" name="Content Placeholder 2">
            <a:extLst>
              <a:ext uri="{FF2B5EF4-FFF2-40B4-BE49-F238E27FC236}">
                <a16:creationId xmlns:a16="http://schemas.microsoft.com/office/drawing/2014/main" id="{93129583-6496-7E89-C8AE-1AF9F3D7CE80}"/>
              </a:ext>
            </a:extLst>
          </p:cNvPr>
          <p:cNvSpPr>
            <a:spLocks noGrp="1"/>
          </p:cNvSpPr>
          <p:nvPr>
            <p:ph idx="1"/>
          </p:nvPr>
        </p:nvSpPr>
        <p:spPr>
          <a:xfrm>
            <a:off x="838200" y="1825625"/>
            <a:ext cx="10844858" cy="4989513"/>
          </a:xfrm>
        </p:spPr>
        <p:txBody>
          <a:bodyPr vert="horz" lIns="91440" tIns="45720" rIns="91440" bIns="45720" rtlCol="0" anchor="t">
            <a:normAutofit fontScale="85000" lnSpcReduction="20000"/>
          </a:bodyPr>
          <a:lstStyle/>
          <a:p>
            <a:r>
              <a:rPr lang="en-US" dirty="0">
                <a:ea typeface="+mn-lt"/>
                <a:cs typeface="+mn-lt"/>
                <a:hlinkClick r:id="rId2"/>
              </a:rPr>
              <a:t>Remembering Edie Windsor: Tech Pioneer, Equality Advocate. AnitaB.org. 2021.</a:t>
            </a:r>
          </a:p>
          <a:p>
            <a:r>
              <a:rPr lang="en-US" dirty="0">
                <a:cs typeface="Calibri" panose="020F0502020204030204"/>
                <a:hlinkClick r:id="rId3"/>
              </a:rPr>
              <a:t>The 5 Most Infamous Software Bugs in History. Abdallah Aberouch. Nov 2015. OpenMind.</a:t>
            </a:r>
            <a:endParaRPr lang="en-US" dirty="0">
              <a:cs typeface="Calibri" panose="020F0502020204030204"/>
            </a:endParaRPr>
          </a:p>
          <a:p>
            <a:r>
              <a:rPr lang="en-US" dirty="0">
                <a:cs typeface="Calibri" panose="020F0502020204030204"/>
                <a:hlinkClick r:id="rId4"/>
              </a:rPr>
              <a:t>How to Test Software for Different Types of Bugs. Victor Sachuk. June 2020. ScienceSoft.</a:t>
            </a:r>
            <a:endParaRPr lang="en-US"/>
          </a:p>
          <a:p>
            <a:r>
              <a:rPr lang="en-US" dirty="0">
                <a:cs typeface="Calibri" panose="020F0502020204030204"/>
                <a:hlinkClick r:id="rId5"/>
              </a:rPr>
              <a:t>Bug Lifecycle in Software Development. Satyabrata Jena. Nov 2020. Geeks for Geeks.</a:t>
            </a:r>
          </a:p>
          <a:p>
            <a:r>
              <a:rPr lang="en-US" dirty="0">
                <a:cs typeface="Calibri" panose="020F0502020204030204"/>
                <a:hlinkClick r:id="rId6"/>
              </a:rPr>
              <a:t>Root Cause Analysis: Important Steps. March 2017. Six Sigma.</a:t>
            </a:r>
          </a:p>
          <a:p>
            <a:r>
              <a:rPr lang="en-US" dirty="0">
                <a:cs typeface="Calibri" panose="020F0502020204030204"/>
                <a:hlinkClick r:id="rId7"/>
              </a:rPr>
              <a:t>What is a CVE? Red Hat. Nov 2021.</a:t>
            </a:r>
            <a:endParaRPr lang="en-US" dirty="0">
              <a:cs typeface="Calibri" panose="020F0502020204030204"/>
            </a:endParaRPr>
          </a:p>
          <a:p>
            <a:r>
              <a:rPr lang="en-US" dirty="0">
                <a:cs typeface="Calibri" panose="020F0502020204030204"/>
                <a:hlinkClick r:id="rId8"/>
              </a:rPr>
              <a:t>Vulnerability Note VU#971035. Ted Shorter et al. June 2012. Carnegie Mellon Software Engineering Institute.</a:t>
            </a:r>
            <a:endParaRPr lang="en-US" dirty="0">
              <a:cs typeface="Calibri" panose="020F0502020204030204"/>
            </a:endParaRPr>
          </a:p>
          <a:p>
            <a:r>
              <a:rPr lang="en-US" dirty="0">
                <a:cs typeface="Calibri" panose="020F0502020204030204"/>
                <a:hlinkClick r:id="rId9"/>
              </a:rPr>
              <a:t>CVE-2022-34831. Sept 2022. National Institute for Standards and Technologies.</a:t>
            </a:r>
            <a:endParaRPr lang="en-US" dirty="0">
              <a:cs typeface="Calibri" panose="020F0502020204030204"/>
            </a:endParaRPr>
          </a:p>
          <a:p>
            <a:endParaRPr lang="en-US" dirty="0">
              <a:cs typeface="Calibri" panose="020F0502020204030204"/>
            </a:endParaRPr>
          </a:p>
          <a:p>
            <a:r>
              <a:rPr lang="en-US" i="1" dirty="0">
                <a:cs typeface="Calibri" panose="020F0502020204030204"/>
              </a:rPr>
              <a:t>Reading for next lecture: Pressman Ch 17</a:t>
            </a:r>
            <a:endParaRPr lang="en-US" dirty="0">
              <a:cs typeface="Calibri" panose="020F0502020204030204"/>
            </a:endParaRPr>
          </a:p>
        </p:txBody>
      </p:sp>
    </p:spTree>
    <p:extLst>
      <p:ext uri="{BB962C8B-B14F-4D97-AF65-F5344CB8AC3E}">
        <p14:creationId xmlns:p14="http://schemas.microsoft.com/office/powerpoint/2010/main" val="91530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2EFB6-4FA9-A4DF-20B2-85D5E3CF0B59}"/>
              </a:ext>
            </a:extLst>
          </p:cNvPr>
          <p:cNvSpPr>
            <a:spLocks noGrp="1"/>
          </p:cNvSpPr>
          <p:nvPr>
            <p:ph type="title"/>
          </p:nvPr>
        </p:nvSpPr>
        <p:spPr/>
        <p:txBody>
          <a:bodyPr/>
          <a:lstStyle/>
          <a:p>
            <a:r>
              <a:rPr lang="en-US" dirty="0">
                <a:ea typeface="Calibri Light"/>
                <a:cs typeface="Calibri Light"/>
              </a:rPr>
              <a:t>Learning objectives</a:t>
            </a:r>
            <a:endParaRPr lang="en-US" dirty="0"/>
          </a:p>
        </p:txBody>
      </p:sp>
      <p:sp>
        <p:nvSpPr>
          <p:cNvPr id="3" name="Content Placeholder 2">
            <a:extLst>
              <a:ext uri="{FF2B5EF4-FFF2-40B4-BE49-F238E27FC236}">
                <a16:creationId xmlns:a16="http://schemas.microsoft.com/office/drawing/2014/main" id="{C3815D8E-7DD0-7B90-9BF4-EA63FD5611BC}"/>
              </a:ext>
            </a:extLst>
          </p:cNvPr>
          <p:cNvSpPr>
            <a:spLocks noGrp="1"/>
          </p:cNvSpPr>
          <p:nvPr>
            <p:ph idx="1"/>
          </p:nvPr>
        </p:nvSpPr>
        <p:spPr/>
        <p:txBody>
          <a:bodyPr vert="horz" lIns="91440" tIns="45720" rIns="91440" bIns="45720" rtlCol="0" anchor="t">
            <a:normAutofit/>
          </a:bodyPr>
          <a:lstStyle/>
          <a:p>
            <a:r>
              <a:rPr lang="en-US" dirty="0">
                <a:ea typeface="Calibri"/>
                <a:cs typeface="Calibri"/>
              </a:rPr>
              <a:t>Software defect concepts</a:t>
            </a:r>
            <a:endParaRPr lang="en-US"/>
          </a:p>
          <a:p>
            <a:r>
              <a:rPr lang="en-US" dirty="0">
                <a:ea typeface="Calibri"/>
                <a:cs typeface="Calibri"/>
              </a:rPr>
              <a:t>Categorizing bugs</a:t>
            </a:r>
            <a:endParaRPr lang="en-US" dirty="0"/>
          </a:p>
          <a:p>
            <a:r>
              <a:rPr lang="en-US" dirty="0">
                <a:ea typeface="Calibri"/>
                <a:cs typeface="Calibri"/>
              </a:rPr>
              <a:t>Software defect lifecycle</a:t>
            </a:r>
          </a:p>
          <a:p>
            <a:r>
              <a:rPr lang="en-US" dirty="0">
                <a:ea typeface="Calibri"/>
                <a:cs typeface="Calibri"/>
              </a:rPr>
              <a:t>Tracking bugs</a:t>
            </a:r>
          </a:p>
          <a:p>
            <a:r>
              <a:rPr lang="en-US" dirty="0">
                <a:cs typeface="Calibri"/>
              </a:rPr>
              <a:t>Root Cause Analysis</a:t>
            </a:r>
            <a:endParaRPr lang="en-US" dirty="0"/>
          </a:p>
        </p:txBody>
      </p:sp>
    </p:spTree>
    <p:extLst>
      <p:ext uri="{BB962C8B-B14F-4D97-AF65-F5344CB8AC3E}">
        <p14:creationId xmlns:p14="http://schemas.microsoft.com/office/powerpoint/2010/main" val="22771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DDC73-2D82-8ECF-D078-77238026FAD3}"/>
              </a:ext>
            </a:extLst>
          </p:cNvPr>
          <p:cNvSpPr>
            <a:spLocks noGrp="1"/>
          </p:cNvSpPr>
          <p:nvPr>
            <p:ph type="title"/>
          </p:nvPr>
        </p:nvSpPr>
        <p:spPr/>
        <p:txBody>
          <a:bodyPr/>
          <a:lstStyle/>
          <a:p>
            <a:r>
              <a:rPr lang="en-US" dirty="0">
                <a:cs typeface="Calibri Light"/>
              </a:rPr>
              <a:t>What is a bug?</a:t>
            </a:r>
          </a:p>
        </p:txBody>
      </p:sp>
      <p:sp>
        <p:nvSpPr>
          <p:cNvPr id="3" name="Content Placeholder 2">
            <a:extLst>
              <a:ext uri="{FF2B5EF4-FFF2-40B4-BE49-F238E27FC236}">
                <a16:creationId xmlns:a16="http://schemas.microsoft.com/office/drawing/2014/main" id="{345BFCC9-172E-6C19-5DCD-1D8C7B4C4D41}"/>
              </a:ext>
            </a:extLst>
          </p:cNvPr>
          <p:cNvSpPr>
            <a:spLocks noGrp="1"/>
          </p:cNvSpPr>
          <p:nvPr>
            <p:ph idx="1"/>
          </p:nvPr>
        </p:nvSpPr>
        <p:spPr>
          <a:xfrm>
            <a:off x="838200" y="1825625"/>
            <a:ext cx="11068050" cy="5027613"/>
          </a:xfrm>
        </p:spPr>
        <p:txBody>
          <a:bodyPr vert="horz" lIns="91440" tIns="45720" rIns="91440" bIns="45720" rtlCol="0" anchor="t">
            <a:normAutofit/>
          </a:bodyPr>
          <a:lstStyle/>
          <a:p>
            <a:r>
              <a:rPr lang="en-US" dirty="0">
                <a:ea typeface="+mn-lt"/>
                <a:cs typeface="+mn-lt"/>
              </a:rPr>
              <a:t>"A flaw, failure, error or fault in computer software or system </a:t>
            </a:r>
            <a:r>
              <a:rPr lang="en-US" b="1" dirty="0">
                <a:ea typeface="+mn-lt"/>
                <a:cs typeface="+mn-lt"/>
              </a:rPr>
              <a:t>programming </a:t>
            </a:r>
            <a:r>
              <a:rPr lang="en-US" dirty="0">
                <a:ea typeface="+mn-lt"/>
                <a:cs typeface="+mn-lt"/>
              </a:rPr>
              <a:t>that causes it to produce unexpected or incorrect output."</a:t>
            </a:r>
          </a:p>
          <a:p>
            <a:r>
              <a:rPr lang="en-US" dirty="0">
                <a:cs typeface="Calibri"/>
              </a:rPr>
              <a:t>"An incorrect </a:t>
            </a:r>
            <a:r>
              <a:rPr lang="en-US" b="1" dirty="0">
                <a:cs typeface="Calibri"/>
              </a:rPr>
              <a:t>implementation </a:t>
            </a:r>
            <a:r>
              <a:rPr lang="en-US" dirty="0">
                <a:cs typeface="Calibri"/>
              </a:rPr>
              <a:t>of a valid requirement and design."</a:t>
            </a:r>
          </a:p>
          <a:p>
            <a:r>
              <a:rPr lang="en-US" dirty="0">
                <a:ea typeface="+mn-lt"/>
                <a:cs typeface="+mn-lt"/>
              </a:rPr>
              <a:t>"The location of the programming error causing the incorrect behavior".</a:t>
            </a:r>
          </a:p>
          <a:p>
            <a:r>
              <a:rPr lang="en-US" dirty="0">
                <a:ea typeface="+mn-lt"/>
                <a:cs typeface="+mn-lt"/>
              </a:rPr>
              <a:t>Bugs, glitches, defects, faults, flaws, errors, mistakes, and failures </a:t>
            </a:r>
            <a:r>
              <a:rPr lang="en-US" b="1" dirty="0">
                <a:ea typeface="+mn-lt"/>
                <a:cs typeface="+mn-lt"/>
              </a:rPr>
              <a:t>may </a:t>
            </a:r>
            <a:r>
              <a:rPr lang="en-US" dirty="0">
                <a:ea typeface="+mn-lt"/>
                <a:cs typeface="+mn-lt"/>
              </a:rPr>
              <a:t>be used interchangeably.</a:t>
            </a:r>
          </a:p>
          <a:p>
            <a:r>
              <a:rPr lang="en-US" dirty="0">
                <a:cs typeface="Calibri"/>
              </a:rPr>
              <a:t>Pressman describes an </a:t>
            </a:r>
            <a:r>
              <a:rPr lang="en-US" i="1" dirty="0">
                <a:cs typeface="Calibri"/>
              </a:rPr>
              <a:t>error</a:t>
            </a:r>
            <a:r>
              <a:rPr lang="en-US" dirty="0">
                <a:cs typeface="Calibri"/>
              </a:rPr>
              <a:t> as an implementation mistake caught before release, and a </a:t>
            </a:r>
            <a:r>
              <a:rPr lang="en-US" i="1" dirty="0">
                <a:cs typeface="Calibri"/>
              </a:rPr>
              <a:t>defect </a:t>
            </a:r>
            <a:r>
              <a:rPr lang="en-US" dirty="0">
                <a:cs typeface="Calibri"/>
              </a:rPr>
              <a:t>as one caught after release.</a:t>
            </a:r>
            <a:endParaRPr lang="en-US" dirty="0"/>
          </a:p>
          <a:p>
            <a:r>
              <a:rPr lang="en-US" dirty="0">
                <a:cs typeface="Calibri"/>
              </a:rPr>
              <a:t>A </a:t>
            </a:r>
            <a:r>
              <a:rPr lang="en-US" i="1" dirty="0">
                <a:cs typeface="Calibri"/>
              </a:rPr>
              <a:t>crash </a:t>
            </a:r>
            <a:r>
              <a:rPr lang="en-US" dirty="0">
                <a:cs typeface="Calibri"/>
              </a:rPr>
              <a:t>is a fatal bug that causes the software to stop running.</a:t>
            </a:r>
          </a:p>
        </p:txBody>
      </p:sp>
    </p:spTree>
    <p:extLst>
      <p:ext uri="{BB962C8B-B14F-4D97-AF65-F5344CB8AC3E}">
        <p14:creationId xmlns:p14="http://schemas.microsoft.com/office/powerpoint/2010/main" val="773011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47F8E-EC75-E1C7-48F4-AD095DA01CE0}"/>
              </a:ext>
            </a:extLst>
          </p:cNvPr>
          <p:cNvSpPr>
            <a:spLocks noGrp="1"/>
          </p:cNvSpPr>
          <p:nvPr>
            <p:ph type="title"/>
          </p:nvPr>
        </p:nvSpPr>
        <p:spPr/>
        <p:txBody>
          <a:bodyPr/>
          <a:lstStyle/>
          <a:p>
            <a:r>
              <a:rPr lang="en-US" dirty="0">
                <a:cs typeface="Calibri Light"/>
              </a:rPr>
              <a:t>What is not a bug?</a:t>
            </a:r>
            <a:endParaRPr lang="en-US" dirty="0"/>
          </a:p>
        </p:txBody>
      </p:sp>
      <p:sp>
        <p:nvSpPr>
          <p:cNvPr id="3" name="Content Placeholder 2">
            <a:extLst>
              <a:ext uri="{FF2B5EF4-FFF2-40B4-BE49-F238E27FC236}">
                <a16:creationId xmlns:a16="http://schemas.microsoft.com/office/drawing/2014/main" id="{89CCE190-4C76-AC2B-466E-128023F6EFCD}"/>
              </a:ext>
            </a:extLst>
          </p:cNvPr>
          <p:cNvSpPr>
            <a:spLocks noGrp="1"/>
          </p:cNvSpPr>
          <p:nvPr>
            <p:ph idx="1"/>
          </p:nvPr>
        </p:nvSpPr>
        <p:spPr>
          <a:xfrm>
            <a:off x="838200" y="1825625"/>
            <a:ext cx="10515600" cy="5027613"/>
          </a:xfrm>
        </p:spPr>
        <p:txBody>
          <a:bodyPr vert="horz" lIns="91440" tIns="45720" rIns="91440" bIns="45720" rtlCol="0" anchor="t">
            <a:normAutofit/>
          </a:bodyPr>
          <a:lstStyle/>
          <a:p>
            <a:r>
              <a:rPr lang="en-US" dirty="0">
                <a:ea typeface="+mn-lt"/>
                <a:cs typeface="+mn-lt"/>
              </a:rPr>
              <a:t>Not</a:t>
            </a:r>
            <a:r>
              <a:rPr lang="en-US" i="1" dirty="0">
                <a:ea typeface="+mn-lt"/>
                <a:cs typeface="+mn-lt"/>
              </a:rPr>
              <a:t> </a:t>
            </a:r>
            <a:r>
              <a:rPr lang="en-US" dirty="0">
                <a:ea typeface="+mn-lt"/>
                <a:cs typeface="+mn-lt"/>
              </a:rPr>
              <a:t>all software </a:t>
            </a:r>
            <a:r>
              <a:rPr lang="en-US" i="1" dirty="0">
                <a:ea typeface="+mn-lt"/>
                <a:cs typeface="+mn-lt"/>
              </a:rPr>
              <a:t>defects </a:t>
            </a:r>
            <a:r>
              <a:rPr lang="en-US" dirty="0">
                <a:ea typeface="+mn-lt"/>
                <a:cs typeface="+mn-lt"/>
              </a:rPr>
              <a:t>(i.e. unexpected or undesired results of program operation) are </a:t>
            </a:r>
            <a:r>
              <a:rPr lang="en-US" i="1" dirty="0">
                <a:ea typeface="+mn-lt"/>
                <a:cs typeface="+mn-lt"/>
              </a:rPr>
              <a:t>bugs </a:t>
            </a:r>
            <a:r>
              <a:rPr lang="en-US" dirty="0">
                <a:ea typeface="+mn-lt"/>
                <a:cs typeface="+mn-lt"/>
              </a:rPr>
              <a:t>(a result of erroneous programming). </a:t>
            </a:r>
            <a:endParaRPr lang="en-US">
              <a:ea typeface="+mn-lt"/>
              <a:cs typeface="+mn-lt"/>
            </a:endParaRPr>
          </a:p>
          <a:p>
            <a:r>
              <a:rPr lang="en-US" dirty="0">
                <a:ea typeface="+mn-lt"/>
                <a:cs typeface="+mn-lt"/>
              </a:rPr>
              <a:t>Issues arising at runtime due to improper or ambiguous </a:t>
            </a:r>
            <a:br>
              <a:rPr lang="en-US" dirty="0">
                <a:ea typeface="+mn-lt"/>
                <a:cs typeface="+mn-lt"/>
              </a:rPr>
            </a:br>
            <a:r>
              <a:rPr lang="en-US" dirty="0">
                <a:ea typeface="+mn-lt"/>
                <a:cs typeface="+mn-lt"/>
              </a:rPr>
              <a:t>requirements, inadequate design, or poor architectural decisions.</a:t>
            </a:r>
          </a:p>
          <a:p>
            <a:r>
              <a:rPr lang="en-US" dirty="0">
                <a:ea typeface="+mn-lt"/>
                <a:cs typeface="+mn-lt"/>
              </a:rPr>
              <a:t>Software misconfiguration, communication or hardware issues, etc.</a:t>
            </a:r>
            <a:endParaRPr lang="en-US" dirty="0"/>
          </a:p>
          <a:p>
            <a:r>
              <a:rPr lang="en-US" dirty="0">
                <a:ea typeface="+mn-lt"/>
                <a:cs typeface="+mn-lt"/>
              </a:rPr>
              <a:t>Compile-time syntax errors are not usually bugs per se.</a:t>
            </a:r>
          </a:p>
          <a:p>
            <a:r>
              <a:rPr lang="en-US" dirty="0">
                <a:ea typeface="+mn-lt"/>
                <a:cs typeface="+mn-lt"/>
              </a:rPr>
              <a:t>Functionality that has not yet been implemented is not a bug, although the line can be blurred.</a:t>
            </a:r>
          </a:p>
          <a:p>
            <a:r>
              <a:rPr lang="en-US" dirty="0">
                <a:ea typeface="+mn-lt"/>
                <a:cs typeface="+mn-lt"/>
              </a:rPr>
              <a:t>An </a:t>
            </a:r>
            <a:r>
              <a:rPr lang="en-US" i="1" dirty="0">
                <a:ea typeface="+mn-lt"/>
                <a:cs typeface="+mn-lt"/>
              </a:rPr>
              <a:t>exception </a:t>
            </a:r>
            <a:r>
              <a:rPr lang="en-US" dirty="0">
                <a:ea typeface="+mn-lt"/>
                <a:cs typeface="+mn-lt"/>
              </a:rPr>
              <a:t>is a condition that requires a different program flow</a:t>
            </a:r>
            <a:br>
              <a:rPr lang="en-US" dirty="0">
                <a:ea typeface="+mn-lt"/>
                <a:cs typeface="+mn-lt"/>
              </a:rPr>
            </a:br>
            <a:r>
              <a:rPr lang="en-US" dirty="0">
                <a:ea typeface="+mn-lt"/>
                <a:cs typeface="+mn-lt"/>
              </a:rPr>
              <a:t>than the default or standard path; may not be a bug or defect at all.</a:t>
            </a:r>
          </a:p>
        </p:txBody>
      </p:sp>
    </p:spTree>
    <p:extLst>
      <p:ext uri="{BB962C8B-B14F-4D97-AF65-F5344CB8AC3E}">
        <p14:creationId xmlns:p14="http://schemas.microsoft.com/office/powerpoint/2010/main" val="1327708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C788-1FF5-7653-F338-6328478D622F}"/>
              </a:ext>
            </a:extLst>
          </p:cNvPr>
          <p:cNvSpPr>
            <a:spLocks noGrp="1"/>
          </p:cNvSpPr>
          <p:nvPr>
            <p:ph type="title"/>
          </p:nvPr>
        </p:nvSpPr>
        <p:spPr/>
        <p:txBody>
          <a:bodyPr/>
          <a:lstStyle/>
          <a:p>
            <a:r>
              <a:rPr lang="en-US" dirty="0">
                <a:cs typeface="Calibri Light"/>
              </a:rPr>
              <a:t>Additional Terminology</a:t>
            </a:r>
            <a:endParaRPr lang="en-US" dirty="0"/>
          </a:p>
        </p:txBody>
      </p:sp>
      <p:sp>
        <p:nvSpPr>
          <p:cNvPr id="3" name="Content Placeholder 2">
            <a:extLst>
              <a:ext uri="{FF2B5EF4-FFF2-40B4-BE49-F238E27FC236}">
                <a16:creationId xmlns:a16="http://schemas.microsoft.com/office/drawing/2014/main" id="{B2ED5FC1-E885-0B78-C9CC-C8A264E88835}"/>
              </a:ext>
            </a:extLst>
          </p:cNvPr>
          <p:cNvSpPr>
            <a:spLocks noGrp="1"/>
          </p:cNvSpPr>
          <p:nvPr>
            <p:ph idx="1"/>
          </p:nvPr>
        </p:nvSpPr>
        <p:spPr>
          <a:xfrm>
            <a:off x="838200" y="1825625"/>
            <a:ext cx="10515600" cy="5027613"/>
          </a:xfrm>
        </p:spPr>
        <p:txBody>
          <a:bodyPr vert="horz" lIns="91440" tIns="45720" rIns="91440" bIns="45720" rtlCol="0" anchor="t">
            <a:normAutofit/>
          </a:bodyPr>
          <a:lstStyle/>
          <a:p>
            <a:r>
              <a:rPr lang="en-US" dirty="0">
                <a:ea typeface="+mn-lt"/>
                <a:cs typeface="+mn-lt"/>
              </a:rPr>
              <a:t>Severity – The degree to which a bug prevents the software from meeting user requirements.</a:t>
            </a:r>
          </a:p>
          <a:p>
            <a:r>
              <a:rPr lang="en-US" dirty="0">
                <a:ea typeface="+mn-lt"/>
                <a:cs typeface="+mn-lt"/>
              </a:rPr>
              <a:t>Priority – The degree to which a bug impacts the vendor's business.</a:t>
            </a:r>
          </a:p>
          <a:p>
            <a:r>
              <a:rPr lang="en-US" dirty="0">
                <a:cs typeface="Calibri" panose="020F0502020204030204"/>
              </a:rPr>
              <a:t>Root cause – The most basic factor that leads to the incorrect output.</a:t>
            </a:r>
          </a:p>
          <a:p>
            <a:r>
              <a:rPr lang="en-US" dirty="0">
                <a:cs typeface="Calibri" panose="020F0502020204030204"/>
              </a:rPr>
              <a:t>Regression – A bug introduced to functionality that previously worked</a:t>
            </a:r>
          </a:p>
          <a:p>
            <a:r>
              <a:rPr lang="en-US" dirty="0">
                <a:cs typeface="Calibri" panose="020F0502020204030204"/>
              </a:rPr>
              <a:t>Edge case – A scenario where the input is at the extreme end of its range or is otherwise rare, but requires special handling. More likely to trigger bugs.</a:t>
            </a:r>
          </a:p>
          <a:p>
            <a:r>
              <a:rPr lang="en-US" dirty="0">
                <a:cs typeface="Calibri" panose="020F0502020204030204"/>
              </a:rPr>
              <a:t>Corner case – The intersection of two or more edge cases, or where two or more pieces of input data are at extremes.</a:t>
            </a:r>
          </a:p>
        </p:txBody>
      </p:sp>
    </p:spTree>
    <p:extLst>
      <p:ext uri="{BB962C8B-B14F-4D97-AF65-F5344CB8AC3E}">
        <p14:creationId xmlns:p14="http://schemas.microsoft.com/office/powerpoint/2010/main" val="74987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3D61-F4C6-006D-2B5C-F31F18A31129}"/>
              </a:ext>
            </a:extLst>
          </p:cNvPr>
          <p:cNvSpPr>
            <a:spLocks noGrp="1"/>
          </p:cNvSpPr>
          <p:nvPr>
            <p:ph type="title"/>
          </p:nvPr>
        </p:nvSpPr>
        <p:spPr/>
        <p:txBody>
          <a:bodyPr/>
          <a:lstStyle/>
          <a:p>
            <a:r>
              <a:rPr lang="en-US" dirty="0">
                <a:cs typeface="Calibri Light"/>
              </a:rPr>
              <a:t>Impact of bugs</a:t>
            </a:r>
            <a:endParaRPr lang="en-US" dirty="0"/>
          </a:p>
        </p:txBody>
      </p:sp>
      <p:sp>
        <p:nvSpPr>
          <p:cNvPr id="3" name="Content Placeholder 2">
            <a:extLst>
              <a:ext uri="{FF2B5EF4-FFF2-40B4-BE49-F238E27FC236}">
                <a16:creationId xmlns:a16="http://schemas.microsoft.com/office/drawing/2014/main" id="{09CE7A98-8379-A2EF-8CCD-9B8AAD2B3ECE}"/>
              </a:ext>
            </a:extLst>
          </p:cNvPr>
          <p:cNvSpPr>
            <a:spLocks noGrp="1"/>
          </p:cNvSpPr>
          <p:nvPr>
            <p:ph idx="1"/>
          </p:nvPr>
        </p:nvSpPr>
        <p:spPr>
          <a:xfrm>
            <a:off x="838200" y="1825625"/>
            <a:ext cx="10515600" cy="5027613"/>
          </a:xfrm>
        </p:spPr>
        <p:txBody>
          <a:bodyPr vert="horz" lIns="91440" tIns="45720" rIns="91440" bIns="45720" rtlCol="0" anchor="t">
            <a:normAutofit/>
          </a:bodyPr>
          <a:lstStyle/>
          <a:p>
            <a:r>
              <a:rPr lang="en-US" dirty="0">
                <a:cs typeface="Calibri"/>
              </a:rPr>
              <a:t>Unhappy users (refunds and lawsuits in some cases)</a:t>
            </a:r>
          </a:p>
          <a:p>
            <a:r>
              <a:rPr lang="en-US" dirty="0">
                <a:cs typeface="Calibri"/>
              </a:rPr>
              <a:t>Distraction from other development tasks</a:t>
            </a:r>
          </a:p>
          <a:p>
            <a:r>
              <a:rPr lang="en-US" dirty="0">
                <a:cs typeface="Calibri"/>
              </a:rPr>
              <a:t>Loss of reputation and trust in the product or business</a:t>
            </a:r>
          </a:p>
          <a:p>
            <a:r>
              <a:rPr lang="en-US" dirty="0">
                <a:cs typeface="Calibri"/>
              </a:rPr>
              <a:t>Lost revenue (e.g. income from ads if </a:t>
            </a:r>
            <a:r>
              <a:rPr lang="en-US" dirty="0" err="1">
                <a:cs typeface="Calibri"/>
              </a:rPr>
              <a:t>facebook</a:t>
            </a:r>
            <a:r>
              <a:rPr lang="en-US" dirty="0">
                <a:cs typeface="Calibri"/>
              </a:rPr>
              <a:t> goes down) or increased operating expenses (e.g. excessive cloud resource usage from a memory leak)</a:t>
            </a:r>
          </a:p>
          <a:p>
            <a:r>
              <a:rPr lang="en-US" dirty="0">
                <a:cs typeface="Calibri"/>
              </a:rPr>
              <a:t>Estimated 0.6% of GDP lost to impact of bugs!</a:t>
            </a:r>
          </a:p>
          <a:p>
            <a:r>
              <a:rPr lang="en-US" dirty="0">
                <a:cs typeface="Calibri"/>
              </a:rPr>
              <a:t>Opportunity for malicious actors to access other systems or data</a:t>
            </a:r>
          </a:p>
          <a:p>
            <a:r>
              <a:rPr lang="en-US" dirty="0">
                <a:cs typeface="Calibri"/>
              </a:rPr>
              <a:t>Real world harm, including death</a:t>
            </a:r>
          </a:p>
        </p:txBody>
      </p:sp>
    </p:spTree>
    <p:extLst>
      <p:ext uri="{BB962C8B-B14F-4D97-AF65-F5344CB8AC3E}">
        <p14:creationId xmlns:p14="http://schemas.microsoft.com/office/powerpoint/2010/main" val="4034931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D20E9-832A-6D9D-F6EF-BB20A915C27C}"/>
              </a:ext>
            </a:extLst>
          </p:cNvPr>
          <p:cNvSpPr>
            <a:spLocks noGrp="1"/>
          </p:cNvSpPr>
          <p:nvPr>
            <p:ph type="title"/>
          </p:nvPr>
        </p:nvSpPr>
        <p:spPr/>
        <p:txBody>
          <a:bodyPr/>
          <a:lstStyle/>
          <a:p>
            <a:r>
              <a:rPr lang="en-US" dirty="0">
                <a:cs typeface="Calibri Light"/>
              </a:rPr>
              <a:t>Famous bugs</a:t>
            </a:r>
            <a:endParaRPr lang="en-US" dirty="0"/>
          </a:p>
        </p:txBody>
      </p:sp>
      <p:sp>
        <p:nvSpPr>
          <p:cNvPr id="3" name="Content Placeholder 2">
            <a:extLst>
              <a:ext uri="{FF2B5EF4-FFF2-40B4-BE49-F238E27FC236}">
                <a16:creationId xmlns:a16="http://schemas.microsoft.com/office/drawing/2014/main" id="{A9C9DD09-7C2B-332C-98DF-DD8785F746A0}"/>
              </a:ext>
            </a:extLst>
          </p:cNvPr>
          <p:cNvSpPr>
            <a:spLocks noGrp="1"/>
          </p:cNvSpPr>
          <p:nvPr>
            <p:ph idx="1"/>
          </p:nvPr>
        </p:nvSpPr>
        <p:spPr>
          <a:xfrm>
            <a:off x="838200" y="1825625"/>
            <a:ext cx="10844859" cy="5028671"/>
          </a:xfrm>
        </p:spPr>
        <p:txBody>
          <a:bodyPr vert="horz" lIns="91440" tIns="45720" rIns="91440" bIns="45720" rtlCol="0" anchor="t">
            <a:normAutofit fontScale="92500" lnSpcReduction="10000"/>
          </a:bodyPr>
          <a:lstStyle/>
          <a:p>
            <a:r>
              <a:rPr lang="en-US" dirty="0">
                <a:cs typeface="Calibri"/>
              </a:rPr>
              <a:t>Grace Hopper found an </a:t>
            </a:r>
            <a:r>
              <a:rPr lang="en-US" i="1" dirty="0">
                <a:cs typeface="Calibri"/>
              </a:rPr>
              <a:t>actual </a:t>
            </a:r>
            <a:r>
              <a:rPr lang="en-US" dirty="0">
                <a:cs typeface="Calibri"/>
              </a:rPr>
              <a:t>moth in a Harvard Computer in 1947. Contrary to some stories, this did not originate the term.</a:t>
            </a:r>
          </a:p>
          <a:p>
            <a:r>
              <a:rPr lang="en-US" dirty="0">
                <a:cs typeface="Calibri"/>
              </a:rPr>
              <a:t>Y2K – Sensationalized issue where some software products encountered</a:t>
            </a:r>
            <a:br>
              <a:rPr lang="en-US" dirty="0">
                <a:cs typeface="Calibri"/>
              </a:rPr>
            </a:br>
            <a:r>
              <a:rPr lang="en-US" dirty="0">
                <a:cs typeface="Calibri"/>
              </a:rPr>
              <a:t>issues around the year 2000 due to storing only two digits for the year, when "must work for 50 years" was not a requirement originally considered.</a:t>
            </a:r>
          </a:p>
          <a:p>
            <a:r>
              <a:rPr lang="en-US" dirty="0">
                <a:cs typeface="Calibri"/>
              </a:rPr>
              <a:t>Mars Climate Orbiter – NASA mission mixed English and metric units</a:t>
            </a:r>
            <a:br>
              <a:rPr lang="en-US" dirty="0">
                <a:cs typeface="Calibri"/>
              </a:rPr>
            </a:br>
            <a:r>
              <a:rPr lang="en-US" dirty="0">
                <a:cs typeface="Calibri"/>
              </a:rPr>
              <a:t>resulting in invalid computations that crashed the orbiter into Mars.</a:t>
            </a:r>
            <a:endParaRPr lang="en-US"/>
          </a:p>
          <a:p>
            <a:r>
              <a:rPr lang="en-US" dirty="0">
                <a:cs typeface="Calibri"/>
              </a:rPr>
              <a:t>Ariene 5 – Rocket's angle exceeded software design parameters, causing a cascade of failures destroying the mission.</a:t>
            </a:r>
            <a:endParaRPr lang="en-US"/>
          </a:p>
          <a:p>
            <a:r>
              <a:rPr lang="en-US" dirty="0">
                <a:cs typeface="Calibri"/>
              </a:rPr>
              <a:t>Gangnam Style got negative 2 billion </a:t>
            </a:r>
            <a:r>
              <a:rPr lang="en-US" dirty="0" err="1">
                <a:cs typeface="Calibri"/>
              </a:rPr>
              <a:t>Youtube</a:t>
            </a:r>
            <a:r>
              <a:rPr lang="en-US" dirty="0">
                <a:cs typeface="Calibri"/>
              </a:rPr>
              <a:t> views after overflowing a 32-bit signed integer.</a:t>
            </a:r>
            <a:endParaRPr lang="en-US"/>
          </a:p>
          <a:p>
            <a:r>
              <a:rPr lang="en-US" dirty="0">
                <a:cs typeface="Calibri"/>
              </a:rPr>
              <a:t>Apache server bugs caused Sony PlayStation Network and Equifax breaches (improper validation of XML before deserialization and processing)</a:t>
            </a:r>
          </a:p>
          <a:p>
            <a:endParaRPr lang="en-US" dirty="0">
              <a:cs typeface="Calibri"/>
            </a:endParaRPr>
          </a:p>
        </p:txBody>
      </p:sp>
    </p:spTree>
    <p:extLst>
      <p:ext uri="{BB962C8B-B14F-4D97-AF65-F5344CB8AC3E}">
        <p14:creationId xmlns:p14="http://schemas.microsoft.com/office/powerpoint/2010/main" val="3787701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95FFA-BEE6-B18D-888B-C6B32E530257}"/>
              </a:ext>
            </a:extLst>
          </p:cNvPr>
          <p:cNvSpPr>
            <a:spLocks noGrp="1"/>
          </p:cNvSpPr>
          <p:nvPr>
            <p:ph type="title"/>
          </p:nvPr>
        </p:nvSpPr>
        <p:spPr/>
        <p:txBody>
          <a:bodyPr/>
          <a:lstStyle/>
          <a:p>
            <a:r>
              <a:rPr lang="en-US" dirty="0">
                <a:cs typeface="Calibri Light"/>
              </a:rPr>
              <a:t>How are bugs found?</a:t>
            </a:r>
            <a:endParaRPr lang="en-US" dirty="0"/>
          </a:p>
        </p:txBody>
      </p:sp>
      <p:sp>
        <p:nvSpPr>
          <p:cNvPr id="3" name="Content Placeholder 2">
            <a:extLst>
              <a:ext uri="{FF2B5EF4-FFF2-40B4-BE49-F238E27FC236}">
                <a16:creationId xmlns:a16="http://schemas.microsoft.com/office/drawing/2014/main" id="{E0111499-31DF-466C-5FBB-BFDF1C880F4F}"/>
              </a:ext>
            </a:extLst>
          </p:cNvPr>
          <p:cNvSpPr>
            <a:spLocks noGrp="1"/>
          </p:cNvSpPr>
          <p:nvPr>
            <p:ph idx="1"/>
          </p:nvPr>
        </p:nvSpPr>
        <p:spPr>
          <a:xfrm>
            <a:off x="838200" y="1825625"/>
            <a:ext cx="10515600" cy="5037138"/>
          </a:xfrm>
        </p:spPr>
        <p:txBody>
          <a:bodyPr vert="horz" lIns="91440" tIns="45720" rIns="91440" bIns="45720" rtlCol="0" anchor="t">
            <a:normAutofit fontScale="92500" lnSpcReduction="10000"/>
          </a:bodyPr>
          <a:lstStyle/>
          <a:p>
            <a:r>
              <a:rPr lang="en-US" dirty="0">
                <a:cs typeface="Calibri"/>
              </a:rPr>
              <a:t>Some potential bugs manifest when the developer is testing a change-in-progress. The developer just finds and fixes the issue before retesting and checking in, and it doesn't become a bug.</a:t>
            </a:r>
          </a:p>
          <a:p>
            <a:r>
              <a:rPr lang="en-US" dirty="0">
                <a:cs typeface="Calibri"/>
              </a:rPr>
              <a:t>Caught by manual or automated testing before release.</a:t>
            </a:r>
          </a:p>
          <a:p>
            <a:r>
              <a:rPr lang="en-US" dirty="0">
                <a:cs typeface="Calibri"/>
              </a:rPr>
              <a:t>Caught by technical writers </a:t>
            </a:r>
            <a:r>
              <a:rPr lang="en-US" i="1" dirty="0">
                <a:cs typeface="Calibri"/>
              </a:rPr>
              <a:t>documenting </a:t>
            </a:r>
            <a:r>
              <a:rPr lang="en-US" dirty="0">
                <a:cs typeface="Calibri"/>
              </a:rPr>
              <a:t>the software.</a:t>
            </a:r>
          </a:p>
          <a:p>
            <a:r>
              <a:rPr lang="en-US" dirty="0">
                <a:ea typeface="+mn-lt"/>
                <a:cs typeface="+mn-lt"/>
              </a:rPr>
              <a:t>Caught by other stakeholders in alpha or beta testing.</a:t>
            </a:r>
          </a:p>
          <a:p>
            <a:r>
              <a:rPr lang="en-US" dirty="0">
                <a:cs typeface="Calibri"/>
              </a:rPr>
              <a:t>Caught by sales or operations staff deploying the software.</a:t>
            </a:r>
          </a:p>
          <a:p>
            <a:r>
              <a:rPr lang="en-US" dirty="0">
                <a:cs typeface="Calibri"/>
              </a:rPr>
              <a:t>Caught by other developers reading the source code while making other changes to related code.</a:t>
            </a:r>
          </a:p>
          <a:p>
            <a:r>
              <a:rPr lang="en-US" dirty="0">
                <a:cs typeface="Calibri"/>
              </a:rPr>
              <a:t>Caught by external code review, static analysis, or security research.</a:t>
            </a:r>
          </a:p>
          <a:p>
            <a:r>
              <a:rPr lang="en-US" dirty="0">
                <a:cs typeface="Calibri"/>
              </a:rPr>
              <a:t>Caught by end users.</a:t>
            </a:r>
          </a:p>
          <a:p>
            <a:r>
              <a:rPr lang="en-US" dirty="0">
                <a:cs typeface="Calibri"/>
              </a:rPr>
              <a:t>Caught by malicious actors exploiting the bug (Zero Day).</a:t>
            </a:r>
          </a:p>
        </p:txBody>
      </p:sp>
    </p:spTree>
    <p:extLst>
      <p:ext uri="{BB962C8B-B14F-4D97-AF65-F5344CB8AC3E}">
        <p14:creationId xmlns:p14="http://schemas.microsoft.com/office/powerpoint/2010/main" val="31928214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Bugs and Defects  </vt:lpstr>
      <vt:lpstr>Bugs and Defects </vt:lpstr>
      <vt:lpstr>Learning objectives</vt:lpstr>
      <vt:lpstr>What is a bug?</vt:lpstr>
      <vt:lpstr>What is not a bug?</vt:lpstr>
      <vt:lpstr>Additional Terminology</vt:lpstr>
      <vt:lpstr>Impact of bugs</vt:lpstr>
      <vt:lpstr>Famous bugs</vt:lpstr>
      <vt:lpstr>How are bugs found?</vt:lpstr>
      <vt:lpstr>Classifying bugs by nature</vt:lpstr>
      <vt:lpstr>Classifying by root cause</vt:lpstr>
      <vt:lpstr>Logic errors</vt:lpstr>
      <vt:lpstr>Concurrency errors</vt:lpstr>
      <vt:lpstr>Severity and Priority</vt:lpstr>
      <vt:lpstr>Concepts Recap</vt:lpstr>
      <vt:lpstr>Bug Lifecycle</vt:lpstr>
      <vt:lpstr>Tracking bugs</vt:lpstr>
      <vt:lpstr>Reporting bugs</vt:lpstr>
      <vt:lpstr>Triage</vt:lpstr>
      <vt:lpstr>Root Cause Analysis</vt:lpstr>
      <vt:lpstr>Fixing Bugs</vt:lpstr>
      <vt:lpstr>Vulnerability Disclosure</vt:lpstr>
      <vt:lpstr>"not a bug"/"working as intended"</vt:lpstr>
      <vt:lpstr>"not reproduceable"</vt:lpstr>
      <vt:lpstr>"can't fix"/"won't fix"</vt:lpstr>
      <vt:lpstr>"need more information"</vt:lpstr>
      <vt:lpstr>"duplicate"</vt:lpstr>
      <vt:lpstr>Lifecycle recap</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1541</cp:revision>
  <dcterms:created xsi:type="dcterms:W3CDTF">2022-06-29T17:49:55Z</dcterms:created>
  <dcterms:modified xsi:type="dcterms:W3CDTF">2022-10-26T21:11:28Z</dcterms:modified>
</cp:coreProperties>
</file>