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7" r:id="rId4"/>
    <p:sldId id="268" r:id="rId5"/>
    <p:sldId id="269" r:id="rId6"/>
    <p:sldId id="270" r:id="rId7"/>
    <p:sldId id="271" r:id="rId8"/>
    <p:sldId id="257" r:id="rId9"/>
    <p:sldId id="258" r:id="rId10"/>
    <p:sldId id="259" r:id="rId11"/>
    <p:sldId id="266" r:id="rId12"/>
    <p:sldId id="260" r:id="rId13"/>
    <p:sldId id="265" r:id="rId14"/>
    <p:sldId id="272" r:id="rId15"/>
    <p:sldId id="273" r:id="rId16"/>
    <p:sldId id="274"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E7680-7B1F-41FE-A579-67F86EB0CC75}" v="88" dt="2022-07-01T00:35:28.742"/>
    <p1510:client id="{982BE4F0-05C3-42D9-A277-83A3A485A48A}" v="6698" dt="2022-11-09T20:37:03.919"/>
    <p1510:client id="{98AFB554-1EED-4115-95CC-2BBF4C990AC7}" v="17" dt="2022-08-06T02:28:01.425"/>
    <p1510:client id="{DB0AB0EC-7F58-4AFA-9619-9D11E6F56AFB}" v="105" dt="2022-10-27T15:27:10.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Automation</a:t>
            </a:r>
            <a:br>
              <a:rPr lang="en-US" dirty="0">
                <a:cs typeface="Calibri Light"/>
              </a:rPr>
            </a:br>
            <a:endParaRPr lang="en-US" dirty="0"/>
          </a:p>
        </p:txBody>
      </p:sp>
      <p:sp>
        <p:nvSpPr>
          <p:cNvPr id="3" name="Subtitle 2"/>
          <p:cNvSpPr>
            <a:spLocks noGrp="1"/>
          </p:cNvSpPr>
          <p:nvPr>
            <p:ph type="subTitle" idx="1"/>
          </p:nvPr>
        </p:nvSpPr>
        <p:spPr>
          <a:xfrm>
            <a:off x="1524000" y="3602038"/>
            <a:ext cx="9144000" cy="2130214"/>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ea typeface="+mn-lt"/>
              <a:cs typeface="+mn-lt"/>
            </a:endParaRPr>
          </a:p>
          <a:p>
            <a:pPr algn="l"/>
            <a:r>
              <a:rPr lang="en-US" dirty="0">
                <a:latin typeface="Tahoma"/>
                <a:ea typeface="Tahoma"/>
                <a:cs typeface="Calibri" panose="020F0502020204030204"/>
              </a:rPr>
              <a:t>CPSC:480</a:t>
            </a:r>
            <a:endParaRPr lang="en-US" dirty="0">
              <a:latin typeface="Tahoma"/>
              <a:ea typeface="Tahoma"/>
              <a:cs typeface="Tahoma"/>
            </a:endParaRPr>
          </a:p>
          <a:p>
            <a:pPr algn="l"/>
            <a:r>
              <a:rPr lang="en-US" dirty="0">
                <a:latin typeface="Tahoma"/>
                <a:ea typeface="Tahoma"/>
                <a:cs typeface="Calibri" panose="020F0502020204030204"/>
              </a:rPr>
              <a:t>11/09/22</a:t>
            </a:r>
          </a:p>
          <a:p>
            <a:pPr algn="l"/>
            <a:r>
              <a:rPr lang="en-US" i="1" dirty="0">
                <a:latin typeface="Tahoma"/>
                <a:ea typeface="Tahoma"/>
                <a:cs typeface="Calibri" panose="020F0502020204030204"/>
              </a:rPr>
              <a:t>Pressman Ch 19-20</a:t>
            </a:r>
            <a:endParaRPr lang="en-US" dirty="0">
              <a:latin typeface="Tahoma"/>
              <a:ea typeface="Tahoma"/>
              <a:cs typeface="Calibri" panose="020F0502020204030204"/>
            </a:endParaRPr>
          </a:p>
        </p:txBody>
      </p:sp>
      <p:sp>
        <p:nvSpPr>
          <p:cNvPr id="4" name="Subtitle 2">
            <a:extLst>
              <a:ext uri="{FF2B5EF4-FFF2-40B4-BE49-F238E27FC236}">
                <a16:creationId xmlns:a16="http://schemas.microsoft.com/office/drawing/2014/main" id="{DD6C9839-3013-AAF2-07A2-A747C0B5F8C2}"/>
              </a:ext>
            </a:extLst>
          </p:cNvPr>
          <p:cNvSpPr txBox="1">
            <a:spLocks/>
          </p:cNvSpPr>
          <p:nvPr/>
        </p:nvSpPr>
        <p:spPr>
          <a:xfrm>
            <a:off x="4233" y="5839355"/>
            <a:ext cx="12192000" cy="86500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i="1" dirty="0">
                <a:ea typeface="+mn-lt"/>
                <a:cs typeface="+mn-lt"/>
              </a:rPr>
              <a:t>Why use many word when few do trick? </a:t>
            </a:r>
            <a:r>
              <a:rPr lang="en-US" sz="2400" dirty="0">
                <a:ea typeface="+mn-lt"/>
                <a:cs typeface="+mn-lt"/>
              </a:rPr>
              <a:t>-Google automatically suggested search term</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66BF-89CE-13B5-1B5B-1E4CE50B6F22}"/>
              </a:ext>
            </a:extLst>
          </p:cNvPr>
          <p:cNvSpPr>
            <a:spLocks noGrp="1"/>
          </p:cNvSpPr>
          <p:nvPr>
            <p:ph type="title"/>
          </p:nvPr>
        </p:nvSpPr>
        <p:spPr>
          <a:xfrm>
            <a:off x="838200" y="365125"/>
            <a:ext cx="10872090" cy="1325563"/>
          </a:xfrm>
        </p:spPr>
        <p:txBody>
          <a:bodyPr/>
          <a:lstStyle/>
          <a:p>
            <a:r>
              <a:rPr lang="en-US" dirty="0">
                <a:cs typeface="Calibri Light"/>
              </a:rPr>
              <a:t>Automation Types Accessible to Non-engineers</a:t>
            </a:r>
            <a:endParaRPr lang="en-US" dirty="0"/>
          </a:p>
        </p:txBody>
      </p:sp>
      <p:sp>
        <p:nvSpPr>
          <p:cNvPr id="3" name="Content Placeholder 2">
            <a:extLst>
              <a:ext uri="{FF2B5EF4-FFF2-40B4-BE49-F238E27FC236}">
                <a16:creationId xmlns:a16="http://schemas.microsoft.com/office/drawing/2014/main" id="{CA6F1C65-BB3E-BCC3-071C-18617BEE322C}"/>
              </a:ext>
            </a:extLst>
          </p:cNvPr>
          <p:cNvSpPr>
            <a:spLocks noGrp="1"/>
          </p:cNvSpPr>
          <p:nvPr>
            <p:ph idx="1"/>
          </p:nvPr>
        </p:nvSpPr>
        <p:spPr>
          <a:xfrm>
            <a:off x="838200" y="1825625"/>
            <a:ext cx="11161740" cy="5037583"/>
          </a:xfrm>
        </p:spPr>
        <p:txBody>
          <a:bodyPr vert="horz" lIns="91440" tIns="45720" rIns="91440" bIns="45720" rtlCol="0" anchor="t">
            <a:normAutofit/>
          </a:bodyPr>
          <a:lstStyle/>
          <a:p>
            <a:r>
              <a:rPr lang="en-US" dirty="0">
                <a:cs typeface="Calibri"/>
              </a:rPr>
              <a:t>Formulas – Automated calculations</a:t>
            </a:r>
            <a:endParaRPr lang="en-US" dirty="0"/>
          </a:p>
          <a:p>
            <a:pPr lvl="1"/>
            <a:r>
              <a:rPr lang="en-US" dirty="0">
                <a:cs typeface="Calibri"/>
              </a:rPr>
              <a:t>e.g. spreadsheets (Excel), Customer Relations (CRM) systems (Salesforce).</a:t>
            </a:r>
          </a:p>
          <a:p>
            <a:pPr lvl="1"/>
            <a:r>
              <a:rPr lang="en-US" dirty="0">
                <a:cs typeface="Calibri"/>
              </a:rPr>
              <a:t>Used by revenue, finance, payroll, project management (e.g. velocity), etc.</a:t>
            </a:r>
          </a:p>
          <a:p>
            <a:r>
              <a:rPr lang="en-US" dirty="0">
                <a:cs typeface="Calibri"/>
              </a:rPr>
              <a:t>Macro ("Macroinstruction") – Transforming predefined input into predefined output</a:t>
            </a:r>
          </a:p>
          <a:p>
            <a:pPr lvl="1"/>
            <a:r>
              <a:rPr lang="en-US" dirty="0">
                <a:cs typeface="Calibri"/>
              </a:rPr>
              <a:t>e.g. hotkeys and shortcuts, autocomplete, spreadsheet manipulation, browser or file bookmarks. </a:t>
            </a:r>
            <a:r>
              <a:rPr lang="en-US" dirty="0">
                <a:ea typeface="+mn-lt"/>
                <a:cs typeface="+mn-lt"/>
              </a:rPr>
              <a:t>C pre-processor directives are macros for software engineers.</a:t>
            </a:r>
          </a:p>
          <a:p>
            <a:r>
              <a:rPr lang="en-US" dirty="0">
                <a:cs typeface="Calibri"/>
              </a:rPr>
              <a:t>Rules – Handling logic for event and data management (e.g. deleting emails from a spam sender without ever going to the inbox)</a:t>
            </a:r>
          </a:p>
          <a:p>
            <a:r>
              <a:rPr lang="en-US" dirty="0">
                <a:ea typeface="+mn-lt"/>
                <a:cs typeface="+mn-lt"/>
              </a:rPr>
              <a:t>Reports – Data analysis, data mining, and "number-crunching" to distill large data sources into actionable insights.</a:t>
            </a:r>
            <a:endParaRPr lang="en-US" dirty="0">
              <a:cs typeface="Calibri" panose="020F0502020204030204"/>
            </a:endParaRPr>
          </a:p>
        </p:txBody>
      </p:sp>
    </p:spTree>
    <p:extLst>
      <p:ext uri="{BB962C8B-B14F-4D97-AF65-F5344CB8AC3E}">
        <p14:creationId xmlns:p14="http://schemas.microsoft.com/office/powerpoint/2010/main" val="220838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0E6F-4054-D664-D57D-515A0547449D}"/>
              </a:ext>
            </a:extLst>
          </p:cNvPr>
          <p:cNvSpPr>
            <a:spLocks noGrp="1"/>
          </p:cNvSpPr>
          <p:nvPr>
            <p:ph type="title"/>
          </p:nvPr>
        </p:nvSpPr>
        <p:spPr/>
        <p:txBody>
          <a:bodyPr/>
          <a:lstStyle/>
          <a:p>
            <a:r>
              <a:rPr lang="en-US" dirty="0">
                <a:cs typeface="Calibri Light"/>
              </a:rPr>
              <a:t>Automation Types Needing Engineering Skills</a:t>
            </a:r>
            <a:endParaRPr lang="en-US" dirty="0"/>
          </a:p>
        </p:txBody>
      </p:sp>
      <p:sp>
        <p:nvSpPr>
          <p:cNvPr id="3" name="Content Placeholder 2">
            <a:extLst>
              <a:ext uri="{FF2B5EF4-FFF2-40B4-BE49-F238E27FC236}">
                <a16:creationId xmlns:a16="http://schemas.microsoft.com/office/drawing/2014/main" id="{69A78DDA-7DE7-324A-E143-6DAC89F2BF90}"/>
              </a:ext>
            </a:extLst>
          </p:cNvPr>
          <p:cNvSpPr>
            <a:spLocks noGrp="1"/>
          </p:cNvSpPr>
          <p:nvPr>
            <p:ph idx="1"/>
          </p:nvPr>
        </p:nvSpPr>
        <p:spPr>
          <a:xfrm>
            <a:off x="838200" y="1825625"/>
            <a:ext cx="10515600" cy="5033126"/>
          </a:xfrm>
        </p:spPr>
        <p:txBody>
          <a:bodyPr vert="horz" lIns="91440" tIns="45720" rIns="91440" bIns="45720" rtlCol="0" anchor="t">
            <a:normAutofit/>
          </a:bodyPr>
          <a:lstStyle/>
          <a:p>
            <a:r>
              <a:rPr lang="en-US" dirty="0">
                <a:ea typeface="+mn-lt"/>
                <a:cs typeface="+mn-lt"/>
              </a:rPr>
              <a:t>Script </a:t>
            </a:r>
            <a:r>
              <a:rPr lang="en-US" dirty="0">
                <a:cs typeface="Calibri"/>
              </a:rPr>
              <a:t>– A list of commands in a specific platform to accomplish a task </a:t>
            </a:r>
            <a:endParaRPr lang="en-US">
              <a:ea typeface="+mn-lt"/>
              <a:cs typeface="+mn-lt"/>
            </a:endParaRPr>
          </a:p>
          <a:p>
            <a:pPr lvl="1"/>
            <a:r>
              <a:rPr lang="en-US" dirty="0">
                <a:cs typeface="Calibri"/>
              </a:rPr>
              <a:t>Distinctions between a "script" and a "program" vary but a common feature is "interpreted" input (computer operates on the source directly) vs "compiled". </a:t>
            </a:r>
            <a:endParaRPr lang="en-US">
              <a:ea typeface="+mn-lt"/>
              <a:cs typeface="+mn-lt"/>
            </a:endParaRPr>
          </a:p>
          <a:p>
            <a:pPr lvl="1"/>
            <a:r>
              <a:rPr lang="en-US" dirty="0">
                <a:cs typeface="Calibri"/>
              </a:rPr>
              <a:t>PowerShell, bash, and Python are popular scripting environments.</a:t>
            </a:r>
            <a:endParaRPr lang="en-US">
              <a:ea typeface="+mn-lt"/>
              <a:cs typeface="+mn-lt"/>
            </a:endParaRPr>
          </a:p>
          <a:p>
            <a:pPr lvl="1"/>
            <a:r>
              <a:rPr lang="en-US" dirty="0">
                <a:ea typeface="+mn-lt"/>
                <a:cs typeface="+mn-lt"/>
              </a:rPr>
              <a:t>Some true programs are written just to automate development of other programs, or other tasks.</a:t>
            </a:r>
          </a:p>
          <a:p>
            <a:r>
              <a:rPr lang="en-US" dirty="0">
                <a:ea typeface="+mn-lt"/>
                <a:cs typeface="+mn-lt"/>
              </a:rPr>
              <a:t>Plugin – Many business tools and software platforms support user-defined extensions to augment out-of-the-box functionality.</a:t>
            </a:r>
          </a:p>
          <a:p>
            <a:r>
              <a:rPr lang="en-US" dirty="0">
                <a:ea typeface="+mn-lt"/>
                <a:cs typeface="+mn-lt"/>
              </a:rPr>
              <a:t>Scheduled action – Script, program, or function that executes automatically at a given time, interval, or event ("</a:t>
            </a:r>
            <a:r>
              <a:rPr lang="en-US" dirty="0" err="1">
                <a:ea typeface="+mn-lt"/>
                <a:cs typeface="+mn-lt"/>
              </a:rPr>
              <a:t>cron</a:t>
            </a:r>
            <a:r>
              <a:rPr lang="en-US" dirty="0">
                <a:ea typeface="+mn-lt"/>
                <a:cs typeface="+mn-lt"/>
              </a:rPr>
              <a:t> job" in Linux).</a:t>
            </a:r>
          </a:p>
          <a:p>
            <a:r>
              <a:rPr lang="en-US" dirty="0">
                <a:cs typeface="Calibri" panose="020F0502020204030204"/>
              </a:rPr>
              <a:t>Software Development Kit (SDK) </a:t>
            </a:r>
            <a:r>
              <a:rPr lang="en-US" dirty="0">
                <a:ea typeface="+mn-lt"/>
                <a:cs typeface="+mn-lt"/>
              </a:rPr>
              <a:t>– Library to automate integrations.</a:t>
            </a:r>
            <a:endParaRPr lang="en-US" i="1" dirty="0">
              <a:ea typeface="+mn-lt"/>
              <a:cs typeface="+mn-lt"/>
            </a:endParaRPr>
          </a:p>
        </p:txBody>
      </p:sp>
    </p:spTree>
    <p:extLst>
      <p:ext uri="{BB962C8B-B14F-4D97-AF65-F5344CB8AC3E}">
        <p14:creationId xmlns:p14="http://schemas.microsoft.com/office/powerpoint/2010/main" val="87557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3CEB-C861-2239-096B-C4081977E88A}"/>
              </a:ext>
            </a:extLst>
          </p:cNvPr>
          <p:cNvSpPr>
            <a:spLocks noGrp="1"/>
          </p:cNvSpPr>
          <p:nvPr>
            <p:ph type="title"/>
          </p:nvPr>
        </p:nvSpPr>
        <p:spPr/>
        <p:txBody>
          <a:bodyPr/>
          <a:lstStyle/>
          <a:p>
            <a:r>
              <a:rPr lang="en-US" dirty="0">
                <a:cs typeface="Calibri Light"/>
              </a:rPr>
              <a:t>Applications in Software Development Cycle</a:t>
            </a:r>
            <a:endParaRPr lang="en-US" dirty="0"/>
          </a:p>
        </p:txBody>
      </p:sp>
      <p:sp>
        <p:nvSpPr>
          <p:cNvPr id="3" name="Content Placeholder 2">
            <a:extLst>
              <a:ext uri="{FF2B5EF4-FFF2-40B4-BE49-F238E27FC236}">
                <a16:creationId xmlns:a16="http://schemas.microsoft.com/office/drawing/2014/main" id="{0A63BE68-DAF1-8188-E8F8-38955323D64B}"/>
              </a:ext>
            </a:extLst>
          </p:cNvPr>
          <p:cNvSpPr>
            <a:spLocks noGrp="1"/>
          </p:cNvSpPr>
          <p:nvPr>
            <p:ph idx="1"/>
          </p:nvPr>
        </p:nvSpPr>
        <p:spPr>
          <a:xfrm>
            <a:off x="838200" y="1825625"/>
            <a:ext cx="10515600" cy="5033127"/>
          </a:xfrm>
        </p:spPr>
        <p:txBody>
          <a:bodyPr vert="horz" lIns="91440" tIns="45720" rIns="91440" bIns="45720" rtlCol="0" anchor="t">
            <a:normAutofit fontScale="92500" lnSpcReduction="10000"/>
          </a:bodyPr>
          <a:lstStyle/>
          <a:p>
            <a:r>
              <a:rPr lang="en-US" dirty="0">
                <a:cs typeface="Calibri"/>
              </a:rPr>
              <a:t>Build </a:t>
            </a:r>
            <a:r>
              <a:rPr lang="en-US" dirty="0">
                <a:ea typeface="+mn-lt"/>
                <a:cs typeface="+mn-lt"/>
              </a:rPr>
              <a:t>– Script run from IDE or command line to build software locally, and running automatically on a build server for smoke &amp; nightly tests.</a:t>
            </a:r>
            <a:endParaRPr lang="en-US" dirty="0">
              <a:cs typeface="Calibri"/>
            </a:endParaRPr>
          </a:p>
          <a:p>
            <a:r>
              <a:rPr lang="en-US" dirty="0">
                <a:cs typeface="Calibri"/>
              </a:rPr>
              <a:t>Test </a:t>
            </a:r>
            <a:r>
              <a:rPr lang="en-US" dirty="0">
                <a:ea typeface="+mn-lt"/>
                <a:cs typeface="+mn-lt"/>
              </a:rPr>
              <a:t>– Framework to run entire or partial suite of automated unit, integration, and scenario tests manually, on specific events, and on a regular schedule, and report results.</a:t>
            </a:r>
          </a:p>
          <a:p>
            <a:r>
              <a:rPr lang="en-US" dirty="0" err="1">
                <a:cs typeface="Calibri"/>
              </a:rPr>
              <a:t>Checkin</a:t>
            </a:r>
            <a:r>
              <a:rPr lang="en-US" dirty="0">
                <a:cs typeface="Calibri"/>
              </a:rPr>
              <a:t> </a:t>
            </a:r>
            <a:r>
              <a:rPr lang="en-US" dirty="0">
                <a:ea typeface="+mn-lt"/>
                <a:cs typeface="+mn-lt"/>
              </a:rPr>
              <a:t>– Script to perform all actions needed to check in code (e.g.</a:t>
            </a:r>
            <a:br>
              <a:rPr lang="en-US" dirty="0">
                <a:ea typeface="+mn-lt"/>
                <a:cs typeface="+mn-lt"/>
              </a:rPr>
            </a:br>
            <a:r>
              <a:rPr lang="en-US" dirty="0">
                <a:ea typeface="+mn-lt"/>
                <a:cs typeface="+mn-lt"/>
              </a:rPr>
              <a:t>git add, git commit, git pull, build, smoke test, git push, send email)</a:t>
            </a:r>
            <a:endParaRPr lang="en-US" dirty="0">
              <a:cs typeface="Calibri"/>
            </a:endParaRPr>
          </a:p>
          <a:p>
            <a:r>
              <a:rPr lang="en-US" dirty="0">
                <a:cs typeface="Calibri"/>
              </a:rPr>
              <a:t>Environment setup </a:t>
            </a:r>
            <a:r>
              <a:rPr lang="en-US" dirty="0">
                <a:ea typeface="+mn-lt"/>
                <a:cs typeface="+mn-lt"/>
              </a:rPr>
              <a:t>– Configure and launch containerized application, create test machine and install software pre-requisites</a:t>
            </a:r>
            <a:endParaRPr lang="en-US" dirty="0">
              <a:cs typeface="Calibri"/>
            </a:endParaRPr>
          </a:p>
          <a:p>
            <a:r>
              <a:rPr lang="en-US" dirty="0">
                <a:ea typeface="+mn-lt"/>
                <a:cs typeface="+mn-lt"/>
              </a:rPr>
              <a:t>API and documentation generation – HTTP request structure can be automatically inferred from server request listening code. This can be used to generate examples and explanations for request parameters and entire API client SDKs in a variety of programming languages.</a:t>
            </a:r>
          </a:p>
          <a:p>
            <a:endParaRPr lang="en-US" dirty="0">
              <a:cs typeface="Calibri"/>
            </a:endParaRPr>
          </a:p>
        </p:txBody>
      </p:sp>
    </p:spTree>
    <p:extLst>
      <p:ext uri="{BB962C8B-B14F-4D97-AF65-F5344CB8AC3E}">
        <p14:creationId xmlns:p14="http://schemas.microsoft.com/office/powerpoint/2010/main" val="308123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6EA7-E126-F2A3-E6C2-2D81F0896901}"/>
              </a:ext>
            </a:extLst>
          </p:cNvPr>
          <p:cNvSpPr>
            <a:spLocks noGrp="1"/>
          </p:cNvSpPr>
          <p:nvPr>
            <p:ph type="title"/>
          </p:nvPr>
        </p:nvSpPr>
        <p:spPr/>
        <p:txBody>
          <a:bodyPr/>
          <a:lstStyle/>
          <a:p>
            <a:r>
              <a:rPr lang="en-US" dirty="0">
                <a:cs typeface="Calibri Light"/>
              </a:rPr>
              <a:t>Other Applications as a Software Engineer</a:t>
            </a:r>
            <a:endParaRPr lang="en-US" dirty="0"/>
          </a:p>
        </p:txBody>
      </p:sp>
      <p:sp>
        <p:nvSpPr>
          <p:cNvPr id="3" name="Content Placeholder 2">
            <a:extLst>
              <a:ext uri="{FF2B5EF4-FFF2-40B4-BE49-F238E27FC236}">
                <a16:creationId xmlns:a16="http://schemas.microsoft.com/office/drawing/2014/main" id="{53653D56-BF89-7F12-6246-A0B11FFA03A7}"/>
              </a:ext>
            </a:extLst>
          </p:cNvPr>
          <p:cNvSpPr>
            <a:spLocks noGrp="1"/>
          </p:cNvSpPr>
          <p:nvPr>
            <p:ph idx="1"/>
          </p:nvPr>
        </p:nvSpPr>
        <p:spPr>
          <a:xfrm>
            <a:off x="838200" y="1825625"/>
            <a:ext cx="10515600" cy="5015302"/>
          </a:xfrm>
        </p:spPr>
        <p:txBody>
          <a:bodyPr vert="horz" lIns="91440" tIns="45720" rIns="91440" bIns="45720" rtlCol="0" anchor="t">
            <a:normAutofit/>
          </a:bodyPr>
          <a:lstStyle/>
          <a:p>
            <a:r>
              <a:rPr lang="en-US" dirty="0">
                <a:ea typeface="+mn-lt"/>
                <a:cs typeface="+mn-lt"/>
              </a:rPr>
              <a:t>Data transformation and interoperability – Convert the output of one program or operation into the input for another (e.g. convert </a:t>
            </a:r>
            <a:br>
              <a:rPr lang="en-US" dirty="0">
                <a:ea typeface="+mn-lt"/>
                <a:cs typeface="+mn-lt"/>
              </a:rPr>
            </a:br>
            <a:r>
              <a:rPr lang="en-US" dirty="0" err="1">
                <a:ea typeface="+mn-lt"/>
                <a:cs typeface="+mn-lt"/>
              </a:rPr>
              <a:t>json</a:t>
            </a:r>
            <a:r>
              <a:rPr lang="en-US" dirty="0">
                <a:ea typeface="+mn-lt"/>
                <a:cs typeface="+mn-lt"/>
              </a:rPr>
              <a:t> returned in a response from a web request into xml in a file)</a:t>
            </a:r>
            <a:endParaRPr lang="en-US" dirty="0"/>
          </a:p>
          <a:p>
            <a:r>
              <a:rPr lang="en-US" dirty="0">
                <a:ea typeface="+mn-lt"/>
                <a:cs typeface="+mn-lt"/>
              </a:rPr>
              <a:t>File and environment management – Quickly access programs you need, copy build output to test machine, delete/archive log files.</a:t>
            </a:r>
          </a:p>
          <a:p>
            <a:r>
              <a:rPr lang="en-US" dirty="0">
                <a:ea typeface="+mn-lt"/>
                <a:cs typeface="+mn-lt"/>
              </a:rPr>
              <a:t>Project management, work tracking, and systems access – Browser extension or command-line tool to quickly open a page to a given bug number or search for a term in work item backlog.</a:t>
            </a:r>
          </a:p>
          <a:p>
            <a:r>
              <a:rPr lang="en-US" dirty="0">
                <a:cs typeface="Calibri"/>
              </a:rPr>
              <a:t>Communication and reporting </a:t>
            </a:r>
            <a:r>
              <a:rPr lang="en-US" dirty="0">
                <a:ea typeface="+mn-lt"/>
                <a:cs typeface="+mn-lt"/>
              </a:rPr>
              <a:t>– Generate data for employee </a:t>
            </a:r>
            <a:br>
              <a:rPr lang="en-US" dirty="0">
                <a:ea typeface="+mn-lt"/>
                <a:cs typeface="+mn-lt"/>
              </a:rPr>
            </a:br>
            <a:r>
              <a:rPr lang="en-US" dirty="0">
                <a:ea typeface="+mn-lt"/>
                <a:cs typeface="+mn-lt"/>
              </a:rPr>
              <a:t>timesheets by quickly entering a category just before logging off for what you were doing (coding, zoom call, project or bug #, </a:t>
            </a:r>
            <a:r>
              <a:rPr lang="en-US" dirty="0" err="1">
                <a:ea typeface="+mn-lt"/>
                <a:cs typeface="+mn-lt"/>
              </a:rPr>
              <a:t>etc</a:t>
            </a:r>
            <a:r>
              <a:rPr lang="en-US" dirty="0">
                <a:ea typeface="+mn-lt"/>
                <a:cs typeface="+mn-lt"/>
              </a:rPr>
              <a:t>)</a:t>
            </a:r>
            <a:endParaRPr lang="en-US" dirty="0">
              <a:cs typeface="Calibri"/>
            </a:endParaRPr>
          </a:p>
        </p:txBody>
      </p:sp>
    </p:spTree>
    <p:extLst>
      <p:ext uri="{BB962C8B-B14F-4D97-AF65-F5344CB8AC3E}">
        <p14:creationId xmlns:p14="http://schemas.microsoft.com/office/powerpoint/2010/main" val="158561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D484-6F72-A45F-BB16-40736B0C7DB3}"/>
              </a:ext>
            </a:extLst>
          </p:cNvPr>
          <p:cNvSpPr>
            <a:spLocks noGrp="1"/>
          </p:cNvSpPr>
          <p:nvPr>
            <p:ph type="title"/>
          </p:nvPr>
        </p:nvSpPr>
        <p:spPr/>
        <p:txBody>
          <a:bodyPr/>
          <a:lstStyle/>
          <a:p>
            <a:r>
              <a:rPr lang="en-US" dirty="0">
                <a:cs typeface="Calibri Light"/>
              </a:rPr>
              <a:t>Example: Exercise 6 checkout in </a:t>
            </a:r>
            <a:r>
              <a:rPr lang="en-US" dirty="0" err="1">
                <a:cs typeface="Calibri Light"/>
              </a:rPr>
              <a:t>powershell</a:t>
            </a:r>
            <a:endParaRPr lang="en-US" dirty="0" err="1"/>
          </a:p>
        </p:txBody>
      </p:sp>
      <p:sp>
        <p:nvSpPr>
          <p:cNvPr id="3" name="Content Placeholder 2">
            <a:extLst>
              <a:ext uri="{FF2B5EF4-FFF2-40B4-BE49-F238E27FC236}">
                <a16:creationId xmlns:a16="http://schemas.microsoft.com/office/drawing/2014/main" id="{17A88954-A850-7D27-E730-9926B27312F5}"/>
              </a:ext>
            </a:extLst>
          </p:cNvPr>
          <p:cNvSpPr>
            <a:spLocks noGrp="1"/>
          </p:cNvSpPr>
          <p:nvPr>
            <p:ph idx="1"/>
          </p:nvPr>
        </p:nvSpPr>
        <p:spPr>
          <a:xfrm>
            <a:off x="838200" y="1825625"/>
            <a:ext cx="10515600" cy="5037583"/>
          </a:xfrm>
        </p:spPr>
        <p:txBody>
          <a:bodyPr vert="horz" lIns="91440" tIns="45720" rIns="91440" bIns="45720" rtlCol="0" anchor="t">
            <a:normAutofit fontScale="62500" lnSpcReduction="20000"/>
          </a:bodyPr>
          <a:lstStyle/>
          <a:p>
            <a:pPr>
              <a:buNone/>
            </a:pPr>
            <a:r>
              <a:rPr lang="en-US" dirty="0">
                <a:latin typeface="Courier New"/>
                <a:ea typeface="+mn-lt"/>
                <a:cs typeface="+mn-lt"/>
              </a:rPr>
              <a:t># Call with e.g. ".\Score.ps1 -branch main"</a:t>
            </a:r>
            <a:endParaRPr lang="en-US">
              <a:latin typeface="Courier New"/>
              <a:cs typeface="Courier New"/>
            </a:endParaRPr>
          </a:p>
          <a:p>
            <a:pPr>
              <a:buNone/>
            </a:pPr>
            <a:r>
              <a:rPr lang="en-US" b="1" dirty="0">
                <a:latin typeface="Courier New"/>
                <a:ea typeface="+mn-lt"/>
                <a:cs typeface="+mn-lt"/>
              </a:rPr>
              <a:t>param(</a:t>
            </a:r>
          </a:p>
          <a:p>
            <a:pPr>
              <a:buNone/>
            </a:pPr>
            <a:r>
              <a:rPr lang="en-US" b="1" dirty="0">
                <a:latin typeface="Courier New"/>
                <a:ea typeface="+mn-lt"/>
                <a:cs typeface="+mn-lt"/>
              </a:rPr>
              <a:t>    [Parameter()]</a:t>
            </a:r>
          </a:p>
          <a:p>
            <a:pPr>
              <a:buNone/>
            </a:pPr>
            <a:r>
              <a:rPr lang="en-US" b="1" dirty="0">
                <a:latin typeface="Courier New"/>
                <a:ea typeface="+mn-lt"/>
                <a:cs typeface="+mn-lt"/>
              </a:rPr>
              <a:t>    [String]$branch</a:t>
            </a:r>
          </a:p>
          <a:p>
            <a:pPr>
              <a:buNone/>
            </a:pPr>
            <a:r>
              <a:rPr lang="en-US" b="1" dirty="0">
                <a:latin typeface="Courier New"/>
                <a:ea typeface="+mn-lt"/>
                <a:cs typeface="+mn-lt"/>
              </a:rPr>
              <a:t>)</a:t>
            </a:r>
          </a:p>
          <a:p>
            <a:pPr>
              <a:buNone/>
            </a:pPr>
            <a:r>
              <a:rPr lang="en-US" dirty="0">
                <a:latin typeface="Courier New"/>
                <a:ea typeface="+mn-lt"/>
                <a:cs typeface="+mn-lt"/>
              </a:rPr>
              <a:t># Undo local changes to whatever branch the repo was on</a:t>
            </a:r>
            <a:endParaRPr lang="en-US">
              <a:latin typeface="Courier New"/>
              <a:cs typeface="Courier New"/>
            </a:endParaRPr>
          </a:p>
          <a:p>
            <a:pPr>
              <a:buNone/>
            </a:pPr>
            <a:r>
              <a:rPr lang="en-US" b="1" dirty="0">
                <a:latin typeface="Courier New"/>
                <a:ea typeface="+mn-lt"/>
                <a:cs typeface="+mn-lt"/>
              </a:rPr>
              <a:t>git restore Exercise6.cpp</a:t>
            </a:r>
          </a:p>
          <a:p>
            <a:pPr>
              <a:buNone/>
            </a:pPr>
            <a:r>
              <a:rPr lang="en-US" dirty="0">
                <a:latin typeface="Courier New"/>
                <a:ea typeface="+mn-lt"/>
                <a:cs typeface="+mn-lt"/>
              </a:rPr>
              <a:t># Clean previous build so suppressed build failures below don't misreport results</a:t>
            </a:r>
            <a:endParaRPr lang="en-US">
              <a:latin typeface="Courier New"/>
              <a:cs typeface="Courier New"/>
            </a:endParaRPr>
          </a:p>
          <a:p>
            <a:pPr>
              <a:buNone/>
            </a:pPr>
            <a:r>
              <a:rPr lang="en-US" dirty="0">
                <a:latin typeface="Courier New"/>
                <a:ea typeface="+mn-lt"/>
                <a:cs typeface="+mn-lt"/>
              </a:rPr>
              <a:t># Suppress the output by capturing it in a variable instead of printing to console</a:t>
            </a:r>
            <a:endParaRPr lang="en-US">
              <a:latin typeface="Courier New"/>
              <a:cs typeface="Courier New"/>
            </a:endParaRPr>
          </a:p>
          <a:p>
            <a:pPr>
              <a:buNone/>
            </a:pPr>
            <a:r>
              <a:rPr lang="en-US" b="1" dirty="0">
                <a:latin typeface="Courier New"/>
                <a:ea typeface="+mn-lt"/>
                <a:cs typeface="+mn-lt"/>
              </a:rPr>
              <a:t>$mute = </a:t>
            </a:r>
            <a:r>
              <a:rPr lang="en-US" b="1" dirty="0" err="1">
                <a:latin typeface="Courier New"/>
                <a:ea typeface="+mn-lt"/>
                <a:cs typeface="+mn-lt"/>
              </a:rPr>
              <a:t>msbuild</a:t>
            </a:r>
            <a:r>
              <a:rPr lang="en-US" b="1" dirty="0">
                <a:latin typeface="Courier New"/>
                <a:ea typeface="+mn-lt"/>
                <a:cs typeface="+mn-lt"/>
              </a:rPr>
              <a:t> -</a:t>
            </a:r>
            <a:r>
              <a:rPr lang="en-US" b="1" dirty="0" err="1">
                <a:latin typeface="Courier New"/>
                <a:ea typeface="+mn-lt"/>
                <a:cs typeface="+mn-lt"/>
              </a:rPr>
              <a:t>target:Clean</a:t>
            </a:r>
            <a:endParaRPr lang="en-US" b="1">
              <a:latin typeface="Courier New"/>
              <a:cs typeface="Courier New"/>
            </a:endParaRPr>
          </a:p>
          <a:p>
            <a:pPr>
              <a:buNone/>
            </a:pPr>
            <a:r>
              <a:rPr lang="en-US" dirty="0">
                <a:latin typeface="Courier New"/>
                <a:ea typeface="+mn-lt"/>
                <a:cs typeface="+mn-lt"/>
              </a:rPr>
              <a:t># Download the new branch</a:t>
            </a:r>
            <a:endParaRPr lang="en-US">
              <a:latin typeface="Courier New"/>
              <a:cs typeface="Courier New"/>
            </a:endParaRPr>
          </a:p>
          <a:p>
            <a:pPr>
              <a:buNone/>
            </a:pPr>
            <a:r>
              <a:rPr lang="en-US" b="1" dirty="0">
                <a:latin typeface="Courier New"/>
                <a:ea typeface="+mn-lt"/>
                <a:cs typeface="+mn-lt"/>
              </a:rPr>
              <a:t>git checkout "origin/$branch"</a:t>
            </a:r>
          </a:p>
          <a:p>
            <a:pPr>
              <a:buNone/>
            </a:pPr>
            <a:r>
              <a:rPr lang="en-US" dirty="0">
                <a:latin typeface="Courier New"/>
                <a:ea typeface="+mn-lt"/>
                <a:cs typeface="+mn-lt"/>
              </a:rPr>
              <a:t># Build Exercise6.cpp with visual studio</a:t>
            </a:r>
            <a:endParaRPr lang="en-US">
              <a:latin typeface="Courier New"/>
              <a:cs typeface="Courier New"/>
            </a:endParaRPr>
          </a:p>
          <a:p>
            <a:pPr>
              <a:buNone/>
            </a:pPr>
            <a:r>
              <a:rPr lang="en-US" b="1" dirty="0">
                <a:latin typeface="Courier New"/>
                <a:ea typeface="+mn-lt"/>
                <a:cs typeface="+mn-lt"/>
              </a:rPr>
              <a:t>$mute = </a:t>
            </a:r>
            <a:r>
              <a:rPr lang="en-US" b="1" dirty="0" err="1">
                <a:latin typeface="Courier New"/>
                <a:ea typeface="+mn-lt"/>
                <a:cs typeface="+mn-lt"/>
              </a:rPr>
              <a:t>msbuild</a:t>
            </a:r>
            <a:endParaRPr lang="en-US" b="1" dirty="0">
              <a:latin typeface="Courier New"/>
              <a:ea typeface="+mn-lt"/>
              <a:cs typeface="+mn-lt"/>
            </a:endParaRPr>
          </a:p>
        </p:txBody>
      </p:sp>
    </p:spTree>
    <p:extLst>
      <p:ext uri="{BB962C8B-B14F-4D97-AF65-F5344CB8AC3E}">
        <p14:creationId xmlns:p14="http://schemas.microsoft.com/office/powerpoint/2010/main" val="41810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B57D-5BF1-D1C2-D382-755765F633D9}"/>
              </a:ext>
            </a:extLst>
          </p:cNvPr>
          <p:cNvSpPr>
            <a:spLocks noGrp="1"/>
          </p:cNvSpPr>
          <p:nvPr>
            <p:ph type="title"/>
          </p:nvPr>
        </p:nvSpPr>
        <p:spPr/>
        <p:txBody>
          <a:bodyPr/>
          <a:lstStyle/>
          <a:p>
            <a:r>
              <a:rPr lang="en-US" dirty="0">
                <a:cs typeface="Calibri Light"/>
              </a:rPr>
              <a:t>Example: Exercise 6 Testing in PowerShell</a:t>
            </a:r>
            <a:endParaRPr lang="en-US" dirty="0"/>
          </a:p>
        </p:txBody>
      </p:sp>
      <p:sp>
        <p:nvSpPr>
          <p:cNvPr id="3" name="Content Placeholder 2">
            <a:extLst>
              <a:ext uri="{FF2B5EF4-FFF2-40B4-BE49-F238E27FC236}">
                <a16:creationId xmlns:a16="http://schemas.microsoft.com/office/drawing/2014/main" id="{20018E9D-1904-3247-55DC-98F6B0BCBD77}"/>
              </a:ext>
            </a:extLst>
          </p:cNvPr>
          <p:cNvSpPr>
            <a:spLocks noGrp="1"/>
          </p:cNvSpPr>
          <p:nvPr>
            <p:ph idx="1"/>
          </p:nvPr>
        </p:nvSpPr>
        <p:spPr>
          <a:xfrm>
            <a:off x="838200" y="1825625"/>
            <a:ext cx="10515600" cy="5037583"/>
          </a:xfrm>
        </p:spPr>
        <p:txBody>
          <a:bodyPr vert="horz" lIns="91440" tIns="45720" rIns="91440" bIns="45720" rtlCol="0" anchor="t">
            <a:normAutofit fontScale="62500" lnSpcReduction="20000"/>
          </a:bodyPr>
          <a:lstStyle/>
          <a:p>
            <a:pPr>
              <a:buNone/>
            </a:pPr>
            <a:r>
              <a:rPr lang="en-US" dirty="0">
                <a:latin typeface="Courier New"/>
                <a:cs typeface="Calibri"/>
              </a:rPr>
              <a:t># Run the built code on the author's set of tests to output pass rate and coverage</a:t>
            </a:r>
            <a:endParaRPr lang="en-US">
              <a:latin typeface="Courier New"/>
              <a:ea typeface="+mn-lt"/>
              <a:cs typeface="+mn-lt"/>
            </a:endParaRPr>
          </a:p>
          <a:p>
            <a:pPr>
              <a:buNone/>
            </a:pPr>
            <a:r>
              <a:rPr lang="en-US" b="1" dirty="0">
                <a:latin typeface="Courier New"/>
                <a:cs typeface="Calibri"/>
              </a:rPr>
              <a:t>echo "Original test run"</a:t>
            </a:r>
            <a:endParaRPr lang="en-US" b="1">
              <a:latin typeface="Courier New"/>
              <a:ea typeface="+mn-lt"/>
              <a:cs typeface="+mn-lt"/>
            </a:endParaRPr>
          </a:p>
          <a:p>
            <a:pPr>
              <a:buNone/>
            </a:pPr>
            <a:r>
              <a:rPr lang="en-US" b="1" dirty="0">
                <a:latin typeface="Courier New"/>
                <a:cs typeface="Calibri"/>
              </a:rPr>
              <a:t>.\x64\Debug\SWEF22-Exercise-6.exe</a:t>
            </a:r>
            <a:endParaRPr lang="en-US" b="1">
              <a:latin typeface="Courier New"/>
              <a:ea typeface="+mn-lt"/>
              <a:cs typeface="+mn-lt"/>
            </a:endParaRPr>
          </a:p>
          <a:p>
            <a:pPr>
              <a:buNone/>
            </a:pPr>
            <a:r>
              <a:rPr lang="en-US" dirty="0">
                <a:latin typeface="Courier New"/>
                <a:cs typeface="Calibri"/>
              </a:rPr>
              <a:t># Load the instructor set of test cases</a:t>
            </a:r>
            <a:endParaRPr lang="en-US">
              <a:latin typeface="Courier New"/>
              <a:ea typeface="+mn-lt"/>
              <a:cs typeface="+mn-lt"/>
            </a:endParaRPr>
          </a:p>
          <a:p>
            <a:pPr>
              <a:buNone/>
            </a:pPr>
            <a:r>
              <a:rPr lang="en-US" b="1" dirty="0">
                <a:latin typeface="Courier New"/>
                <a:cs typeface="Calibri"/>
              </a:rPr>
              <a:t>$tests = Get-Content jdkTests.cpp </a:t>
            </a:r>
            <a:endParaRPr lang="en-US" b="1">
              <a:latin typeface="Courier New"/>
              <a:ea typeface="+mn-lt"/>
              <a:cs typeface="+mn-lt"/>
            </a:endParaRPr>
          </a:p>
          <a:p>
            <a:pPr>
              <a:buNone/>
            </a:pPr>
            <a:r>
              <a:rPr lang="en-US" dirty="0">
                <a:latin typeface="Courier New"/>
                <a:cs typeface="Calibri"/>
              </a:rPr>
              <a:t># Append instructor test cases to student submission so they will be run</a:t>
            </a:r>
            <a:endParaRPr lang="en-US">
              <a:latin typeface="Courier New"/>
              <a:ea typeface="+mn-lt"/>
              <a:cs typeface="+mn-lt"/>
            </a:endParaRPr>
          </a:p>
          <a:p>
            <a:pPr>
              <a:buNone/>
            </a:pPr>
            <a:r>
              <a:rPr lang="en-US" b="1" dirty="0">
                <a:latin typeface="Courier New"/>
                <a:cs typeface="Calibri"/>
              </a:rPr>
              <a:t>Add-Content Exercise6.cpp $tests -Encoding Ascii</a:t>
            </a:r>
            <a:endParaRPr lang="en-US" b="1">
              <a:latin typeface="Courier New"/>
              <a:ea typeface="+mn-lt"/>
              <a:cs typeface="+mn-lt"/>
            </a:endParaRPr>
          </a:p>
          <a:p>
            <a:pPr>
              <a:buNone/>
            </a:pPr>
            <a:r>
              <a:rPr lang="en-US" dirty="0">
                <a:latin typeface="Courier New"/>
                <a:cs typeface="Calibri"/>
              </a:rPr>
              <a:t># Clean previous build so build failures with added tests don't misreport results</a:t>
            </a:r>
            <a:endParaRPr lang="en-US">
              <a:latin typeface="Courier New"/>
              <a:ea typeface="+mn-lt"/>
              <a:cs typeface="+mn-lt"/>
            </a:endParaRPr>
          </a:p>
          <a:p>
            <a:pPr>
              <a:buNone/>
            </a:pPr>
            <a:r>
              <a:rPr lang="en-US" b="1" dirty="0">
                <a:latin typeface="Courier New"/>
                <a:cs typeface="Calibri"/>
              </a:rPr>
              <a:t>$mute = </a:t>
            </a:r>
            <a:r>
              <a:rPr lang="en-US" b="1" dirty="0" err="1">
                <a:latin typeface="Courier New"/>
                <a:cs typeface="Calibri"/>
              </a:rPr>
              <a:t>msbuild</a:t>
            </a:r>
            <a:r>
              <a:rPr lang="en-US" b="1" dirty="0">
                <a:latin typeface="Courier New"/>
                <a:cs typeface="Calibri"/>
              </a:rPr>
              <a:t> -</a:t>
            </a:r>
            <a:r>
              <a:rPr lang="en-US" b="1" dirty="0" err="1">
                <a:latin typeface="Courier New"/>
                <a:cs typeface="Calibri"/>
              </a:rPr>
              <a:t>target:Clean</a:t>
            </a:r>
            <a:endParaRPr lang="en-US" b="1">
              <a:latin typeface="Courier New"/>
              <a:ea typeface="+mn-lt"/>
              <a:cs typeface="+mn-lt"/>
            </a:endParaRPr>
          </a:p>
          <a:p>
            <a:pPr>
              <a:buNone/>
            </a:pPr>
            <a:r>
              <a:rPr lang="en-US" dirty="0">
                <a:latin typeface="Courier New"/>
                <a:cs typeface="Calibri"/>
              </a:rPr>
              <a:t># Build the project with the added tests</a:t>
            </a:r>
            <a:endParaRPr lang="en-US">
              <a:latin typeface="Courier New"/>
              <a:ea typeface="+mn-lt"/>
              <a:cs typeface="+mn-lt"/>
            </a:endParaRPr>
          </a:p>
          <a:p>
            <a:pPr>
              <a:buNone/>
            </a:pPr>
            <a:r>
              <a:rPr lang="en-US" b="1" dirty="0">
                <a:latin typeface="Courier New"/>
                <a:cs typeface="Calibri"/>
              </a:rPr>
              <a:t>$mute = </a:t>
            </a:r>
            <a:r>
              <a:rPr lang="en-US" b="1" dirty="0" err="1">
                <a:latin typeface="Courier New"/>
                <a:cs typeface="Calibri"/>
              </a:rPr>
              <a:t>msbuild</a:t>
            </a:r>
            <a:endParaRPr lang="en-US" b="1">
              <a:latin typeface="Courier New"/>
              <a:ea typeface="+mn-lt"/>
              <a:cs typeface="+mn-lt"/>
            </a:endParaRPr>
          </a:p>
          <a:p>
            <a:pPr>
              <a:buNone/>
            </a:pPr>
            <a:r>
              <a:rPr lang="en-US" dirty="0">
                <a:latin typeface="Courier New"/>
                <a:cs typeface="Calibri"/>
              </a:rPr>
              <a:t># Run the build with instructor tests added.</a:t>
            </a:r>
            <a:endParaRPr lang="en-US">
              <a:latin typeface="Courier New"/>
              <a:ea typeface="+mn-lt"/>
              <a:cs typeface="+mn-lt"/>
            </a:endParaRPr>
          </a:p>
          <a:p>
            <a:pPr>
              <a:buNone/>
            </a:pPr>
            <a:r>
              <a:rPr lang="en-US" b="1" dirty="0">
                <a:latin typeface="Courier New"/>
                <a:cs typeface="Calibri"/>
              </a:rPr>
              <a:t>echo "With JDK tests"</a:t>
            </a:r>
            <a:endParaRPr lang="en-US" b="1">
              <a:latin typeface="Courier New"/>
              <a:ea typeface="+mn-lt"/>
              <a:cs typeface="+mn-lt"/>
            </a:endParaRPr>
          </a:p>
          <a:p>
            <a:pPr>
              <a:buNone/>
            </a:pPr>
            <a:r>
              <a:rPr lang="en-US" b="1" dirty="0">
                <a:latin typeface="Courier New"/>
                <a:cs typeface="Calibri"/>
              </a:rPr>
              <a:t>.\x64\Debug\SWEF22-Exercise-6.exe</a:t>
            </a:r>
            <a:endParaRPr lang="en-US" b="1">
              <a:latin typeface="Courier New"/>
              <a:cs typeface="Courier New"/>
            </a:endParaRPr>
          </a:p>
        </p:txBody>
      </p:sp>
    </p:spTree>
    <p:extLst>
      <p:ext uri="{BB962C8B-B14F-4D97-AF65-F5344CB8AC3E}">
        <p14:creationId xmlns:p14="http://schemas.microsoft.com/office/powerpoint/2010/main" val="6910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FC5C-B04B-3074-8A33-7B2AB685DF68}"/>
              </a:ext>
            </a:extLst>
          </p:cNvPr>
          <p:cNvSpPr>
            <a:spLocks noGrp="1"/>
          </p:cNvSpPr>
          <p:nvPr>
            <p:ph type="title"/>
          </p:nvPr>
        </p:nvSpPr>
        <p:spPr/>
        <p:txBody>
          <a:bodyPr/>
          <a:lstStyle/>
          <a:p>
            <a:r>
              <a:rPr lang="en-US" dirty="0">
                <a:cs typeface="Calibri Light"/>
              </a:rPr>
              <a:t>Exercise 6: Output for Grading</a:t>
            </a:r>
            <a:endParaRPr lang="en-US" dirty="0"/>
          </a:p>
        </p:txBody>
      </p:sp>
      <p:sp>
        <p:nvSpPr>
          <p:cNvPr id="3" name="Content Placeholder 2">
            <a:extLst>
              <a:ext uri="{FF2B5EF4-FFF2-40B4-BE49-F238E27FC236}">
                <a16:creationId xmlns:a16="http://schemas.microsoft.com/office/drawing/2014/main" id="{D7661548-70EA-CFC3-9FCB-9247E33627D7}"/>
              </a:ext>
            </a:extLst>
          </p:cNvPr>
          <p:cNvSpPr>
            <a:spLocks noGrp="1"/>
          </p:cNvSpPr>
          <p:nvPr>
            <p:ph idx="1"/>
          </p:nvPr>
        </p:nvSpPr>
        <p:spPr>
          <a:xfrm>
            <a:off x="838200" y="1825625"/>
            <a:ext cx="10515600" cy="5072370"/>
          </a:xfrm>
        </p:spPr>
        <p:txBody>
          <a:bodyPr vert="horz" lIns="91440" tIns="45720" rIns="91440" bIns="45720" rtlCol="0" anchor="t">
            <a:normAutofit lnSpcReduction="10000"/>
          </a:bodyPr>
          <a:lstStyle/>
          <a:p>
            <a:pPr>
              <a:buNone/>
            </a:pPr>
            <a:r>
              <a:rPr lang="en-US" dirty="0">
                <a:latin typeface="Courier New"/>
                <a:ea typeface="+mn-lt"/>
                <a:cs typeface="+mn-lt"/>
              </a:rPr>
              <a:t>PS C:\Users\jdk\github\SWEF22-Exercise-6&gt; .\Score.ps1 -branch main</a:t>
            </a:r>
          </a:p>
          <a:p>
            <a:pPr>
              <a:buNone/>
            </a:pPr>
            <a:r>
              <a:rPr lang="en-US" dirty="0">
                <a:latin typeface="Courier New"/>
                <a:ea typeface="+mn-lt"/>
                <a:cs typeface="+mn-lt"/>
              </a:rPr>
              <a:t>HEAD is now at aa1d201 Clean and comment build script</a:t>
            </a:r>
          </a:p>
          <a:p>
            <a:pPr>
              <a:buNone/>
            </a:pPr>
            <a:r>
              <a:rPr lang="en-US" dirty="0">
                <a:latin typeface="Courier New"/>
                <a:ea typeface="+mn-lt"/>
                <a:cs typeface="+mn-lt"/>
              </a:rPr>
              <a:t>Original test run</a:t>
            </a:r>
          </a:p>
          <a:p>
            <a:pPr>
              <a:buNone/>
            </a:pPr>
            <a:r>
              <a:rPr lang="en-US" dirty="0">
                <a:latin typeface="Courier New"/>
                <a:ea typeface="+mn-lt"/>
                <a:cs typeface="+mn-lt"/>
              </a:rPr>
              <a:t>Pass rate: 100%</a:t>
            </a:r>
          </a:p>
          <a:p>
            <a:pPr>
              <a:buNone/>
            </a:pPr>
            <a:r>
              <a:rPr lang="en-US" dirty="0">
                <a:latin typeface="Courier New"/>
                <a:ea typeface="+mn-lt"/>
                <a:cs typeface="+mn-lt"/>
              </a:rPr>
              <a:t>Coverage: 64.7059%</a:t>
            </a:r>
          </a:p>
          <a:p>
            <a:pPr>
              <a:buNone/>
            </a:pPr>
            <a:r>
              <a:rPr lang="en-US" dirty="0">
                <a:latin typeface="Courier New"/>
                <a:ea typeface="+mn-lt"/>
                <a:cs typeface="+mn-lt"/>
              </a:rPr>
              <a:t>With JDK tests</a:t>
            </a:r>
          </a:p>
          <a:p>
            <a:pPr>
              <a:buNone/>
            </a:pPr>
            <a:r>
              <a:rPr lang="en-US" dirty="0">
                <a:latin typeface="Courier New"/>
                <a:ea typeface="+mn-lt"/>
                <a:cs typeface="+mn-lt"/>
              </a:rPr>
              <a:t>Pass rate: 100%</a:t>
            </a:r>
          </a:p>
          <a:p>
            <a:pPr>
              <a:buNone/>
            </a:pPr>
            <a:r>
              <a:rPr lang="en-US" dirty="0">
                <a:latin typeface="Courier New"/>
                <a:ea typeface="+mn-lt"/>
                <a:cs typeface="+mn-lt"/>
              </a:rPr>
              <a:t>Coverage: 100%</a:t>
            </a:r>
          </a:p>
          <a:p>
            <a:pPr marL="0" indent="0">
              <a:buNone/>
            </a:pPr>
            <a:r>
              <a:rPr lang="en-US" dirty="0">
                <a:latin typeface="Courier New"/>
                <a:ea typeface="+mn-lt"/>
                <a:cs typeface="+mn-lt"/>
              </a:rPr>
              <a:t>PS C:\Users\jdk\github\SWEF22-Exercise-6&gt;</a:t>
            </a:r>
          </a:p>
        </p:txBody>
      </p:sp>
    </p:spTree>
    <p:extLst>
      <p:ext uri="{BB962C8B-B14F-4D97-AF65-F5344CB8AC3E}">
        <p14:creationId xmlns:p14="http://schemas.microsoft.com/office/powerpoint/2010/main" val="2364932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9EC3-6F10-9480-F36C-FDAA363E5852}"/>
              </a:ext>
            </a:extLst>
          </p:cNvPr>
          <p:cNvSpPr>
            <a:spLocks noGrp="1"/>
          </p:cNvSpPr>
          <p:nvPr>
            <p:ph type="title"/>
          </p:nvPr>
        </p:nvSpPr>
        <p:spPr/>
        <p:txBody>
          <a:bodyPr/>
          <a:lstStyle/>
          <a:p>
            <a:r>
              <a:rPr lang="en-US" dirty="0">
                <a:cs typeface="Calibri Light"/>
              </a:rPr>
              <a:t>Advice on Automation</a:t>
            </a:r>
            <a:endParaRPr lang="en-US" dirty="0"/>
          </a:p>
        </p:txBody>
      </p:sp>
      <p:sp>
        <p:nvSpPr>
          <p:cNvPr id="3" name="Content Placeholder 2">
            <a:extLst>
              <a:ext uri="{FF2B5EF4-FFF2-40B4-BE49-F238E27FC236}">
                <a16:creationId xmlns:a16="http://schemas.microsoft.com/office/drawing/2014/main" id="{C19C1ABA-5526-9236-ED09-A2F1C48E60EF}"/>
              </a:ext>
            </a:extLst>
          </p:cNvPr>
          <p:cNvSpPr>
            <a:spLocks noGrp="1"/>
          </p:cNvSpPr>
          <p:nvPr>
            <p:ph idx="1"/>
          </p:nvPr>
        </p:nvSpPr>
        <p:spPr>
          <a:xfrm>
            <a:off x="838200" y="1825625"/>
            <a:ext cx="10680477" cy="5033127"/>
          </a:xfrm>
        </p:spPr>
        <p:txBody>
          <a:bodyPr vert="horz" lIns="91440" tIns="45720" rIns="91440" bIns="45720" rtlCol="0" anchor="t">
            <a:normAutofit/>
          </a:bodyPr>
          <a:lstStyle/>
          <a:p>
            <a:r>
              <a:rPr lang="en-US" dirty="0">
                <a:cs typeface="Calibri"/>
              </a:rPr>
              <a:t>Automate everything you can. If you type the same 50+ characters more than one a week – even if a few of them are different each time</a:t>
            </a:r>
            <a:br>
              <a:rPr lang="en-US" dirty="0">
                <a:cs typeface="Calibri"/>
              </a:rPr>
            </a:br>
            <a:r>
              <a:rPr lang="en-US" dirty="0">
                <a:cs typeface="Calibri"/>
              </a:rPr>
              <a:t> </a:t>
            </a:r>
            <a:r>
              <a:rPr lang="en-US" dirty="0">
                <a:ea typeface="+mn-lt"/>
                <a:cs typeface="+mn-lt"/>
              </a:rPr>
              <a:t>–</a:t>
            </a:r>
            <a:r>
              <a:rPr lang="en-US" dirty="0">
                <a:cs typeface="Calibri"/>
              </a:rPr>
              <a:t> find a way to do it in fewer. Again: efficiency, reliability, productivity.</a:t>
            </a:r>
          </a:p>
          <a:p>
            <a:r>
              <a:rPr lang="en-US" dirty="0">
                <a:cs typeface="Calibri"/>
              </a:rPr>
              <a:t>Learn Python, bash scripting for Linux, and </a:t>
            </a:r>
            <a:r>
              <a:rPr lang="en-US" dirty="0" err="1">
                <a:cs typeface="Calibri"/>
              </a:rPr>
              <a:t>AutoHotKey</a:t>
            </a:r>
            <a:r>
              <a:rPr lang="en-US" dirty="0">
                <a:cs typeface="Calibri"/>
              </a:rPr>
              <a:t> for Windows.</a:t>
            </a:r>
          </a:p>
          <a:p>
            <a:r>
              <a:rPr lang="en-US" dirty="0">
                <a:cs typeface="Calibri"/>
              </a:rPr>
              <a:t>Share the automated tools you write </a:t>
            </a:r>
            <a:r>
              <a:rPr lang="en-US" dirty="0">
                <a:ea typeface="+mn-lt"/>
                <a:cs typeface="+mn-lt"/>
              </a:rPr>
              <a:t>– This can be a huge productivity boost to the team, provide resources for new members, and increase your value to the organization. Consider an "automation" repository.</a:t>
            </a:r>
            <a:endParaRPr lang="en-US" dirty="0">
              <a:cs typeface="Calibri"/>
            </a:endParaRPr>
          </a:p>
          <a:p>
            <a:r>
              <a:rPr lang="en-US" dirty="0">
                <a:cs typeface="Calibri"/>
              </a:rPr>
              <a:t>In a similar vein, if you find yourself writing the same function in multiple programs, create or add it to a shared utilities library or SDK.</a:t>
            </a:r>
          </a:p>
          <a:p>
            <a:r>
              <a:rPr lang="en-US" dirty="0">
                <a:cs typeface="Calibri"/>
              </a:rPr>
              <a:t>Find out what processes colleagues in other departments might be </a:t>
            </a:r>
            <a:br>
              <a:rPr lang="en-US" dirty="0">
                <a:cs typeface="Calibri"/>
              </a:rPr>
            </a:br>
            <a:r>
              <a:rPr lang="en-US" dirty="0">
                <a:cs typeface="Calibri"/>
              </a:rPr>
              <a:t>using that could be automated and help them automate that work.</a:t>
            </a:r>
          </a:p>
        </p:txBody>
      </p:sp>
    </p:spTree>
    <p:extLst>
      <p:ext uri="{BB962C8B-B14F-4D97-AF65-F5344CB8AC3E}">
        <p14:creationId xmlns:p14="http://schemas.microsoft.com/office/powerpoint/2010/main" val="333162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F785-B2CC-F243-A900-BFEFA174D18C}"/>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23630AE2-9BDF-59AB-76BE-6E74ABEE6666}"/>
              </a:ext>
            </a:extLst>
          </p:cNvPr>
          <p:cNvSpPr>
            <a:spLocks noGrp="1"/>
          </p:cNvSpPr>
          <p:nvPr>
            <p:ph idx="1"/>
          </p:nvPr>
        </p:nvSpPr>
        <p:spPr>
          <a:xfrm>
            <a:off x="838200" y="1825625"/>
            <a:ext cx="10753212" cy="5031402"/>
          </a:xfrm>
        </p:spPr>
        <p:txBody>
          <a:bodyPr vert="horz" lIns="91440" tIns="45720" rIns="91440" bIns="45720" rtlCol="0" anchor="t">
            <a:normAutofit/>
          </a:bodyPr>
          <a:lstStyle/>
          <a:p>
            <a:r>
              <a:rPr lang="en-US" dirty="0">
                <a:cs typeface="Calibri"/>
              </a:rPr>
              <a:t>Exercise 6 repository has updated solution and grading script.</a:t>
            </a:r>
          </a:p>
          <a:p>
            <a:r>
              <a:rPr lang="en-US" dirty="0">
                <a:cs typeface="Calibri"/>
              </a:rPr>
              <a:t>Project 3 checkpoint tonight; all reviews should be approved &amp; merged.</a:t>
            </a:r>
          </a:p>
          <a:p>
            <a:r>
              <a:rPr lang="en-US" dirty="0">
                <a:cs typeface="Calibri"/>
              </a:rPr>
              <a:t>Project 3 first early submission deadline this Saturday for 2% extra credit, final submission deadline Monday.</a:t>
            </a:r>
          </a:p>
          <a:p>
            <a:r>
              <a:rPr lang="en-US" dirty="0">
                <a:cs typeface="Calibri"/>
              </a:rPr>
              <a:t>Project 4 final handout will be released Monday.</a:t>
            </a:r>
          </a:p>
          <a:p>
            <a:r>
              <a:rPr lang="en-US" dirty="0">
                <a:cs typeface="Calibri"/>
              </a:rPr>
              <a:t>Mikyla guest lecture, 1 week from today on UI/UX &amp; product ownership</a:t>
            </a:r>
          </a:p>
          <a:p>
            <a:r>
              <a:rPr lang="en-US" dirty="0">
                <a:cs typeface="Calibri"/>
              </a:rPr>
              <a:t>Bonus presentation topics have been claimed for IoT development,</a:t>
            </a:r>
            <a:br>
              <a:rPr lang="en-US" dirty="0">
                <a:cs typeface="Calibri"/>
              </a:rPr>
            </a:br>
            <a:r>
              <a:rPr lang="en-US" dirty="0">
                <a:cs typeface="Calibri"/>
              </a:rPr>
              <a:t>cloud computing, and joining a team at entry level.</a:t>
            </a:r>
          </a:p>
          <a:p>
            <a:r>
              <a:rPr lang="en-US" dirty="0">
                <a:cs typeface="Calibri"/>
              </a:rPr>
              <a:t>Final exam 4 weeks from today; practice final out in 1 week.</a:t>
            </a:r>
          </a:p>
        </p:txBody>
      </p:sp>
    </p:spTree>
    <p:extLst>
      <p:ext uri="{BB962C8B-B14F-4D97-AF65-F5344CB8AC3E}">
        <p14:creationId xmlns:p14="http://schemas.microsoft.com/office/powerpoint/2010/main" val="91732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2094-F665-9687-ED71-B91F265F0BC1}"/>
              </a:ext>
            </a:extLst>
          </p:cNvPr>
          <p:cNvSpPr>
            <a:spLocks noGrp="1"/>
          </p:cNvSpPr>
          <p:nvPr>
            <p:ph type="title"/>
          </p:nvPr>
        </p:nvSpPr>
        <p:spPr/>
        <p:txBody>
          <a:bodyPr/>
          <a:lstStyle/>
          <a:p>
            <a:r>
              <a:rPr lang="en-US" dirty="0">
                <a:cs typeface="Calibri Light"/>
              </a:rPr>
              <a:t>Project 4 – Objectives</a:t>
            </a:r>
            <a:endParaRPr lang="en-US" dirty="0"/>
          </a:p>
        </p:txBody>
      </p:sp>
      <p:sp>
        <p:nvSpPr>
          <p:cNvPr id="3" name="Content Placeholder 2">
            <a:extLst>
              <a:ext uri="{FF2B5EF4-FFF2-40B4-BE49-F238E27FC236}">
                <a16:creationId xmlns:a16="http://schemas.microsoft.com/office/drawing/2014/main" id="{DA32B8D4-629F-4238-4101-28F84D6EC75D}"/>
              </a:ext>
            </a:extLst>
          </p:cNvPr>
          <p:cNvSpPr>
            <a:spLocks noGrp="1"/>
          </p:cNvSpPr>
          <p:nvPr>
            <p:ph idx="1"/>
          </p:nvPr>
        </p:nvSpPr>
        <p:spPr>
          <a:xfrm>
            <a:off x="838200" y="1825625"/>
            <a:ext cx="10680477" cy="5033127"/>
          </a:xfrm>
        </p:spPr>
        <p:txBody>
          <a:bodyPr vert="horz" lIns="91440" tIns="45720" rIns="91440" bIns="45720" rtlCol="0" anchor="t">
            <a:normAutofit fontScale="92500"/>
          </a:bodyPr>
          <a:lstStyle/>
          <a:p>
            <a:r>
              <a:rPr lang="en-US" dirty="0">
                <a:ea typeface="+mn-lt"/>
                <a:cs typeface="+mn-lt"/>
              </a:rPr>
              <a:t>Continue to participate in the software development lifecycle activities like </a:t>
            </a:r>
            <a:br>
              <a:rPr lang="en-US" dirty="0">
                <a:ea typeface="+mn-lt"/>
                <a:cs typeface="+mn-lt"/>
              </a:rPr>
            </a:br>
            <a:r>
              <a:rPr lang="en-US" dirty="0">
                <a:ea typeface="+mn-lt"/>
                <a:cs typeface="+mn-lt"/>
              </a:rPr>
              <a:t>planning, design, project management, construction, and testing.</a:t>
            </a:r>
          </a:p>
          <a:p>
            <a:r>
              <a:rPr lang="en-US" dirty="0">
                <a:ea typeface="+mn-lt"/>
                <a:cs typeface="+mn-lt"/>
              </a:rPr>
              <a:t>Gain experience with software releases, prototypes, documentation, &amp; SCM.</a:t>
            </a:r>
          </a:p>
          <a:p>
            <a:r>
              <a:rPr lang="en-US" dirty="0">
                <a:ea typeface="+mn-lt"/>
                <a:cs typeface="+mn-lt"/>
              </a:rPr>
              <a:t>Present software prototypes to stakeholders and incorporating feedback.</a:t>
            </a:r>
          </a:p>
          <a:p>
            <a:r>
              <a:rPr lang="en-US" dirty="0">
                <a:ea typeface="+mn-lt"/>
                <a:cs typeface="+mn-lt"/>
              </a:rPr>
              <a:t>Respond with agility to changing requirements.</a:t>
            </a:r>
          </a:p>
          <a:p>
            <a:r>
              <a:rPr lang="en-US" dirty="0">
                <a:ea typeface="+mn-lt"/>
                <a:cs typeface="+mn-lt"/>
              </a:rPr>
              <a:t>Assess software quality metrics and project viability.</a:t>
            </a:r>
          </a:p>
          <a:p>
            <a:r>
              <a:rPr lang="en-US" dirty="0">
                <a:ea typeface="+mn-lt"/>
                <a:cs typeface="+mn-lt"/>
              </a:rPr>
              <a:t>Document your software development process for other engineers that might work on your project.</a:t>
            </a:r>
          </a:p>
          <a:p>
            <a:r>
              <a:rPr lang="en-US" dirty="0">
                <a:ea typeface="+mn-lt"/>
                <a:cs typeface="+mn-lt"/>
              </a:rPr>
              <a:t>Report on strengths and weaknesses of the product, project, team, and individual contributions.</a:t>
            </a:r>
          </a:p>
        </p:txBody>
      </p:sp>
    </p:spTree>
    <p:extLst>
      <p:ext uri="{BB962C8B-B14F-4D97-AF65-F5344CB8AC3E}">
        <p14:creationId xmlns:p14="http://schemas.microsoft.com/office/powerpoint/2010/main" val="213022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693A-9327-2565-F309-655C80E7C755}"/>
              </a:ext>
            </a:extLst>
          </p:cNvPr>
          <p:cNvSpPr>
            <a:spLocks noGrp="1"/>
          </p:cNvSpPr>
          <p:nvPr>
            <p:ph type="title"/>
          </p:nvPr>
        </p:nvSpPr>
        <p:spPr/>
        <p:txBody>
          <a:bodyPr/>
          <a:lstStyle/>
          <a:p>
            <a:r>
              <a:rPr lang="en-US" dirty="0">
                <a:cs typeface="Calibri Light"/>
              </a:rPr>
              <a:t>Project 4 – Checkpoints</a:t>
            </a:r>
            <a:endParaRPr lang="en-US" dirty="0"/>
          </a:p>
        </p:txBody>
      </p:sp>
      <p:sp>
        <p:nvSpPr>
          <p:cNvPr id="3" name="Content Placeholder 2">
            <a:extLst>
              <a:ext uri="{FF2B5EF4-FFF2-40B4-BE49-F238E27FC236}">
                <a16:creationId xmlns:a16="http://schemas.microsoft.com/office/drawing/2014/main" id="{FF5EA1D8-A2B3-B5B4-72E5-5699E60EAFC8}"/>
              </a:ext>
            </a:extLst>
          </p:cNvPr>
          <p:cNvSpPr>
            <a:spLocks noGrp="1"/>
          </p:cNvSpPr>
          <p:nvPr>
            <p:ph idx="1"/>
          </p:nvPr>
        </p:nvSpPr>
        <p:spPr>
          <a:xfrm>
            <a:off x="838200" y="1825625"/>
            <a:ext cx="10809704" cy="5033127"/>
          </a:xfrm>
        </p:spPr>
        <p:txBody>
          <a:bodyPr vert="horz" lIns="91440" tIns="45720" rIns="91440" bIns="45720" rtlCol="0" anchor="t">
            <a:normAutofit fontScale="92500" lnSpcReduction="10000"/>
          </a:bodyPr>
          <a:lstStyle/>
          <a:p>
            <a:r>
              <a:rPr lang="en-US" dirty="0">
                <a:cs typeface="Calibri"/>
              </a:rPr>
              <a:t>Part 1: Adapting Project Requirements. Reprioritize remaining work to focus on the best prototype demonstration Nov 28. To be discussed more Monday.</a:t>
            </a:r>
          </a:p>
          <a:p>
            <a:r>
              <a:rPr lang="en-US" dirty="0">
                <a:cs typeface="Calibri"/>
              </a:rPr>
              <a:t>Part 2: Completing </a:t>
            </a:r>
            <a:r>
              <a:rPr lang="en-US" dirty="0" err="1">
                <a:cs typeface="Calibri"/>
              </a:rPr>
              <a:t>Demoable</a:t>
            </a:r>
            <a:r>
              <a:rPr lang="en-US" dirty="0">
                <a:cs typeface="Calibri"/>
              </a:rPr>
              <a:t> Prototype. Checkpoint 1 will be to reach a "code complete" state for your demo prototype. This will be due </a:t>
            </a:r>
            <a:r>
              <a:rPr lang="en-US" b="1" dirty="0">
                <a:cs typeface="Calibri"/>
              </a:rPr>
              <a:t>Tuesday, Nov 22, 11:59 PM</a:t>
            </a:r>
            <a:r>
              <a:rPr lang="en-US" dirty="0">
                <a:cs typeface="Calibri"/>
              </a:rPr>
              <a:t>, just under two weeks from today. It is only expected </a:t>
            </a:r>
            <a:br>
              <a:rPr lang="en-US" dirty="0">
                <a:cs typeface="Calibri"/>
              </a:rPr>
            </a:br>
            <a:r>
              <a:rPr lang="en-US" dirty="0">
                <a:cs typeface="Calibri"/>
              </a:rPr>
              <a:t>that your prototype will reflect 1-2 sprints' worth of work, similar to what you might show at a stakeholder feedback meeting after the first 1-2 sprints of a regular software development project that would still be ongoing. It is </a:t>
            </a:r>
            <a:r>
              <a:rPr lang="en-US" i="1" dirty="0">
                <a:cs typeface="Calibri"/>
              </a:rPr>
              <a:t>not </a:t>
            </a:r>
            <a:r>
              <a:rPr lang="en-US" dirty="0">
                <a:cs typeface="Calibri"/>
              </a:rPr>
              <a:t>required that everyone contribute to this development.</a:t>
            </a:r>
          </a:p>
          <a:p>
            <a:r>
              <a:rPr lang="en-US" dirty="0">
                <a:cs typeface="Calibri"/>
              </a:rPr>
              <a:t>Part 3: Project Summary. Checkpoint 2 will be to complete ancillary materials describing the current state of your project, the work that would be required to continue development toward a viable product, documentation of your software development process, and other features. This will be due </a:t>
            </a:r>
            <a:r>
              <a:rPr lang="en-US" b="1" dirty="0">
                <a:cs typeface="Calibri"/>
              </a:rPr>
              <a:t>Sunday, Nov 27, 11:59 PM. </a:t>
            </a:r>
            <a:r>
              <a:rPr lang="en-US" dirty="0">
                <a:cs typeface="Calibri"/>
              </a:rPr>
              <a:t>To be discussed more Monday.</a:t>
            </a:r>
          </a:p>
        </p:txBody>
      </p:sp>
    </p:spTree>
    <p:extLst>
      <p:ext uri="{BB962C8B-B14F-4D97-AF65-F5344CB8AC3E}">
        <p14:creationId xmlns:p14="http://schemas.microsoft.com/office/powerpoint/2010/main" val="90913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76B0-66DB-4AF7-AA72-B90C3E4449D1}"/>
              </a:ext>
            </a:extLst>
          </p:cNvPr>
          <p:cNvSpPr>
            <a:spLocks noGrp="1"/>
          </p:cNvSpPr>
          <p:nvPr>
            <p:ph type="title"/>
          </p:nvPr>
        </p:nvSpPr>
        <p:spPr/>
        <p:txBody>
          <a:bodyPr/>
          <a:lstStyle/>
          <a:p>
            <a:r>
              <a:rPr lang="en-US" dirty="0">
                <a:cs typeface="Calibri Light"/>
              </a:rPr>
              <a:t>Project 4 – Demonstration and Presentation</a:t>
            </a:r>
            <a:endParaRPr lang="en-US" dirty="0"/>
          </a:p>
        </p:txBody>
      </p:sp>
      <p:sp>
        <p:nvSpPr>
          <p:cNvPr id="3" name="Content Placeholder 2">
            <a:extLst>
              <a:ext uri="{FF2B5EF4-FFF2-40B4-BE49-F238E27FC236}">
                <a16:creationId xmlns:a16="http://schemas.microsoft.com/office/drawing/2014/main" id="{61275A6F-15DD-F186-2C8B-901282C1BEBE}"/>
              </a:ext>
            </a:extLst>
          </p:cNvPr>
          <p:cNvSpPr>
            <a:spLocks noGrp="1"/>
          </p:cNvSpPr>
          <p:nvPr>
            <p:ph idx="1"/>
          </p:nvPr>
        </p:nvSpPr>
        <p:spPr>
          <a:xfrm>
            <a:off x="838200" y="1825625"/>
            <a:ext cx="10515600" cy="5006390"/>
          </a:xfrm>
        </p:spPr>
        <p:txBody>
          <a:bodyPr vert="horz" lIns="91440" tIns="45720" rIns="91440" bIns="45720" rtlCol="0" anchor="t">
            <a:normAutofit fontScale="92500" lnSpcReduction="20000"/>
          </a:bodyPr>
          <a:lstStyle/>
          <a:p>
            <a:r>
              <a:rPr lang="en-US" dirty="0">
                <a:ea typeface="+mn-lt"/>
                <a:cs typeface="+mn-lt"/>
              </a:rPr>
              <a:t>Part 4: Stakeholder Presentation. You will take 10 minutes of class time on</a:t>
            </a:r>
            <a:br>
              <a:rPr lang="en-US" dirty="0">
                <a:ea typeface="+mn-lt"/>
                <a:cs typeface="+mn-lt"/>
              </a:rPr>
            </a:br>
            <a:r>
              <a:rPr lang="en-US" b="1" dirty="0">
                <a:ea typeface="+mn-lt"/>
                <a:cs typeface="+mn-lt"/>
              </a:rPr>
              <a:t>Monday, Nov 28</a:t>
            </a:r>
            <a:r>
              <a:rPr lang="en-US" dirty="0">
                <a:ea typeface="+mn-lt"/>
                <a:cs typeface="+mn-lt"/>
              </a:rPr>
              <a:t>, to demonstrate your software prototype and present other </a:t>
            </a:r>
            <a:br>
              <a:rPr lang="en-US" dirty="0">
                <a:ea typeface="+mn-lt"/>
                <a:cs typeface="+mn-lt"/>
              </a:rPr>
            </a:br>
            <a:r>
              <a:rPr lang="en-US" dirty="0">
                <a:ea typeface="+mn-lt"/>
                <a:cs typeface="+mn-lt"/>
              </a:rPr>
              <a:t>elements of your development project and plan to the rest of the class.</a:t>
            </a:r>
          </a:p>
          <a:p>
            <a:r>
              <a:rPr lang="en-US" dirty="0">
                <a:ea typeface="+mn-lt"/>
                <a:cs typeface="+mn-lt"/>
              </a:rPr>
              <a:t>The scenario you should target is that I am planning on taking over your</a:t>
            </a:r>
            <a:br>
              <a:rPr lang="en-US" dirty="0">
                <a:ea typeface="+mn-lt"/>
                <a:cs typeface="+mn-lt"/>
              </a:rPr>
            </a:br>
            <a:r>
              <a:rPr lang="en-US" dirty="0">
                <a:ea typeface="+mn-lt"/>
                <a:cs typeface="+mn-lt"/>
              </a:rPr>
              <a:t>project at the end of the course and hiring the rest of the class to continue </a:t>
            </a:r>
            <a:br>
              <a:rPr lang="en-US" dirty="0">
                <a:ea typeface="+mn-lt"/>
                <a:cs typeface="+mn-lt"/>
              </a:rPr>
            </a:br>
            <a:r>
              <a:rPr lang="en-US" dirty="0">
                <a:ea typeface="+mn-lt"/>
                <a:cs typeface="+mn-lt"/>
              </a:rPr>
              <a:t>development over the next semester/year.</a:t>
            </a:r>
          </a:p>
          <a:p>
            <a:r>
              <a:rPr lang="en-US" dirty="0">
                <a:ea typeface="+mn-lt"/>
                <a:cs typeface="+mn-lt"/>
              </a:rPr>
              <a:t>The rest of the class will review the presentation as though they are </a:t>
            </a:r>
            <a:br>
              <a:rPr lang="en-US" dirty="0">
                <a:ea typeface="+mn-lt"/>
                <a:cs typeface="+mn-lt"/>
              </a:rPr>
            </a:br>
            <a:r>
              <a:rPr lang="en-US" dirty="0">
                <a:ea typeface="+mn-lt"/>
                <a:cs typeface="+mn-lt"/>
              </a:rPr>
              <a:t>choosing an engineering project to join. They should be convinced that the product design has merit, the software quality is high enough to facilitate development, the existing team members are committed, and the</a:t>
            </a:r>
            <a:br>
              <a:rPr lang="en-US" dirty="0">
                <a:ea typeface="+mn-lt"/>
                <a:cs typeface="+mn-lt"/>
              </a:rPr>
            </a:br>
            <a:r>
              <a:rPr lang="en-US" dirty="0">
                <a:ea typeface="+mn-lt"/>
                <a:cs typeface="+mn-lt"/>
              </a:rPr>
              <a:t>requirements and timeline to complete the project are clear.</a:t>
            </a:r>
          </a:p>
          <a:p>
            <a:r>
              <a:rPr lang="en-US" dirty="0">
                <a:ea typeface="+mn-lt"/>
                <a:cs typeface="+mn-lt"/>
              </a:rPr>
              <a:t>I will review the presentation as if I'm selecting one of the projects to buy and move forward with as the project's new owner-director, and employing the team. I should be convinced that your project is worth investing in and that I can trust the team to execute the project as planned.</a:t>
            </a:r>
          </a:p>
        </p:txBody>
      </p:sp>
    </p:spTree>
    <p:extLst>
      <p:ext uri="{BB962C8B-B14F-4D97-AF65-F5344CB8AC3E}">
        <p14:creationId xmlns:p14="http://schemas.microsoft.com/office/powerpoint/2010/main" val="129643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559B-D66F-FF5E-BF1C-0172502FE36B}"/>
              </a:ext>
            </a:extLst>
          </p:cNvPr>
          <p:cNvSpPr>
            <a:spLocks noGrp="1"/>
          </p:cNvSpPr>
          <p:nvPr>
            <p:ph type="title"/>
          </p:nvPr>
        </p:nvSpPr>
        <p:spPr/>
        <p:txBody>
          <a:bodyPr/>
          <a:lstStyle/>
          <a:p>
            <a:r>
              <a:rPr lang="en-US" dirty="0">
                <a:cs typeface="Calibri Light"/>
              </a:rPr>
              <a:t>Project 4 – Final Submission</a:t>
            </a:r>
            <a:endParaRPr lang="en-US" dirty="0"/>
          </a:p>
        </p:txBody>
      </p:sp>
      <p:sp>
        <p:nvSpPr>
          <p:cNvPr id="3" name="Content Placeholder 2">
            <a:extLst>
              <a:ext uri="{FF2B5EF4-FFF2-40B4-BE49-F238E27FC236}">
                <a16:creationId xmlns:a16="http://schemas.microsoft.com/office/drawing/2014/main" id="{1255C314-A9FB-451A-CAB8-B033BFC2022E}"/>
              </a:ext>
            </a:extLst>
          </p:cNvPr>
          <p:cNvSpPr>
            <a:spLocks noGrp="1"/>
          </p:cNvSpPr>
          <p:nvPr>
            <p:ph idx="1"/>
          </p:nvPr>
        </p:nvSpPr>
        <p:spPr>
          <a:xfrm>
            <a:off x="838200" y="1825625"/>
            <a:ext cx="10515600" cy="5033127"/>
          </a:xfrm>
        </p:spPr>
        <p:txBody>
          <a:bodyPr vert="horz" lIns="91440" tIns="45720" rIns="91440" bIns="45720" rtlCol="0" anchor="t">
            <a:normAutofit fontScale="92500" lnSpcReduction="20000"/>
          </a:bodyPr>
          <a:lstStyle/>
          <a:p>
            <a:r>
              <a:rPr lang="en-US" dirty="0">
                <a:cs typeface="Calibri"/>
              </a:rPr>
              <a:t>Part 5: Incorporating Stakeholder Feedback. You will review the feedback you received from the presentation and other sources up to this point and determine how you might adjust your design, code, </a:t>
            </a:r>
            <a:br>
              <a:rPr lang="en-US" dirty="0">
                <a:cs typeface="Calibri"/>
              </a:rPr>
            </a:br>
            <a:r>
              <a:rPr lang="en-US" dirty="0">
                <a:cs typeface="Calibri"/>
              </a:rPr>
              <a:t>plan, or other components and make any final updates to the project.</a:t>
            </a:r>
            <a:endParaRPr lang="en-US" dirty="0"/>
          </a:p>
          <a:p>
            <a:r>
              <a:rPr lang="en-US" dirty="0">
                <a:cs typeface="Calibri"/>
              </a:rPr>
              <a:t>Part 6: Final Report. You will each assess your team's development project and progress over the semester, your own contributions, what you learned working on it, and your recommendations for my course of action as the new owner-investor-director of all six teams' projects. You should write this for the perspective that I'm considering hiring you individually to continue development on my selected project, and convince me that you would be an effective member of my development team.</a:t>
            </a:r>
          </a:p>
          <a:p>
            <a:r>
              <a:rPr lang="en-US" dirty="0">
                <a:cs typeface="Calibri"/>
              </a:rPr>
              <a:t>Project Survey. You will complete another survey quiz on project 4.</a:t>
            </a:r>
          </a:p>
          <a:p>
            <a:r>
              <a:rPr lang="en-US" dirty="0">
                <a:cs typeface="Calibri"/>
              </a:rPr>
              <a:t>Part 5 will be through commits to the team GitHub repository. Part 6 and the survey will be done individually and submitted through Brightspace. Absolutely all work is due by </a:t>
            </a:r>
            <a:r>
              <a:rPr lang="en-US" b="1" dirty="0">
                <a:cs typeface="Calibri"/>
              </a:rPr>
              <a:t>Friday, Dec 2, 11:59 PM. </a:t>
            </a:r>
            <a:r>
              <a:rPr lang="en-US" dirty="0">
                <a:cs typeface="Calibri"/>
              </a:rPr>
              <a:t>You may submit everything 24 hours early for 2% extra credit, or 6 hours early for 1%.</a:t>
            </a:r>
          </a:p>
        </p:txBody>
      </p:sp>
    </p:spTree>
    <p:extLst>
      <p:ext uri="{BB962C8B-B14F-4D97-AF65-F5344CB8AC3E}">
        <p14:creationId xmlns:p14="http://schemas.microsoft.com/office/powerpoint/2010/main" val="335664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B689-8EFA-8BDF-8DAA-98DBBFE4E2A2}"/>
              </a:ext>
            </a:extLst>
          </p:cNvPr>
          <p:cNvSpPr>
            <a:spLocks noGrp="1"/>
          </p:cNvSpPr>
          <p:nvPr>
            <p:ph type="title"/>
          </p:nvPr>
        </p:nvSpPr>
        <p:spPr/>
        <p:txBody>
          <a:bodyPr/>
          <a:lstStyle/>
          <a:p>
            <a:r>
              <a:rPr lang="en-US" dirty="0">
                <a:cs typeface="Calibri Light"/>
              </a:rPr>
              <a:t>Project 4 – Grading</a:t>
            </a:r>
            <a:endParaRPr lang="en-US" dirty="0"/>
          </a:p>
        </p:txBody>
      </p:sp>
      <p:sp>
        <p:nvSpPr>
          <p:cNvPr id="3" name="Content Placeholder 2">
            <a:extLst>
              <a:ext uri="{FF2B5EF4-FFF2-40B4-BE49-F238E27FC236}">
                <a16:creationId xmlns:a16="http://schemas.microsoft.com/office/drawing/2014/main" id="{48703F6C-46C3-B73E-D820-4C247B35DA37}"/>
              </a:ext>
            </a:extLst>
          </p:cNvPr>
          <p:cNvSpPr>
            <a:spLocks noGrp="1"/>
          </p:cNvSpPr>
          <p:nvPr>
            <p:ph idx="1"/>
          </p:nvPr>
        </p:nvSpPr>
        <p:spPr>
          <a:xfrm>
            <a:off x="838200" y="1825625"/>
            <a:ext cx="10515600" cy="5037583"/>
          </a:xfrm>
        </p:spPr>
        <p:txBody>
          <a:bodyPr vert="horz" lIns="91440" tIns="45720" rIns="91440" bIns="45720" rtlCol="0" anchor="t">
            <a:normAutofit fontScale="77500" lnSpcReduction="20000"/>
          </a:bodyPr>
          <a:lstStyle/>
          <a:p>
            <a:r>
              <a:rPr lang="en-US" dirty="0">
                <a:ea typeface="+mn-lt"/>
                <a:cs typeface="+mn-lt"/>
              </a:rPr>
              <a:t>Grades will be 20% individual and 80% shared, broken down evenly as follows:</a:t>
            </a:r>
          </a:p>
          <a:p>
            <a:r>
              <a:rPr lang="en-US" dirty="0">
                <a:ea typeface="+mn-lt"/>
                <a:cs typeface="+mn-lt"/>
              </a:rPr>
              <a:t>10% – Part 1 meeting notes and artifacts</a:t>
            </a:r>
          </a:p>
          <a:p>
            <a:r>
              <a:rPr lang="en-US" dirty="0">
                <a:ea typeface="+mn-lt"/>
                <a:cs typeface="+mn-lt"/>
              </a:rPr>
              <a:t>10% – Part 2 implementation</a:t>
            </a:r>
          </a:p>
          <a:p>
            <a:r>
              <a:rPr lang="en-US" dirty="0">
                <a:ea typeface="+mn-lt"/>
                <a:cs typeface="+mn-lt"/>
              </a:rPr>
              <a:t>10% – Checkpoint 1 requirements met</a:t>
            </a:r>
          </a:p>
          <a:p>
            <a:r>
              <a:rPr lang="en-US" dirty="0">
                <a:ea typeface="+mn-lt"/>
                <a:cs typeface="+mn-lt"/>
              </a:rPr>
              <a:t>10% – Part 3 materials</a:t>
            </a:r>
          </a:p>
          <a:p>
            <a:r>
              <a:rPr lang="en-US" dirty="0">
                <a:ea typeface="+mn-lt"/>
                <a:cs typeface="+mn-lt"/>
              </a:rPr>
              <a:t>10% – Checkpoint 2 requirements met</a:t>
            </a:r>
          </a:p>
          <a:p>
            <a:r>
              <a:rPr lang="en-US" dirty="0">
                <a:ea typeface="+mn-lt"/>
                <a:cs typeface="+mn-lt"/>
              </a:rPr>
              <a:t>10% – Part 4 project presentation</a:t>
            </a:r>
          </a:p>
          <a:p>
            <a:r>
              <a:rPr lang="en-US" dirty="0">
                <a:ea typeface="+mn-lt"/>
                <a:cs typeface="+mn-lt"/>
              </a:rPr>
              <a:t>10% – Part 4 prototype demonstration</a:t>
            </a:r>
          </a:p>
          <a:p>
            <a:r>
              <a:rPr lang="en-US" dirty="0">
                <a:ea typeface="+mn-lt"/>
                <a:cs typeface="+mn-lt"/>
              </a:rPr>
              <a:t>10% – Part 5 final submission </a:t>
            </a:r>
          </a:p>
          <a:p>
            <a:r>
              <a:rPr lang="en-US" dirty="0">
                <a:ea typeface="+mn-lt"/>
                <a:cs typeface="+mn-lt"/>
              </a:rPr>
              <a:t>10% – Part 6 report (individual)</a:t>
            </a:r>
          </a:p>
          <a:p>
            <a:r>
              <a:rPr lang="en-US" dirty="0">
                <a:ea typeface="+mn-lt"/>
                <a:cs typeface="+mn-lt"/>
              </a:rPr>
              <a:t>10% – Effective defense of your project and contributions (individual)</a:t>
            </a:r>
          </a:p>
          <a:p>
            <a:r>
              <a:rPr lang="en-US" dirty="0">
                <a:cs typeface="Calibri"/>
              </a:rPr>
              <a:t>0-2% Extra credit for early submission</a:t>
            </a:r>
          </a:p>
          <a:p>
            <a:r>
              <a:rPr lang="en-US" dirty="0">
                <a:cs typeface="Calibri"/>
              </a:rPr>
              <a:t>0-2% Extra credit for top 3 teams convincing me of the project and contributors' value.</a:t>
            </a:r>
          </a:p>
          <a:p>
            <a:r>
              <a:rPr lang="en-US" dirty="0">
                <a:cs typeface="Calibri"/>
              </a:rPr>
              <a:t>Additional penalties &amp; awards on an individual basis per project survey results as always.</a:t>
            </a:r>
          </a:p>
          <a:p>
            <a:endParaRPr lang="en-US" dirty="0">
              <a:cs typeface="Calibri"/>
            </a:endParaRPr>
          </a:p>
        </p:txBody>
      </p:sp>
    </p:spTree>
    <p:extLst>
      <p:ext uri="{BB962C8B-B14F-4D97-AF65-F5344CB8AC3E}">
        <p14:creationId xmlns:p14="http://schemas.microsoft.com/office/powerpoint/2010/main" val="25233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3C07-3F8A-6D81-0F90-C7D68ABCB58D}"/>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081A3A90-55C7-0A79-04B6-6EB3B94B429F}"/>
              </a:ext>
            </a:extLst>
          </p:cNvPr>
          <p:cNvSpPr>
            <a:spLocks noGrp="1"/>
          </p:cNvSpPr>
          <p:nvPr>
            <p:ph idx="1"/>
          </p:nvPr>
        </p:nvSpPr>
        <p:spPr/>
        <p:txBody>
          <a:bodyPr vert="horz" lIns="91440" tIns="45720" rIns="91440" bIns="45720" rtlCol="0" anchor="t">
            <a:normAutofit/>
          </a:bodyPr>
          <a:lstStyle/>
          <a:p>
            <a:r>
              <a:rPr lang="en-US" dirty="0">
                <a:cs typeface="Calibri"/>
              </a:rPr>
              <a:t>Purpose of automation</a:t>
            </a:r>
          </a:p>
          <a:p>
            <a:r>
              <a:rPr lang="en-US" dirty="0">
                <a:cs typeface="Calibri"/>
              </a:rPr>
              <a:t>Types of automation</a:t>
            </a:r>
          </a:p>
          <a:p>
            <a:r>
              <a:rPr lang="en-US" dirty="0">
                <a:cs typeface="Calibri"/>
              </a:rPr>
              <a:t>Automatic execution of software development tasks</a:t>
            </a:r>
            <a:endParaRPr lang="en-US" dirty="0"/>
          </a:p>
          <a:p>
            <a:r>
              <a:rPr lang="en-US" dirty="0">
                <a:cs typeface="Calibri"/>
              </a:rPr>
              <a:t>Automating other processes</a:t>
            </a:r>
          </a:p>
        </p:txBody>
      </p:sp>
    </p:spTree>
    <p:extLst>
      <p:ext uri="{BB962C8B-B14F-4D97-AF65-F5344CB8AC3E}">
        <p14:creationId xmlns:p14="http://schemas.microsoft.com/office/powerpoint/2010/main" val="345499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BE2A-6271-A3F6-10AD-ECA303247B66}"/>
              </a:ext>
            </a:extLst>
          </p:cNvPr>
          <p:cNvSpPr>
            <a:spLocks noGrp="1"/>
          </p:cNvSpPr>
          <p:nvPr>
            <p:ph type="title"/>
          </p:nvPr>
        </p:nvSpPr>
        <p:spPr/>
        <p:txBody>
          <a:bodyPr/>
          <a:lstStyle/>
          <a:p>
            <a:r>
              <a:rPr lang="en-US" dirty="0">
                <a:cs typeface="Calibri Light" panose="020F0302020204030204"/>
              </a:rPr>
              <a:t>Software automation</a:t>
            </a:r>
          </a:p>
        </p:txBody>
      </p:sp>
      <p:sp>
        <p:nvSpPr>
          <p:cNvPr id="3" name="Content Placeholder 2">
            <a:extLst>
              <a:ext uri="{FF2B5EF4-FFF2-40B4-BE49-F238E27FC236}">
                <a16:creationId xmlns:a16="http://schemas.microsoft.com/office/drawing/2014/main" id="{754197C2-5BA5-99C8-560C-354CDEB430A9}"/>
              </a:ext>
            </a:extLst>
          </p:cNvPr>
          <p:cNvSpPr>
            <a:spLocks noGrp="1"/>
          </p:cNvSpPr>
          <p:nvPr>
            <p:ph idx="1"/>
          </p:nvPr>
        </p:nvSpPr>
        <p:spPr>
          <a:xfrm>
            <a:off x="838200" y="1825625"/>
            <a:ext cx="10515600" cy="5033127"/>
          </a:xfrm>
        </p:spPr>
        <p:txBody>
          <a:bodyPr vert="horz" lIns="91440" tIns="45720" rIns="91440" bIns="45720" rtlCol="0" anchor="t">
            <a:normAutofit lnSpcReduction="10000"/>
          </a:bodyPr>
          <a:lstStyle/>
          <a:p>
            <a:r>
              <a:rPr lang="en-US" dirty="0">
                <a:cs typeface="Calibri"/>
              </a:rPr>
              <a:t>The application of software technologies to minimize human input required for a task.</a:t>
            </a:r>
          </a:p>
          <a:p>
            <a:r>
              <a:rPr lang="en-US" dirty="0">
                <a:cs typeface="Calibri"/>
              </a:rPr>
              <a:t>Three main goals:</a:t>
            </a:r>
          </a:p>
          <a:p>
            <a:pPr lvl="1"/>
            <a:r>
              <a:rPr lang="en-US" dirty="0">
                <a:cs typeface="Calibri"/>
              </a:rPr>
              <a:t>Efficiency </a:t>
            </a:r>
            <a:r>
              <a:rPr lang="en-US" dirty="0">
                <a:ea typeface="+mn-lt"/>
                <a:cs typeface="+mn-lt"/>
              </a:rPr>
              <a:t>–</a:t>
            </a:r>
            <a:r>
              <a:rPr lang="en-US" dirty="0">
                <a:cs typeface="Calibri"/>
              </a:rPr>
              <a:t> Reduce workload by eliminating extraneous steps so developers can focus on other tasks.</a:t>
            </a:r>
          </a:p>
          <a:p>
            <a:pPr lvl="1"/>
            <a:r>
              <a:rPr lang="en-US" dirty="0">
                <a:cs typeface="Calibri"/>
              </a:rPr>
              <a:t>Reliability – Reduce human error by allowing computers to execute defined procedures.</a:t>
            </a:r>
          </a:p>
          <a:p>
            <a:pPr lvl="1"/>
            <a:r>
              <a:rPr lang="en-US" dirty="0">
                <a:cs typeface="Calibri"/>
              </a:rPr>
              <a:t>Productivity </a:t>
            </a:r>
            <a:r>
              <a:rPr lang="en-US" dirty="0">
                <a:ea typeface="+mn-lt"/>
                <a:cs typeface="+mn-lt"/>
              </a:rPr>
              <a:t>–</a:t>
            </a:r>
            <a:r>
              <a:rPr lang="en-US" dirty="0">
                <a:cs typeface="Calibri"/>
              </a:rPr>
              <a:t> Provide self-documenting, distributable solutions that can be used across a team and beyond.</a:t>
            </a:r>
          </a:p>
          <a:p>
            <a:r>
              <a:rPr lang="en-US" dirty="0">
                <a:cs typeface="Calibri"/>
              </a:rPr>
              <a:t>Widely used by many IT disciplines to automate a broad range of business processes and tasks across the whole organization.</a:t>
            </a:r>
          </a:p>
          <a:p>
            <a:r>
              <a:rPr lang="en-US" dirty="0">
                <a:cs typeface="Calibri"/>
              </a:rPr>
              <a:t>Software engineers are uniquely positioned in an organization with the skillset to implement advanced, high-impact automation.</a:t>
            </a:r>
          </a:p>
        </p:txBody>
      </p:sp>
    </p:spTree>
    <p:extLst>
      <p:ext uri="{BB962C8B-B14F-4D97-AF65-F5344CB8AC3E}">
        <p14:creationId xmlns:p14="http://schemas.microsoft.com/office/powerpoint/2010/main" val="17251327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Automation </vt:lpstr>
      <vt:lpstr>Notes</vt:lpstr>
      <vt:lpstr>Project 4 – Objectives</vt:lpstr>
      <vt:lpstr>Project 4 – Checkpoints</vt:lpstr>
      <vt:lpstr>Project 4 – Demonstration and Presentation</vt:lpstr>
      <vt:lpstr>Project 4 – Final Submission</vt:lpstr>
      <vt:lpstr>Project 4 – Grading</vt:lpstr>
      <vt:lpstr>Learning objectives</vt:lpstr>
      <vt:lpstr>Software automation</vt:lpstr>
      <vt:lpstr>Automation Types Accessible to Non-engineers</vt:lpstr>
      <vt:lpstr>Automation Types Needing Engineering Skills</vt:lpstr>
      <vt:lpstr>Applications in Software Development Cycle</vt:lpstr>
      <vt:lpstr>Other Applications as a Software Engineer</vt:lpstr>
      <vt:lpstr>Example: Exercise 6 checkout in powershell</vt:lpstr>
      <vt:lpstr>Example: Exercise 6 Testing in PowerShell</vt:lpstr>
      <vt:lpstr>Exercise 6: Output for Grading</vt:lpstr>
      <vt:lpstr>Advice on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1028</cp:revision>
  <dcterms:created xsi:type="dcterms:W3CDTF">2022-06-29T17:49:55Z</dcterms:created>
  <dcterms:modified xsi:type="dcterms:W3CDTF">2022-11-09T20:38:22Z</dcterms:modified>
</cp:coreProperties>
</file>