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3640" r:id="rId2"/>
    <p:sldId id="3694" r:id="rId3"/>
    <p:sldId id="3697" r:id="rId4"/>
    <p:sldId id="3711" r:id="rId5"/>
    <p:sldId id="3708" r:id="rId6"/>
    <p:sldId id="3709" r:id="rId7"/>
    <p:sldId id="3712" r:id="rId8"/>
    <p:sldId id="3713" r:id="rId9"/>
    <p:sldId id="3700" r:id="rId10"/>
    <p:sldId id="3710" r:id="rId11"/>
    <p:sldId id="3701" r:id="rId12"/>
    <p:sldId id="3702" r:id="rId13"/>
    <p:sldId id="3714" r:id="rId14"/>
    <p:sldId id="3718" r:id="rId15"/>
    <p:sldId id="3716" r:id="rId16"/>
    <p:sldId id="3719" r:id="rId17"/>
    <p:sldId id="3720" r:id="rId18"/>
    <p:sldId id="3706" r:id="rId19"/>
    <p:sldId id="36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B0FA"/>
    <a:srgbClr val="AE36FF"/>
    <a:srgbClr val="4AAEFC"/>
    <a:srgbClr val="434ACF"/>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6327"/>
  </p:normalViewPr>
  <p:slideViewPr>
    <p:cSldViewPr snapToGrid="0" snapToObjects="1">
      <p:cViewPr varScale="1">
        <p:scale>
          <a:sx n="82" d="100"/>
          <a:sy n="82" d="100"/>
        </p:scale>
        <p:origin x="586"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 dulwani" userId="8926c1e60c22fe0a" providerId="LiveId" clId="{E75345CE-24BD-405E-AA0B-A8775321E766}"/>
    <pc:docChg chg="delSld modSld">
      <pc:chgData name="shubh dulwani" userId="8926c1e60c22fe0a" providerId="LiveId" clId="{E75345CE-24BD-405E-AA0B-A8775321E766}" dt="2025-07-10T11:50:58.126" v="4" actId="2696"/>
      <pc:docMkLst>
        <pc:docMk/>
      </pc:docMkLst>
      <pc:sldChg chg="delSp modSp mod">
        <pc:chgData name="shubh dulwani" userId="8926c1e60c22fe0a" providerId="LiveId" clId="{E75345CE-24BD-405E-AA0B-A8775321E766}" dt="2025-07-10T11:50:42.944" v="3"/>
        <pc:sldMkLst>
          <pc:docMk/>
          <pc:sldMk cId="1627799822" sldId="3640"/>
        </pc:sldMkLst>
        <pc:spChg chg="mod">
          <ac:chgData name="shubh dulwani" userId="8926c1e60c22fe0a" providerId="LiveId" clId="{E75345CE-24BD-405E-AA0B-A8775321E766}" dt="2025-07-10T11:50:26.190" v="0" actId="20577"/>
          <ac:spMkLst>
            <pc:docMk/>
            <pc:sldMk cId="1627799822" sldId="3640"/>
            <ac:spMk id="6" creationId="{00000000-0000-0000-0000-000000000000}"/>
          </ac:spMkLst>
        </pc:spChg>
        <pc:spChg chg="del mod">
          <ac:chgData name="shubh dulwani" userId="8926c1e60c22fe0a" providerId="LiveId" clId="{E75345CE-24BD-405E-AA0B-A8775321E766}" dt="2025-07-10T11:50:42.944" v="3"/>
          <ac:spMkLst>
            <pc:docMk/>
            <pc:sldMk cId="1627799822" sldId="3640"/>
            <ac:spMk id="9" creationId="{00000000-0000-0000-0000-000000000000}"/>
          </ac:spMkLst>
        </pc:spChg>
      </pc:sldChg>
      <pc:sldChg chg="del">
        <pc:chgData name="shubh dulwani" userId="8926c1e60c22fe0a" providerId="LiveId" clId="{E75345CE-24BD-405E-AA0B-A8775321E766}" dt="2025-07-10T11:50:58.126" v="4" actId="2696"/>
        <pc:sldMkLst>
          <pc:docMk/>
          <pc:sldMk cId="0" sldId="37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pPr/>
              <a:t>7/10/2025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pPr/>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pPr/>
              <a:t>7/10/2025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pPr/>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pPr/>
              <a:t>7/10/2025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pPr/>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itamGuha31/Sentiment-Analysis-on-Twitter-data-ahead-of-2020-US-Elections/blob/main/README.md" TargetMode="External"/><Relationship Id="rId2" Type="http://schemas.openxmlformats.org/officeDocument/2006/relationships/hyperlink" Target="https://towardsdatascience.com/sentiment-analysis-on-twitter-data-regarding-2020-us-elections-1de4bedbe866" TargetMode="External"/><Relationship Id="rId1" Type="http://schemas.openxmlformats.org/officeDocument/2006/relationships/slideLayout" Target="../slideLayouts/slideLayout2.xml"/><Relationship Id="rId5" Type="http://schemas.openxmlformats.org/officeDocument/2006/relationships/hyperlink" Target="http://www.meng-jiang.com/pubs/crossmedia-heteronam18/crossmedia-heteronam18-paper.pdf" TargetMode="External"/><Relationship Id="rId4" Type="http://schemas.openxmlformats.org/officeDocument/2006/relationships/hyperlink" Target="https://www.geeksforgeeks.org/twitter-sentiment-analysis-using-pyth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google.com/spreadsheets/d/15rCe4i8M6Z-3cWzCcSHjWaqyCBslAu50wzB-8e3xIkE/edit?usp=drive_link"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jisajournal.springeropen.com/articles/10.1186/s13174-018-0089-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489225" y="1532487"/>
            <a:ext cx="6701245" cy="923330"/>
          </a:xfrm>
          <a:prstGeom prst="rect">
            <a:avLst/>
          </a:prstGeom>
          <a:noFill/>
        </p:spPr>
        <p:txBody>
          <a:bodyPr wrap="square" rtlCol="0">
            <a:spAutoFit/>
          </a:bodyPr>
          <a:lstStyle/>
          <a:p>
            <a:pPr algn="ctr"/>
            <a:r>
              <a:rPr lang="en-IN" sz="5400" dirty="0">
                <a:latin typeface="Times New Roman" pitchFamily="18" charset="0"/>
                <a:cs typeface="Times New Roman" pitchFamily="18" charset="0"/>
              </a:rPr>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Prospective vote bank identification using Sentimental Analysis</a:t>
            </a:r>
            <a:endParaRPr lang="en-IN" sz="3200" dirty="0">
              <a:latin typeface="Times New Roman" pitchFamily="18" charset="0"/>
              <a:cs typeface="Times New Roman" pitchFamily="18" charset="0"/>
            </a:endParaRPr>
          </a:p>
        </p:txBody>
      </p:sp>
      <p:sp>
        <p:nvSpPr>
          <p:cNvPr id="6" name="TextBox 5"/>
          <p:cNvSpPr txBox="1"/>
          <p:nvPr/>
        </p:nvSpPr>
        <p:spPr>
          <a:xfrm>
            <a:off x="304829" y="5003074"/>
            <a:ext cx="3174275" cy="646331"/>
          </a:xfrm>
          <a:prstGeom prst="rect">
            <a:avLst/>
          </a:prstGeom>
          <a:noFill/>
        </p:spPr>
        <p:txBody>
          <a:bodyPr wrap="square" rtlCol="0">
            <a:spAutoFit/>
          </a:bodyPr>
          <a:lstStyle/>
          <a:p>
            <a:r>
              <a:rPr lang="en-IN" dirty="0">
                <a:latin typeface="Times New Roman" pitchFamily="18" charset="0"/>
                <a:cs typeface="Times New Roman" pitchFamily="18" charset="0"/>
              </a:rPr>
              <a:t>Presented by:</a:t>
            </a:r>
          </a:p>
          <a:p>
            <a:r>
              <a:rPr lang="en-IN" dirty="0">
                <a:latin typeface="Times New Roman" pitchFamily="18" charset="0"/>
                <a:cs typeface="Times New Roman" pitchFamily="18" charset="0"/>
              </a:rPr>
              <a:t>R2142220659  -Shubh Dulwani</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128" y="456385"/>
            <a:ext cx="3428326" cy="665977"/>
          </a:xfrm>
        </p:spPr>
        <p:txBody>
          <a:bodyPr/>
          <a:lstStyle/>
          <a:p>
            <a:r>
              <a:rPr lang="en-US" sz="3200" dirty="0">
                <a:solidFill>
                  <a:srgbClr val="46B0FA"/>
                </a:solidFill>
                <a:latin typeface="Arial" pitchFamily="34" charset="0"/>
                <a:cs typeface="Arial" pitchFamily="34" charset="0"/>
              </a:rPr>
              <a:t>SWOT Analysis</a:t>
            </a:r>
          </a:p>
        </p:txBody>
      </p:sp>
      <p:sp>
        <p:nvSpPr>
          <p:cNvPr id="3" name="Subtitle 2"/>
          <p:cNvSpPr>
            <a:spLocks noGrp="1"/>
          </p:cNvSpPr>
          <p:nvPr>
            <p:ph type="subTitle" idx="1"/>
          </p:nvPr>
        </p:nvSpPr>
        <p:spPr>
          <a:xfrm>
            <a:off x="1037493" y="1433147"/>
            <a:ext cx="9322776" cy="5424853"/>
          </a:xfrm>
        </p:spPr>
        <p:txBody>
          <a:bodyPr/>
          <a:lstStyle/>
          <a:p>
            <a:pPr algn="l"/>
            <a:r>
              <a:rPr lang="en-US" sz="2000" b="1" dirty="0">
                <a:latin typeface="Times New Roman" pitchFamily="18" charset="0"/>
                <a:cs typeface="Times New Roman" pitchFamily="18" charset="0"/>
              </a:rPr>
              <a:t>Strength-</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Simple, and fast sentiment analysis using Text Blob</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Easily processes CSV files and generates and generates visual insights(charts &amp; summaries)</a:t>
            </a:r>
          </a:p>
          <a:p>
            <a:pPr algn="l"/>
            <a:r>
              <a:rPr lang="en-US" sz="2000" b="1" dirty="0">
                <a:latin typeface="Times New Roman" pitchFamily="18" charset="0"/>
                <a:cs typeface="Times New Roman" pitchFamily="18" charset="0"/>
              </a:rPr>
              <a:t>Weakness-</a:t>
            </a:r>
            <a:r>
              <a:rPr lang="en-US" sz="2000" dirty="0">
                <a:latin typeface="Times New Roman" pitchFamily="18" charset="0"/>
                <a:cs typeface="Times New Roman" pitchFamily="18" charset="0"/>
              </a:rPr>
              <a:t> </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May misclassify neutral or ambiguous text</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Cannot handle non- English or multilingual datasets without customization</a:t>
            </a:r>
          </a:p>
          <a:p>
            <a:pPr algn="l"/>
            <a:r>
              <a:rPr lang="en-US" sz="2000" b="1" dirty="0">
                <a:latin typeface="Times New Roman" pitchFamily="18" charset="0"/>
                <a:cs typeface="Times New Roman" pitchFamily="18" charset="0"/>
              </a:rPr>
              <a:t>Opportunity-</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Can be extended to support real-time tweet streaming via Twitter X API</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Scope to train a custom ML or DL model for better sentiment classification </a:t>
            </a:r>
          </a:p>
          <a:p>
            <a:pPr algn="l"/>
            <a:r>
              <a:rPr lang="en-US" sz="2000" b="1" dirty="0">
                <a:latin typeface="Times New Roman" pitchFamily="18" charset="0"/>
                <a:cs typeface="Times New Roman" pitchFamily="18" charset="0"/>
              </a:rPr>
              <a:t>Threat-</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Presence of bots , paid users , or propaganda can skew real sentiment</a:t>
            </a:r>
          </a:p>
          <a:p>
            <a:pPr marL="342900" indent="-342900" algn="l">
              <a:buFont typeface="Arial" panose="020B0604020202020204" pitchFamily="34" charset="0"/>
              <a:buChar char="•"/>
            </a:pPr>
            <a:r>
              <a:rPr lang="en-US" sz="2000" dirty="0">
                <a:latin typeface="Times New Roman" pitchFamily="18" charset="0"/>
                <a:cs typeface="Times New Roman" pitchFamily="18" charset="0"/>
              </a:rPr>
              <a:t>Sudden changes of public opinion might not reflect immediately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600451"/>
            <a:ext cx="9901002" cy="707886"/>
          </a:xfrm>
          <a:prstGeom prst="rect">
            <a:avLst/>
          </a:prstGeom>
          <a:noFill/>
        </p:spPr>
        <p:txBody>
          <a:bodyPr wrap="square" rtlCol="0">
            <a:spAutoFit/>
          </a:bodyPr>
          <a:lstStyle/>
          <a:p>
            <a:r>
              <a:rPr lang="en-US" sz="2000" dirty="0">
                <a:latin typeface="Times New Roman" pitchFamily="18" charset="0"/>
                <a:cs typeface="Times New Roman" pitchFamily="18" charset="0"/>
              </a:rPr>
              <a:t>To design or develop a model website to identify different sentiments of vote bank on the basis of positive, neutral and negative feedbacks</a:t>
            </a:r>
            <a:r>
              <a:rPr lang="en-US" sz="2000" dirty="0">
                <a:solidFill>
                  <a:srgbClr val="FF0000"/>
                </a:solidFill>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8408" y="1450731"/>
            <a:ext cx="11078307" cy="4370427"/>
          </a:xfrm>
          <a:prstGeom prst="rect">
            <a:avLst/>
          </a:prstGeom>
          <a:noFill/>
        </p:spPr>
        <p:txBody>
          <a:bodyPr wrap="square" rtlCol="0">
            <a:spAutoFit/>
          </a:bodyPr>
          <a:lstStyle/>
          <a:p>
            <a:r>
              <a:rPr lang="en-GB" sz="2000" b="1" dirty="0">
                <a:latin typeface="Times New Roman" pitchFamily="18" charset="0"/>
                <a:cs typeface="Times New Roman" pitchFamily="18" charset="0"/>
              </a:rPr>
              <a:t>Collection of data:</a:t>
            </a:r>
          </a:p>
          <a:p>
            <a:r>
              <a:rPr lang="en-GB" sz="2000" dirty="0">
                <a:latin typeface="Times New Roman" pitchFamily="18" charset="0"/>
                <a:cs typeface="Times New Roman" pitchFamily="18" charset="0"/>
              </a:rPr>
              <a:t>People express their opinions on these forums with different vocabulary, writing context, slang which makes data huge and unorganized. Hence, various programming languages like Java are used for processing and analyzing the data. We are using .</a:t>
            </a:r>
            <a:r>
              <a:rPr lang="en-GB" sz="2000" dirty="0" err="1">
                <a:latin typeface="Times New Roman" pitchFamily="18" charset="0"/>
                <a:cs typeface="Times New Roman" pitchFamily="18" charset="0"/>
              </a:rPr>
              <a:t>csv</a:t>
            </a:r>
            <a:r>
              <a:rPr lang="en-GB" sz="2000" dirty="0">
                <a:latin typeface="Times New Roman" pitchFamily="18" charset="0"/>
                <a:cs typeface="Times New Roman" pitchFamily="18" charset="0"/>
              </a:rPr>
              <a:t> tweet files.</a:t>
            </a:r>
          </a:p>
          <a:p>
            <a:endParaRPr lang="en-US" sz="2000" dirty="0">
              <a:latin typeface="Times New Roman" pitchFamily="18" charset="0"/>
              <a:cs typeface="Times New Roman" pitchFamily="18" charset="0"/>
            </a:endParaRPr>
          </a:p>
          <a:p>
            <a:r>
              <a:rPr lang="en-GB" sz="2000" b="1" dirty="0">
                <a:latin typeface="Times New Roman" pitchFamily="18" charset="0"/>
                <a:cs typeface="Times New Roman" pitchFamily="18" charset="0"/>
              </a:rPr>
              <a:t>Preparation of text:</a:t>
            </a:r>
          </a:p>
          <a:p>
            <a:r>
              <a:rPr lang="en-GB" sz="2000" dirty="0">
                <a:latin typeface="Times New Roman" pitchFamily="18" charset="0"/>
                <a:cs typeface="Times New Roman" pitchFamily="18" charset="0"/>
              </a:rPr>
              <a:t>The words considering one at a time we will check whether they are present in the list of stop words or not. If it is present in the stop word that word is ignored and code moves on to the next word.</a:t>
            </a:r>
          </a:p>
          <a:p>
            <a:endParaRPr lang="en-US" sz="2000" dirty="0">
              <a:latin typeface="Times New Roman" pitchFamily="18" charset="0"/>
              <a:cs typeface="Times New Roman" pitchFamily="18" charset="0"/>
            </a:endParaRPr>
          </a:p>
          <a:p>
            <a:r>
              <a:rPr lang="en-GB" sz="2000" b="1" dirty="0">
                <a:latin typeface="Times New Roman" pitchFamily="18" charset="0"/>
                <a:cs typeface="Times New Roman" pitchFamily="18" charset="0"/>
              </a:rPr>
              <a:t>Detecting the sentiment:</a:t>
            </a:r>
          </a:p>
          <a:p>
            <a:r>
              <a:rPr lang="en-GB" sz="2000" dirty="0">
                <a:latin typeface="Times New Roman" pitchFamily="18" charset="0"/>
                <a:cs typeface="Times New Roman" pitchFamily="18" charset="0"/>
              </a:rPr>
              <a:t>The score of a word will be fetched and added to the score.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946" y="1301262"/>
            <a:ext cx="11265877" cy="4093428"/>
          </a:xfrm>
          <a:prstGeom prst="rect">
            <a:avLst/>
          </a:prstGeom>
        </p:spPr>
        <p:txBody>
          <a:bodyPr wrap="square">
            <a:spAutoFit/>
          </a:bodyPr>
          <a:lstStyle/>
          <a:p>
            <a:pPr>
              <a:buNone/>
            </a:pPr>
            <a:r>
              <a:rPr lang="en-GB" sz="2000" b="1" dirty="0">
                <a:latin typeface="Times New Roman" pitchFamily="18" charset="0"/>
                <a:cs typeface="Times New Roman" pitchFamily="18" charset="0"/>
              </a:rPr>
              <a:t>Sentiment Detection:</a:t>
            </a:r>
          </a:p>
          <a:p>
            <a:pPr>
              <a:buNone/>
            </a:pPr>
            <a:r>
              <a:rPr lang="en-US" sz="2000" dirty="0">
                <a:latin typeface="Times New Roman" panose="02020603050405020304" pitchFamily="18" charset="0"/>
                <a:cs typeface="Times New Roman" panose="02020603050405020304" pitchFamily="18" charset="0"/>
              </a:rPr>
              <a:t>We use Text Blob, a rule-based NLP library, to calculate the sentiment polarity score of the cleaned text. This score is then categorized 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Positive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Neutral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Negative</a:t>
            </a:r>
          </a:p>
          <a:p>
            <a:pPr>
              <a:buNone/>
            </a:pPr>
            <a:endParaRPr lang="en-GB" sz="2000" dirty="0">
              <a:latin typeface="Times New Roman" pitchFamily="18" charset="0"/>
              <a:cs typeface="Times New Roman" pitchFamily="18" charset="0"/>
            </a:endParaRPr>
          </a:p>
          <a:p>
            <a:pPr>
              <a:buNone/>
            </a:pPr>
            <a:r>
              <a:rPr lang="en-IN" sz="2000" b="1" dirty="0">
                <a:latin typeface="Times New Roman" panose="02020603050405020304" pitchFamily="18" charset="0"/>
                <a:cs typeface="Times New Roman" panose="02020603050405020304" pitchFamily="18" charset="0"/>
              </a:rPr>
              <a:t>Visualization and Interpretation:</a:t>
            </a:r>
          </a:p>
          <a:p>
            <a:pPr>
              <a:buNone/>
            </a:pPr>
            <a:r>
              <a:rPr lang="en-US" sz="2000" dirty="0">
                <a:latin typeface="Times New Roman" panose="02020603050405020304" pitchFamily="18" charset="0"/>
                <a:cs typeface="Times New Roman" panose="02020603050405020304" pitchFamily="18" charset="0"/>
              </a:rPr>
              <a:t>The categorized sentiment results are summarized and visualized through:</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Pie charts (sentiment distribution)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Histograms (sentiment score frequency)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Text-based summaries (prediction and insight)</a:t>
            </a:r>
          </a:p>
          <a:p>
            <a:pPr>
              <a:buNone/>
            </a:pPr>
            <a:endParaRPr lang="en-GB" sz="2000" b="1" dirty="0">
              <a:latin typeface="Times New Roman" panose="02020603050405020304"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6696" y="1394754"/>
            <a:ext cx="2816942" cy="249247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Collection of Data</a:t>
            </a:r>
          </a:p>
        </p:txBody>
      </p:sp>
      <p:sp>
        <p:nvSpPr>
          <p:cNvPr id="3" name="Rectangle 2"/>
          <p:cNvSpPr/>
          <p:nvPr/>
        </p:nvSpPr>
        <p:spPr>
          <a:xfrm>
            <a:off x="796411" y="1859329"/>
            <a:ext cx="2300749" cy="79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Tweets using twitter API</a:t>
            </a:r>
          </a:p>
        </p:txBody>
      </p:sp>
      <p:sp>
        <p:nvSpPr>
          <p:cNvPr id="4" name="Rectangle 3"/>
          <p:cNvSpPr/>
          <p:nvPr/>
        </p:nvSpPr>
        <p:spPr>
          <a:xfrm>
            <a:off x="796411" y="2832722"/>
            <a:ext cx="2300749" cy="79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 Download Dataset</a:t>
            </a:r>
          </a:p>
        </p:txBody>
      </p:sp>
      <p:sp>
        <p:nvSpPr>
          <p:cNvPr id="6" name="Right Arrow 5"/>
          <p:cNvSpPr/>
          <p:nvPr/>
        </p:nvSpPr>
        <p:spPr>
          <a:xfrm>
            <a:off x="3303638" y="2348090"/>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p:cNvSpPr/>
          <p:nvPr/>
        </p:nvSpPr>
        <p:spPr>
          <a:xfrm>
            <a:off x="4085303" y="2022593"/>
            <a:ext cx="1179871" cy="11356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Datasets</a:t>
            </a:r>
          </a:p>
        </p:txBody>
      </p:sp>
      <p:sp>
        <p:nvSpPr>
          <p:cNvPr id="9" name="Rounded Rectangle 8"/>
          <p:cNvSpPr/>
          <p:nvPr/>
        </p:nvSpPr>
        <p:spPr>
          <a:xfrm>
            <a:off x="6041921" y="1438998"/>
            <a:ext cx="2816942" cy="2492478"/>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Cleaning of Datasets</a:t>
            </a:r>
          </a:p>
        </p:txBody>
      </p:sp>
      <p:sp>
        <p:nvSpPr>
          <p:cNvPr id="10" name="Rectangle 9"/>
          <p:cNvSpPr/>
          <p:nvPr/>
        </p:nvSpPr>
        <p:spPr>
          <a:xfrm>
            <a:off x="6553001" y="2087928"/>
            <a:ext cx="1892710" cy="58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Tokenize</a:t>
            </a:r>
          </a:p>
        </p:txBody>
      </p:sp>
      <p:sp>
        <p:nvSpPr>
          <p:cNvPr id="11" name="Rectangle 10"/>
          <p:cNvSpPr/>
          <p:nvPr/>
        </p:nvSpPr>
        <p:spPr>
          <a:xfrm>
            <a:off x="6449765" y="2847470"/>
            <a:ext cx="2079524" cy="74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words Removal</a:t>
            </a:r>
          </a:p>
        </p:txBody>
      </p:sp>
      <p:sp>
        <p:nvSpPr>
          <p:cNvPr id="14" name="Right Arrow 13"/>
          <p:cNvSpPr/>
          <p:nvPr/>
        </p:nvSpPr>
        <p:spPr>
          <a:xfrm>
            <a:off x="5265174" y="2377586"/>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8858863" y="2377586"/>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640528" y="2264909"/>
            <a:ext cx="1892710" cy="58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Opinion word extraction</a:t>
            </a:r>
          </a:p>
        </p:txBody>
      </p:sp>
      <p:sp>
        <p:nvSpPr>
          <p:cNvPr id="17" name="Right Arrow 16"/>
          <p:cNvSpPr/>
          <p:nvPr/>
        </p:nvSpPr>
        <p:spPr>
          <a:xfrm rot="5400000">
            <a:off x="10159571" y="3084477"/>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40528" y="3640195"/>
            <a:ext cx="1892710" cy="58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Sentimental Analysis</a:t>
            </a:r>
          </a:p>
        </p:txBody>
      </p:sp>
      <p:sp>
        <p:nvSpPr>
          <p:cNvPr id="21" name="Bent Arrow 20"/>
          <p:cNvSpPr/>
          <p:nvPr/>
        </p:nvSpPr>
        <p:spPr>
          <a:xfrm rot="10800000">
            <a:off x="9890413" y="4222755"/>
            <a:ext cx="813816" cy="1413387"/>
          </a:xfrm>
          <a:prstGeom prst="bentArrow">
            <a:avLst>
              <a:gd name="adj1" fmla="val 25000"/>
              <a:gd name="adj2" fmla="val 25000"/>
              <a:gd name="adj3" fmla="val 25000"/>
              <a:gd name="adj4" fmla="val 45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ounded Rectangle 21"/>
          <p:cNvSpPr/>
          <p:nvPr/>
        </p:nvSpPr>
        <p:spPr>
          <a:xfrm>
            <a:off x="7289050" y="4765629"/>
            <a:ext cx="2601363" cy="1211670"/>
          </a:xfrm>
          <a:prstGeom prst="round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en-US" dirty="0"/>
          </a:p>
        </p:txBody>
      </p:sp>
      <p:sp>
        <p:nvSpPr>
          <p:cNvPr id="23" name="Rectangle 22"/>
          <p:cNvSpPr/>
          <p:nvPr/>
        </p:nvSpPr>
        <p:spPr>
          <a:xfrm>
            <a:off x="7574145" y="5026016"/>
            <a:ext cx="2066383" cy="64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Polarity Determination</a:t>
            </a:r>
          </a:p>
        </p:txBody>
      </p:sp>
      <p:sp>
        <p:nvSpPr>
          <p:cNvPr id="25" name="Right Arrow 24"/>
          <p:cNvSpPr/>
          <p:nvPr/>
        </p:nvSpPr>
        <p:spPr>
          <a:xfrm rot="10800000">
            <a:off x="6507385" y="5328491"/>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344289" y="4990187"/>
            <a:ext cx="2163095" cy="987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Accuracy Calculation and Comparison</a:t>
            </a:r>
          </a:p>
        </p:txBody>
      </p:sp>
      <p:sp>
        <p:nvSpPr>
          <p:cNvPr id="27" name="Right Arrow 26"/>
          <p:cNvSpPr/>
          <p:nvPr/>
        </p:nvSpPr>
        <p:spPr>
          <a:xfrm rot="10800000">
            <a:off x="3562624" y="5328491"/>
            <a:ext cx="781665" cy="307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320869" y="5192462"/>
            <a:ext cx="2241754" cy="58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Visualization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408" y="479094"/>
            <a:ext cx="3515706" cy="584775"/>
          </a:xfrm>
          <a:prstGeom prst="rect">
            <a:avLst/>
          </a:prstGeom>
          <a:noFill/>
        </p:spPr>
        <p:txBody>
          <a:bodyPr wrap="none" rtlCol="0">
            <a:spAutoFit/>
          </a:bodyPr>
          <a:lstStyle/>
          <a:p>
            <a:r>
              <a:rPr lang="en-US" sz="3200" b="1" dirty="0">
                <a:solidFill>
                  <a:srgbClr val="46B0FA"/>
                </a:solidFill>
                <a:latin typeface="Arial" pitchFamily="34" charset="0"/>
                <a:cs typeface="Arial" pitchFamily="34" charset="0"/>
              </a:rPr>
              <a:t>CODE SNIPPETS</a:t>
            </a:r>
          </a:p>
        </p:txBody>
      </p:sp>
      <p:pic>
        <p:nvPicPr>
          <p:cNvPr id="6" name="Picture 5">
            <a:extLst>
              <a:ext uri="{FF2B5EF4-FFF2-40B4-BE49-F238E27FC236}">
                <a16:creationId xmlns:a16="http://schemas.microsoft.com/office/drawing/2014/main" id="{0128F930-7D70-1ADC-B3D5-306B8BC5549F}"/>
              </a:ext>
            </a:extLst>
          </p:cNvPr>
          <p:cNvPicPr>
            <a:picLocks noChangeAspect="1"/>
          </p:cNvPicPr>
          <p:nvPr/>
        </p:nvPicPr>
        <p:blipFill>
          <a:blip r:embed="rId2"/>
          <a:stretch>
            <a:fillRect/>
          </a:stretch>
        </p:blipFill>
        <p:spPr>
          <a:xfrm>
            <a:off x="150028" y="1063869"/>
            <a:ext cx="6045500" cy="3047339"/>
          </a:xfrm>
          <a:prstGeom prst="rect">
            <a:avLst/>
          </a:prstGeom>
        </p:spPr>
      </p:pic>
      <p:pic>
        <p:nvPicPr>
          <p:cNvPr id="8" name="Picture 7">
            <a:extLst>
              <a:ext uri="{FF2B5EF4-FFF2-40B4-BE49-F238E27FC236}">
                <a16:creationId xmlns:a16="http://schemas.microsoft.com/office/drawing/2014/main" id="{FDECB67D-21D9-FAF1-35A8-214D356B649B}"/>
              </a:ext>
            </a:extLst>
          </p:cNvPr>
          <p:cNvPicPr>
            <a:picLocks noChangeAspect="1"/>
          </p:cNvPicPr>
          <p:nvPr/>
        </p:nvPicPr>
        <p:blipFill>
          <a:blip r:embed="rId3"/>
          <a:stretch>
            <a:fillRect/>
          </a:stretch>
        </p:blipFill>
        <p:spPr>
          <a:xfrm>
            <a:off x="150028" y="4217437"/>
            <a:ext cx="6045500" cy="2416628"/>
          </a:xfrm>
          <a:prstGeom prst="rect">
            <a:avLst/>
          </a:prstGeom>
        </p:spPr>
      </p:pic>
      <p:pic>
        <p:nvPicPr>
          <p:cNvPr id="10" name="Picture 9">
            <a:extLst>
              <a:ext uri="{FF2B5EF4-FFF2-40B4-BE49-F238E27FC236}">
                <a16:creationId xmlns:a16="http://schemas.microsoft.com/office/drawing/2014/main" id="{6F380203-7284-1073-643C-9CB19774CC58}"/>
              </a:ext>
            </a:extLst>
          </p:cNvPr>
          <p:cNvPicPr>
            <a:picLocks noChangeAspect="1"/>
          </p:cNvPicPr>
          <p:nvPr/>
        </p:nvPicPr>
        <p:blipFill>
          <a:blip r:embed="rId4"/>
          <a:stretch>
            <a:fillRect/>
          </a:stretch>
        </p:blipFill>
        <p:spPr>
          <a:xfrm>
            <a:off x="6335486" y="1063869"/>
            <a:ext cx="5706486" cy="52809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591" y="298331"/>
            <a:ext cx="1795684" cy="584775"/>
          </a:xfrm>
          <a:prstGeom prst="rect">
            <a:avLst/>
          </a:prstGeom>
          <a:noFill/>
        </p:spPr>
        <p:txBody>
          <a:bodyPr wrap="none" rtlCol="0">
            <a:spAutoFit/>
          </a:bodyPr>
          <a:lstStyle/>
          <a:p>
            <a:r>
              <a:rPr lang="en-US" sz="3200" b="1" dirty="0">
                <a:solidFill>
                  <a:srgbClr val="46B0FA"/>
                </a:solidFill>
                <a:latin typeface="Arial" pitchFamily="34" charset="0"/>
                <a:cs typeface="Arial" pitchFamily="34" charset="0"/>
              </a:rPr>
              <a:t>RESULT</a:t>
            </a:r>
          </a:p>
        </p:txBody>
      </p:sp>
      <p:pic>
        <p:nvPicPr>
          <p:cNvPr id="4" name="Picture 3">
            <a:extLst>
              <a:ext uri="{FF2B5EF4-FFF2-40B4-BE49-F238E27FC236}">
                <a16:creationId xmlns:a16="http://schemas.microsoft.com/office/drawing/2014/main" id="{8F068F48-2D4F-9BC9-5390-E71FE60C14C1}"/>
              </a:ext>
            </a:extLst>
          </p:cNvPr>
          <p:cNvPicPr>
            <a:picLocks noChangeAspect="1"/>
          </p:cNvPicPr>
          <p:nvPr/>
        </p:nvPicPr>
        <p:blipFill>
          <a:blip r:embed="rId2"/>
          <a:stretch>
            <a:fillRect/>
          </a:stretch>
        </p:blipFill>
        <p:spPr>
          <a:xfrm>
            <a:off x="343569" y="755779"/>
            <a:ext cx="5752431" cy="2965539"/>
          </a:xfrm>
          <a:prstGeom prst="rect">
            <a:avLst/>
          </a:prstGeom>
        </p:spPr>
      </p:pic>
      <p:pic>
        <p:nvPicPr>
          <p:cNvPr id="8" name="Picture 7">
            <a:extLst>
              <a:ext uri="{FF2B5EF4-FFF2-40B4-BE49-F238E27FC236}">
                <a16:creationId xmlns:a16="http://schemas.microsoft.com/office/drawing/2014/main" id="{CF2F0E3E-BF16-516C-1691-80054530F8F3}"/>
              </a:ext>
            </a:extLst>
          </p:cNvPr>
          <p:cNvPicPr>
            <a:picLocks noChangeAspect="1"/>
          </p:cNvPicPr>
          <p:nvPr/>
        </p:nvPicPr>
        <p:blipFill>
          <a:blip r:embed="rId3"/>
          <a:stretch>
            <a:fillRect/>
          </a:stretch>
        </p:blipFill>
        <p:spPr>
          <a:xfrm>
            <a:off x="1073020" y="3721318"/>
            <a:ext cx="4550806" cy="3043376"/>
          </a:xfrm>
          <a:prstGeom prst="rect">
            <a:avLst/>
          </a:prstGeom>
        </p:spPr>
      </p:pic>
      <p:pic>
        <p:nvPicPr>
          <p:cNvPr id="11" name="Picture 10">
            <a:extLst>
              <a:ext uri="{FF2B5EF4-FFF2-40B4-BE49-F238E27FC236}">
                <a16:creationId xmlns:a16="http://schemas.microsoft.com/office/drawing/2014/main" id="{E26CA46B-7C88-1FD9-02FC-40793F354FB5}"/>
              </a:ext>
            </a:extLst>
          </p:cNvPr>
          <p:cNvPicPr>
            <a:picLocks noChangeAspect="1"/>
          </p:cNvPicPr>
          <p:nvPr/>
        </p:nvPicPr>
        <p:blipFill>
          <a:blip r:embed="rId4"/>
          <a:stretch>
            <a:fillRect/>
          </a:stretch>
        </p:blipFill>
        <p:spPr>
          <a:xfrm>
            <a:off x="6025911" y="1194318"/>
            <a:ext cx="6067651" cy="55050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 y="652492"/>
            <a:ext cx="2920992" cy="584775"/>
          </a:xfrm>
          <a:prstGeom prst="rect">
            <a:avLst/>
          </a:prstGeom>
          <a:noFill/>
        </p:spPr>
        <p:txBody>
          <a:bodyPr wrap="none" rtlCol="0">
            <a:spAutoFit/>
          </a:bodyPr>
          <a:lstStyle/>
          <a:p>
            <a:r>
              <a:rPr lang="en-US" sz="3200" b="1" dirty="0">
                <a:solidFill>
                  <a:srgbClr val="46B0FA"/>
                </a:solidFill>
                <a:latin typeface="Arial" pitchFamily="34" charset="0"/>
                <a:cs typeface="Arial" pitchFamily="34" charset="0"/>
              </a:rPr>
              <a:t>CONCLUSION</a:t>
            </a:r>
          </a:p>
        </p:txBody>
      </p:sp>
      <p:sp>
        <p:nvSpPr>
          <p:cNvPr id="3" name="TextBox 2"/>
          <p:cNvSpPr txBox="1"/>
          <p:nvPr/>
        </p:nvSpPr>
        <p:spPr>
          <a:xfrm>
            <a:off x="487680" y="1940004"/>
            <a:ext cx="11064239" cy="923330"/>
          </a:xfrm>
          <a:prstGeom prst="rect">
            <a:avLst/>
          </a:prstGeom>
          <a:noFill/>
        </p:spPr>
        <p:txBody>
          <a:bodyPr wrap="square" rtlCol="0">
            <a:spAutoFit/>
          </a:bodyPr>
          <a:lstStyle/>
          <a:p>
            <a:r>
              <a:rPr lang="en-US" dirty="0"/>
              <a:t>Out of the total tweets analyzed, the majority (78.49%) were </a:t>
            </a:r>
            <a:r>
              <a:rPr lang="en-US" b="1" dirty="0"/>
              <a:t>neutral</a:t>
            </a:r>
            <a:r>
              <a:rPr lang="en-US" dirty="0"/>
              <a:t>, while </a:t>
            </a:r>
            <a:r>
              <a:rPr lang="en-US" b="1" dirty="0"/>
              <a:t>12.05%</a:t>
            </a:r>
            <a:r>
              <a:rPr lang="en-US" dirty="0"/>
              <a:t> expressed </a:t>
            </a:r>
            <a:r>
              <a:rPr lang="en-US" b="1" dirty="0"/>
              <a:t>positive sentiment</a:t>
            </a:r>
            <a:r>
              <a:rPr lang="en-US" dirty="0"/>
              <a:t> and </a:t>
            </a:r>
            <a:r>
              <a:rPr lang="en-US" b="1" dirty="0"/>
              <a:t>9.46%</a:t>
            </a:r>
            <a:r>
              <a:rPr lang="en-US" dirty="0"/>
              <a:t> expressed </a:t>
            </a:r>
            <a:r>
              <a:rPr lang="en-US" b="1" dirty="0"/>
              <a:t>negative sentiment</a:t>
            </a:r>
            <a:r>
              <a:rPr lang="en-US" dirty="0"/>
              <a:t>. The </a:t>
            </a:r>
            <a:r>
              <a:rPr lang="en-US" b="1" dirty="0"/>
              <a:t>average sentiment score</a:t>
            </a:r>
            <a:r>
              <a:rPr lang="en-US" dirty="0"/>
              <a:t> was </a:t>
            </a:r>
            <a:r>
              <a:rPr lang="en-US" b="1" dirty="0"/>
              <a:t>0.0283</a:t>
            </a:r>
            <a:r>
              <a:rPr lang="en-US" dirty="0"/>
              <a:t>, indicating an overall </a:t>
            </a:r>
            <a:r>
              <a:rPr lang="en-US" b="1" dirty="0"/>
              <a:t>slightly positive sentiment</a:t>
            </a:r>
            <a:r>
              <a:rPr lang="en-US" dirty="0"/>
              <a:t> trend among the tweets.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822959" y="1312664"/>
            <a:ext cx="9901002" cy="4678204"/>
          </a:xfrm>
          <a:prstGeom prst="rect">
            <a:avLst/>
          </a:prstGeom>
          <a:noFill/>
        </p:spPr>
        <p:txBody>
          <a:bodyPr wrap="square" rtlCol="0">
            <a:spAutoFit/>
          </a:bodyPr>
          <a:lstStyle/>
          <a:p>
            <a:pPr>
              <a:buFont typeface="Arial" pitchFamily="34" charset="0"/>
              <a:buChar char="•"/>
            </a:pPr>
            <a:endParaRPr lang="en-US" sz="2000" dirty="0">
              <a:solidFill>
                <a:srgbClr val="0070C0"/>
              </a:solidFill>
            </a:endParaRPr>
          </a:p>
          <a:p>
            <a:pPr marL="457200" indent="-457200">
              <a:buFont typeface="Arial" pitchFamily="34" charset="0"/>
              <a:buChar char="•"/>
            </a:pPr>
            <a:r>
              <a:rPr lang="en-US" sz="2000" dirty="0">
                <a:solidFill>
                  <a:srgbClr val="0070C0"/>
                </a:solidFill>
                <a:hlinkClick r:id="rId2"/>
              </a:rPr>
              <a:t>https://towardsdatascience.com/sentiment-analysis-on-twitter-data-regarding-2020-us-elections-1de4bedbe866</a:t>
            </a:r>
            <a:endParaRPr lang="en-US" sz="2000" dirty="0">
              <a:solidFill>
                <a:srgbClr val="0070C0"/>
              </a:solidFill>
            </a:endParaRPr>
          </a:p>
          <a:p>
            <a:pPr marL="457200" indent="-457200">
              <a:buFont typeface="Arial" pitchFamily="34" charset="0"/>
              <a:buChar char="•"/>
            </a:pPr>
            <a:endParaRPr lang="en-US" sz="2000" dirty="0">
              <a:solidFill>
                <a:srgbClr val="0070C0"/>
              </a:solidFill>
            </a:endParaRPr>
          </a:p>
          <a:p>
            <a:pPr marL="457200" indent="-457200">
              <a:buFont typeface="Arial" pitchFamily="34" charset="0"/>
              <a:buChar char="•"/>
            </a:pPr>
            <a:r>
              <a:rPr lang="en-US" sz="2000" dirty="0">
                <a:solidFill>
                  <a:srgbClr val="0070C0"/>
                </a:solidFill>
                <a:hlinkClick r:id="rId3"/>
              </a:rPr>
              <a:t>https://github.com/PritamGuha31/Sentiment-Analysis-on-Twitter-data-ahead-of-2020-US-Elections/blob/main/README.md</a:t>
            </a:r>
            <a:endParaRPr lang="en-US" sz="2000" dirty="0">
              <a:solidFill>
                <a:srgbClr val="0070C0"/>
              </a:solidFill>
            </a:endParaRPr>
          </a:p>
          <a:p>
            <a:pPr marL="457200" indent="-457200">
              <a:buFont typeface="Arial" pitchFamily="34" charset="0"/>
              <a:buChar char="•"/>
            </a:pPr>
            <a:endParaRPr lang="en-US" sz="2000" dirty="0">
              <a:solidFill>
                <a:srgbClr val="0070C0"/>
              </a:solidFill>
            </a:endParaRPr>
          </a:p>
          <a:p>
            <a:pPr marL="457200" indent="-457200">
              <a:buFont typeface="Arial" pitchFamily="34" charset="0"/>
              <a:buChar char="•"/>
            </a:pPr>
            <a:r>
              <a:rPr lang="en-US" sz="2000" dirty="0">
                <a:solidFill>
                  <a:srgbClr val="0070C0"/>
                </a:solidFill>
                <a:hlinkClick r:id="rId4"/>
              </a:rPr>
              <a:t>https://www.geeksforgeeks.org/twitter-sentiment-analysis-using-python/</a:t>
            </a:r>
            <a:endParaRPr lang="en-US" sz="2000" dirty="0">
              <a:solidFill>
                <a:srgbClr val="0070C0"/>
              </a:solidFill>
            </a:endParaRPr>
          </a:p>
          <a:p>
            <a:pPr marL="457200" indent="-457200">
              <a:buFont typeface="Arial" pitchFamily="34" charset="0"/>
              <a:buChar char="•"/>
            </a:pPr>
            <a:endParaRPr lang="en-US" sz="2000" dirty="0">
              <a:solidFill>
                <a:srgbClr val="0070C0"/>
              </a:solidFill>
            </a:endParaRPr>
          </a:p>
          <a:p>
            <a:pPr marL="457200" indent="-457200">
              <a:buFont typeface="Arial" pitchFamily="34" charset="0"/>
              <a:buChar char="•"/>
            </a:pPr>
            <a:r>
              <a:rPr lang="en-US" sz="2000" u="sng" dirty="0">
                <a:solidFill>
                  <a:srgbClr val="0070C0"/>
                </a:solidFill>
                <a:hlinkClick r:id="rId5"/>
              </a:rPr>
              <a:t>http://www.meng-jiang.com/pubs/crossmedia-heteronam18/crossmedia-heteronam18-paper.pdf</a:t>
            </a:r>
            <a:endParaRPr lang="en-US" sz="2000" u="sng" dirty="0">
              <a:solidFill>
                <a:srgbClr val="0070C0"/>
              </a:solidFill>
            </a:endParaRPr>
          </a:p>
          <a:p>
            <a:pPr marL="457200" indent="-457200">
              <a:buFont typeface="Arial" pitchFamily="34" charset="0"/>
              <a:buChar char="•"/>
            </a:pPr>
            <a:endParaRPr lang="en-US" sz="2000" u="sng" dirty="0">
              <a:solidFill>
                <a:srgbClr val="0070C0"/>
              </a:solidFill>
            </a:endParaRPr>
          </a:p>
          <a:p>
            <a:pPr marL="457200" indent="-457200">
              <a:buFont typeface="Arial" pitchFamily="34" charset="0"/>
              <a:buChar char="•"/>
            </a:pPr>
            <a:r>
              <a:rPr lang="en-US" sz="2000" u="sng" dirty="0">
                <a:solidFill>
                  <a:srgbClr val="0070C0"/>
                </a:solidFill>
              </a:rPr>
              <a:t>https://www.youtube.com/watch?v=-D2AaOXMCuc&amp;ab_channel=IvyProSchool</a:t>
            </a: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latin typeface="Arial" panose="020B0604020202020204" pitchFamily="34" charset="0"/>
                <a:cs typeface="Arial" panose="020B0604020202020204" pitchFamily="34" charset="0"/>
              </a:rPr>
              <a:t>Thank You</a:t>
            </a:r>
            <a:endParaRPr lang="en-IN" sz="7200"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Times New Roman" pitchFamily="18" charset="0"/>
                <a:cs typeface="Times New Roman" pitchFamily="18" charset="0"/>
              </a:rPr>
              <a:t>Introduction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Review</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Objectives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Methodology</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Working Model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Results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Conclusion</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966651" y="1440382"/>
            <a:ext cx="9901002" cy="2246769"/>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 Sentimental Analysis is a method used to judge someone’s feelings or make sense of their feelings according to a certain thing. </a:t>
            </a:r>
          </a:p>
          <a:p>
            <a:pPr>
              <a:buFont typeface="Arial" pitchFamily="34" charset="0"/>
              <a:buChar char="•"/>
            </a:pPr>
            <a:r>
              <a:rPr lang="en-US" sz="2000" dirty="0">
                <a:latin typeface="Times New Roman" pitchFamily="18" charset="0"/>
                <a:cs typeface="Times New Roman" pitchFamily="18" charset="0"/>
              </a:rPr>
              <a:t> It is basically a text processing technique and aims to determine the class that the given text wants to express emotionally.</a:t>
            </a:r>
          </a:p>
          <a:p>
            <a:pPr>
              <a:buFont typeface="Arial" pitchFamily="34" charset="0"/>
              <a:buChar char="•"/>
            </a:pPr>
            <a:r>
              <a:rPr lang="en-US" sz="2000" dirty="0">
                <a:latin typeface="Times New Roman" pitchFamily="18" charset="0"/>
                <a:cs typeface="Times New Roman" pitchFamily="18" charset="0"/>
              </a:rPr>
              <a:t> During election campaigns and elections, both contesting parties and voters express their opinions on social media websites generating huge amount of semi structured data. </a:t>
            </a:r>
          </a:p>
          <a:p>
            <a:pPr>
              <a:buFont typeface="Arial" pitchFamily="34" charset="0"/>
              <a:buChar char="•"/>
            </a:pPr>
            <a:r>
              <a:rPr lang="en-US" sz="2000" dirty="0">
                <a:latin typeface="Times New Roman" pitchFamily="18" charset="0"/>
                <a:cs typeface="Times New Roman" pitchFamily="18" charset="0"/>
              </a:rPr>
              <a:t> Sentiment analysis focuses on the polarity of a text (</a:t>
            </a:r>
            <a:r>
              <a:rPr lang="en-US" sz="2000" b="1" i="1" dirty="0">
                <a:latin typeface="Times New Roman" pitchFamily="18" charset="0"/>
                <a:cs typeface="Times New Roman" pitchFamily="18" charset="0"/>
              </a:rPr>
              <a:t>positive, negative, neutral</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3023" y="345528"/>
            <a:ext cx="3412142" cy="576964"/>
          </a:xfrm>
        </p:spPr>
        <p:txBody>
          <a:bodyPr/>
          <a:lstStyle/>
          <a:p>
            <a:r>
              <a:rPr lang="en-US" sz="3200" dirty="0">
                <a:solidFill>
                  <a:srgbClr val="46B0FA"/>
                </a:solidFill>
                <a:latin typeface="Arial" pitchFamily="34" charset="0"/>
                <a:cs typeface="Arial" pitchFamily="34" charset="0"/>
              </a:rPr>
              <a:t>Algorithms Used</a:t>
            </a:r>
          </a:p>
        </p:txBody>
      </p:sp>
      <p:sp>
        <p:nvSpPr>
          <p:cNvPr id="3" name="Subtitle 2"/>
          <p:cNvSpPr>
            <a:spLocks noGrp="1"/>
          </p:cNvSpPr>
          <p:nvPr>
            <p:ph type="subTitle" idx="1"/>
          </p:nvPr>
        </p:nvSpPr>
        <p:spPr>
          <a:xfrm>
            <a:off x="773723" y="1846385"/>
            <a:ext cx="10118156" cy="3607344"/>
          </a:xfrm>
        </p:spPr>
        <p:txBody>
          <a:bodyPr/>
          <a:lstStyle/>
          <a:p>
            <a:pPr algn="l"/>
            <a:r>
              <a:rPr lang="en-US" sz="2000" dirty="0">
                <a:latin typeface="Times New Roman" panose="02020603050405020304" pitchFamily="18" charset="0"/>
                <a:cs typeface="Times New Roman" panose="02020603050405020304" pitchFamily="18" charset="0"/>
              </a:rPr>
              <a:t>Polarity-Based Sentiment Analysis using Text Blob (Naive Bayes-based)</a:t>
            </a:r>
            <a:endParaRPr lang="en-US" sz="2000" dirty="0">
              <a:latin typeface="Times New Roman" panose="02020603050405020304" pitchFamily="18" charset="0"/>
              <a:ea typeface="Tahoma" pitchFamily="34" charset="0"/>
              <a:cs typeface="Times New Roman" pitchFamily="18" charset="0"/>
            </a:endParaRPr>
          </a:p>
          <a:p>
            <a:pPr algn="l"/>
            <a:r>
              <a:rPr lang="en-US" sz="2000" dirty="0">
                <a:latin typeface="Times New Roman" panose="02020603050405020304" pitchFamily="18" charset="0"/>
                <a:cs typeface="Times New Roman" panose="02020603050405020304" pitchFamily="18" charset="0"/>
              </a:rPr>
              <a:t>The application uses Text Blob's built-in sentiment analysis, which assigns a </a:t>
            </a:r>
            <a:r>
              <a:rPr lang="en-US" sz="2000" b="1" dirty="0">
                <a:latin typeface="Times New Roman" panose="02020603050405020304" pitchFamily="18" charset="0"/>
                <a:cs typeface="Times New Roman" panose="02020603050405020304" pitchFamily="18" charset="0"/>
              </a:rPr>
              <a:t>polarity score</a:t>
            </a:r>
            <a:r>
              <a:rPr lang="en-US" sz="2000" dirty="0">
                <a:latin typeface="Times New Roman" panose="02020603050405020304" pitchFamily="18" charset="0"/>
                <a:cs typeface="Times New Roman" panose="02020603050405020304" pitchFamily="18" charset="0"/>
              </a:rPr>
              <a:t> ranging from </a:t>
            </a:r>
            <a:r>
              <a:rPr lang="en-US" sz="2000" b="1" dirty="0">
                <a:latin typeface="Times New Roman" panose="02020603050405020304" pitchFamily="18" charset="0"/>
                <a:cs typeface="Times New Roman" panose="02020603050405020304" pitchFamily="18" charset="0"/>
              </a:rPr>
              <a:t>-1 (negative)</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+1 (positive)</a:t>
            </a:r>
            <a:r>
              <a:rPr lang="en-US" sz="2000" dirty="0">
                <a:latin typeface="Times New Roman" panose="02020603050405020304" pitchFamily="18" charset="0"/>
                <a:cs typeface="Times New Roman" panose="02020603050405020304" pitchFamily="18" charset="0"/>
              </a:rPr>
              <a:t>. It analyzes cleaned text data using a pre-trained </a:t>
            </a:r>
            <a:r>
              <a:rPr lang="en-US" sz="2000" b="1" dirty="0">
                <a:latin typeface="Times New Roman" panose="02020603050405020304" pitchFamily="18" charset="0"/>
                <a:cs typeface="Times New Roman" panose="02020603050405020304" pitchFamily="18" charset="0"/>
              </a:rPr>
              <a:t>Naive Bayes classifier</a:t>
            </a:r>
            <a:r>
              <a:rPr lang="en-US" sz="2000" dirty="0">
                <a:latin typeface="Times New Roman" panose="02020603050405020304" pitchFamily="18" charset="0"/>
                <a:cs typeface="Times New Roman" panose="02020603050405020304" pitchFamily="18" charset="0"/>
              </a:rPr>
              <a:t> or pattern-based model to determine sentiment orientation (Positive, Neutral, Negative).</a:t>
            </a:r>
          </a:p>
          <a:p>
            <a:pPr algn="l"/>
            <a:endParaRPr lang="en-US" sz="2000" dirty="0">
              <a:latin typeface="Times New Roman" pitchFamily="18" charset="0"/>
              <a:ea typeface="Tahoma" pitchFamily="34"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970" y="380327"/>
            <a:ext cx="2783660" cy="582626"/>
          </a:xfrm>
        </p:spPr>
        <p:txBody>
          <a:bodyPr/>
          <a:lstStyle/>
          <a:p>
            <a:r>
              <a:rPr lang="en-US" sz="3200" b="1" dirty="0">
                <a:solidFill>
                  <a:srgbClr val="46B0FA"/>
                </a:solidFill>
                <a:latin typeface="Arial" pitchFamily="34" charset="0"/>
                <a:cs typeface="Arial" pitchFamily="34" charset="0"/>
              </a:rPr>
              <a:t>Motivation</a:t>
            </a:r>
          </a:p>
        </p:txBody>
      </p:sp>
      <p:sp>
        <p:nvSpPr>
          <p:cNvPr id="3" name="Subtitle 2"/>
          <p:cNvSpPr>
            <a:spLocks noGrp="1"/>
          </p:cNvSpPr>
          <p:nvPr>
            <p:ph type="subTitle" idx="1"/>
          </p:nvPr>
        </p:nvSpPr>
        <p:spPr>
          <a:xfrm>
            <a:off x="1024577" y="2048608"/>
            <a:ext cx="10026032" cy="2769577"/>
          </a:xfrm>
        </p:spPr>
        <p:txBody>
          <a:bodyPr/>
          <a:lstStyle/>
          <a:p>
            <a:pPr algn="l"/>
            <a:r>
              <a:rPr lang="en-US" sz="2000" dirty="0">
                <a:latin typeface="Times New Roman" pitchFamily="18" charset="0"/>
                <a:cs typeface="Times New Roman" pitchFamily="18" charset="0"/>
              </a:rPr>
              <a:t>Elections are a significant component for any democratic country which involves the expression of opinion using a vote. People also express their opinions on social media regarding elections. The 2024 U.S. election was controversial since allegations of rigging and result manipulations surround it. Using sentiment analysis this project reveals several hidden aspects of public opinion for different parties and candidates and would unleash similar sentiments for a given state.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694" y="414673"/>
            <a:ext cx="3722336" cy="524003"/>
          </a:xfrm>
        </p:spPr>
        <p:txBody>
          <a:bodyPr/>
          <a:lstStyle/>
          <a:p>
            <a:pPr algn="l"/>
            <a:r>
              <a:rPr lang="en-US" sz="3200" dirty="0">
                <a:solidFill>
                  <a:srgbClr val="46B0FA"/>
                </a:solidFill>
                <a:latin typeface="Arial" pitchFamily="34" charset="0"/>
                <a:cs typeface="Arial" pitchFamily="34" charset="0"/>
              </a:rPr>
              <a:t>Problem Statement</a:t>
            </a:r>
          </a:p>
        </p:txBody>
      </p:sp>
      <p:sp>
        <p:nvSpPr>
          <p:cNvPr id="3" name="Subtitle 2"/>
          <p:cNvSpPr>
            <a:spLocks noGrp="1"/>
          </p:cNvSpPr>
          <p:nvPr>
            <p:ph type="subTitle" idx="1"/>
          </p:nvPr>
        </p:nvSpPr>
        <p:spPr>
          <a:xfrm>
            <a:off x="1143673" y="1862250"/>
            <a:ext cx="9574149" cy="1179888"/>
          </a:xfrm>
        </p:spPr>
        <p:txBody>
          <a:bodyPr/>
          <a:lstStyle/>
          <a:p>
            <a:pPr algn="l"/>
            <a:r>
              <a:rPr lang="en-US" sz="2000" dirty="0">
                <a:latin typeface="Times New Roman" pitchFamily="18" charset="0"/>
                <a:cs typeface="Times New Roman" pitchFamily="18" charset="0"/>
              </a:rPr>
              <a:t>To analyze winning candidate from 2024 presidential Election tweets given in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458" y="528812"/>
            <a:ext cx="4269898" cy="463677"/>
          </a:xfrm>
        </p:spPr>
        <p:txBody>
          <a:bodyPr/>
          <a:lstStyle/>
          <a:p>
            <a:r>
              <a:rPr lang="en-US" sz="3200" dirty="0">
                <a:solidFill>
                  <a:srgbClr val="46B0FA"/>
                </a:solidFill>
                <a:latin typeface="Arial" pitchFamily="34" charset="0"/>
                <a:cs typeface="Arial" pitchFamily="34" charset="0"/>
              </a:rPr>
              <a:t>Area of Application</a:t>
            </a:r>
          </a:p>
        </p:txBody>
      </p:sp>
      <p:sp>
        <p:nvSpPr>
          <p:cNvPr id="3" name="Subtitle 2"/>
          <p:cNvSpPr>
            <a:spLocks noGrp="1"/>
          </p:cNvSpPr>
          <p:nvPr>
            <p:ph type="subTitle" idx="1"/>
          </p:nvPr>
        </p:nvSpPr>
        <p:spPr>
          <a:xfrm>
            <a:off x="1242646" y="1946276"/>
            <a:ext cx="9144000" cy="1655762"/>
          </a:xfrm>
        </p:spPr>
        <p:txBody>
          <a:bodyPr/>
          <a:lstStyle/>
          <a:p>
            <a:pPr algn="l"/>
            <a:r>
              <a:rPr lang="en-US" sz="2000" dirty="0">
                <a:latin typeface="Times New Roman" pitchFamily="18" charset="0"/>
                <a:cs typeface="Times New Roman" pitchFamily="18" charset="0"/>
              </a:rPr>
              <a:t>Sentimental analysis is the automated process of analyzing text to determine the sentiments expressed (positive, negative or neutral).The applications of sentimental analysis are endless and can be applied to any industry, from finance and retail to hospitality and technology  such as market research, social media monitoring, vote bank identification, customer support management and analyzing customer feedback.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576" y="369804"/>
            <a:ext cx="3137011" cy="463676"/>
          </a:xfrm>
        </p:spPr>
        <p:txBody>
          <a:bodyPr/>
          <a:lstStyle/>
          <a:p>
            <a:r>
              <a:rPr lang="en-US" sz="3200" dirty="0">
                <a:solidFill>
                  <a:srgbClr val="46B0FA"/>
                </a:solidFill>
                <a:latin typeface="Arial" pitchFamily="34" charset="0"/>
                <a:cs typeface="Arial" pitchFamily="34" charset="0"/>
              </a:rPr>
              <a:t>Dataset Used</a:t>
            </a:r>
          </a:p>
        </p:txBody>
      </p:sp>
      <p:sp>
        <p:nvSpPr>
          <p:cNvPr id="3" name="Subtitle 2"/>
          <p:cNvSpPr>
            <a:spLocks noGrp="1"/>
          </p:cNvSpPr>
          <p:nvPr>
            <p:ph type="subTitle" idx="1"/>
          </p:nvPr>
        </p:nvSpPr>
        <p:spPr>
          <a:xfrm>
            <a:off x="821861" y="1553671"/>
            <a:ext cx="9144000" cy="1655762"/>
          </a:xfrm>
        </p:spPr>
        <p:txBody>
          <a:bodyPr/>
          <a:lstStyle/>
          <a:p>
            <a:pPr algn="l"/>
            <a:r>
              <a:rPr lang="en-US" sz="2000" dirty="0">
                <a:latin typeface="Times New Roman" pitchFamily="18" charset="0"/>
                <a:cs typeface="Times New Roman" pitchFamily="18" charset="0"/>
              </a:rPr>
              <a:t>Dataset- The US Presidential Elections 2024</a:t>
            </a:r>
          </a:p>
          <a:p>
            <a:pPr algn="l"/>
            <a:r>
              <a:rPr lang="en-US" sz="2000" dirty="0">
                <a:latin typeface="Times New Roman" pitchFamily="18" charset="0"/>
                <a:cs typeface="Times New Roman" pitchFamily="18" charset="0"/>
              </a:rPr>
              <a:t>Source- </a:t>
            </a:r>
            <a:r>
              <a:rPr lang="en-US" sz="2000" dirty="0">
                <a:latin typeface="Times New Roman" pitchFamily="18" charset="0"/>
                <a:cs typeface="Times New Roman" pitchFamily="18" charset="0"/>
                <a:hlinkClick r:id="rId2"/>
              </a:rPr>
              <a:t>https://docs.google.com/spreadsheets/d/15rCe4i8M6Z-3cWzCcSHjWaqyCBslAu50wzB-8e3xIkE/edit?usp=drive_link</a:t>
            </a:r>
            <a:endParaRPr lang="en-US" sz="2000" dirty="0">
              <a:latin typeface="Times New Roman" pitchFamily="18" charset="0"/>
              <a:cs typeface="Times New Roman" pitchFamily="18" charset="0"/>
            </a:endParaRPr>
          </a:p>
          <a:p>
            <a:pPr algn="l"/>
            <a:r>
              <a:rPr lang="en-US" sz="2000" dirty="0">
                <a:latin typeface="Times New Roman" pitchFamily="18" charset="0"/>
                <a:cs typeface="Times New Roman" pitchFamily="18" charset="0"/>
              </a:rPr>
              <a:t>Format- csv file</a:t>
            </a:r>
          </a:p>
          <a:p>
            <a:pPr algn="l"/>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a:srcRect/>
          <a:stretch>
            <a:fillRect/>
          </a:stretch>
        </p:blipFill>
        <p:spPr bwMode="auto">
          <a:xfrm>
            <a:off x="7357142" y="572105"/>
            <a:ext cx="2972859" cy="602722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1123405" y="1374034"/>
            <a:ext cx="9901002" cy="3785652"/>
          </a:xfrm>
          <a:prstGeom prst="rect">
            <a:avLst/>
          </a:prstGeom>
          <a:noFill/>
        </p:spPr>
        <p:txBody>
          <a:bodyPr wrap="square" rtlCol="0">
            <a:spAutoFit/>
          </a:bodyPr>
          <a:lstStyle/>
          <a:p>
            <a:r>
              <a:rPr lang="en-US" sz="2000" dirty="0">
                <a:latin typeface="Times New Roman" pitchFamily="18" charset="0"/>
                <a:cs typeface="Times New Roman" pitchFamily="18" charset="0"/>
              </a:rPr>
              <a:t>The research paper by </a:t>
            </a:r>
            <a:r>
              <a:rPr lang="en-US" sz="2000" dirty="0" err="1">
                <a:latin typeface="Times New Roman" pitchFamily="18" charset="0"/>
                <a:cs typeface="Times New Roman" pitchFamily="18" charset="0"/>
              </a:rPr>
              <a:t>Balika</a:t>
            </a:r>
            <a:r>
              <a:rPr lang="en-US" sz="2000" dirty="0">
                <a:latin typeface="Times New Roman" pitchFamily="18" charset="0"/>
                <a:cs typeface="Times New Roman" pitchFamily="18" charset="0"/>
              </a:rPr>
              <a:t> J. </a:t>
            </a:r>
            <a:r>
              <a:rPr lang="en-US" sz="2000" dirty="0" err="1">
                <a:latin typeface="Times New Roman" pitchFamily="18" charset="0"/>
                <a:cs typeface="Times New Roman" pitchFamily="18" charset="0"/>
              </a:rPr>
              <a:t>Chellia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Kartikaya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Srivastava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Jishnu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Panja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Ritwik</a:t>
            </a:r>
            <a:r>
              <a:rPr lang="en-US" sz="2000" dirty="0">
                <a:latin typeface="Times New Roman" pitchFamily="18" charset="0"/>
                <a:cs typeface="Times New Roman" pitchFamily="18" charset="0"/>
              </a:rPr>
              <a:t> Paul named “</a:t>
            </a:r>
            <a:r>
              <a:rPr lang="en-US" sz="2000" b="1" dirty="0">
                <a:latin typeface="Times New Roman" pitchFamily="18" charset="0"/>
                <a:cs typeface="Times New Roman" pitchFamily="18" charset="0"/>
              </a:rPr>
              <a:t>Sentiment Analysis of Twitter for Election Prediction</a:t>
            </a:r>
            <a:r>
              <a:rPr lang="en-US" sz="2000" dirty="0">
                <a:latin typeface="Times New Roman" pitchFamily="18" charset="0"/>
                <a:cs typeface="Times New Roman" pitchFamily="18" charset="0"/>
              </a:rPr>
              <a:t>” briefs about a model for the better prediction that will help in the analysis of voting choices of users, to increase the validity of the final results, various refining techniques have been used so that only relevant tweets are analyzed.</a:t>
            </a:r>
          </a:p>
          <a:p>
            <a:r>
              <a:rPr lang="en-US" sz="2000" dirty="0">
                <a:latin typeface="Times New Roman" pitchFamily="18" charset="0"/>
                <a:cs typeface="Times New Roman" pitchFamily="18" charset="0"/>
              </a:rPr>
              <a:t>The research paper named “</a:t>
            </a:r>
            <a:r>
              <a:rPr lang="en-US" sz="2000" b="1" dirty="0">
                <a:latin typeface="Times New Roman" pitchFamily="18" charset="0"/>
                <a:cs typeface="Times New Roman" pitchFamily="18" charset="0"/>
              </a:rPr>
              <a:t>Using sentiment analysis to define twitter political users’ classes and their </a:t>
            </a:r>
            <a:r>
              <a:rPr lang="en-US" sz="2000" b="1" dirty="0" err="1">
                <a:latin typeface="Times New Roman" pitchFamily="18" charset="0"/>
                <a:cs typeface="Times New Roman" pitchFamily="18" charset="0"/>
              </a:rPr>
              <a:t>homophily</a:t>
            </a:r>
            <a:r>
              <a:rPr lang="en-US" sz="2000" b="1" dirty="0">
                <a:latin typeface="Times New Roman" pitchFamily="18" charset="0"/>
                <a:cs typeface="Times New Roman" pitchFamily="18" charset="0"/>
              </a:rPr>
              <a:t> during the 2016 American presidential election” written by </a:t>
            </a:r>
            <a:r>
              <a:rPr lang="pt-BR" sz="2000" dirty="0">
                <a:latin typeface="Times New Roman" pitchFamily="18" charset="0"/>
                <a:cs typeface="Times New Roman" pitchFamily="18" charset="0"/>
                <a:hlinkClick r:id="rId2"/>
              </a:rPr>
              <a:t>Josemar A. Caetano</a:t>
            </a:r>
            <a:r>
              <a:rPr lang="pt-BR" sz="2000" dirty="0">
                <a:latin typeface="Times New Roman" pitchFamily="18" charset="0"/>
                <a:cs typeface="Times New Roman" pitchFamily="18" charset="0"/>
              </a:rPr>
              <a:t>, </a:t>
            </a:r>
            <a:r>
              <a:rPr lang="pt-BR" sz="2000" dirty="0">
                <a:latin typeface="Times New Roman" pitchFamily="18" charset="0"/>
                <a:cs typeface="Times New Roman" pitchFamily="18" charset="0"/>
                <a:hlinkClick r:id="rId2"/>
              </a:rPr>
              <a:t>Hélder S. Lima</a:t>
            </a:r>
            <a:r>
              <a:rPr lang="pt-BR" sz="2000" dirty="0">
                <a:latin typeface="Times New Roman" pitchFamily="18" charset="0"/>
                <a:cs typeface="Times New Roman" pitchFamily="18" charset="0"/>
              </a:rPr>
              <a:t>, </a:t>
            </a:r>
            <a:r>
              <a:rPr lang="pt-BR" sz="2000" dirty="0">
                <a:latin typeface="Times New Roman" pitchFamily="18" charset="0"/>
                <a:cs typeface="Times New Roman" pitchFamily="18" charset="0"/>
                <a:hlinkClick r:id="rId2"/>
              </a:rPr>
              <a:t>Mateus F. Santos</a:t>
            </a:r>
            <a:r>
              <a:rPr lang="pt-BR" sz="2000" dirty="0">
                <a:latin typeface="Times New Roman" pitchFamily="18" charset="0"/>
                <a:cs typeface="Times New Roman" pitchFamily="18" charset="0"/>
              </a:rPr>
              <a:t> &amp; </a:t>
            </a:r>
            <a:r>
              <a:rPr lang="pt-BR" sz="2000" dirty="0">
                <a:latin typeface="Times New Roman" pitchFamily="18" charset="0"/>
                <a:cs typeface="Times New Roman" pitchFamily="18" charset="0"/>
                <a:hlinkClick r:id="rId2"/>
              </a:rPr>
              <a:t>Humberto T. Marques-Neto</a:t>
            </a:r>
            <a:r>
              <a:rPr lang="pt-BR" sz="2000" dirty="0">
                <a:latin typeface="Times New Roman" pitchFamily="18" charset="0"/>
                <a:cs typeface="Times New Roman" pitchFamily="18" charset="0"/>
              </a:rPr>
              <a:t> briefs </a:t>
            </a:r>
            <a:r>
              <a:rPr lang="en-US" sz="2000" dirty="0">
                <a:latin typeface="Times New Roman" pitchFamily="18" charset="0"/>
                <a:cs typeface="Times New Roman" pitchFamily="18" charset="0"/>
              </a:rPr>
              <a:t>the three non-supporter classes are defined like Positive, Neutral, and Negative as classes that have users expressing positive, neutral, and negative sentiment towards both candidates, respectively on a dataset consisting of 4.9 million tweets published by 18,450 users, their profiles and their relationships with other users.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50796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14026</TotalTime>
  <Words>1003</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PowerPoint Presentation</vt:lpstr>
      <vt:lpstr>Algorithms Used</vt:lpstr>
      <vt:lpstr>Motivation</vt:lpstr>
      <vt:lpstr>Problem Statement</vt:lpstr>
      <vt:lpstr>Area of Application</vt:lpstr>
      <vt:lpstr>Dataset Used</vt:lpstr>
      <vt:lpstr>PowerPoint Presentation</vt:lpstr>
      <vt:lpstr>SWOT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 dulwani</dc:creator>
  <cp:lastModifiedBy>shubh dulwani</cp:lastModifiedBy>
  <cp:revision>680</cp:revision>
  <dcterms:created xsi:type="dcterms:W3CDTF">2021-05-06T09:42:21Z</dcterms:created>
  <dcterms:modified xsi:type="dcterms:W3CDTF">2025-07-10T11:51:00Z</dcterms:modified>
</cp:coreProperties>
</file>