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32"/>
  </p:normalViewPr>
  <p:slideViewPr>
    <p:cSldViewPr snapToGrid="0">
      <p:cViewPr varScale="1">
        <p:scale>
          <a:sx n="111" d="100"/>
          <a:sy n="111"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40D4E3-562C-4BE0-9B2D-F118FDE74849}"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09092FFA-7C8B-418E-87E9-29F46B151321}">
      <dgm:prSet/>
      <dgm:spPr/>
      <dgm:t>
        <a:bodyPr/>
        <a:lstStyle/>
        <a:p>
          <a:pPr>
            <a:lnSpc>
              <a:spcPct val="100000"/>
            </a:lnSpc>
            <a:defRPr cap="all"/>
          </a:pPr>
          <a:r>
            <a:rPr lang="en-US" b="0" i="0"/>
            <a:t>The primary goal of this project was to explore various methods and configurations that could be employed to improve the accuracy of hate speech detection on Twitter. While the model developed demonstrates promising results, it is important to note that the error rate is not zero, and there is a possibility of misclassifying certain instances of hate speech as non-hateful or vice versa.</a:t>
          </a:r>
          <a:endParaRPr lang="en-US"/>
        </a:p>
      </dgm:t>
    </dgm:pt>
    <dgm:pt modelId="{72631B7B-A6E0-4873-B754-30366081F791}" type="parTrans" cxnId="{9D14BE32-AE93-47E4-B083-7A7C729DE12F}">
      <dgm:prSet/>
      <dgm:spPr/>
      <dgm:t>
        <a:bodyPr/>
        <a:lstStyle/>
        <a:p>
          <a:endParaRPr lang="en-US"/>
        </a:p>
      </dgm:t>
    </dgm:pt>
    <dgm:pt modelId="{00A58965-6EE5-41FB-8FBE-6F6298D5E51F}" type="sibTrans" cxnId="{9D14BE32-AE93-47E4-B083-7A7C729DE12F}">
      <dgm:prSet/>
      <dgm:spPr/>
      <dgm:t>
        <a:bodyPr/>
        <a:lstStyle/>
        <a:p>
          <a:endParaRPr lang="en-US"/>
        </a:p>
      </dgm:t>
    </dgm:pt>
    <dgm:pt modelId="{3EF52172-7885-4BEF-BA3C-31D7A65FAA6F}">
      <dgm:prSet/>
      <dgm:spPr/>
      <dgm:t>
        <a:bodyPr/>
        <a:lstStyle/>
        <a:p>
          <a:pPr>
            <a:lnSpc>
              <a:spcPct val="100000"/>
            </a:lnSpc>
            <a:defRPr cap="all"/>
          </a:pPr>
          <a:r>
            <a:rPr lang="en-US" b="0" i="0"/>
            <a:t>Despite the achieved accuracy, the model still has room for improvement. In future iterations, we plan to enhance the performance by implementing two specific techniques: Temporal Convolutional Network (TCN) and Random Multimodel Deep Learning (RMDL).</a:t>
          </a:r>
          <a:endParaRPr lang="en-US"/>
        </a:p>
      </dgm:t>
    </dgm:pt>
    <dgm:pt modelId="{205397A7-7BC8-4796-9695-C7134494509F}" type="parTrans" cxnId="{600E940B-C116-4934-9EC1-D2ECB47E18E6}">
      <dgm:prSet/>
      <dgm:spPr/>
      <dgm:t>
        <a:bodyPr/>
        <a:lstStyle/>
        <a:p>
          <a:endParaRPr lang="en-US"/>
        </a:p>
      </dgm:t>
    </dgm:pt>
    <dgm:pt modelId="{941F8B74-25BF-4A9A-B973-3AA1DDC2992A}" type="sibTrans" cxnId="{600E940B-C116-4934-9EC1-D2ECB47E18E6}">
      <dgm:prSet/>
      <dgm:spPr/>
      <dgm:t>
        <a:bodyPr/>
        <a:lstStyle/>
        <a:p>
          <a:endParaRPr lang="en-US"/>
        </a:p>
      </dgm:t>
    </dgm:pt>
    <dgm:pt modelId="{C2A07254-DD42-45AE-93A1-5B8ACADAF4DD}" type="pres">
      <dgm:prSet presAssocID="{0740D4E3-562C-4BE0-9B2D-F118FDE74849}" presName="root" presStyleCnt="0">
        <dgm:presLayoutVars>
          <dgm:dir/>
          <dgm:resizeHandles val="exact"/>
        </dgm:presLayoutVars>
      </dgm:prSet>
      <dgm:spPr/>
    </dgm:pt>
    <dgm:pt modelId="{C0D8BE74-016D-4F2B-BFBF-BAEC99C35D3E}" type="pres">
      <dgm:prSet presAssocID="{09092FFA-7C8B-418E-87E9-29F46B151321}" presName="compNode" presStyleCnt="0"/>
      <dgm:spPr/>
    </dgm:pt>
    <dgm:pt modelId="{C46FE317-1F0D-4C19-8989-00EE3CC51753}" type="pres">
      <dgm:prSet presAssocID="{09092FFA-7C8B-418E-87E9-29F46B151321}" presName="iconBgRect" presStyleLbl="bgShp" presStyleIdx="0" presStyleCnt="2"/>
      <dgm:spPr/>
    </dgm:pt>
    <dgm:pt modelId="{DDE9AEA8-C1D3-4F7D-825C-EE2C0EACF3D4}" type="pres">
      <dgm:prSet presAssocID="{09092FFA-7C8B-418E-87E9-29F46B1513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0203DD3-062A-40B7-B2B2-3873CD8C2283}" type="pres">
      <dgm:prSet presAssocID="{09092FFA-7C8B-418E-87E9-29F46B151321}" presName="spaceRect" presStyleCnt="0"/>
      <dgm:spPr/>
    </dgm:pt>
    <dgm:pt modelId="{5C1CC912-CDD7-41DB-BB0B-BA2FC9CC8B0E}" type="pres">
      <dgm:prSet presAssocID="{09092FFA-7C8B-418E-87E9-29F46B151321}" presName="textRect" presStyleLbl="revTx" presStyleIdx="0" presStyleCnt="2">
        <dgm:presLayoutVars>
          <dgm:chMax val="1"/>
          <dgm:chPref val="1"/>
        </dgm:presLayoutVars>
      </dgm:prSet>
      <dgm:spPr/>
    </dgm:pt>
    <dgm:pt modelId="{0DA0B3D0-9774-4021-BA9C-3A637477AF98}" type="pres">
      <dgm:prSet presAssocID="{00A58965-6EE5-41FB-8FBE-6F6298D5E51F}" presName="sibTrans" presStyleCnt="0"/>
      <dgm:spPr/>
    </dgm:pt>
    <dgm:pt modelId="{5293AA2F-59FA-4A62-8C30-6CA59C58C9DD}" type="pres">
      <dgm:prSet presAssocID="{3EF52172-7885-4BEF-BA3C-31D7A65FAA6F}" presName="compNode" presStyleCnt="0"/>
      <dgm:spPr/>
    </dgm:pt>
    <dgm:pt modelId="{D80B734D-7BE4-4CD3-90AB-793292314C70}" type="pres">
      <dgm:prSet presAssocID="{3EF52172-7885-4BEF-BA3C-31D7A65FAA6F}" presName="iconBgRect" presStyleLbl="bgShp" presStyleIdx="1" presStyleCnt="2"/>
      <dgm:spPr/>
    </dgm:pt>
    <dgm:pt modelId="{4990FC20-281D-4E3B-8486-9A9C16154B80}" type="pres">
      <dgm:prSet presAssocID="{3EF52172-7885-4BEF-BA3C-31D7A65FAA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8A8EE102-61E2-4ED8-B4D6-EF8D9FE771A2}" type="pres">
      <dgm:prSet presAssocID="{3EF52172-7885-4BEF-BA3C-31D7A65FAA6F}" presName="spaceRect" presStyleCnt="0"/>
      <dgm:spPr/>
    </dgm:pt>
    <dgm:pt modelId="{EA7FF14B-C155-4AB9-9C70-0788BF9A75BB}" type="pres">
      <dgm:prSet presAssocID="{3EF52172-7885-4BEF-BA3C-31D7A65FAA6F}" presName="textRect" presStyleLbl="revTx" presStyleIdx="1" presStyleCnt="2">
        <dgm:presLayoutVars>
          <dgm:chMax val="1"/>
          <dgm:chPref val="1"/>
        </dgm:presLayoutVars>
      </dgm:prSet>
      <dgm:spPr/>
    </dgm:pt>
  </dgm:ptLst>
  <dgm:cxnLst>
    <dgm:cxn modelId="{600E940B-C116-4934-9EC1-D2ECB47E18E6}" srcId="{0740D4E3-562C-4BE0-9B2D-F118FDE74849}" destId="{3EF52172-7885-4BEF-BA3C-31D7A65FAA6F}" srcOrd="1" destOrd="0" parTransId="{205397A7-7BC8-4796-9695-C7134494509F}" sibTransId="{941F8B74-25BF-4A9A-B973-3AA1DDC2992A}"/>
    <dgm:cxn modelId="{9D14BE32-AE93-47E4-B083-7A7C729DE12F}" srcId="{0740D4E3-562C-4BE0-9B2D-F118FDE74849}" destId="{09092FFA-7C8B-418E-87E9-29F46B151321}" srcOrd="0" destOrd="0" parTransId="{72631B7B-A6E0-4873-B754-30366081F791}" sibTransId="{00A58965-6EE5-41FB-8FBE-6F6298D5E51F}"/>
    <dgm:cxn modelId="{E136F67C-BFFD-924D-80BE-02A795B4D3A0}" type="presOf" srcId="{09092FFA-7C8B-418E-87E9-29F46B151321}" destId="{5C1CC912-CDD7-41DB-BB0B-BA2FC9CC8B0E}" srcOrd="0" destOrd="0" presId="urn:microsoft.com/office/officeart/2018/5/layout/IconCircleLabelList"/>
    <dgm:cxn modelId="{94715E8B-51E4-1449-BC8F-209584434D96}" type="presOf" srcId="{0740D4E3-562C-4BE0-9B2D-F118FDE74849}" destId="{C2A07254-DD42-45AE-93A1-5B8ACADAF4DD}" srcOrd="0" destOrd="0" presId="urn:microsoft.com/office/officeart/2018/5/layout/IconCircleLabelList"/>
    <dgm:cxn modelId="{8A138DEA-D01C-DA4F-AE09-10EAE6C18898}" type="presOf" srcId="{3EF52172-7885-4BEF-BA3C-31D7A65FAA6F}" destId="{EA7FF14B-C155-4AB9-9C70-0788BF9A75BB}" srcOrd="0" destOrd="0" presId="urn:microsoft.com/office/officeart/2018/5/layout/IconCircleLabelList"/>
    <dgm:cxn modelId="{E94B439E-9361-0C4B-A670-061886C88D8C}" type="presParOf" srcId="{C2A07254-DD42-45AE-93A1-5B8ACADAF4DD}" destId="{C0D8BE74-016D-4F2B-BFBF-BAEC99C35D3E}" srcOrd="0" destOrd="0" presId="urn:microsoft.com/office/officeart/2018/5/layout/IconCircleLabelList"/>
    <dgm:cxn modelId="{1091E97C-A301-3041-8623-0B6A21114F2E}" type="presParOf" srcId="{C0D8BE74-016D-4F2B-BFBF-BAEC99C35D3E}" destId="{C46FE317-1F0D-4C19-8989-00EE3CC51753}" srcOrd="0" destOrd="0" presId="urn:microsoft.com/office/officeart/2018/5/layout/IconCircleLabelList"/>
    <dgm:cxn modelId="{CA6B6AF6-84D2-764C-A534-EDCC5A9F5921}" type="presParOf" srcId="{C0D8BE74-016D-4F2B-BFBF-BAEC99C35D3E}" destId="{DDE9AEA8-C1D3-4F7D-825C-EE2C0EACF3D4}" srcOrd="1" destOrd="0" presId="urn:microsoft.com/office/officeart/2018/5/layout/IconCircleLabelList"/>
    <dgm:cxn modelId="{4F3DD114-16BA-8D42-B282-E3A8A94C9A28}" type="presParOf" srcId="{C0D8BE74-016D-4F2B-BFBF-BAEC99C35D3E}" destId="{70203DD3-062A-40B7-B2B2-3873CD8C2283}" srcOrd="2" destOrd="0" presId="urn:microsoft.com/office/officeart/2018/5/layout/IconCircleLabelList"/>
    <dgm:cxn modelId="{F0BA3622-F577-8341-8226-40E907432EED}" type="presParOf" srcId="{C0D8BE74-016D-4F2B-BFBF-BAEC99C35D3E}" destId="{5C1CC912-CDD7-41DB-BB0B-BA2FC9CC8B0E}" srcOrd="3" destOrd="0" presId="urn:microsoft.com/office/officeart/2018/5/layout/IconCircleLabelList"/>
    <dgm:cxn modelId="{29577491-B0A5-DA4E-B638-BCE0FCB27674}" type="presParOf" srcId="{C2A07254-DD42-45AE-93A1-5B8ACADAF4DD}" destId="{0DA0B3D0-9774-4021-BA9C-3A637477AF98}" srcOrd="1" destOrd="0" presId="urn:microsoft.com/office/officeart/2018/5/layout/IconCircleLabelList"/>
    <dgm:cxn modelId="{FD1663C0-B584-0E4D-80DC-0EB298BAD483}" type="presParOf" srcId="{C2A07254-DD42-45AE-93A1-5B8ACADAF4DD}" destId="{5293AA2F-59FA-4A62-8C30-6CA59C58C9DD}" srcOrd="2" destOrd="0" presId="urn:microsoft.com/office/officeart/2018/5/layout/IconCircleLabelList"/>
    <dgm:cxn modelId="{30D5F0C0-1BD4-D54C-9F56-5F6A94404D24}" type="presParOf" srcId="{5293AA2F-59FA-4A62-8C30-6CA59C58C9DD}" destId="{D80B734D-7BE4-4CD3-90AB-793292314C70}" srcOrd="0" destOrd="0" presId="urn:microsoft.com/office/officeart/2018/5/layout/IconCircleLabelList"/>
    <dgm:cxn modelId="{28314657-9ED2-774E-9151-51ED3FE50F33}" type="presParOf" srcId="{5293AA2F-59FA-4A62-8C30-6CA59C58C9DD}" destId="{4990FC20-281D-4E3B-8486-9A9C16154B80}" srcOrd="1" destOrd="0" presId="urn:microsoft.com/office/officeart/2018/5/layout/IconCircleLabelList"/>
    <dgm:cxn modelId="{84257456-0465-534F-B995-6B0756D484BA}" type="presParOf" srcId="{5293AA2F-59FA-4A62-8C30-6CA59C58C9DD}" destId="{8A8EE102-61E2-4ED8-B4D6-EF8D9FE771A2}" srcOrd="2" destOrd="0" presId="urn:microsoft.com/office/officeart/2018/5/layout/IconCircleLabelList"/>
    <dgm:cxn modelId="{E5A35D08-856C-F444-8A06-1582B21A6F2B}" type="presParOf" srcId="{5293AA2F-59FA-4A62-8C30-6CA59C58C9DD}" destId="{EA7FF14B-C155-4AB9-9C70-0788BF9A75B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FE317-1F0D-4C19-8989-00EE3CC51753}">
      <dsp:nvSpPr>
        <dsp:cNvPr id="0" name=""/>
        <dsp:cNvSpPr/>
      </dsp:nvSpPr>
      <dsp:spPr>
        <a:xfrm>
          <a:off x="573393" y="1177806"/>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9AEA8-C1D3-4F7D-825C-EE2C0EACF3D4}">
      <dsp:nvSpPr>
        <dsp:cNvPr id="0" name=""/>
        <dsp:cNvSpPr/>
      </dsp:nvSpPr>
      <dsp:spPr>
        <a:xfrm>
          <a:off x="953643" y="1558056"/>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CC912-CDD7-41DB-BB0B-BA2FC9CC8B0E}">
      <dsp:nvSpPr>
        <dsp:cNvPr id="0" name=""/>
        <dsp:cNvSpPr/>
      </dsp:nvSpPr>
      <dsp:spPr>
        <a:xfrm>
          <a:off x="3018" y="3517806"/>
          <a:ext cx="2925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The primary goal of this project was to explore various methods and configurations that could be employed to improve the accuracy of hate speech detection on Twitter. While the model developed demonstrates promising results, it is important to note that the error rate is not zero, and there is a possibility of misclassifying certain instances of hate speech as non-hateful or vice versa.</a:t>
          </a:r>
          <a:endParaRPr lang="en-US" sz="1100" kern="1200"/>
        </a:p>
      </dsp:txBody>
      <dsp:txXfrm>
        <a:off x="3018" y="3517806"/>
        <a:ext cx="2925000" cy="1710000"/>
      </dsp:txXfrm>
    </dsp:sp>
    <dsp:sp modelId="{D80B734D-7BE4-4CD3-90AB-793292314C70}">
      <dsp:nvSpPr>
        <dsp:cNvPr id="0" name=""/>
        <dsp:cNvSpPr/>
      </dsp:nvSpPr>
      <dsp:spPr>
        <a:xfrm>
          <a:off x="4010269" y="1177806"/>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0FC20-281D-4E3B-8486-9A9C16154B80}">
      <dsp:nvSpPr>
        <dsp:cNvPr id="0" name=""/>
        <dsp:cNvSpPr/>
      </dsp:nvSpPr>
      <dsp:spPr>
        <a:xfrm>
          <a:off x="4390519" y="1558056"/>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FF14B-C155-4AB9-9C70-0788BF9A75BB}">
      <dsp:nvSpPr>
        <dsp:cNvPr id="0" name=""/>
        <dsp:cNvSpPr/>
      </dsp:nvSpPr>
      <dsp:spPr>
        <a:xfrm>
          <a:off x="3439894" y="3517806"/>
          <a:ext cx="2925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Despite the achieved accuracy, the model still has room for improvement. In future iterations, we plan to enhance the performance by implementing two specific techniques: Temporal Convolutional Network (TCN) and Random Multimodel Deep Learning (RMDL).</a:t>
          </a:r>
          <a:endParaRPr lang="en-US" sz="1100" kern="1200"/>
        </a:p>
      </dsp:txBody>
      <dsp:txXfrm>
        <a:off x="3439894" y="3517806"/>
        <a:ext cx="2925000" cy="171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D757-5708-34CE-7855-31A6BC9E2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670AA6-EC5A-592D-6080-6E6AFF448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CA111A-2D51-38C2-F9AD-42FBC00FED59}"/>
              </a:ext>
            </a:extLst>
          </p:cNvPr>
          <p:cNvSpPr>
            <a:spLocks noGrp="1"/>
          </p:cNvSpPr>
          <p:nvPr>
            <p:ph type="dt" sz="half" idx="10"/>
          </p:nvPr>
        </p:nvSpPr>
        <p:spPr/>
        <p:txBody>
          <a:bodyPr/>
          <a:lstStyle/>
          <a:p>
            <a:fld id="{72EA7947-E287-4738-8C82-07CE4F01EF03}" type="datetime2">
              <a:rPr lang="en-US" smtClean="0"/>
              <a:t>Thursday, June 29, 2023</a:t>
            </a:fld>
            <a:endParaRPr lang="en-US" dirty="0"/>
          </a:p>
        </p:txBody>
      </p:sp>
      <p:sp>
        <p:nvSpPr>
          <p:cNvPr id="5" name="Footer Placeholder 4">
            <a:extLst>
              <a:ext uri="{FF2B5EF4-FFF2-40B4-BE49-F238E27FC236}">
                <a16:creationId xmlns:a16="http://schemas.microsoft.com/office/drawing/2014/main" id="{F0E01AD0-52C0-B7BB-DCE1-F4620C47AD1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2CDB0C09-6CAA-FCCE-C1EB-3D92F4F90E1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65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6EB7-201E-685C-CAD9-515553242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2BD4EA-412B-E73F-04CF-F18342A9FF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23FF5-C0F6-FCDD-FE7E-B2FA212119B4}"/>
              </a:ext>
            </a:extLst>
          </p:cNvPr>
          <p:cNvSpPr>
            <a:spLocks noGrp="1"/>
          </p:cNvSpPr>
          <p:nvPr>
            <p:ph type="dt" sz="half" idx="10"/>
          </p:nvPr>
        </p:nvSpPr>
        <p:spPr/>
        <p:txBody>
          <a:bodyPr/>
          <a:lstStyle/>
          <a:p>
            <a:fld id="{EE2EBD84-71F4-4271-8C46-0D47C0A9B12E}" type="datetime2">
              <a:rPr lang="en-US" smtClean="0"/>
              <a:t>Thursday, June 29, 2023</a:t>
            </a:fld>
            <a:endParaRPr lang="en-US"/>
          </a:p>
        </p:txBody>
      </p:sp>
      <p:sp>
        <p:nvSpPr>
          <p:cNvPr id="5" name="Footer Placeholder 4">
            <a:extLst>
              <a:ext uri="{FF2B5EF4-FFF2-40B4-BE49-F238E27FC236}">
                <a16:creationId xmlns:a16="http://schemas.microsoft.com/office/drawing/2014/main" id="{CD154401-68A3-7024-9FBF-95A26D06BD6A}"/>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3253438A-7E0F-6627-B78B-3F603B43729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6417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48184-745C-66C8-042E-D1C7527C8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FB988C-CFE0-2F4E-FE97-7BE18367DE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D64D8-6B5F-CD60-83A8-70A3417C7AD3}"/>
              </a:ext>
            </a:extLst>
          </p:cNvPr>
          <p:cNvSpPr>
            <a:spLocks noGrp="1"/>
          </p:cNvSpPr>
          <p:nvPr>
            <p:ph type="dt" sz="half" idx="10"/>
          </p:nvPr>
        </p:nvSpPr>
        <p:spPr/>
        <p:txBody>
          <a:bodyPr/>
          <a:lstStyle/>
          <a:p>
            <a:fld id="{ABAE0CE1-F450-4107-B2CB-17B18F8A3F4A}" type="datetime2">
              <a:rPr lang="en-US" smtClean="0"/>
              <a:t>Thursday, June 29, 2023</a:t>
            </a:fld>
            <a:endParaRPr lang="en-US"/>
          </a:p>
        </p:txBody>
      </p:sp>
      <p:sp>
        <p:nvSpPr>
          <p:cNvPr id="5" name="Footer Placeholder 4">
            <a:extLst>
              <a:ext uri="{FF2B5EF4-FFF2-40B4-BE49-F238E27FC236}">
                <a16:creationId xmlns:a16="http://schemas.microsoft.com/office/drawing/2014/main" id="{5DE83129-B4CA-4BED-3581-F8CDAEC32E88}"/>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3BC4CEF-2665-04DE-F80D-AC13879954C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970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EB6-349C-1837-C4C0-BE96305810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20655-F1F8-44D1-FDBA-D28023828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AF334-C230-69E1-E7A1-7B05A0BA232D}"/>
              </a:ext>
            </a:extLst>
          </p:cNvPr>
          <p:cNvSpPr>
            <a:spLocks noGrp="1"/>
          </p:cNvSpPr>
          <p:nvPr>
            <p:ph type="dt" sz="half" idx="10"/>
          </p:nvPr>
        </p:nvSpPr>
        <p:spPr/>
        <p:txBody>
          <a:bodyPr/>
          <a:lstStyle/>
          <a:p>
            <a:fld id="{6FE8C025-CD7A-4966-867E-81CF82B15267}" type="datetime2">
              <a:rPr lang="en-US" smtClean="0"/>
              <a:t>Thursday, June 29, 2023</a:t>
            </a:fld>
            <a:endParaRPr lang="en-US"/>
          </a:p>
        </p:txBody>
      </p:sp>
      <p:sp>
        <p:nvSpPr>
          <p:cNvPr id="5" name="Footer Placeholder 4">
            <a:extLst>
              <a:ext uri="{FF2B5EF4-FFF2-40B4-BE49-F238E27FC236}">
                <a16:creationId xmlns:a16="http://schemas.microsoft.com/office/drawing/2014/main" id="{9599BB9E-607B-DBDC-1974-A843F6FF61CE}"/>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09388932-60C1-EF02-50A3-1D7FD6111FDE}"/>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7360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B766-2C73-10C5-5981-AA991BC4E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4B951D-D81E-4F89-82F6-E58902A9E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709FE-B8D1-4C00-1459-6C28BE3DDA42}"/>
              </a:ext>
            </a:extLst>
          </p:cNvPr>
          <p:cNvSpPr>
            <a:spLocks noGrp="1"/>
          </p:cNvSpPr>
          <p:nvPr>
            <p:ph type="dt" sz="half" idx="10"/>
          </p:nvPr>
        </p:nvSpPr>
        <p:spPr/>
        <p:txBody>
          <a:bodyPr/>
          <a:lstStyle/>
          <a:p>
            <a:fld id="{FE809929-0719-4517-94D6-FDF7F99E70F6}" type="datetime2">
              <a:rPr lang="en-US" smtClean="0"/>
              <a:t>Thursday, June 29, 2023</a:t>
            </a:fld>
            <a:endParaRPr lang="en-US"/>
          </a:p>
        </p:txBody>
      </p:sp>
      <p:sp>
        <p:nvSpPr>
          <p:cNvPr id="5" name="Footer Placeholder 4">
            <a:extLst>
              <a:ext uri="{FF2B5EF4-FFF2-40B4-BE49-F238E27FC236}">
                <a16:creationId xmlns:a16="http://schemas.microsoft.com/office/drawing/2014/main" id="{D7DBBC1C-9C4B-1BDA-FCB9-BD39EBD865C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D60DF6A-AF22-263D-747A-568765EB104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374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80A-BAC3-5A16-C3DA-67CBB5FD4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4D3F3-8A29-A4B8-9669-76DBBAC3C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5CDEBE-F0B9-4E6E-FAAE-98CAC5883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F30182-C95F-C1D7-EE75-0ED283A77445}"/>
              </a:ext>
            </a:extLst>
          </p:cNvPr>
          <p:cNvSpPr>
            <a:spLocks noGrp="1"/>
          </p:cNvSpPr>
          <p:nvPr>
            <p:ph type="dt" sz="half" idx="10"/>
          </p:nvPr>
        </p:nvSpPr>
        <p:spPr/>
        <p:txBody>
          <a:bodyPr/>
          <a:lstStyle/>
          <a:p>
            <a:fld id="{20E95673-5512-4AAA-9AEB-E00C61EC65D5}" type="datetime2">
              <a:rPr lang="en-US" smtClean="0"/>
              <a:t>Thursday, June 29, 2023</a:t>
            </a:fld>
            <a:endParaRPr lang="en-US"/>
          </a:p>
        </p:txBody>
      </p:sp>
      <p:sp>
        <p:nvSpPr>
          <p:cNvPr id="6" name="Footer Placeholder 5">
            <a:extLst>
              <a:ext uri="{FF2B5EF4-FFF2-40B4-BE49-F238E27FC236}">
                <a16:creationId xmlns:a16="http://schemas.microsoft.com/office/drawing/2014/main" id="{CEF9BB27-70E3-9F59-39CA-E4D71D036C41}"/>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41DC7983-99DF-5AD1-D2C1-0066E3DC429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8857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1024-D227-2B8D-F721-0A45668FA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A66A4-AC05-9CDD-4EA4-A8F6774CF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29F31-8DBE-2B7B-EA12-906F37618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CB394-65C3-B4AF-2FBC-4B84EFFC9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60910-59B8-5815-66A3-BFA7CB06FA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DF56B-08EF-91F1-8561-FF680300936B}"/>
              </a:ext>
            </a:extLst>
          </p:cNvPr>
          <p:cNvSpPr>
            <a:spLocks noGrp="1"/>
          </p:cNvSpPr>
          <p:nvPr>
            <p:ph type="dt" sz="half" idx="10"/>
          </p:nvPr>
        </p:nvSpPr>
        <p:spPr/>
        <p:txBody>
          <a:bodyPr/>
          <a:lstStyle/>
          <a:p>
            <a:fld id="{C13138FA-2E87-4873-8BBA-13E447C9A99A}" type="datetime2">
              <a:rPr lang="en-US" smtClean="0"/>
              <a:t>Thursday, June 29, 2023</a:t>
            </a:fld>
            <a:endParaRPr lang="en-US"/>
          </a:p>
        </p:txBody>
      </p:sp>
      <p:sp>
        <p:nvSpPr>
          <p:cNvPr id="8" name="Footer Placeholder 7">
            <a:extLst>
              <a:ext uri="{FF2B5EF4-FFF2-40B4-BE49-F238E27FC236}">
                <a16:creationId xmlns:a16="http://schemas.microsoft.com/office/drawing/2014/main" id="{17BC33CF-7937-A15F-241A-8C1010A4231D}"/>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5E557C1F-32CD-72F5-3B26-69BBA2C9D62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4635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8000-F265-77D8-3767-A87D686CB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810BEB-9F98-AF10-CB3A-877D102FFC3E}"/>
              </a:ext>
            </a:extLst>
          </p:cNvPr>
          <p:cNvSpPr>
            <a:spLocks noGrp="1"/>
          </p:cNvSpPr>
          <p:nvPr>
            <p:ph type="dt" sz="half" idx="10"/>
          </p:nvPr>
        </p:nvSpPr>
        <p:spPr/>
        <p:txBody>
          <a:bodyPr/>
          <a:lstStyle/>
          <a:p>
            <a:fld id="{D75BB40A-97BD-4BFB-B639-0BFF95FDE8B7}" type="datetime2">
              <a:rPr lang="en-US" smtClean="0"/>
              <a:t>Thursday, June 29, 2023</a:t>
            </a:fld>
            <a:endParaRPr lang="en-US"/>
          </a:p>
        </p:txBody>
      </p:sp>
      <p:sp>
        <p:nvSpPr>
          <p:cNvPr id="4" name="Footer Placeholder 3">
            <a:extLst>
              <a:ext uri="{FF2B5EF4-FFF2-40B4-BE49-F238E27FC236}">
                <a16:creationId xmlns:a16="http://schemas.microsoft.com/office/drawing/2014/main" id="{37CB7B87-E36A-7DFC-8D91-F6DE01307621}"/>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6BAC7697-2528-2E57-AA95-BB18BBC7706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860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B0140-8925-EE75-FCB6-38A1F0288F05}"/>
              </a:ext>
            </a:extLst>
          </p:cNvPr>
          <p:cNvSpPr>
            <a:spLocks noGrp="1"/>
          </p:cNvSpPr>
          <p:nvPr>
            <p:ph type="dt" sz="half" idx="10"/>
          </p:nvPr>
        </p:nvSpPr>
        <p:spPr/>
        <p:txBody>
          <a:bodyPr/>
          <a:lstStyle/>
          <a:p>
            <a:fld id="{9EE9E0E3-ECF6-4CFE-8698-AEFEBCECC3C0}" type="datetime2">
              <a:rPr lang="en-US" smtClean="0"/>
              <a:t>Thursday, June 29, 2023</a:t>
            </a:fld>
            <a:endParaRPr lang="en-US"/>
          </a:p>
        </p:txBody>
      </p:sp>
      <p:sp>
        <p:nvSpPr>
          <p:cNvPr id="3" name="Footer Placeholder 2">
            <a:extLst>
              <a:ext uri="{FF2B5EF4-FFF2-40B4-BE49-F238E27FC236}">
                <a16:creationId xmlns:a16="http://schemas.microsoft.com/office/drawing/2014/main" id="{FAEE76AA-7FA9-77EA-3EF5-0191E4B56EC0}"/>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71D06F9-6169-DAA8-67EF-6A1BEB3C8D8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53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EA8D-1569-F047-7667-8CED48AA0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FC80D-E909-3A0C-BD1B-CA68E4178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E31E1-834A-232A-379A-15F084C76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27E8D-1935-A8D3-FC41-71996B3864F2}"/>
              </a:ext>
            </a:extLst>
          </p:cNvPr>
          <p:cNvSpPr>
            <a:spLocks noGrp="1"/>
          </p:cNvSpPr>
          <p:nvPr>
            <p:ph type="dt" sz="half" idx="10"/>
          </p:nvPr>
        </p:nvSpPr>
        <p:spPr/>
        <p:txBody>
          <a:bodyPr/>
          <a:lstStyle/>
          <a:p>
            <a:fld id="{251462FC-960E-4740-921F-B36862979F21}" type="datetime2">
              <a:rPr lang="en-US" smtClean="0"/>
              <a:t>Thursday, June 29, 2023</a:t>
            </a:fld>
            <a:endParaRPr lang="en-US"/>
          </a:p>
        </p:txBody>
      </p:sp>
      <p:sp>
        <p:nvSpPr>
          <p:cNvPr id="6" name="Footer Placeholder 5">
            <a:extLst>
              <a:ext uri="{FF2B5EF4-FFF2-40B4-BE49-F238E27FC236}">
                <a16:creationId xmlns:a16="http://schemas.microsoft.com/office/drawing/2014/main" id="{2A00316F-16E6-9AC3-0EF7-D66B365DAC22}"/>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8CE50692-E894-31ED-09CE-A5428324DA8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982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2AF8-C5B8-99CB-3EB5-EA429FAF9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2F3FC-96E0-3F10-E62D-996CE8E1C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D5BFF-49A1-944C-28B9-71E14742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BF05-2CAA-A4CC-82BD-3F97AAEDE8D4}"/>
              </a:ext>
            </a:extLst>
          </p:cNvPr>
          <p:cNvSpPr>
            <a:spLocks noGrp="1"/>
          </p:cNvSpPr>
          <p:nvPr>
            <p:ph type="dt" sz="half" idx="10"/>
          </p:nvPr>
        </p:nvSpPr>
        <p:spPr/>
        <p:txBody>
          <a:bodyPr/>
          <a:lstStyle/>
          <a:p>
            <a:fld id="{E50BC9E2-CB44-4C05-9BB5-496C18A241E0}" type="datetime2">
              <a:rPr lang="en-US" smtClean="0"/>
              <a:t>Thursday, June 29, 2023</a:t>
            </a:fld>
            <a:endParaRPr lang="en-US"/>
          </a:p>
        </p:txBody>
      </p:sp>
      <p:sp>
        <p:nvSpPr>
          <p:cNvPr id="6" name="Footer Placeholder 5">
            <a:extLst>
              <a:ext uri="{FF2B5EF4-FFF2-40B4-BE49-F238E27FC236}">
                <a16:creationId xmlns:a16="http://schemas.microsoft.com/office/drawing/2014/main" id="{C726165A-7BD8-B771-3E2E-F0EFB1F36AED}"/>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C338D42-3FCE-3C45-CF3A-D487064C6A1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532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FBFF6-A3BF-5F2D-02BF-62A04CDC6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A5B2F1-6EE8-E039-9D40-071152D6B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9644C-3606-6B2F-6889-56D7342A3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Thursday, June 29, 2023</a:t>
            </a:fld>
            <a:endParaRPr lang="en-US" dirty="0"/>
          </a:p>
        </p:txBody>
      </p:sp>
      <p:sp>
        <p:nvSpPr>
          <p:cNvPr id="5" name="Footer Placeholder 4">
            <a:extLst>
              <a:ext uri="{FF2B5EF4-FFF2-40B4-BE49-F238E27FC236}">
                <a16:creationId xmlns:a16="http://schemas.microsoft.com/office/drawing/2014/main" id="{4EE3C596-72FF-F416-07C6-51C6B1D93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E99C83AE-C49B-B611-9204-E3243880C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663207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ingerprint in black and white">
            <a:extLst>
              <a:ext uri="{FF2B5EF4-FFF2-40B4-BE49-F238E27FC236}">
                <a16:creationId xmlns:a16="http://schemas.microsoft.com/office/drawing/2014/main" id="{58634960-DA90-9A72-9789-55458A1C96CA}"/>
              </a:ext>
            </a:extLst>
          </p:cNvPr>
          <p:cNvPicPr>
            <a:picLocks noChangeAspect="1"/>
          </p:cNvPicPr>
          <p:nvPr/>
        </p:nvPicPr>
        <p:blipFill rotWithShape="1">
          <a:blip r:embed="rId2"/>
          <a:srcRect t="7570" r="23289" b="1521"/>
          <a:stretch/>
        </p:blipFill>
        <p:spPr>
          <a:xfrm>
            <a:off x="3522468" y="10"/>
            <a:ext cx="8669532" cy="6857990"/>
          </a:xfrm>
          <a:prstGeom prst="rect">
            <a:avLst/>
          </a:prstGeom>
        </p:spPr>
      </p:pic>
      <p:sp>
        <p:nvSpPr>
          <p:cNvPr id="7"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64478-4C22-1D1D-3C72-835174E6921D}"/>
              </a:ext>
            </a:extLst>
          </p:cNvPr>
          <p:cNvSpPr>
            <a:spLocks noGrp="1"/>
          </p:cNvSpPr>
          <p:nvPr>
            <p:ph type="ctrTitle"/>
          </p:nvPr>
        </p:nvSpPr>
        <p:spPr>
          <a:xfrm>
            <a:off x="371094" y="1161288"/>
            <a:ext cx="3438144" cy="1124712"/>
          </a:xfrm>
        </p:spPr>
        <p:txBody>
          <a:bodyPr vert="horz" lIns="91440" tIns="45720" rIns="91440" bIns="45720" rtlCol="0" anchor="b" anchorCtr="0">
            <a:normAutofit/>
          </a:bodyPr>
          <a:lstStyle/>
          <a:p>
            <a:pPr algn="l"/>
            <a:r>
              <a:rPr lang="en-US" sz="2800">
                <a:solidFill>
                  <a:schemeClr val="bg1"/>
                </a:solidFill>
              </a:rPr>
              <a:t>Hate Speech Detection</a:t>
            </a:r>
          </a:p>
        </p:txBody>
      </p:sp>
      <p:sp>
        <p:nvSpPr>
          <p:cNvPr id="8"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7C37F53-64B7-6886-ACEA-CE4C90E13F23}"/>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a:solidFill>
                  <a:schemeClr val="bg1"/>
                </a:solidFill>
              </a:rPr>
              <a:t>To : Data Glacier </a:t>
            </a:r>
          </a:p>
          <a:p>
            <a:pPr indent="-228600" algn="l">
              <a:buFont typeface="Arial" panose="020B0604020202020204" pitchFamily="34" charset="0"/>
              <a:buChar char="•"/>
            </a:pPr>
            <a:r>
              <a:rPr lang="en-US" sz="1700">
                <a:solidFill>
                  <a:schemeClr val="bg1"/>
                </a:solidFill>
              </a:rPr>
              <a:t>By : Shubh Goyal </a:t>
            </a:r>
          </a:p>
          <a:p>
            <a:pPr indent="-228600" algn="l">
              <a:buFont typeface="Arial" panose="020B0604020202020204" pitchFamily="34" charset="0"/>
              <a:buChar char="•"/>
            </a:pPr>
            <a:r>
              <a:rPr lang="en-US" sz="1700">
                <a:solidFill>
                  <a:schemeClr val="bg1"/>
                </a:solidFill>
              </a:rPr>
              <a:t>Batch : LISUM 20 </a:t>
            </a:r>
          </a:p>
          <a:p>
            <a:pPr indent="-228600" algn="l">
              <a:buFont typeface="Arial" panose="020B0604020202020204" pitchFamily="34" charset="0"/>
              <a:buChar char="•"/>
            </a:pPr>
            <a:r>
              <a:rPr lang="en-US" sz="1700">
                <a:solidFill>
                  <a:schemeClr val="bg1"/>
                </a:solidFill>
              </a:rPr>
              <a:t>Date : 29 June 2023</a:t>
            </a:r>
          </a:p>
          <a:p>
            <a:pPr indent="-228600" algn="l">
              <a:buFont typeface="Arial" panose="020B0604020202020204" pitchFamily="34" charset="0"/>
              <a:buChar char="•"/>
            </a:pPr>
            <a:r>
              <a:rPr lang="en-US" sz="1700">
                <a:solidFill>
                  <a:schemeClr val="bg1"/>
                </a:solidFill>
              </a:rPr>
              <a:t>Internship Domain : Data Science </a:t>
            </a:r>
          </a:p>
        </p:txBody>
      </p:sp>
    </p:spTree>
    <p:extLst>
      <p:ext uri="{BB962C8B-B14F-4D97-AF65-F5344CB8AC3E}">
        <p14:creationId xmlns:p14="http://schemas.microsoft.com/office/powerpoint/2010/main" val="235001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DFC7CF-F35F-C6C0-575F-46ABEF076A61}"/>
              </a:ext>
            </a:extLst>
          </p:cNvPr>
          <p:cNvSpPr>
            <a:spLocks noGrp="1"/>
          </p:cNvSpPr>
          <p:nvPr>
            <p:ph idx="1"/>
          </p:nvPr>
        </p:nvSpPr>
        <p:spPr>
          <a:xfrm>
            <a:off x="630936" y="2807208"/>
            <a:ext cx="3429000" cy="3410712"/>
          </a:xfrm>
        </p:spPr>
        <p:txBody>
          <a:bodyPr anchor="t">
            <a:normAutofit/>
          </a:bodyPr>
          <a:lstStyle/>
          <a:p>
            <a:pPr marL="0" indent="0">
              <a:buNone/>
            </a:pPr>
            <a:r>
              <a:rPr lang="en-US" sz="2200"/>
              <a:t>• Result Visualization</a:t>
            </a:r>
          </a:p>
        </p:txBody>
      </p:sp>
      <p:pic>
        <p:nvPicPr>
          <p:cNvPr id="4" name="Picture 3">
            <a:extLst>
              <a:ext uri="{FF2B5EF4-FFF2-40B4-BE49-F238E27FC236}">
                <a16:creationId xmlns:a16="http://schemas.microsoft.com/office/drawing/2014/main" id="{A1062037-3E11-4167-0095-A14EBEBDF1DA}"/>
              </a:ext>
            </a:extLst>
          </p:cNvPr>
          <p:cNvPicPr>
            <a:picLocks noChangeAspect="1"/>
          </p:cNvPicPr>
          <p:nvPr/>
        </p:nvPicPr>
        <p:blipFill>
          <a:blip r:embed="rId2"/>
          <a:stretch>
            <a:fillRect/>
          </a:stretch>
        </p:blipFill>
        <p:spPr>
          <a:xfrm>
            <a:off x="4654296" y="1936071"/>
            <a:ext cx="6903720" cy="2985857"/>
          </a:xfrm>
          <a:prstGeom prst="rect">
            <a:avLst/>
          </a:prstGeom>
        </p:spPr>
      </p:pic>
    </p:spTree>
    <p:extLst>
      <p:ext uri="{BB962C8B-B14F-4D97-AF65-F5344CB8AC3E}">
        <p14:creationId xmlns:p14="http://schemas.microsoft.com/office/powerpoint/2010/main" val="201826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A03D51A-62AD-A4E0-FECC-11D1CD4B56CE}"/>
              </a:ext>
            </a:extLst>
          </p:cNvPr>
          <p:cNvSpPr>
            <a:spLocks noGrp="1"/>
          </p:cNvSpPr>
          <p:nvPr>
            <p:ph type="title"/>
          </p:nvPr>
        </p:nvSpPr>
        <p:spPr>
          <a:xfrm>
            <a:off x="786385" y="841248"/>
            <a:ext cx="3515244" cy="5340097"/>
          </a:xfrm>
        </p:spPr>
        <p:txBody>
          <a:bodyPr anchor="ctr">
            <a:normAutofit/>
          </a:bodyPr>
          <a:lstStyle/>
          <a:p>
            <a:r>
              <a:rPr lang="en-US" sz="3700" b="1">
                <a:solidFill>
                  <a:schemeClr val="bg1"/>
                </a:solidFill>
                <a:latin typeface="Times New Roman" panose="02020603050405020304" pitchFamily="18" charset="0"/>
                <a:cs typeface="Times New Roman" panose="02020603050405020304" pitchFamily="18" charset="0"/>
              </a:rPr>
              <a:t>CONCLUSION</a:t>
            </a:r>
            <a:br>
              <a:rPr lang="en-US" sz="3700">
                <a:solidFill>
                  <a:schemeClr val="bg1"/>
                </a:solidFill>
              </a:rPr>
            </a:br>
            <a:endParaRPr lang="en-US" sz="3700">
              <a:solidFill>
                <a:schemeClr val="bg1"/>
              </a:solidFill>
            </a:endParaRPr>
          </a:p>
        </p:txBody>
      </p:sp>
      <p:graphicFrame>
        <p:nvGraphicFramePr>
          <p:cNvPr id="5" name="Content Placeholder 2">
            <a:extLst>
              <a:ext uri="{FF2B5EF4-FFF2-40B4-BE49-F238E27FC236}">
                <a16:creationId xmlns:a16="http://schemas.microsoft.com/office/drawing/2014/main" id="{B468D88D-3055-927C-5BCF-BDF38C792205}"/>
              </a:ext>
            </a:extLst>
          </p:cNvPr>
          <p:cNvGraphicFramePr>
            <a:graphicFrameLocks noGrp="1"/>
          </p:cNvGraphicFramePr>
          <p:nvPr>
            <p:ph idx="1"/>
            <p:extLst>
              <p:ext uri="{D42A27DB-BD31-4B8C-83A1-F6EECF244321}">
                <p14:modId xmlns:p14="http://schemas.microsoft.com/office/powerpoint/2010/main" val="267481150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20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9824-DFA5-FEC2-90FE-6FC329716ED4}"/>
              </a:ext>
            </a:extLst>
          </p:cNvPr>
          <p:cNvSpPr>
            <a:spLocks noGrp="1"/>
          </p:cNvSpPr>
          <p:nvPr>
            <p:ph type="title"/>
          </p:nvPr>
        </p:nvSpPr>
        <p:spPr>
          <a:xfrm>
            <a:off x="5868557" y="1138036"/>
            <a:ext cx="5444382" cy="1402470"/>
          </a:xfrm>
        </p:spPr>
        <p:txBody>
          <a:bodyPr anchor="t">
            <a:normAutofit/>
          </a:bodyPr>
          <a:lstStyle/>
          <a:p>
            <a:r>
              <a:rPr lang="en-US" sz="3200"/>
              <a:t>Outline</a:t>
            </a:r>
          </a:p>
        </p:txBody>
      </p:sp>
      <p:pic>
        <p:nvPicPr>
          <p:cNvPr id="5" name="Picture 4">
            <a:extLst>
              <a:ext uri="{FF2B5EF4-FFF2-40B4-BE49-F238E27FC236}">
                <a16:creationId xmlns:a16="http://schemas.microsoft.com/office/drawing/2014/main" id="{1ADFA210-F75F-9391-D61F-3DD5356997CE}"/>
              </a:ext>
            </a:extLst>
          </p:cNvPr>
          <p:cNvPicPr>
            <a:picLocks noChangeAspect="1"/>
          </p:cNvPicPr>
          <p:nvPr/>
        </p:nvPicPr>
        <p:blipFill rotWithShape="1">
          <a:blip r:embed="rId2"/>
          <a:srcRect l="29557" r="2819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786ED-EB54-F608-10C0-1ED0CB691B97}"/>
              </a:ext>
            </a:extLst>
          </p:cNvPr>
          <p:cNvSpPr>
            <a:spLocks noGrp="1"/>
          </p:cNvSpPr>
          <p:nvPr>
            <p:ph idx="1"/>
          </p:nvPr>
        </p:nvSpPr>
        <p:spPr>
          <a:xfrm>
            <a:off x="5868557" y="2551176"/>
            <a:ext cx="5444382" cy="3591207"/>
          </a:xfrm>
        </p:spPr>
        <p:txBody>
          <a:bodyPr>
            <a:normAutofit/>
          </a:bodyPr>
          <a:lstStyle/>
          <a:p>
            <a:r>
              <a:rPr lang="en-US" sz="2000" dirty="0"/>
              <a:t>Problem Statement </a:t>
            </a:r>
          </a:p>
          <a:p>
            <a:r>
              <a:rPr lang="en-US" sz="2000" dirty="0"/>
              <a:t>System Architecture </a:t>
            </a:r>
          </a:p>
          <a:p>
            <a:r>
              <a:rPr lang="en-US" sz="2000" dirty="0"/>
              <a:t>Result Evaluation </a:t>
            </a:r>
          </a:p>
          <a:p>
            <a:r>
              <a:rPr lang="en-US" sz="2000" dirty="0"/>
              <a:t>Conclusion </a:t>
            </a:r>
          </a:p>
        </p:txBody>
      </p:sp>
    </p:spTree>
    <p:extLst>
      <p:ext uri="{BB962C8B-B14F-4D97-AF65-F5344CB8AC3E}">
        <p14:creationId xmlns:p14="http://schemas.microsoft.com/office/powerpoint/2010/main" val="162730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mpty speech bubbles">
            <a:extLst>
              <a:ext uri="{FF2B5EF4-FFF2-40B4-BE49-F238E27FC236}">
                <a16:creationId xmlns:a16="http://schemas.microsoft.com/office/drawing/2014/main" id="{B1825BE9-941D-EA00-21EE-79A076100CE5}"/>
              </a:ext>
            </a:extLst>
          </p:cNvPr>
          <p:cNvPicPr>
            <a:picLocks noChangeAspect="1"/>
          </p:cNvPicPr>
          <p:nvPr/>
        </p:nvPicPr>
        <p:blipFill rotWithShape="1">
          <a:blip r:embed="rId2"/>
          <a:srcRect t="5516" b="10215"/>
          <a:stretch/>
        </p:blipFill>
        <p:spPr>
          <a:xfrm>
            <a:off x="20" y="10"/>
            <a:ext cx="12191979" cy="6857990"/>
          </a:xfrm>
          <a:prstGeom prst="rect">
            <a:avLst/>
          </a:prstGeom>
        </p:spPr>
      </p:pic>
      <p:sp useBgFill="1">
        <p:nvSpPr>
          <p:cNvPr id="9" name="Rectangle 8">
            <a:extLst>
              <a:ext uri="{FF2B5EF4-FFF2-40B4-BE49-F238E27FC236}">
                <a16:creationId xmlns:a16="http://schemas.microsoft.com/office/drawing/2014/main" id="{8EB2B82E-9519-13BE-F662-21976E2C7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43" y="1170650"/>
            <a:ext cx="9873914" cy="45283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84A5E-DA66-14BD-9116-DFF0C50E5FCE}"/>
              </a:ext>
            </a:extLst>
          </p:cNvPr>
          <p:cNvSpPr>
            <a:spLocks noGrp="1"/>
          </p:cNvSpPr>
          <p:nvPr>
            <p:ph type="title"/>
          </p:nvPr>
        </p:nvSpPr>
        <p:spPr>
          <a:xfrm>
            <a:off x="1658754" y="2021904"/>
            <a:ext cx="3703486" cy="2751955"/>
          </a:xfrm>
        </p:spPr>
        <p:txBody>
          <a:bodyPr anchor="t">
            <a:normAutofit/>
          </a:bodyPr>
          <a:lstStyle/>
          <a:p>
            <a:r>
              <a:rPr lang="en-US" sz="3200"/>
              <a:t>PROBLEM  STATEMENT</a:t>
            </a:r>
          </a:p>
        </p:txBody>
      </p:sp>
      <p:cxnSp>
        <p:nvCxnSpPr>
          <p:cNvPr id="11" name="Straight Connector 10">
            <a:extLst>
              <a:ext uri="{FF2B5EF4-FFF2-40B4-BE49-F238E27FC236}">
                <a16:creationId xmlns:a16="http://schemas.microsoft.com/office/drawing/2014/main" id="{58111A9F-5A83-81E0-CD78-A5959435D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47465" y="176282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77924D-A2E7-CEB9-9E5C-D3C681D67793}"/>
              </a:ext>
            </a:extLst>
          </p:cNvPr>
          <p:cNvSpPr>
            <a:spLocks noGrp="1"/>
          </p:cNvSpPr>
          <p:nvPr>
            <p:ph idx="1"/>
          </p:nvPr>
        </p:nvSpPr>
        <p:spPr>
          <a:xfrm>
            <a:off x="6023025" y="1677819"/>
            <a:ext cx="4540701" cy="3496161"/>
          </a:xfrm>
        </p:spPr>
        <p:txBody>
          <a:bodyPr>
            <a:normAutofit/>
          </a:bodyPr>
          <a:lstStyle/>
          <a:p>
            <a:r>
              <a:rPr lang="en-US" sz="1100"/>
              <a:t>Hate speech refers to any form of verbal, written, or behavioral communication that targets and employs derogatory or discriminatory language against individuals or groups based on their religion, ethnicity, nationality, race, color, ancestry, sex, or other identity factors. In this project, we aim to develop a hate speech detection model using Machine Learning and Python.</a:t>
            </a:r>
          </a:p>
          <a:p>
            <a:endParaRPr lang="en-US" sz="1100"/>
          </a:p>
          <a:p>
            <a:r>
              <a:rPr lang="en-US" sz="1100"/>
              <a:t>The objective of hate speech detection is to classify text and determine whether it contains hate speech. This task falls under sentiment classification, where the model is trained to differentiate between different sentiments expressed in text. To accomplish this, we will train a model using data specifically labeled for sentiment classification.</a:t>
            </a:r>
          </a:p>
          <a:p>
            <a:endParaRPr lang="en-US" sz="1100"/>
          </a:p>
          <a:p>
            <a:r>
              <a:rPr lang="en-US" sz="1100"/>
              <a:t>In the context of this hate speech detection model, we will utilize Twitter tweets as the data source. By analyzing these tweets, we aim to identify instances that contain hate speech. Through the training process, the model will learn to distinguish between hateful and non-hateful content, allowing it to accurately classify hate speech in text.</a:t>
            </a:r>
          </a:p>
          <a:p>
            <a:endParaRPr lang="en-US" sz="1100"/>
          </a:p>
        </p:txBody>
      </p:sp>
    </p:spTree>
    <p:extLst>
      <p:ext uri="{BB962C8B-B14F-4D97-AF65-F5344CB8AC3E}">
        <p14:creationId xmlns:p14="http://schemas.microsoft.com/office/powerpoint/2010/main" val="1532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8723A-AD72-726B-6187-2E5D8785D10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SYSTEM ARCHITECTURE</a:t>
            </a:r>
          </a:p>
        </p:txBody>
      </p:sp>
      <p:sp>
        <p:nvSpPr>
          <p:cNvPr id="2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C38CCF3-1FF7-D6BA-799D-C817CC57CD30}"/>
              </a:ext>
            </a:extLst>
          </p:cNvPr>
          <p:cNvPicPr>
            <a:picLocks noChangeAspect="1"/>
          </p:cNvPicPr>
          <p:nvPr/>
        </p:nvPicPr>
        <p:blipFill rotWithShape="1">
          <a:blip r:embed="rId2"/>
          <a:srcRect l="1221" b="-1"/>
          <a:stretch/>
        </p:blipFill>
        <p:spPr>
          <a:xfrm>
            <a:off x="1139890" y="2633472"/>
            <a:ext cx="9909172" cy="3586353"/>
          </a:xfrm>
          <a:prstGeom prst="rect">
            <a:avLst/>
          </a:prstGeom>
        </p:spPr>
      </p:pic>
    </p:spTree>
    <p:extLst>
      <p:ext uri="{BB962C8B-B14F-4D97-AF65-F5344CB8AC3E}">
        <p14:creationId xmlns:p14="http://schemas.microsoft.com/office/powerpoint/2010/main" val="157606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94CF0-960D-7DA9-A3A8-D6FE77EEC665}"/>
              </a:ext>
            </a:extLst>
          </p:cNvPr>
          <p:cNvSpPr>
            <a:spLocks noGrp="1"/>
          </p:cNvSpPr>
          <p:nvPr>
            <p:ph type="title"/>
          </p:nvPr>
        </p:nvSpPr>
        <p:spPr>
          <a:xfrm>
            <a:off x="5297762" y="329184"/>
            <a:ext cx="6251110" cy="1783080"/>
          </a:xfrm>
        </p:spPr>
        <p:txBody>
          <a:bodyPr anchor="b">
            <a:normAutofit/>
          </a:bodyPr>
          <a:lstStyle/>
          <a:p>
            <a:r>
              <a:rPr lang="en-US" sz="5400" dirty="0"/>
              <a:t>DATA COLLECTION</a:t>
            </a:r>
          </a:p>
        </p:txBody>
      </p:sp>
      <p:pic>
        <p:nvPicPr>
          <p:cNvPr id="5" name="Picture 4" descr="Exclamation mark on a yellow background">
            <a:extLst>
              <a:ext uri="{FF2B5EF4-FFF2-40B4-BE49-F238E27FC236}">
                <a16:creationId xmlns:a16="http://schemas.microsoft.com/office/drawing/2014/main" id="{A3FC5C55-984B-2504-BBCB-C90AEB2F202E}"/>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A601A7-3F91-F47D-F3B4-D7CC5FE7A263}"/>
              </a:ext>
            </a:extLst>
          </p:cNvPr>
          <p:cNvSpPr>
            <a:spLocks noGrp="1"/>
          </p:cNvSpPr>
          <p:nvPr>
            <p:ph idx="1"/>
          </p:nvPr>
        </p:nvSpPr>
        <p:spPr>
          <a:xfrm>
            <a:off x="5297762" y="2706624"/>
            <a:ext cx="6251110" cy="3483864"/>
          </a:xfrm>
        </p:spPr>
        <p:txBody>
          <a:bodyPr>
            <a:normAutofit/>
          </a:bodyPr>
          <a:lstStyle/>
          <a:p>
            <a:r>
              <a:rPr lang="en-US" sz="2200" dirty="0"/>
              <a:t>The Data is about Twitter hate Speech taken from Kaggle [1] which contains the 3 number of features and 31962 number of observations. Dataset using Twitter data, it was used to research hate-speech detection. The text is classified as: hate-speech, offensive language, and neither. Due to the nature of the study, it is important to note that this dataset contains text that can be considered racist, sexist, homophobic, or offensive</a:t>
            </a:r>
          </a:p>
        </p:txBody>
      </p:sp>
    </p:spTree>
    <p:extLst>
      <p:ext uri="{BB962C8B-B14F-4D97-AF65-F5344CB8AC3E}">
        <p14:creationId xmlns:p14="http://schemas.microsoft.com/office/powerpoint/2010/main" val="16633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8690A-6EC5-9FF3-A4ED-F82AF3DC3205}"/>
              </a:ext>
            </a:extLst>
          </p:cNvPr>
          <p:cNvSpPr>
            <a:spLocks noGrp="1"/>
          </p:cNvSpPr>
          <p:nvPr>
            <p:ph type="title"/>
          </p:nvPr>
        </p:nvSpPr>
        <p:spPr>
          <a:xfrm>
            <a:off x="4553733" y="548464"/>
            <a:ext cx="6798541" cy="1675623"/>
          </a:xfrm>
        </p:spPr>
        <p:txBody>
          <a:bodyPr anchor="b">
            <a:normAutofit/>
          </a:bodyPr>
          <a:lstStyle/>
          <a:p>
            <a:r>
              <a:rPr lang="en-US" sz="4000" dirty="0"/>
              <a:t>DATA PREPROCESSING</a:t>
            </a:r>
          </a:p>
        </p:txBody>
      </p:sp>
      <p:pic>
        <p:nvPicPr>
          <p:cNvPr id="5" name="Picture 4">
            <a:extLst>
              <a:ext uri="{FF2B5EF4-FFF2-40B4-BE49-F238E27FC236}">
                <a16:creationId xmlns:a16="http://schemas.microsoft.com/office/drawing/2014/main" id="{2F9A0F0D-379D-2CCB-9EAF-79CDC371EFA3}"/>
              </a:ext>
            </a:extLst>
          </p:cNvPr>
          <p:cNvPicPr>
            <a:picLocks noChangeAspect="1"/>
          </p:cNvPicPr>
          <p:nvPr/>
        </p:nvPicPr>
        <p:blipFill rotWithShape="1">
          <a:blip r:embed="rId2"/>
          <a:srcRect l="24730" r="14079"/>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2DF32B79-461D-EE53-AE38-9BFE3035B4F7}"/>
              </a:ext>
            </a:extLst>
          </p:cNvPr>
          <p:cNvSpPr>
            <a:spLocks noGrp="1"/>
          </p:cNvSpPr>
          <p:nvPr>
            <p:ph idx="1"/>
          </p:nvPr>
        </p:nvSpPr>
        <p:spPr>
          <a:xfrm>
            <a:off x="4553734" y="2409830"/>
            <a:ext cx="6798539" cy="3705217"/>
          </a:xfrm>
        </p:spPr>
        <p:txBody>
          <a:bodyPr>
            <a:normAutofit/>
          </a:bodyPr>
          <a:lstStyle/>
          <a:p>
            <a:r>
              <a:rPr lang="en-US" sz="1600" dirty="0"/>
              <a:t>Text Cleaning</a:t>
            </a:r>
          </a:p>
          <a:p>
            <a:pPr marL="0" indent="0">
              <a:buNone/>
            </a:pPr>
            <a:r>
              <a:rPr lang="en-US" sz="1600" dirty="0"/>
              <a:t>	▪ Lowercase	</a:t>
            </a:r>
          </a:p>
          <a:p>
            <a:pPr marL="0" indent="0">
              <a:buNone/>
            </a:pPr>
            <a:r>
              <a:rPr lang="en-US" sz="1600" dirty="0"/>
              <a:t>	▪ Remove Punctuation </a:t>
            </a:r>
          </a:p>
          <a:p>
            <a:pPr marL="0" indent="0">
              <a:buNone/>
            </a:pPr>
            <a:r>
              <a:rPr lang="en-US" sz="1600" dirty="0"/>
              <a:t>	▪ Remove URLs </a:t>
            </a:r>
          </a:p>
          <a:p>
            <a:pPr marL="0" indent="0">
              <a:buNone/>
            </a:pPr>
            <a:r>
              <a:rPr lang="en-US" sz="1600" dirty="0"/>
              <a:t>	▪ Remove @tags </a:t>
            </a:r>
          </a:p>
          <a:p>
            <a:pPr marL="0" indent="0">
              <a:buNone/>
            </a:pPr>
            <a:r>
              <a:rPr lang="en-US" sz="1600" dirty="0"/>
              <a:t>	▪ Remove Special Characters</a:t>
            </a:r>
          </a:p>
          <a:p>
            <a:pPr marL="0" indent="0">
              <a:buNone/>
            </a:pPr>
            <a:endParaRPr lang="en-US" sz="1600" dirty="0"/>
          </a:p>
          <a:p>
            <a:r>
              <a:rPr lang="en-US" sz="1600" dirty="0"/>
              <a:t>Preprocessing Operations</a:t>
            </a:r>
          </a:p>
          <a:p>
            <a:pPr lvl="1"/>
            <a:r>
              <a:rPr lang="en-US" sz="1600" dirty="0"/>
              <a:t>Tokenization </a:t>
            </a:r>
          </a:p>
          <a:p>
            <a:pPr lvl="1"/>
            <a:r>
              <a:rPr lang="en-US" sz="1600" dirty="0"/>
              <a:t>Removing Stop Words </a:t>
            </a:r>
          </a:p>
          <a:p>
            <a:pPr lvl="1"/>
            <a:r>
              <a:rPr lang="en-US" sz="1600" dirty="0"/>
              <a:t>Lemmatization</a:t>
            </a:r>
          </a:p>
        </p:txBody>
      </p:sp>
    </p:spTree>
    <p:extLst>
      <p:ext uri="{BB962C8B-B14F-4D97-AF65-F5344CB8AC3E}">
        <p14:creationId xmlns:p14="http://schemas.microsoft.com/office/powerpoint/2010/main" val="54745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BF95-B47A-6A41-7775-C5E77DD44410}"/>
              </a:ext>
            </a:extLst>
          </p:cNvPr>
          <p:cNvSpPr>
            <a:spLocks noGrp="1"/>
          </p:cNvSpPr>
          <p:nvPr>
            <p:ph type="title"/>
          </p:nvPr>
        </p:nvSpPr>
        <p:spPr>
          <a:xfrm>
            <a:off x="762000" y="1138036"/>
            <a:ext cx="4085665" cy="1402470"/>
          </a:xfrm>
        </p:spPr>
        <p:txBody>
          <a:bodyPr anchor="t">
            <a:normAutofit/>
          </a:bodyPr>
          <a:lstStyle/>
          <a:p>
            <a:r>
              <a:rPr lang="en-US" sz="3200" dirty="0"/>
              <a:t>FEATURE EXTRACTION</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270303-10D3-642A-25F9-68F28DA35900}"/>
              </a:ext>
            </a:extLst>
          </p:cNvPr>
          <p:cNvSpPr>
            <a:spLocks noGrp="1"/>
          </p:cNvSpPr>
          <p:nvPr>
            <p:ph idx="1"/>
          </p:nvPr>
        </p:nvSpPr>
        <p:spPr>
          <a:xfrm>
            <a:off x="762000" y="2551176"/>
            <a:ext cx="4085665" cy="3591207"/>
          </a:xfrm>
        </p:spPr>
        <p:txBody>
          <a:bodyPr>
            <a:normAutofit/>
          </a:bodyPr>
          <a:lstStyle/>
          <a:p>
            <a:r>
              <a:rPr lang="en-US" sz="2000" dirty="0"/>
              <a:t>TF-IDF Model 	</a:t>
            </a:r>
          </a:p>
          <a:p>
            <a:pPr lvl="1"/>
            <a:r>
              <a:rPr lang="en-US" sz="2000" dirty="0"/>
              <a:t>Creating the histogram 	</a:t>
            </a:r>
          </a:p>
          <a:p>
            <a:pPr lvl="1"/>
            <a:r>
              <a:rPr lang="en-US" sz="2000" dirty="0"/>
              <a:t>Frequent words from dictionaries </a:t>
            </a:r>
          </a:p>
          <a:p>
            <a:pPr lvl="1"/>
            <a:r>
              <a:rPr lang="en-US" sz="2000" dirty="0"/>
              <a:t>TF Matrix </a:t>
            </a:r>
          </a:p>
          <a:p>
            <a:pPr lvl="1"/>
            <a:r>
              <a:rPr lang="en-US" sz="2000" dirty="0"/>
              <a:t>IDF Matrix </a:t>
            </a:r>
          </a:p>
          <a:p>
            <a:pPr lvl="1"/>
            <a:r>
              <a:rPr lang="en-US" sz="2000" dirty="0"/>
              <a:t>TF-IDF Calculation</a:t>
            </a:r>
          </a:p>
        </p:txBody>
      </p:sp>
      <p:pic>
        <p:nvPicPr>
          <p:cNvPr id="5" name="Picture 4" descr="CPU with binary numbers and blueprint">
            <a:extLst>
              <a:ext uri="{FF2B5EF4-FFF2-40B4-BE49-F238E27FC236}">
                <a16:creationId xmlns:a16="http://schemas.microsoft.com/office/drawing/2014/main" id="{60A12438-9A45-88E6-6882-26C72B1AA874}"/>
              </a:ext>
            </a:extLst>
          </p:cNvPr>
          <p:cNvPicPr>
            <a:picLocks noChangeAspect="1"/>
          </p:cNvPicPr>
          <p:nvPr/>
        </p:nvPicPr>
        <p:blipFill rotWithShape="1">
          <a:blip r:embed="rId2"/>
          <a:srcRect l="26125" r="20225"/>
          <a:stretch/>
        </p:blipFill>
        <p:spPr>
          <a:xfrm>
            <a:off x="5650992" y="10"/>
            <a:ext cx="6541008" cy="6857990"/>
          </a:xfrm>
          <a:prstGeom prst="rect">
            <a:avLst/>
          </a:prstGeom>
        </p:spPr>
      </p:pic>
    </p:spTree>
    <p:extLst>
      <p:ext uri="{BB962C8B-B14F-4D97-AF65-F5344CB8AC3E}">
        <p14:creationId xmlns:p14="http://schemas.microsoft.com/office/powerpoint/2010/main" val="14334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BA2-4E65-63F3-32E0-4C2535A2850A}"/>
              </a:ext>
            </a:extLst>
          </p:cNvPr>
          <p:cNvSpPr>
            <a:spLocks noGrp="1"/>
          </p:cNvSpPr>
          <p:nvPr>
            <p:ph type="title"/>
          </p:nvPr>
        </p:nvSpPr>
        <p:spPr>
          <a:xfrm>
            <a:off x="1155557" y="637763"/>
            <a:ext cx="4310698" cy="1627274"/>
          </a:xfrm>
        </p:spPr>
        <p:txBody>
          <a:bodyPr anchor="t">
            <a:normAutofit/>
          </a:bodyPr>
          <a:lstStyle/>
          <a:p>
            <a:r>
              <a:rPr lang="en-US" sz="4800" b="1">
                <a:solidFill>
                  <a:schemeClr val="bg1"/>
                </a:solidFill>
              </a:rPr>
              <a:t>DEEP LEARNING MODEL</a:t>
            </a:r>
          </a:p>
        </p:txBody>
      </p:sp>
      <p:sp>
        <p:nvSpPr>
          <p:cNvPr id="20"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DB52FCDA-0227-DD53-B86A-60A100556798}"/>
              </a:ext>
            </a:extLst>
          </p:cNvPr>
          <p:cNvSpPr>
            <a:spLocks noGrp="1"/>
          </p:cNvSpPr>
          <p:nvPr>
            <p:ph idx="1"/>
          </p:nvPr>
        </p:nvSpPr>
        <p:spPr>
          <a:xfrm>
            <a:off x="1155556" y="2581065"/>
            <a:ext cx="4284416" cy="3633467"/>
          </a:xfrm>
        </p:spPr>
        <p:txBody>
          <a:bodyPr>
            <a:normAutofit/>
          </a:bodyPr>
          <a:lstStyle/>
          <a:p>
            <a:r>
              <a:rPr lang="en-US" sz="2000">
                <a:solidFill>
                  <a:schemeClr val="bg1"/>
                </a:solidFill>
              </a:rPr>
              <a:t>CNN with LSTM Model</a:t>
            </a:r>
          </a:p>
          <a:p>
            <a:endParaRPr lang="en-US" sz="2000">
              <a:solidFill>
                <a:schemeClr val="bg1"/>
              </a:solidFill>
            </a:endParaRPr>
          </a:p>
        </p:txBody>
      </p:sp>
      <p:sp>
        <p:nvSpPr>
          <p:cNvPr id="21" name="Rectangle 12">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5A60793-BBBC-4EE4-C826-5D3E233B17DF}"/>
              </a:ext>
            </a:extLst>
          </p:cNvPr>
          <p:cNvPicPr>
            <a:picLocks noChangeAspect="1"/>
          </p:cNvPicPr>
          <p:nvPr/>
        </p:nvPicPr>
        <p:blipFill>
          <a:blip r:embed="rId2"/>
          <a:stretch>
            <a:fillRect/>
          </a:stretch>
        </p:blipFill>
        <p:spPr>
          <a:xfrm>
            <a:off x="7261205" y="637762"/>
            <a:ext cx="3262409" cy="5576770"/>
          </a:xfrm>
          <a:prstGeom prst="rect">
            <a:avLst/>
          </a:prstGeom>
        </p:spPr>
      </p:pic>
    </p:spTree>
    <p:extLst>
      <p:ext uri="{BB962C8B-B14F-4D97-AF65-F5344CB8AC3E}">
        <p14:creationId xmlns:p14="http://schemas.microsoft.com/office/powerpoint/2010/main" val="362040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96563-F28A-E80C-8FBB-B031EC7D0CF8}"/>
              </a:ext>
            </a:extLst>
          </p:cNvPr>
          <p:cNvSpPr>
            <a:spLocks noGrp="1"/>
          </p:cNvSpPr>
          <p:nvPr>
            <p:ph type="title"/>
          </p:nvPr>
        </p:nvSpPr>
        <p:spPr>
          <a:xfrm>
            <a:off x="630936" y="639520"/>
            <a:ext cx="3429000" cy="1719072"/>
          </a:xfrm>
        </p:spPr>
        <p:txBody>
          <a:bodyPr anchor="b">
            <a:normAutofit/>
          </a:bodyPr>
          <a:lstStyle/>
          <a:p>
            <a:r>
              <a:rPr lang="en-US" sz="5400" dirty="0"/>
              <a:t>Result Evaluation</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A5ABEE6-BE29-F8EF-A64D-80EB289F5EFF}"/>
              </a:ext>
            </a:extLst>
          </p:cNvPr>
          <p:cNvSpPr>
            <a:spLocks noGrp="1"/>
          </p:cNvSpPr>
          <p:nvPr>
            <p:ph idx="1"/>
          </p:nvPr>
        </p:nvSpPr>
        <p:spPr>
          <a:xfrm>
            <a:off x="630936" y="2807208"/>
            <a:ext cx="3429000" cy="3410712"/>
          </a:xfrm>
        </p:spPr>
        <p:txBody>
          <a:bodyPr anchor="t">
            <a:normAutofit/>
          </a:bodyPr>
          <a:lstStyle/>
          <a:p>
            <a:r>
              <a:rPr lang="en-US" sz="2200"/>
              <a:t>Confusion Matrix Visualization</a:t>
            </a:r>
            <a:endParaRPr lang="en-US" sz="2200" dirty="0"/>
          </a:p>
        </p:txBody>
      </p:sp>
      <p:pic>
        <p:nvPicPr>
          <p:cNvPr id="4" name="Content Placeholder 3">
            <a:extLst>
              <a:ext uri="{FF2B5EF4-FFF2-40B4-BE49-F238E27FC236}">
                <a16:creationId xmlns:a16="http://schemas.microsoft.com/office/drawing/2014/main" id="{AF322C8D-F617-B0B7-5F29-4E8CF81B438F}"/>
              </a:ext>
            </a:extLst>
          </p:cNvPr>
          <p:cNvPicPr>
            <a:picLocks noChangeAspect="1"/>
          </p:cNvPicPr>
          <p:nvPr/>
        </p:nvPicPr>
        <p:blipFill>
          <a:blip r:embed="rId2"/>
          <a:stretch>
            <a:fillRect/>
          </a:stretch>
        </p:blipFill>
        <p:spPr>
          <a:xfrm>
            <a:off x="4756102" y="640080"/>
            <a:ext cx="6700108" cy="5577840"/>
          </a:xfrm>
          <a:prstGeom prst="rect">
            <a:avLst/>
          </a:prstGeom>
        </p:spPr>
      </p:pic>
    </p:spTree>
    <p:extLst>
      <p:ext uri="{BB962C8B-B14F-4D97-AF65-F5344CB8AC3E}">
        <p14:creationId xmlns:p14="http://schemas.microsoft.com/office/powerpoint/2010/main" val="252499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486</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Hate Speech Detection</vt:lpstr>
      <vt:lpstr>Outline</vt:lpstr>
      <vt:lpstr>PROBLEM  STATEMENT</vt:lpstr>
      <vt:lpstr>SYSTEM ARCHITECTURE</vt:lpstr>
      <vt:lpstr>DATA COLLECTION</vt:lpstr>
      <vt:lpstr>DATA PREPROCESSING</vt:lpstr>
      <vt:lpstr>FEATURE EXTRACTION</vt:lpstr>
      <vt:lpstr>DEEP LEARNING MODEL</vt:lpstr>
      <vt:lpstr>Result Evaluation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Goyal, Shubh</dc:creator>
  <cp:lastModifiedBy>Goyal, Shubh</cp:lastModifiedBy>
  <cp:revision>1</cp:revision>
  <dcterms:created xsi:type="dcterms:W3CDTF">2023-06-30T02:01:20Z</dcterms:created>
  <dcterms:modified xsi:type="dcterms:W3CDTF">2023-06-30T02:16:04Z</dcterms:modified>
</cp:coreProperties>
</file>