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8" r:id="rId3"/>
    <p:sldId id="274" r:id="rId4"/>
    <p:sldId id="267" r:id="rId5"/>
    <p:sldId id="277" r:id="rId6"/>
    <p:sldId id="260" r:id="rId7"/>
    <p:sldId id="270" r:id="rId8"/>
    <p:sldId id="269" r:id="rId9"/>
    <p:sldId id="261" r:id="rId10"/>
    <p:sldId id="271" r:id="rId11"/>
    <p:sldId id="273" r:id="rId12"/>
    <p:sldId id="263" r:id="rId13"/>
    <p:sldId id="275"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0"/>
  </p:normalViewPr>
  <p:slideViewPr>
    <p:cSldViewPr snapToGrid="0">
      <p:cViewPr varScale="1">
        <p:scale>
          <a:sx n="111" d="100"/>
          <a:sy n="111"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0598E-CF9D-4E6E-8AFF-77267D8B88A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494C24-0193-4F69-8BA0-A59E740BB78F}">
      <dgm:prSet/>
      <dgm:spPr/>
      <dgm:t>
        <a:bodyPr/>
        <a:lstStyle/>
        <a:p>
          <a:pPr>
            <a:lnSpc>
              <a:spcPct val="100000"/>
            </a:lnSpc>
            <a:defRPr b="1"/>
          </a:pPr>
          <a:r>
            <a:rPr lang="en-US" b="1" i="0"/>
            <a:t>Centralized Financial Infrastructure:</a:t>
          </a:r>
          <a:br>
            <a:rPr lang="en-US" b="1" i="0"/>
          </a:br>
          <a:endParaRPr lang="en-US"/>
        </a:p>
      </dgm:t>
    </dgm:pt>
    <dgm:pt modelId="{C275C03A-1EE5-4B92-A969-53CEE2310139}" type="parTrans" cxnId="{AB90A67B-5237-4AA9-B5CD-1D1B6BE0B54E}">
      <dgm:prSet/>
      <dgm:spPr/>
      <dgm:t>
        <a:bodyPr/>
        <a:lstStyle/>
        <a:p>
          <a:endParaRPr lang="en-US"/>
        </a:p>
      </dgm:t>
    </dgm:pt>
    <dgm:pt modelId="{4BBF4881-6EB7-4362-B21D-2DD02032373F}" type="sibTrans" cxnId="{AB90A67B-5237-4AA9-B5CD-1D1B6BE0B54E}">
      <dgm:prSet/>
      <dgm:spPr/>
      <dgm:t>
        <a:bodyPr/>
        <a:lstStyle/>
        <a:p>
          <a:endParaRPr lang="en-US"/>
        </a:p>
      </dgm:t>
    </dgm:pt>
    <dgm:pt modelId="{F4B04A6A-663A-47F6-B3FE-F722C162F895}">
      <dgm:prSet/>
      <dgm:spPr/>
      <dgm:t>
        <a:bodyPr/>
        <a:lstStyle/>
        <a:p>
          <a:pPr>
            <a:lnSpc>
              <a:spcPct val="100000"/>
            </a:lnSpc>
          </a:pPr>
          <a:r>
            <a:rPr lang="en-US" b="0" i="1"/>
            <a:t>The database serves as a centralized hub, orchestrating and managing diverse monetary interactions within the system.</a:t>
          </a:r>
          <a:br>
            <a:rPr lang="en-US" b="0" i="1"/>
          </a:br>
          <a:endParaRPr lang="en-US"/>
        </a:p>
      </dgm:t>
    </dgm:pt>
    <dgm:pt modelId="{CBA6DD80-6544-46EB-BF82-814CBECECCB1}" type="parTrans" cxnId="{53E1F5E0-C143-4DAE-B7A4-E323A8846B61}">
      <dgm:prSet/>
      <dgm:spPr/>
      <dgm:t>
        <a:bodyPr/>
        <a:lstStyle/>
        <a:p>
          <a:endParaRPr lang="en-US"/>
        </a:p>
      </dgm:t>
    </dgm:pt>
    <dgm:pt modelId="{7695E30B-7F2B-4B5F-BEC1-0214F217CEA2}" type="sibTrans" cxnId="{53E1F5E0-C143-4DAE-B7A4-E323A8846B61}">
      <dgm:prSet/>
      <dgm:spPr/>
      <dgm:t>
        <a:bodyPr/>
        <a:lstStyle/>
        <a:p>
          <a:endParaRPr lang="en-US"/>
        </a:p>
      </dgm:t>
    </dgm:pt>
    <dgm:pt modelId="{859FB59E-3C07-44BD-8C08-2B26590A1C6F}">
      <dgm:prSet/>
      <dgm:spPr/>
      <dgm:t>
        <a:bodyPr/>
        <a:lstStyle/>
        <a:p>
          <a:pPr>
            <a:lnSpc>
              <a:spcPct val="100000"/>
            </a:lnSpc>
            <a:defRPr b="1"/>
          </a:pPr>
          <a:r>
            <a:rPr lang="en-US" b="1" i="0"/>
            <a:t>Structured Data Management:</a:t>
          </a:r>
          <a:br>
            <a:rPr lang="en-US" b="1" i="0"/>
          </a:br>
          <a:endParaRPr lang="en-US"/>
        </a:p>
      </dgm:t>
    </dgm:pt>
    <dgm:pt modelId="{BC9A86B1-B9C5-448A-8865-B88E0AE569B3}" type="parTrans" cxnId="{91F37DE6-4CF4-4414-BAB5-470031861B1F}">
      <dgm:prSet/>
      <dgm:spPr/>
      <dgm:t>
        <a:bodyPr/>
        <a:lstStyle/>
        <a:p>
          <a:endParaRPr lang="en-US"/>
        </a:p>
      </dgm:t>
    </dgm:pt>
    <dgm:pt modelId="{9179FA08-A7AB-428A-9248-B82501F2E6AD}" type="sibTrans" cxnId="{91F37DE6-4CF4-4414-BAB5-470031861B1F}">
      <dgm:prSet/>
      <dgm:spPr/>
      <dgm:t>
        <a:bodyPr/>
        <a:lstStyle/>
        <a:p>
          <a:endParaRPr lang="en-US"/>
        </a:p>
      </dgm:t>
    </dgm:pt>
    <dgm:pt modelId="{35CA8262-FA3B-4B6E-8843-55E420DBF06D}">
      <dgm:prSet/>
      <dgm:spPr/>
      <dgm:t>
        <a:bodyPr/>
        <a:lstStyle/>
        <a:p>
          <a:pPr>
            <a:lnSpc>
              <a:spcPct val="100000"/>
            </a:lnSpc>
          </a:pPr>
          <a:r>
            <a:rPr lang="en-US" b="0" i="1"/>
            <a:t>Designed for accuracy and reliability, the system excels in recording and organizing financial transactions through two key tables.</a:t>
          </a:r>
          <a:br>
            <a:rPr lang="en-US" b="0" i="1"/>
          </a:br>
          <a:endParaRPr lang="en-US"/>
        </a:p>
      </dgm:t>
    </dgm:pt>
    <dgm:pt modelId="{BA6704AE-06EC-4292-A44D-ED1ED4504CA4}" type="parTrans" cxnId="{B6679B1C-34AE-4FB9-B53D-6DC8538D681D}">
      <dgm:prSet/>
      <dgm:spPr/>
      <dgm:t>
        <a:bodyPr/>
        <a:lstStyle/>
        <a:p>
          <a:endParaRPr lang="en-US"/>
        </a:p>
      </dgm:t>
    </dgm:pt>
    <dgm:pt modelId="{5209A81B-E4BF-448D-A0B6-5A43BCD4816A}" type="sibTrans" cxnId="{B6679B1C-34AE-4FB9-B53D-6DC8538D681D}">
      <dgm:prSet/>
      <dgm:spPr/>
      <dgm:t>
        <a:bodyPr/>
        <a:lstStyle/>
        <a:p>
          <a:endParaRPr lang="en-US"/>
        </a:p>
      </dgm:t>
    </dgm:pt>
    <dgm:pt modelId="{FF7CBABE-74DF-49BE-8BCC-53ECFEE49DDE}">
      <dgm:prSet/>
      <dgm:spPr/>
      <dgm:t>
        <a:bodyPr/>
        <a:lstStyle/>
        <a:p>
          <a:pPr>
            <a:lnSpc>
              <a:spcPct val="100000"/>
            </a:lnSpc>
            <a:defRPr b="1"/>
          </a:pPr>
          <a:r>
            <a:rPr lang="en-US" b="1" i="0"/>
            <a:t>User-Centric Information Repository:</a:t>
          </a:r>
          <a:br>
            <a:rPr lang="en-US" b="1" i="0"/>
          </a:br>
          <a:endParaRPr lang="en-US"/>
        </a:p>
      </dgm:t>
    </dgm:pt>
    <dgm:pt modelId="{5DA45B65-9C3F-4295-A322-87CFD5A82D06}" type="parTrans" cxnId="{286BA8A8-0937-47AB-BEAC-97CED0EABC08}">
      <dgm:prSet/>
      <dgm:spPr/>
      <dgm:t>
        <a:bodyPr/>
        <a:lstStyle/>
        <a:p>
          <a:endParaRPr lang="en-US"/>
        </a:p>
      </dgm:t>
    </dgm:pt>
    <dgm:pt modelId="{F6D46CB2-4337-401B-B689-877D3164A1E1}" type="sibTrans" cxnId="{286BA8A8-0937-47AB-BEAC-97CED0EABC08}">
      <dgm:prSet/>
      <dgm:spPr/>
      <dgm:t>
        <a:bodyPr/>
        <a:lstStyle/>
        <a:p>
          <a:endParaRPr lang="en-US"/>
        </a:p>
      </dgm:t>
    </dgm:pt>
    <dgm:pt modelId="{B9AB48C7-55D7-4145-A881-90F548B46AB0}">
      <dgm:prSet/>
      <dgm:spPr/>
      <dgm:t>
        <a:bodyPr/>
        <a:lstStyle/>
        <a:p>
          <a:pPr>
            <a:lnSpc>
              <a:spcPct val="100000"/>
            </a:lnSpc>
          </a:pPr>
          <a:r>
            <a:rPr lang="en-US" b="0" i="1"/>
            <a:t>The 'Users Table' acts as a comprehensive repository, capturing essential user details and forming the foundation for user-centric financial insights.</a:t>
          </a:r>
          <a:br>
            <a:rPr lang="en-US" b="0" i="1"/>
          </a:br>
          <a:endParaRPr lang="en-US"/>
        </a:p>
      </dgm:t>
    </dgm:pt>
    <dgm:pt modelId="{B4FBD0C7-1284-481E-BFDB-D357454D959F}" type="parTrans" cxnId="{DF96E2CA-A9E0-4EA3-81AA-ED800E7206EE}">
      <dgm:prSet/>
      <dgm:spPr/>
      <dgm:t>
        <a:bodyPr/>
        <a:lstStyle/>
        <a:p>
          <a:endParaRPr lang="en-US"/>
        </a:p>
      </dgm:t>
    </dgm:pt>
    <dgm:pt modelId="{7C15B15A-28C5-4551-88EF-08257CF55CE3}" type="sibTrans" cxnId="{DF96E2CA-A9E0-4EA3-81AA-ED800E7206EE}">
      <dgm:prSet/>
      <dgm:spPr/>
      <dgm:t>
        <a:bodyPr/>
        <a:lstStyle/>
        <a:p>
          <a:endParaRPr lang="en-US"/>
        </a:p>
      </dgm:t>
    </dgm:pt>
    <dgm:pt modelId="{12842C7F-29D3-4C9D-9137-CD1EDFE583F5}">
      <dgm:prSet/>
      <dgm:spPr/>
      <dgm:t>
        <a:bodyPr/>
        <a:lstStyle/>
        <a:p>
          <a:pPr>
            <a:lnSpc>
              <a:spcPct val="100000"/>
            </a:lnSpc>
            <a:defRPr b="1"/>
          </a:pPr>
          <a:r>
            <a:rPr lang="en-US" b="1" i="0"/>
            <a:t>Comprehensive Transactional Ledger:</a:t>
          </a:r>
          <a:br>
            <a:rPr lang="en-US" b="1" i="0"/>
          </a:br>
          <a:endParaRPr lang="en-US"/>
        </a:p>
      </dgm:t>
    </dgm:pt>
    <dgm:pt modelId="{02D246C5-57C3-4A01-BD92-642691609EC1}" type="parTrans" cxnId="{EE2454B0-E6D9-433D-9500-20033A58E17A}">
      <dgm:prSet/>
      <dgm:spPr/>
      <dgm:t>
        <a:bodyPr/>
        <a:lstStyle/>
        <a:p>
          <a:endParaRPr lang="en-US"/>
        </a:p>
      </dgm:t>
    </dgm:pt>
    <dgm:pt modelId="{5635B22E-EF22-41E6-A9F3-B9D09E270BB2}" type="sibTrans" cxnId="{EE2454B0-E6D9-433D-9500-20033A58E17A}">
      <dgm:prSet/>
      <dgm:spPr/>
      <dgm:t>
        <a:bodyPr/>
        <a:lstStyle/>
        <a:p>
          <a:endParaRPr lang="en-US"/>
        </a:p>
      </dgm:t>
    </dgm:pt>
    <dgm:pt modelId="{4608B5F0-F021-4AB3-9E95-70FBFB43E269}">
      <dgm:prSet/>
      <dgm:spPr/>
      <dgm:t>
        <a:bodyPr/>
        <a:lstStyle/>
        <a:p>
          <a:pPr>
            <a:lnSpc>
              <a:spcPct val="100000"/>
            </a:lnSpc>
          </a:pPr>
          <a:r>
            <a:rPr lang="en-US" b="0" i="1"/>
            <a:t>The 'Transactions Table' functions as a detailed ledger, documenting each transaction's date, category, amount, and status for a systematic understanding of financial events.</a:t>
          </a:r>
          <a:endParaRPr lang="en-US"/>
        </a:p>
      </dgm:t>
    </dgm:pt>
    <dgm:pt modelId="{066BD10A-7667-4F39-8AE8-211093B593E8}" type="parTrans" cxnId="{6540F92E-CE0A-4E42-99A3-FC573B095D6C}">
      <dgm:prSet/>
      <dgm:spPr/>
      <dgm:t>
        <a:bodyPr/>
        <a:lstStyle/>
        <a:p>
          <a:endParaRPr lang="en-US"/>
        </a:p>
      </dgm:t>
    </dgm:pt>
    <dgm:pt modelId="{F8D26C07-3456-46A1-B789-BCCEAB68C70A}" type="sibTrans" cxnId="{6540F92E-CE0A-4E42-99A3-FC573B095D6C}">
      <dgm:prSet/>
      <dgm:spPr/>
      <dgm:t>
        <a:bodyPr/>
        <a:lstStyle/>
        <a:p>
          <a:endParaRPr lang="en-US"/>
        </a:p>
      </dgm:t>
    </dgm:pt>
    <dgm:pt modelId="{1F201039-CE46-4E95-B601-405EE1C2C45E}" type="pres">
      <dgm:prSet presAssocID="{FAE0598E-CF9D-4E6E-8AFF-77267D8B88AC}" presName="root" presStyleCnt="0">
        <dgm:presLayoutVars>
          <dgm:dir/>
          <dgm:resizeHandles val="exact"/>
        </dgm:presLayoutVars>
      </dgm:prSet>
      <dgm:spPr/>
    </dgm:pt>
    <dgm:pt modelId="{527F7689-8682-4F62-A9AE-805FEE3293FA}" type="pres">
      <dgm:prSet presAssocID="{C4494C24-0193-4F69-8BA0-A59E740BB78F}" presName="compNode" presStyleCnt="0"/>
      <dgm:spPr/>
    </dgm:pt>
    <dgm:pt modelId="{393C2A62-A877-497B-BA11-83E36BB6CBA5}" type="pres">
      <dgm:prSet presAssocID="{C4494C24-0193-4F69-8BA0-A59E740BB7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923DD82-A5B1-4D03-8A37-EB0F4F106A5B}" type="pres">
      <dgm:prSet presAssocID="{C4494C24-0193-4F69-8BA0-A59E740BB78F}" presName="iconSpace" presStyleCnt="0"/>
      <dgm:spPr/>
    </dgm:pt>
    <dgm:pt modelId="{E230B526-77BA-4D55-9325-ADDDA02E643B}" type="pres">
      <dgm:prSet presAssocID="{C4494C24-0193-4F69-8BA0-A59E740BB78F}" presName="parTx" presStyleLbl="revTx" presStyleIdx="0" presStyleCnt="8">
        <dgm:presLayoutVars>
          <dgm:chMax val="0"/>
          <dgm:chPref val="0"/>
        </dgm:presLayoutVars>
      </dgm:prSet>
      <dgm:spPr/>
    </dgm:pt>
    <dgm:pt modelId="{C77E79CB-3732-431C-B9A5-D339F1FAB685}" type="pres">
      <dgm:prSet presAssocID="{C4494C24-0193-4F69-8BA0-A59E740BB78F}" presName="txSpace" presStyleCnt="0"/>
      <dgm:spPr/>
    </dgm:pt>
    <dgm:pt modelId="{8AFA3265-FBA1-4DE7-99A0-DC90223CF421}" type="pres">
      <dgm:prSet presAssocID="{C4494C24-0193-4F69-8BA0-A59E740BB78F}" presName="desTx" presStyleLbl="revTx" presStyleIdx="1" presStyleCnt="8">
        <dgm:presLayoutVars/>
      </dgm:prSet>
      <dgm:spPr/>
    </dgm:pt>
    <dgm:pt modelId="{ABB281FF-A4EB-4D30-A73A-7BB01431ADF2}" type="pres">
      <dgm:prSet presAssocID="{4BBF4881-6EB7-4362-B21D-2DD02032373F}" presName="sibTrans" presStyleCnt="0"/>
      <dgm:spPr/>
    </dgm:pt>
    <dgm:pt modelId="{3411CD5B-33D1-419A-8026-F12B18C442DC}" type="pres">
      <dgm:prSet presAssocID="{859FB59E-3C07-44BD-8C08-2B26590A1C6F}" presName="compNode" presStyleCnt="0"/>
      <dgm:spPr/>
    </dgm:pt>
    <dgm:pt modelId="{3EDA76D4-87B6-45DF-A92B-C70E1582D257}" type="pres">
      <dgm:prSet presAssocID="{859FB59E-3C07-44BD-8C08-2B26590A1C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DE1821AB-B2F9-4D70-A7D4-0C71A094D7B9}" type="pres">
      <dgm:prSet presAssocID="{859FB59E-3C07-44BD-8C08-2B26590A1C6F}" presName="iconSpace" presStyleCnt="0"/>
      <dgm:spPr/>
    </dgm:pt>
    <dgm:pt modelId="{2CE9573B-9160-4C20-9061-4A43E528F0F8}" type="pres">
      <dgm:prSet presAssocID="{859FB59E-3C07-44BD-8C08-2B26590A1C6F}" presName="parTx" presStyleLbl="revTx" presStyleIdx="2" presStyleCnt="8">
        <dgm:presLayoutVars>
          <dgm:chMax val="0"/>
          <dgm:chPref val="0"/>
        </dgm:presLayoutVars>
      </dgm:prSet>
      <dgm:spPr/>
    </dgm:pt>
    <dgm:pt modelId="{8F385053-68FA-45DB-822F-9DE68A7ED82D}" type="pres">
      <dgm:prSet presAssocID="{859FB59E-3C07-44BD-8C08-2B26590A1C6F}" presName="txSpace" presStyleCnt="0"/>
      <dgm:spPr/>
    </dgm:pt>
    <dgm:pt modelId="{17EFACDB-B3FA-4974-AF6E-BB26D493C6B8}" type="pres">
      <dgm:prSet presAssocID="{859FB59E-3C07-44BD-8C08-2B26590A1C6F}" presName="desTx" presStyleLbl="revTx" presStyleIdx="3" presStyleCnt="8">
        <dgm:presLayoutVars/>
      </dgm:prSet>
      <dgm:spPr/>
    </dgm:pt>
    <dgm:pt modelId="{42D9C758-B085-46B0-9EEA-CD20C16DB05D}" type="pres">
      <dgm:prSet presAssocID="{9179FA08-A7AB-428A-9248-B82501F2E6AD}" presName="sibTrans" presStyleCnt="0"/>
      <dgm:spPr/>
    </dgm:pt>
    <dgm:pt modelId="{4DF873C2-59CA-4458-B22C-1877713DFEB3}" type="pres">
      <dgm:prSet presAssocID="{FF7CBABE-74DF-49BE-8BCC-53ECFEE49DDE}" presName="compNode" presStyleCnt="0"/>
      <dgm:spPr/>
    </dgm:pt>
    <dgm:pt modelId="{6F5424DA-E51D-42FB-9A2A-55ECC62245F8}" type="pres">
      <dgm:prSet presAssocID="{FF7CBABE-74DF-49BE-8BCC-53ECFEE49D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D688E01-884F-45B6-9204-3F277F65827B}" type="pres">
      <dgm:prSet presAssocID="{FF7CBABE-74DF-49BE-8BCC-53ECFEE49DDE}" presName="iconSpace" presStyleCnt="0"/>
      <dgm:spPr/>
    </dgm:pt>
    <dgm:pt modelId="{BE20F721-D7C4-4595-B44D-A5E9F18C4BCB}" type="pres">
      <dgm:prSet presAssocID="{FF7CBABE-74DF-49BE-8BCC-53ECFEE49DDE}" presName="parTx" presStyleLbl="revTx" presStyleIdx="4" presStyleCnt="8">
        <dgm:presLayoutVars>
          <dgm:chMax val="0"/>
          <dgm:chPref val="0"/>
        </dgm:presLayoutVars>
      </dgm:prSet>
      <dgm:spPr/>
    </dgm:pt>
    <dgm:pt modelId="{7162204E-E6BF-4EB3-95C2-89C2214897DD}" type="pres">
      <dgm:prSet presAssocID="{FF7CBABE-74DF-49BE-8BCC-53ECFEE49DDE}" presName="txSpace" presStyleCnt="0"/>
      <dgm:spPr/>
    </dgm:pt>
    <dgm:pt modelId="{D75D6F27-FF13-45C5-A25F-D3B46F9CBFCC}" type="pres">
      <dgm:prSet presAssocID="{FF7CBABE-74DF-49BE-8BCC-53ECFEE49DDE}" presName="desTx" presStyleLbl="revTx" presStyleIdx="5" presStyleCnt="8">
        <dgm:presLayoutVars/>
      </dgm:prSet>
      <dgm:spPr/>
    </dgm:pt>
    <dgm:pt modelId="{84369097-DF37-46FB-A101-A6C613CDF427}" type="pres">
      <dgm:prSet presAssocID="{F6D46CB2-4337-401B-B689-877D3164A1E1}" presName="sibTrans" presStyleCnt="0"/>
      <dgm:spPr/>
    </dgm:pt>
    <dgm:pt modelId="{D85D6AF2-5359-4C62-ADF6-9B724E6672A0}" type="pres">
      <dgm:prSet presAssocID="{12842C7F-29D3-4C9D-9137-CD1EDFE583F5}" presName="compNode" presStyleCnt="0"/>
      <dgm:spPr/>
    </dgm:pt>
    <dgm:pt modelId="{186263AD-3FA6-4D84-9FC1-74F8EDBC3907}" type="pres">
      <dgm:prSet presAssocID="{12842C7F-29D3-4C9D-9137-CD1EDFE583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F9121D20-859A-46BA-B162-7DC584430669}" type="pres">
      <dgm:prSet presAssocID="{12842C7F-29D3-4C9D-9137-CD1EDFE583F5}" presName="iconSpace" presStyleCnt="0"/>
      <dgm:spPr/>
    </dgm:pt>
    <dgm:pt modelId="{DA4416F0-44AC-4406-A65D-B22C78BBBEA3}" type="pres">
      <dgm:prSet presAssocID="{12842C7F-29D3-4C9D-9137-CD1EDFE583F5}" presName="parTx" presStyleLbl="revTx" presStyleIdx="6" presStyleCnt="8">
        <dgm:presLayoutVars>
          <dgm:chMax val="0"/>
          <dgm:chPref val="0"/>
        </dgm:presLayoutVars>
      </dgm:prSet>
      <dgm:spPr/>
    </dgm:pt>
    <dgm:pt modelId="{F74E12FE-F1A2-4F47-8ED4-96029E0C7327}" type="pres">
      <dgm:prSet presAssocID="{12842C7F-29D3-4C9D-9137-CD1EDFE583F5}" presName="txSpace" presStyleCnt="0"/>
      <dgm:spPr/>
    </dgm:pt>
    <dgm:pt modelId="{E23DF6CA-3B56-451E-8A09-507631E19C78}" type="pres">
      <dgm:prSet presAssocID="{12842C7F-29D3-4C9D-9137-CD1EDFE583F5}" presName="desTx" presStyleLbl="revTx" presStyleIdx="7" presStyleCnt="8">
        <dgm:presLayoutVars/>
      </dgm:prSet>
      <dgm:spPr/>
    </dgm:pt>
  </dgm:ptLst>
  <dgm:cxnLst>
    <dgm:cxn modelId="{B6EE930E-8945-534D-8EDD-D968A70CC9E9}" type="presOf" srcId="{B9AB48C7-55D7-4145-A881-90F548B46AB0}" destId="{D75D6F27-FF13-45C5-A25F-D3B46F9CBFCC}" srcOrd="0" destOrd="0" presId="urn:microsoft.com/office/officeart/2018/2/layout/IconLabelDescriptionList"/>
    <dgm:cxn modelId="{B6679B1C-34AE-4FB9-B53D-6DC8538D681D}" srcId="{859FB59E-3C07-44BD-8C08-2B26590A1C6F}" destId="{35CA8262-FA3B-4B6E-8843-55E420DBF06D}" srcOrd="0" destOrd="0" parTransId="{BA6704AE-06EC-4292-A44D-ED1ED4504CA4}" sibTransId="{5209A81B-E4BF-448D-A0B6-5A43BCD4816A}"/>
    <dgm:cxn modelId="{B15C3C23-6B53-0D4A-82CC-C1D2015D21BA}" type="presOf" srcId="{4608B5F0-F021-4AB3-9E95-70FBFB43E269}" destId="{E23DF6CA-3B56-451E-8A09-507631E19C78}" srcOrd="0" destOrd="0" presId="urn:microsoft.com/office/officeart/2018/2/layout/IconLabelDescriptionList"/>
    <dgm:cxn modelId="{6540F92E-CE0A-4E42-99A3-FC573B095D6C}" srcId="{12842C7F-29D3-4C9D-9137-CD1EDFE583F5}" destId="{4608B5F0-F021-4AB3-9E95-70FBFB43E269}" srcOrd="0" destOrd="0" parTransId="{066BD10A-7667-4F39-8AE8-211093B593E8}" sibTransId="{F8D26C07-3456-46A1-B789-BCCEAB68C70A}"/>
    <dgm:cxn modelId="{1DAF5144-AA61-5D47-A7C1-B29727AB0A8B}" type="presOf" srcId="{35CA8262-FA3B-4B6E-8843-55E420DBF06D}" destId="{17EFACDB-B3FA-4974-AF6E-BB26D493C6B8}" srcOrd="0" destOrd="0" presId="urn:microsoft.com/office/officeart/2018/2/layout/IconLabelDescriptionList"/>
    <dgm:cxn modelId="{BD5D5944-A748-5746-9B49-0994602C9EE1}" type="presOf" srcId="{12842C7F-29D3-4C9D-9137-CD1EDFE583F5}" destId="{DA4416F0-44AC-4406-A65D-B22C78BBBEA3}" srcOrd="0" destOrd="0" presId="urn:microsoft.com/office/officeart/2018/2/layout/IconLabelDescriptionList"/>
    <dgm:cxn modelId="{AB90A67B-5237-4AA9-B5CD-1D1B6BE0B54E}" srcId="{FAE0598E-CF9D-4E6E-8AFF-77267D8B88AC}" destId="{C4494C24-0193-4F69-8BA0-A59E740BB78F}" srcOrd="0" destOrd="0" parTransId="{C275C03A-1EE5-4B92-A969-53CEE2310139}" sibTransId="{4BBF4881-6EB7-4362-B21D-2DD02032373F}"/>
    <dgm:cxn modelId="{64126D7D-99D1-9746-A24A-E46E5F54BCAB}" type="presOf" srcId="{859FB59E-3C07-44BD-8C08-2B26590A1C6F}" destId="{2CE9573B-9160-4C20-9061-4A43E528F0F8}" srcOrd="0" destOrd="0" presId="urn:microsoft.com/office/officeart/2018/2/layout/IconLabelDescriptionList"/>
    <dgm:cxn modelId="{C497D58A-86C8-4046-9F56-203D61E121DF}" type="presOf" srcId="{FF7CBABE-74DF-49BE-8BCC-53ECFEE49DDE}" destId="{BE20F721-D7C4-4595-B44D-A5E9F18C4BCB}" srcOrd="0" destOrd="0" presId="urn:microsoft.com/office/officeart/2018/2/layout/IconLabelDescriptionList"/>
    <dgm:cxn modelId="{15F6299B-BBF3-F046-B2F7-994FC71A2900}" type="presOf" srcId="{FAE0598E-CF9D-4E6E-8AFF-77267D8B88AC}" destId="{1F201039-CE46-4E95-B601-405EE1C2C45E}" srcOrd="0" destOrd="0" presId="urn:microsoft.com/office/officeart/2018/2/layout/IconLabelDescriptionList"/>
    <dgm:cxn modelId="{286BA8A8-0937-47AB-BEAC-97CED0EABC08}" srcId="{FAE0598E-CF9D-4E6E-8AFF-77267D8B88AC}" destId="{FF7CBABE-74DF-49BE-8BCC-53ECFEE49DDE}" srcOrd="2" destOrd="0" parTransId="{5DA45B65-9C3F-4295-A322-87CFD5A82D06}" sibTransId="{F6D46CB2-4337-401B-B689-877D3164A1E1}"/>
    <dgm:cxn modelId="{EE2454B0-E6D9-433D-9500-20033A58E17A}" srcId="{FAE0598E-CF9D-4E6E-8AFF-77267D8B88AC}" destId="{12842C7F-29D3-4C9D-9137-CD1EDFE583F5}" srcOrd="3" destOrd="0" parTransId="{02D246C5-57C3-4A01-BD92-642691609EC1}" sibTransId="{5635B22E-EF22-41E6-A9F3-B9D09E270BB2}"/>
    <dgm:cxn modelId="{DF96E2CA-A9E0-4EA3-81AA-ED800E7206EE}" srcId="{FF7CBABE-74DF-49BE-8BCC-53ECFEE49DDE}" destId="{B9AB48C7-55D7-4145-A881-90F548B46AB0}" srcOrd="0" destOrd="0" parTransId="{B4FBD0C7-1284-481E-BFDB-D357454D959F}" sibTransId="{7C15B15A-28C5-4551-88EF-08257CF55CE3}"/>
    <dgm:cxn modelId="{D30C17D3-0976-6F41-AD5E-C22E05E6176D}" type="presOf" srcId="{C4494C24-0193-4F69-8BA0-A59E740BB78F}" destId="{E230B526-77BA-4D55-9325-ADDDA02E643B}" srcOrd="0" destOrd="0" presId="urn:microsoft.com/office/officeart/2018/2/layout/IconLabelDescriptionList"/>
    <dgm:cxn modelId="{ECD158DB-6817-CE47-AB6A-8A8AEE8819FB}" type="presOf" srcId="{F4B04A6A-663A-47F6-B3FE-F722C162F895}" destId="{8AFA3265-FBA1-4DE7-99A0-DC90223CF421}" srcOrd="0" destOrd="0" presId="urn:microsoft.com/office/officeart/2018/2/layout/IconLabelDescriptionList"/>
    <dgm:cxn modelId="{53E1F5E0-C143-4DAE-B7A4-E323A8846B61}" srcId="{C4494C24-0193-4F69-8BA0-A59E740BB78F}" destId="{F4B04A6A-663A-47F6-B3FE-F722C162F895}" srcOrd="0" destOrd="0" parTransId="{CBA6DD80-6544-46EB-BF82-814CBECECCB1}" sibTransId="{7695E30B-7F2B-4B5F-BEC1-0214F217CEA2}"/>
    <dgm:cxn modelId="{91F37DE6-4CF4-4414-BAB5-470031861B1F}" srcId="{FAE0598E-CF9D-4E6E-8AFF-77267D8B88AC}" destId="{859FB59E-3C07-44BD-8C08-2B26590A1C6F}" srcOrd="1" destOrd="0" parTransId="{BC9A86B1-B9C5-448A-8865-B88E0AE569B3}" sibTransId="{9179FA08-A7AB-428A-9248-B82501F2E6AD}"/>
    <dgm:cxn modelId="{17C63A97-D67A-044F-B1B1-7B765E28CC79}" type="presParOf" srcId="{1F201039-CE46-4E95-B601-405EE1C2C45E}" destId="{527F7689-8682-4F62-A9AE-805FEE3293FA}" srcOrd="0" destOrd="0" presId="urn:microsoft.com/office/officeart/2018/2/layout/IconLabelDescriptionList"/>
    <dgm:cxn modelId="{0C4019A6-87D9-E24E-B909-EFE6EDBDC22E}" type="presParOf" srcId="{527F7689-8682-4F62-A9AE-805FEE3293FA}" destId="{393C2A62-A877-497B-BA11-83E36BB6CBA5}" srcOrd="0" destOrd="0" presId="urn:microsoft.com/office/officeart/2018/2/layout/IconLabelDescriptionList"/>
    <dgm:cxn modelId="{971DC037-D89F-F841-9265-21E0D02C4559}" type="presParOf" srcId="{527F7689-8682-4F62-A9AE-805FEE3293FA}" destId="{1923DD82-A5B1-4D03-8A37-EB0F4F106A5B}" srcOrd="1" destOrd="0" presId="urn:microsoft.com/office/officeart/2018/2/layout/IconLabelDescriptionList"/>
    <dgm:cxn modelId="{0371344B-1BD7-5E40-A693-0975F06859BF}" type="presParOf" srcId="{527F7689-8682-4F62-A9AE-805FEE3293FA}" destId="{E230B526-77BA-4D55-9325-ADDDA02E643B}" srcOrd="2" destOrd="0" presId="urn:microsoft.com/office/officeart/2018/2/layout/IconLabelDescriptionList"/>
    <dgm:cxn modelId="{7197162E-D37E-7845-B114-73999DCC507B}" type="presParOf" srcId="{527F7689-8682-4F62-A9AE-805FEE3293FA}" destId="{C77E79CB-3732-431C-B9A5-D339F1FAB685}" srcOrd="3" destOrd="0" presId="urn:microsoft.com/office/officeart/2018/2/layout/IconLabelDescriptionList"/>
    <dgm:cxn modelId="{1D74C8DB-30FA-DA47-B3E1-1AE59AE624A3}" type="presParOf" srcId="{527F7689-8682-4F62-A9AE-805FEE3293FA}" destId="{8AFA3265-FBA1-4DE7-99A0-DC90223CF421}" srcOrd="4" destOrd="0" presId="urn:microsoft.com/office/officeart/2018/2/layout/IconLabelDescriptionList"/>
    <dgm:cxn modelId="{489F4C9F-0A93-EF44-BE2D-F57432C32C8E}" type="presParOf" srcId="{1F201039-CE46-4E95-B601-405EE1C2C45E}" destId="{ABB281FF-A4EB-4D30-A73A-7BB01431ADF2}" srcOrd="1" destOrd="0" presId="urn:microsoft.com/office/officeart/2018/2/layout/IconLabelDescriptionList"/>
    <dgm:cxn modelId="{AEBDAA9D-4069-4A40-A074-B4D7BA926E3F}" type="presParOf" srcId="{1F201039-CE46-4E95-B601-405EE1C2C45E}" destId="{3411CD5B-33D1-419A-8026-F12B18C442DC}" srcOrd="2" destOrd="0" presId="urn:microsoft.com/office/officeart/2018/2/layout/IconLabelDescriptionList"/>
    <dgm:cxn modelId="{0045C431-EB3D-9348-887A-19F0CFA0A885}" type="presParOf" srcId="{3411CD5B-33D1-419A-8026-F12B18C442DC}" destId="{3EDA76D4-87B6-45DF-A92B-C70E1582D257}" srcOrd="0" destOrd="0" presId="urn:microsoft.com/office/officeart/2018/2/layout/IconLabelDescriptionList"/>
    <dgm:cxn modelId="{B63E7396-7D6D-F14F-8375-DCBC5AD257EC}" type="presParOf" srcId="{3411CD5B-33D1-419A-8026-F12B18C442DC}" destId="{DE1821AB-B2F9-4D70-A7D4-0C71A094D7B9}" srcOrd="1" destOrd="0" presId="urn:microsoft.com/office/officeart/2018/2/layout/IconLabelDescriptionList"/>
    <dgm:cxn modelId="{4546974A-9F73-4E48-9D0F-2C80F19A909C}" type="presParOf" srcId="{3411CD5B-33D1-419A-8026-F12B18C442DC}" destId="{2CE9573B-9160-4C20-9061-4A43E528F0F8}" srcOrd="2" destOrd="0" presId="urn:microsoft.com/office/officeart/2018/2/layout/IconLabelDescriptionList"/>
    <dgm:cxn modelId="{8508C728-8F50-924A-97CF-42FC9FD98B64}" type="presParOf" srcId="{3411CD5B-33D1-419A-8026-F12B18C442DC}" destId="{8F385053-68FA-45DB-822F-9DE68A7ED82D}" srcOrd="3" destOrd="0" presId="urn:microsoft.com/office/officeart/2018/2/layout/IconLabelDescriptionList"/>
    <dgm:cxn modelId="{75A3295F-0601-B446-9C82-742A360AB27C}" type="presParOf" srcId="{3411CD5B-33D1-419A-8026-F12B18C442DC}" destId="{17EFACDB-B3FA-4974-AF6E-BB26D493C6B8}" srcOrd="4" destOrd="0" presId="urn:microsoft.com/office/officeart/2018/2/layout/IconLabelDescriptionList"/>
    <dgm:cxn modelId="{91FA10BA-0EE5-1745-AD94-2FBAE92EF990}" type="presParOf" srcId="{1F201039-CE46-4E95-B601-405EE1C2C45E}" destId="{42D9C758-B085-46B0-9EEA-CD20C16DB05D}" srcOrd="3" destOrd="0" presId="urn:microsoft.com/office/officeart/2018/2/layout/IconLabelDescriptionList"/>
    <dgm:cxn modelId="{DCD64B3F-96D9-7340-9DAF-55CD66D148FB}" type="presParOf" srcId="{1F201039-CE46-4E95-B601-405EE1C2C45E}" destId="{4DF873C2-59CA-4458-B22C-1877713DFEB3}" srcOrd="4" destOrd="0" presId="urn:microsoft.com/office/officeart/2018/2/layout/IconLabelDescriptionList"/>
    <dgm:cxn modelId="{EBB47AE5-2F75-7446-9CA3-841C4CD6673A}" type="presParOf" srcId="{4DF873C2-59CA-4458-B22C-1877713DFEB3}" destId="{6F5424DA-E51D-42FB-9A2A-55ECC62245F8}" srcOrd="0" destOrd="0" presId="urn:microsoft.com/office/officeart/2018/2/layout/IconLabelDescriptionList"/>
    <dgm:cxn modelId="{2DB923F5-A81D-3448-96A0-8D17E05426A4}" type="presParOf" srcId="{4DF873C2-59CA-4458-B22C-1877713DFEB3}" destId="{3D688E01-884F-45B6-9204-3F277F65827B}" srcOrd="1" destOrd="0" presId="urn:microsoft.com/office/officeart/2018/2/layout/IconLabelDescriptionList"/>
    <dgm:cxn modelId="{A0CE0E36-9962-8C4A-88B1-66E4E6315E4D}" type="presParOf" srcId="{4DF873C2-59CA-4458-B22C-1877713DFEB3}" destId="{BE20F721-D7C4-4595-B44D-A5E9F18C4BCB}" srcOrd="2" destOrd="0" presId="urn:microsoft.com/office/officeart/2018/2/layout/IconLabelDescriptionList"/>
    <dgm:cxn modelId="{08C13F7A-A5CF-4341-A8F4-8822F3A179AC}" type="presParOf" srcId="{4DF873C2-59CA-4458-B22C-1877713DFEB3}" destId="{7162204E-E6BF-4EB3-95C2-89C2214897DD}" srcOrd="3" destOrd="0" presId="urn:microsoft.com/office/officeart/2018/2/layout/IconLabelDescriptionList"/>
    <dgm:cxn modelId="{AA431719-A6E0-F644-828D-DDC431C3B7C8}" type="presParOf" srcId="{4DF873C2-59CA-4458-B22C-1877713DFEB3}" destId="{D75D6F27-FF13-45C5-A25F-D3B46F9CBFCC}" srcOrd="4" destOrd="0" presId="urn:microsoft.com/office/officeart/2018/2/layout/IconLabelDescriptionList"/>
    <dgm:cxn modelId="{D12EABEB-DE96-9943-87F9-C8466B829BC1}" type="presParOf" srcId="{1F201039-CE46-4E95-B601-405EE1C2C45E}" destId="{84369097-DF37-46FB-A101-A6C613CDF427}" srcOrd="5" destOrd="0" presId="urn:microsoft.com/office/officeart/2018/2/layout/IconLabelDescriptionList"/>
    <dgm:cxn modelId="{C5E93A99-0D92-FF42-9709-7B5F681B9356}" type="presParOf" srcId="{1F201039-CE46-4E95-B601-405EE1C2C45E}" destId="{D85D6AF2-5359-4C62-ADF6-9B724E6672A0}" srcOrd="6" destOrd="0" presId="urn:microsoft.com/office/officeart/2018/2/layout/IconLabelDescriptionList"/>
    <dgm:cxn modelId="{3ED0BC17-3D8D-3147-8946-DE8C9933E793}" type="presParOf" srcId="{D85D6AF2-5359-4C62-ADF6-9B724E6672A0}" destId="{186263AD-3FA6-4D84-9FC1-74F8EDBC3907}" srcOrd="0" destOrd="0" presId="urn:microsoft.com/office/officeart/2018/2/layout/IconLabelDescriptionList"/>
    <dgm:cxn modelId="{9A87BECB-E37A-0E40-AF89-108E1250C645}" type="presParOf" srcId="{D85D6AF2-5359-4C62-ADF6-9B724E6672A0}" destId="{F9121D20-859A-46BA-B162-7DC584430669}" srcOrd="1" destOrd="0" presId="urn:microsoft.com/office/officeart/2018/2/layout/IconLabelDescriptionList"/>
    <dgm:cxn modelId="{6F475C2E-8462-1A4F-847E-2D91C49CDD51}" type="presParOf" srcId="{D85D6AF2-5359-4C62-ADF6-9B724E6672A0}" destId="{DA4416F0-44AC-4406-A65D-B22C78BBBEA3}" srcOrd="2" destOrd="0" presId="urn:microsoft.com/office/officeart/2018/2/layout/IconLabelDescriptionList"/>
    <dgm:cxn modelId="{AC9C2AD8-4D18-B44B-A01E-DDA59FA42FDA}" type="presParOf" srcId="{D85D6AF2-5359-4C62-ADF6-9B724E6672A0}" destId="{F74E12FE-F1A2-4F47-8ED4-96029E0C7327}" srcOrd="3" destOrd="0" presId="urn:microsoft.com/office/officeart/2018/2/layout/IconLabelDescriptionList"/>
    <dgm:cxn modelId="{2CE575FB-BE2E-6A4E-AC1E-E4EECFB95424}" type="presParOf" srcId="{D85D6AF2-5359-4C62-ADF6-9B724E6672A0}" destId="{E23DF6CA-3B56-451E-8A09-507631E19C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C2A62-A877-497B-BA11-83E36BB6CBA5}">
      <dsp:nvSpPr>
        <dsp:cNvPr id="0" name=""/>
        <dsp:cNvSpPr/>
      </dsp:nvSpPr>
      <dsp:spPr>
        <a:xfrm>
          <a:off x="9049" y="404587"/>
          <a:ext cx="861470" cy="861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30B526-77BA-4D55-9325-ADDDA02E643B}">
      <dsp:nvSpPr>
        <dsp:cNvPr id="0" name=""/>
        <dsp:cNvSpPr/>
      </dsp:nvSpPr>
      <dsp:spPr>
        <a:xfrm>
          <a:off x="9049" y="1382521"/>
          <a:ext cx="2461343" cy="646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Centralized Financial Infrastructure:</a:t>
          </a:r>
          <a:br>
            <a:rPr lang="en-US" sz="1400" b="1" i="0" kern="1200"/>
          </a:br>
          <a:endParaRPr lang="en-US" sz="1400" kern="1200"/>
        </a:p>
      </dsp:txBody>
      <dsp:txXfrm>
        <a:off x="9049" y="1382521"/>
        <a:ext cx="2461343" cy="646102"/>
      </dsp:txXfrm>
    </dsp:sp>
    <dsp:sp modelId="{8AFA3265-FBA1-4DE7-99A0-DC90223CF421}">
      <dsp:nvSpPr>
        <dsp:cNvPr id="0" name=""/>
        <dsp:cNvSpPr/>
      </dsp:nvSpPr>
      <dsp:spPr>
        <a:xfrm>
          <a:off x="9049" y="2082793"/>
          <a:ext cx="2461343" cy="103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1" kern="1200"/>
            <a:t>The database serves as a centralized hub, orchestrating and managing diverse monetary interactions within the system.</a:t>
          </a:r>
          <a:br>
            <a:rPr lang="en-US" sz="1100" b="0" i="1" kern="1200"/>
          </a:br>
          <a:endParaRPr lang="en-US" sz="1100" kern="1200"/>
        </a:p>
      </dsp:txBody>
      <dsp:txXfrm>
        <a:off x="9049" y="2082793"/>
        <a:ext cx="2461343" cy="1030261"/>
      </dsp:txXfrm>
    </dsp:sp>
    <dsp:sp modelId="{3EDA76D4-87B6-45DF-A92B-C70E1582D257}">
      <dsp:nvSpPr>
        <dsp:cNvPr id="0" name=""/>
        <dsp:cNvSpPr/>
      </dsp:nvSpPr>
      <dsp:spPr>
        <a:xfrm>
          <a:off x="2901128" y="404587"/>
          <a:ext cx="861470" cy="861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E9573B-9160-4C20-9061-4A43E528F0F8}">
      <dsp:nvSpPr>
        <dsp:cNvPr id="0" name=""/>
        <dsp:cNvSpPr/>
      </dsp:nvSpPr>
      <dsp:spPr>
        <a:xfrm>
          <a:off x="2901128" y="1382521"/>
          <a:ext cx="2461343" cy="646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Structured Data Management:</a:t>
          </a:r>
          <a:br>
            <a:rPr lang="en-US" sz="1400" b="1" i="0" kern="1200"/>
          </a:br>
          <a:endParaRPr lang="en-US" sz="1400" kern="1200"/>
        </a:p>
      </dsp:txBody>
      <dsp:txXfrm>
        <a:off x="2901128" y="1382521"/>
        <a:ext cx="2461343" cy="646102"/>
      </dsp:txXfrm>
    </dsp:sp>
    <dsp:sp modelId="{17EFACDB-B3FA-4974-AF6E-BB26D493C6B8}">
      <dsp:nvSpPr>
        <dsp:cNvPr id="0" name=""/>
        <dsp:cNvSpPr/>
      </dsp:nvSpPr>
      <dsp:spPr>
        <a:xfrm>
          <a:off x="2901128" y="2082793"/>
          <a:ext cx="2461343" cy="103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1" kern="1200"/>
            <a:t>Designed for accuracy and reliability, the system excels in recording and organizing financial transactions through two key tables.</a:t>
          </a:r>
          <a:br>
            <a:rPr lang="en-US" sz="1100" b="0" i="1" kern="1200"/>
          </a:br>
          <a:endParaRPr lang="en-US" sz="1100" kern="1200"/>
        </a:p>
      </dsp:txBody>
      <dsp:txXfrm>
        <a:off x="2901128" y="2082793"/>
        <a:ext cx="2461343" cy="1030261"/>
      </dsp:txXfrm>
    </dsp:sp>
    <dsp:sp modelId="{6F5424DA-E51D-42FB-9A2A-55ECC62245F8}">
      <dsp:nvSpPr>
        <dsp:cNvPr id="0" name=""/>
        <dsp:cNvSpPr/>
      </dsp:nvSpPr>
      <dsp:spPr>
        <a:xfrm>
          <a:off x="5793207" y="404587"/>
          <a:ext cx="861470" cy="861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0F721-D7C4-4595-B44D-A5E9F18C4BCB}">
      <dsp:nvSpPr>
        <dsp:cNvPr id="0" name=""/>
        <dsp:cNvSpPr/>
      </dsp:nvSpPr>
      <dsp:spPr>
        <a:xfrm>
          <a:off x="5793207" y="1382521"/>
          <a:ext cx="2461343" cy="646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User-Centric Information Repository:</a:t>
          </a:r>
          <a:br>
            <a:rPr lang="en-US" sz="1400" b="1" i="0" kern="1200"/>
          </a:br>
          <a:endParaRPr lang="en-US" sz="1400" kern="1200"/>
        </a:p>
      </dsp:txBody>
      <dsp:txXfrm>
        <a:off x="5793207" y="1382521"/>
        <a:ext cx="2461343" cy="646102"/>
      </dsp:txXfrm>
    </dsp:sp>
    <dsp:sp modelId="{D75D6F27-FF13-45C5-A25F-D3B46F9CBFCC}">
      <dsp:nvSpPr>
        <dsp:cNvPr id="0" name=""/>
        <dsp:cNvSpPr/>
      </dsp:nvSpPr>
      <dsp:spPr>
        <a:xfrm>
          <a:off x="5793207" y="2082793"/>
          <a:ext cx="2461343" cy="103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1" kern="1200"/>
            <a:t>The 'Users Table' acts as a comprehensive repository, capturing essential user details and forming the foundation for user-centric financial insights.</a:t>
          </a:r>
          <a:br>
            <a:rPr lang="en-US" sz="1100" b="0" i="1" kern="1200"/>
          </a:br>
          <a:endParaRPr lang="en-US" sz="1100" kern="1200"/>
        </a:p>
      </dsp:txBody>
      <dsp:txXfrm>
        <a:off x="5793207" y="2082793"/>
        <a:ext cx="2461343" cy="1030261"/>
      </dsp:txXfrm>
    </dsp:sp>
    <dsp:sp modelId="{186263AD-3FA6-4D84-9FC1-74F8EDBC3907}">
      <dsp:nvSpPr>
        <dsp:cNvPr id="0" name=""/>
        <dsp:cNvSpPr/>
      </dsp:nvSpPr>
      <dsp:spPr>
        <a:xfrm>
          <a:off x="8685286" y="404587"/>
          <a:ext cx="861470" cy="8614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416F0-44AC-4406-A65D-B22C78BBBEA3}">
      <dsp:nvSpPr>
        <dsp:cNvPr id="0" name=""/>
        <dsp:cNvSpPr/>
      </dsp:nvSpPr>
      <dsp:spPr>
        <a:xfrm>
          <a:off x="8685286" y="1382521"/>
          <a:ext cx="2461343" cy="646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Comprehensive Transactional Ledger:</a:t>
          </a:r>
          <a:br>
            <a:rPr lang="en-US" sz="1400" b="1" i="0" kern="1200"/>
          </a:br>
          <a:endParaRPr lang="en-US" sz="1400" kern="1200"/>
        </a:p>
      </dsp:txBody>
      <dsp:txXfrm>
        <a:off x="8685286" y="1382521"/>
        <a:ext cx="2461343" cy="646102"/>
      </dsp:txXfrm>
    </dsp:sp>
    <dsp:sp modelId="{E23DF6CA-3B56-451E-8A09-507631E19C78}">
      <dsp:nvSpPr>
        <dsp:cNvPr id="0" name=""/>
        <dsp:cNvSpPr/>
      </dsp:nvSpPr>
      <dsp:spPr>
        <a:xfrm>
          <a:off x="8685286" y="2082793"/>
          <a:ext cx="2461343" cy="103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1" kern="1200"/>
            <a:t>The 'Transactions Table' functions as a detailed ledger, documenting each transaction's date, category, amount, and status for a systematic understanding of financial events.</a:t>
          </a:r>
          <a:endParaRPr lang="en-US" sz="1100" kern="1200"/>
        </a:p>
      </dsp:txBody>
      <dsp:txXfrm>
        <a:off x="8685286" y="2082793"/>
        <a:ext cx="2461343" cy="10302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C4620-576B-9148-8419-1ED5CE6BB660}"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48DC2-12E3-144A-821D-81A74CE71F76}" type="slidenum">
              <a:rPr lang="en-US" smtClean="0"/>
              <a:t>‹#›</a:t>
            </a:fld>
            <a:endParaRPr lang="en-US"/>
          </a:p>
        </p:txBody>
      </p:sp>
    </p:spTree>
    <p:extLst>
      <p:ext uri="{BB962C8B-B14F-4D97-AF65-F5344CB8AC3E}">
        <p14:creationId xmlns:p14="http://schemas.microsoft.com/office/powerpoint/2010/main" val="72349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48DC2-12E3-144A-821D-81A74CE71F76}" type="slidenum">
              <a:rPr lang="en-US" smtClean="0"/>
              <a:t>15</a:t>
            </a:fld>
            <a:endParaRPr lang="en-US"/>
          </a:p>
        </p:txBody>
      </p:sp>
    </p:spTree>
    <p:extLst>
      <p:ext uri="{BB962C8B-B14F-4D97-AF65-F5344CB8AC3E}">
        <p14:creationId xmlns:p14="http://schemas.microsoft.com/office/powerpoint/2010/main" val="1665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12/12/23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74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12/12/23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6407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12/12/23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14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12/12/23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540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12/12/23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8292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12/12/23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9623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12/12/23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0585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12/12/23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2232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12/12/23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693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12/12/23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2778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12/12/23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24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12/12/23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03094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marble with brown and aqua colors">
            <a:extLst>
              <a:ext uri="{FF2B5EF4-FFF2-40B4-BE49-F238E27FC236}">
                <a16:creationId xmlns:a16="http://schemas.microsoft.com/office/drawing/2014/main" id="{AF052FBD-E679-7767-8344-5DF84B9BE550}"/>
              </a:ext>
            </a:extLst>
          </p:cNvPr>
          <p:cNvPicPr>
            <a:picLocks noChangeAspect="1"/>
          </p:cNvPicPr>
          <p:nvPr/>
        </p:nvPicPr>
        <p:blipFill rotWithShape="1">
          <a:blip r:embed="rId2"/>
          <a:srcRect t="5400" r="-1" b="15354"/>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88EB9-F474-D4B2-88FA-605977C73FF6}"/>
              </a:ext>
            </a:extLst>
          </p:cNvPr>
          <p:cNvSpPr>
            <a:spLocks noGrp="1"/>
          </p:cNvSpPr>
          <p:nvPr>
            <p:ph type="ctrTitle"/>
          </p:nvPr>
        </p:nvSpPr>
        <p:spPr>
          <a:xfrm>
            <a:off x="517870" y="978408"/>
            <a:ext cx="8686796" cy="2334247"/>
          </a:xfrm>
        </p:spPr>
        <p:txBody>
          <a:bodyPr anchor="t">
            <a:normAutofit/>
          </a:bodyPr>
          <a:lstStyle/>
          <a:p>
            <a:r>
              <a:rPr lang="en-US" b="0" dirty="0">
                <a:solidFill>
                  <a:srgbClr val="D1D5DB"/>
                </a:solidFill>
                <a:latin typeface="Söhne"/>
              </a:rPr>
              <a:t>F</a:t>
            </a:r>
            <a:r>
              <a:rPr lang="en-US" b="0" i="0" dirty="0">
                <a:solidFill>
                  <a:srgbClr val="D1D5DB"/>
                </a:solidFill>
                <a:effectLst/>
                <a:latin typeface="Söhne"/>
              </a:rPr>
              <a:t>inancial </a:t>
            </a:r>
            <a:r>
              <a:rPr lang="en-US" b="0" dirty="0">
                <a:solidFill>
                  <a:srgbClr val="D1D5DB"/>
                </a:solidFill>
                <a:latin typeface="Söhne"/>
              </a:rPr>
              <a:t>T</a:t>
            </a:r>
            <a:r>
              <a:rPr lang="en-US" b="0" i="0" dirty="0">
                <a:solidFill>
                  <a:srgbClr val="D1D5DB"/>
                </a:solidFill>
                <a:effectLst/>
                <a:latin typeface="Söhne"/>
              </a:rPr>
              <a:t>ransactions </a:t>
            </a:r>
            <a:r>
              <a:rPr lang="en-US" b="0" dirty="0">
                <a:solidFill>
                  <a:srgbClr val="D1D5DB"/>
                </a:solidFill>
                <a:latin typeface="Söhne"/>
              </a:rPr>
              <a:t>S</a:t>
            </a:r>
            <a:r>
              <a:rPr lang="en-US" b="0" i="0" dirty="0">
                <a:solidFill>
                  <a:srgbClr val="D1D5DB"/>
                </a:solidFill>
                <a:effectLst/>
                <a:latin typeface="Söhne"/>
              </a:rPr>
              <a:t>ystem</a:t>
            </a:r>
            <a:endParaRPr lang="en-US" dirty="0">
              <a:solidFill>
                <a:srgbClr val="FFFFFF"/>
              </a:solidFill>
            </a:endParaRPr>
          </a:p>
        </p:txBody>
      </p:sp>
      <p:sp>
        <p:nvSpPr>
          <p:cNvPr id="3" name="Subtitle 2">
            <a:extLst>
              <a:ext uri="{FF2B5EF4-FFF2-40B4-BE49-F238E27FC236}">
                <a16:creationId xmlns:a16="http://schemas.microsoft.com/office/drawing/2014/main" id="{896D456E-88FD-5163-E004-6A7A45D81615}"/>
              </a:ext>
            </a:extLst>
          </p:cNvPr>
          <p:cNvSpPr>
            <a:spLocks noGrp="1"/>
          </p:cNvSpPr>
          <p:nvPr>
            <p:ph type="subTitle" idx="1"/>
          </p:nvPr>
        </p:nvSpPr>
        <p:spPr>
          <a:xfrm>
            <a:off x="517870" y="3552826"/>
            <a:ext cx="8720710" cy="2653653"/>
          </a:xfrm>
        </p:spPr>
        <p:txBody>
          <a:bodyPr anchor="t">
            <a:normAutofit/>
          </a:bodyPr>
          <a:lstStyle/>
          <a:p>
            <a:r>
              <a:rPr lang="en-US" dirty="0">
                <a:solidFill>
                  <a:srgbClr val="FFFFFF"/>
                </a:solidFill>
              </a:rPr>
              <a:t>Submitted by : Shubh Goyal</a:t>
            </a:r>
          </a:p>
        </p:txBody>
      </p:sp>
      <p:sp>
        <p:nvSpPr>
          <p:cNvPr id="24" name="Rectangle 2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18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0504-6010-4CC8-6325-4F778C9562F7}"/>
              </a:ext>
            </a:extLst>
          </p:cNvPr>
          <p:cNvSpPr>
            <a:spLocks noGrp="1"/>
          </p:cNvSpPr>
          <p:nvPr>
            <p:ph type="title"/>
          </p:nvPr>
        </p:nvSpPr>
        <p:spPr>
          <a:xfrm>
            <a:off x="425273" y="868101"/>
            <a:ext cx="5841366" cy="914400"/>
          </a:xfrm>
        </p:spPr>
        <p:txBody>
          <a:bodyPr>
            <a:noAutofit/>
          </a:bodyPr>
          <a:lstStyle/>
          <a:p>
            <a:r>
              <a:rPr lang="en-US" sz="2400" dirty="0">
                <a:effectLst/>
                <a:latin typeface="Cambria" panose="02040503050406030204" pitchFamily="18" charset="0"/>
              </a:rPr>
              <a:t>The stored procedure to fetch the audit trail for a given user.</a:t>
            </a:r>
            <a:br>
              <a:rPr lang="en-US" sz="2400" dirty="0">
                <a:effectLst/>
                <a:latin typeface="Cambria" panose="02040503050406030204" pitchFamily="18" charset="0"/>
              </a:rPr>
            </a:br>
            <a:endParaRPr lang="en-US" sz="2400" dirty="0">
              <a:latin typeface="Cambria" panose="02040503050406030204" pitchFamily="18" charset="0"/>
            </a:endParaRPr>
          </a:p>
        </p:txBody>
      </p:sp>
      <p:sp>
        <p:nvSpPr>
          <p:cNvPr id="3" name="Content Placeholder 2">
            <a:extLst>
              <a:ext uri="{FF2B5EF4-FFF2-40B4-BE49-F238E27FC236}">
                <a16:creationId xmlns:a16="http://schemas.microsoft.com/office/drawing/2014/main" id="{67F8ADED-6265-D96B-D66E-E47480B5EBE8}"/>
              </a:ext>
            </a:extLst>
          </p:cNvPr>
          <p:cNvSpPr>
            <a:spLocks noGrp="1"/>
          </p:cNvSpPr>
          <p:nvPr>
            <p:ph idx="1"/>
          </p:nvPr>
        </p:nvSpPr>
        <p:spPr>
          <a:xfrm>
            <a:off x="6627444" y="2288779"/>
            <a:ext cx="5021182" cy="2861956"/>
          </a:xfrm>
        </p:spPr>
        <p:txBody>
          <a:bodyPr/>
          <a:lstStyle/>
          <a:p>
            <a:pPr marL="285750" indent="-285750" algn="l">
              <a:buFont typeface="Arial" panose="020B0604020202020204" pitchFamily="34" charset="0"/>
              <a:buChar char="•"/>
            </a:pPr>
            <a:r>
              <a:rPr lang="en-US" sz="1400" b="0" i="1" dirty="0">
                <a:solidFill>
                  <a:schemeClr val="tx1">
                    <a:lumMod val="95000"/>
                    <a:lumOff val="5000"/>
                  </a:schemeClr>
                </a:solidFill>
                <a:effectLst/>
                <a:latin typeface="Cambria" panose="02040503050406030204" pitchFamily="18" charset="0"/>
              </a:rPr>
              <a:t>Purpose:</a:t>
            </a:r>
            <a:r>
              <a:rPr lang="en-US" sz="1400" b="0" i="0" dirty="0">
                <a:solidFill>
                  <a:schemeClr val="tx1">
                    <a:lumMod val="95000"/>
                    <a:lumOff val="5000"/>
                  </a:schemeClr>
                </a:solidFill>
                <a:effectLst/>
                <a:latin typeface="Cambria" panose="02040503050406030204" pitchFamily="18" charset="0"/>
              </a:rPr>
              <a:t> The '</a:t>
            </a:r>
            <a:r>
              <a:rPr lang="en-US" sz="1400" b="0" i="0" dirty="0" err="1">
                <a:solidFill>
                  <a:schemeClr val="tx1">
                    <a:lumMod val="95000"/>
                    <a:lumOff val="5000"/>
                  </a:schemeClr>
                </a:solidFill>
                <a:effectLst/>
                <a:latin typeface="Cambria" panose="02040503050406030204" pitchFamily="18" charset="0"/>
              </a:rPr>
              <a:t>GetAuditTrail</a:t>
            </a:r>
            <a:r>
              <a:rPr lang="en-US" sz="1400" b="0" i="0" dirty="0">
                <a:solidFill>
                  <a:schemeClr val="tx1">
                    <a:lumMod val="95000"/>
                    <a:lumOff val="5000"/>
                  </a:schemeClr>
                </a:solidFill>
                <a:effectLst/>
                <a:latin typeface="Cambria" panose="02040503050406030204" pitchFamily="18" charset="0"/>
              </a:rPr>
              <a:t>' feature is a tool to retrieve detailed information from the 'audit' table, providing a structured way to access historical data.</a:t>
            </a:r>
            <a:br>
              <a:rPr lang="en-US" sz="1400" b="0" i="0" dirty="0">
                <a:solidFill>
                  <a:schemeClr val="tx1">
                    <a:lumMod val="95000"/>
                    <a:lumOff val="5000"/>
                  </a:schemeClr>
                </a:solidFill>
                <a:effectLst/>
                <a:latin typeface="Cambria" panose="02040503050406030204" pitchFamily="18" charset="0"/>
              </a:rPr>
            </a:br>
            <a:endParaRPr lang="en-US" sz="1400" b="0" i="0" dirty="0">
              <a:solidFill>
                <a:schemeClr val="tx1">
                  <a:lumMod val="95000"/>
                  <a:lumOff val="5000"/>
                </a:schemeClr>
              </a:solidFill>
              <a:effectLst/>
              <a:latin typeface="Cambria" panose="02040503050406030204" pitchFamily="18" charset="0"/>
            </a:endParaRPr>
          </a:p>
          <a:p>
            <a:pPr marL="285750" indent="-285750" algn="l">
              <a:buFont typeface="Arial" panose="020B0604020202020204" pitchFamily="34" charset="0"/>
              <a:buChar char="•"/>
            </a:pPr>
            <a:r>
              <a:rPr lang="en-US" sz="1400" b="0" i="1" dirty="0">
                <a:solidFill>
                  <a:schemeClr val="tx1">
                    <a:lumMod val="95000"/>
                    <a:lumOff val="5000"/>
                  </a:schemeClr>
                </a:solidFill>
                <a:effectLst/>
                <a:latin typeface="Cambria" panose="02040503050406030204" pitchFamily="18" charset="0"/>
              </a:rPr>
              <a:t>Significance:</a:t>
            </a:r>
            <a:r>
              <a:rPr lang="en-US" sz="1400" b="0" i="0" dirty="0">
                <a:solidFill>
                  <a:schemeClr val="tx1">
                    <a:lumMod val="95000"/>
                    <a:lumOff val="5000"/>
                  </a:schemeClr>
                </a:solidFill>
                <a:effectLst/>
                <a:latin typeface="Cambria" panose="02040503050406030204" pitchFamily="18" charset="0"/>
              </a:rPr>
              <a:t> Users can utilize this feature to investigate specific transactions, understand who made changes, and discern the chronological sequence of events. It empowers users with the ability to reconstruct past states of the database, ensuring a comprehensive view of transactional history.</a:t>
            </a:r>
          </a:p>
          <a:p>
            <a:endParaRPr lang="en-US" dirty="0"/>
          </a:p>
        </p:txBody>
      </p:sp>
      <p:pic>
        <p:nvPicPr>
          <p:cNvPr id="4" name="Picture 3">
            <a:extLst>
              <a:ext uri="{FF2B5EF4-FFF2-40B4-BE49-F238E27FC236}">
                <a16:creationId xmlns:a16="http://schemas.microsoft.com/office/drawing/2014/main" id="{7305B996-6C10-39E6-4B91-EEF0CD6F3908}"/>
              </a:ext>
            </a:extLst>
          </p:cNvPr>
          <p:cNvPicPr>
            <a:picLocks noChangeAspect="1"/>
          </p:cNvPicPr>
          <p:nvPr/>
        </p:nvPicPr>
        <p:blipFill>
          <a:blip r:embed="rId2"/>
          <a:stretch>
            <a:fillRect/>
          </a:stretch>
        </p:blipFill>
        <p:spPr>
          <a:xfrm>
            <a:off x="764621" y="2096860"/>
            <a:ext cx="3594100" cy="4267200"/>
          </a:xfrm>
          <a:prstGeom prst="rect">
            <a:avLst/>
          </a:prstGeom>
        </p:spPr>
      </p:pic>
    </p:spTree>
    <p:extLst>
      <p:ext uri="{BB962C8B-B14F-4D97-AF65-F5344CB8AC3E}">
        <p14:creationId xmlns:p14="http://schemas.microsoft.com/office/powerpoint/2010/main" val="206794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B9F4AC-49C2-547B-A66D-1EBC92635DC3}"/>
              </a:ext>
            </a:extLst>
          </p:cNvPr>
          <p:cNvSpPr>
            <a:spLocks noGrp="1"/>
          </p:cNvSpPr>
          <p:nvPr>
            <p:ph type="title"/>
          </p:nvPr>
        </p:nvSpPr>
        <p:spPr>
          <a:xfrm>
            <a:off x="517870" y="976160"/>
            <a:ext cx="5021183" cy="1012660"/>
          </a:xfrm>
        </p:spPr>
        <p:txBody>
          <a:bodyPr>
            <a:normAutofit/>
          </a:bodyPr>
          <a:lstStyle/>
          <a:p>
            <a:r>
              <a:rPr lang="en-US" sz="2400" dirty="0"/>
              <a:t>Performance tuning on : List of user with their total debit amount </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3CCC2-CEC0-1656-608E-F5CA07C7332D}"/>
              </a:ext>
            </a:extLst>
          </p:cNvPr>
          <p:cNvSpPr>
            <a:spLocks noGrp="1"/>
          </p:cNvSpPr>
          <p:nvPr>
            <p:ph idx="1"/>
          </p:nvPr>
        </p:nvSpPr>
        <p:spPr>
          <a:xfrm>
            <a:off x="6662168" y="976161"/>
            <a:ext cx="4945183" cy="2333440"/>
          </a:xfrm>
        </p:spPr>
        <p:txBody>
          <a:bodyPr>
            <a:normAutofit/>
          </a:bodyPr>
          <a:lstStyle/>
          <a:p>
            <a:pPr marL="342900" indent="-342900">
              <a:buFont typeface="Arial" panose="020B0604020202020204" pitchFamily="34" charset="0"/>
              <a:buChar char="•"/>
            </a:pPr>
            <a:r>
              <a:rPr lang="en-US" dirty="0"/>
              <a:t>Query Analysis </a:t>
            </a:r>
          </a:p>
          <a:p>
            <a:pPr marL="342900" indent="-342900">
              <a:buFont typeface="Arial" panose="020B0604020202020204" pitchFamily="34" charset="0"/>
              <a:buChar char="•"/>
            </a:pPr>
            <a:r>
              <a:rPr lang="en-US" dirty="0"/>
              <a:t>Proposed Tuning Suggestions</a:t>
            </a:r>
          </a:p>
          <a:p>
            <a:pPr marL="731520" lvl="1" indent="-457200"/>
            <a:r>
              <a:rPr lang="en-US" sz="2000" b="1" i="0" dirty="0">
                <a:effectLst/>
                <a:latin typeface="Söhne"/>
              </a:rPr>
              <a:t>Index Optimization</a:t>
            </a:r>
          </a:p>
        </p:txBody>
      </p:sp>
      <p:pic>
        <p:nvPicPr>
          <p:cNvPr id="4" name="Picture 3" descr="A computer screen with text and numbers&#10;&#10;Description automatically generated">
            <a:extLst>
              <a:ext uri="{FF2B5EF4-FFF2-40B4-BE49-F238E27FC236}">
                <a16:creationId xmlns:a16="http://schemas.microsoft.com/office/drawing/2014/main" id="{A83B8360-B9F4-8A81-24B6-A071CF838526}"/>
              </a:ext>
            </a:extLst>
          </p:cNvPr>
          <p:cNvPicPr>
            <a:picLocks noChangeAspect="1"/>
          </p:cNvPicPr>
          <p:nvPr/>
        </p:nvPicPr>
        <p:blipFill>
          <a:blip r:embed="rId2"/>
          <a:stretch>
            <a:fillRect/>
          </a:stretch>
        </p:blipFill>
        <p:spPr>
          <a:xfrm>
            <a:off x="251595" y="2329793"/>
            <a:ext cx="5999908" cy="1544977"/>
          </a:xfrm>
          <a:prstGeom prst="rect">
            <a:avLst/>
          </a:prstGeom>
        </p:spPr>
      </p:pic>
      <p:sp>
        <p:nvSpPr>
          <p:cNvPr id="5" name="Content Placeholder 2">
            <a:extLst>
              <a:ext uri="{FF2B5EF4-FFF2-40B4-BE49-F238E27FC236}">
                <a16:creationId xmlns:a16="http://schemas.microsoft.com/office/drawing/2014/main" id="{77A79BC2-DF9C-D10C-AAD7-27ED1E695DCF}"/>
              </a:ext>
            </a:extLst>
          </p:cNvPr>
          <p:cNvSpPr txBox="1">
            <a:spLocks/>
          </p:cNvSpPr>
          <p:nvPr/>
        </p:nvSpPr>
        <p:spPr>
          <a:xfrm>
            <a:off x="517870" y="4280066"/>
            <a:ext cx="4945183" cy="86589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Executed the tuned query after implementing suggestions : </a:t>
            </a:r>
          </a:p>
        </p:txBody>
      </p:sp>
      <p:pic>
        <p:nvPicPr>
          <p:cNvPr id="6" name="Picture 5">
            <a:extLst>
              <a:ext uri="{FF2B5EF4-FFF2-40B4-BE49-F238E27FC236}">
                <a16:creationId xmlns:a16="http://schemas.microsoft.com/office/drawing/2014/main" id="{55297338-FE01-88EC-45CB-1D911C434F25}"/>
              </a:ext>
            </a:extLst>
          </p:cNvPr>
          <p:cNvPicPr>
            <a:picLocks noChangeAspect="1"/>
          </p:cNvPicPr>
          <p:nvPr/>
        </p:nvPicPr>
        <p:blipFill>
          <a:blip r:embed="rId3"/>
          <a:stretch>
            <a:fillRect/>
          </a:stretch>
        </p:blipFill>
        <p:spPr>
          <a:xfrm>
            <a:off x="6377939" y="3980025"/>
            <a:ext cx="4523035" cy="1945467"/>
          </a:xfrm>
          <a:prstGeom prst="rect">
            <a:avLst/>
          </a:prstGeom>
        </p:spPr>
      </p:pic>
    </p:spTree>
    <p:extLst>
      <p:ext uri="{BB962C8B-B14F-4D97-AF65-F5344CB8AC3E}">
        <p14:creationId xmlns:p14="http://schemas.microsoft.com/office/powerpoint/2010/main" val="137060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Financial graphs on a dark display">
            <a:extLst>
              <a:ext uri="{FF2B5EF4-FFF2-40B4-BE49-F238E27FC236}">
                <a16:creationId xmlns:a16="http://schemas.microsoft.com/office/drawing/2014/main" id="{2FDDC264-DE75-66B2-8777-DD1C557A5746}"/>
              </a:ext>
            </a:extLst>
          </p:cNvPr>
          <p:cNvPicPr>
            <a:picLocks noChangeAspect="1"/>
          </p:cNvPicPr>
          <p:nvPr/>
        </p:nvPicPr>
        <p:blipFill rotWithShape="1">
          <a:blip r:embed="rId2"/>
          <a:srcRect t="9978" r="-1" b="-1"/>
          <a:stretch/>
        </p:blipFill>
        <p:spPr>
          <a:xfrm>
            <a:off x="20" y="10"/>
            <a:ext cx="12188932" cy="6857990"/>
          </a:xfrm>
          <a:prstGeom prst="rect">
            <a:avLst/>
          </a:prstGeom>
        </p:spPr>
      </p:pic>
      <p:sp>
        <p:nvSpPr>
          <p:cNvPr id="23" name="Rectangle 22">
            <a:extLst>
              <a:ext uri="{FF2B5EF4-FFF2-40B4-BE49-F238E27FC236}">
                <a16:creationId xmlns:a16="http://schemas.microsoft.com/office/drawing/2014/main" id="{95FAE947-7211-4722-9026-8E874A8AD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9C3D6-4DAC-72EF-46B4-AC986F091779}"/>
              </a:ext>
            </a:extLst>
          </p:cNvPr>
          <p:cNvSpPr>
            <a:spLocks noGrp="1"/>
          </p:cNvSpPr>
          <p:nvPr>
            <p:ph type="title"/>
          </p:nvPr>
        </p:nvSpPr>
        <p:spPr>
          <a:xfrm>
            <a:off x="6668532" y="4211442"/>
            <a:ext cx="5032105" cy="1924423"/>
          </a:xfrm>
        </p:spPr>
        <p:txBody>
          <a:bodyPr vert="horz" lIns="91440" tIns="45720" rIns="91440" bIns="45720" rtlCol="0" anchor="ctr">
            <a:normAutofit/>
          </a:bodyPr>
          <a:lstStyle/>
          <a:p>
            <a:pPr algn="r">
              <a:lnSpc>
                <a:spcPct val="90000"/>
              </a:lnSpc>
            </a:pPr>
            <a:r>
              <a:rPr lang="en-US" sz="4600">
                <a:solidFill>
                  <a:srgbClr val="FFFFFF"/>
                </a:solidFill>
              </a:rPr>
              <a:t>Data visualization using  Tableu</a:t>
            </a:r>
          </a:p>
        </p:txBody>
      </p:sp>
      <p:sp>
        <p:nvSpPr>
          <p:cNvPr id="24" name="Rectangle 23">
            <a:extLst>
              <a:ext uri="{FF2B5EF4-FFF2-40B4-BE49-F238E27FC236}">
                <a16:creationId xmlns:a16="http://schemas.microsoft.com/office/drawing/2014/main" id="{9853E504-CE7A-45E8-9030-0BFDACF83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8532"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08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3A23-8D0E-AE29-06C3-705B0BB933BC}"/>
              </a:ext>
            </a:extLst>
          </p:cNvPr>
          <p:cNvSpPr>
            <a:spLocks noGrp="1"/>
          </p:cNvSpPr>
          <p:nvPr>
            <p:ph type="ctrTitle"/>
          </p:nvPr>
        </p:nvSpPr>
        <p:spPr>
          <a:xfrm>
            <a:off x="494721" y="798652"/>
            <a:ext cx="5021183" cy="423879"/>
          </a:xfrm>
        </p:spPr>
        <p:txBody>
          <a:bodyPr>
            <a:normAutofit/>
          </a:bodyPr>
          <a:lstStyle/>
          <a:p>
            <a:r>
              <a:rPr lang="en-US" sz="1400" dirty="0">
                <a:latin typeface="Cambria" panose="02040503050406030204" pitchFamily="18" charset="0"/>
              </a:rPr>
              <a:t>1) Count the no of invalid transaction per user </a:t>
            </a:r>
          </a:p>
        </p:txBody>
      </p:sp>
      <p:pic>
        <p:nvPicPr>
          <p:cNvPr id="4" name="Picture 3">
            <a:extLst>
              <a:ext uri="{FF2B5EF4-FFF2-40B4-BE49-F238E27FC236}">
                <a16:creationId xmlns:a16="http://schemas.microsoft.com/office/drawing/2014/main" id="{3D978B4A-D790-61F2-021A-3C2038673862}"/>
              </a:ext>
            </a:extLst>
          </p:cNvPr>
          <p:cNvPicPr>
            <a:picLocks noChangeAspect="1"/>
          </p:cNvPicPr>
          <p:nvPr/>
        </p:nvPicPr>
        <p:blipFill>
          <a:blip r:embed="rId2"/>
          <a:stretch>
            <a:fillRect/>
          </a:stretch>
        </p:blipFill>
        <p:spPr>
          <a:xfrm>
            <a:off x="7616142" y="1222531"/>
            <a:ext cx="3377873" cy="5495685"/>
          </a:xfrm>
          <a:prstGeom prst="rect">
            <a:avLst/>
          </a:prstGeom>
        </p:spPr>
      </p:pic>
      <p:pic>
        <p:nvPicPr>
          <p:cNvPr id="6" name="Picture 5">
            <a:extLst>
              <a:ext uri="{FF2B5EF4-FFF2-40B4-BE49-F238E27FC236}">
                <a16:creationId xmlns:a16="http://schemas.microsoft.com/office/drawing/2014/main" id="{E0E79A4D-D9DE-3B65-5E7B-03F0F4E356D8}"/>
              </a:ext>
            </a:extLst>
          </p:cNvPr>
          <p:cNvPicPr>
            <a:picLocks noChangeAspect="1"/>
          </p:cNvPicPr>
          <p:nvPr/>
        </p:nvPicPr>
        <p:blipFill>
          <a:blip r:embed="rId3"/>
          <a:stretch>
            <a:fillRect/>
          </a:stretch>
        </p:blipFill>
        <p:spPr>
          <a:xfrm>
            <a:off x="494721" y="1539673"/>
            <a:ext cx="6546542" cy="2325745"/>
          </a:xfrm>
          <a:prstGeom prst="rect">
            <a:avLst/>
          </a:prstGeom>
        </p:spPr>
      </p:pic>
    </p:spTree>
    <p:extLst>
      <p:ext uri="{BB962C8B-B14F-4D97-AF65-F5344CB8AC3E}">
        <p14:creationId xmlns:p14="http://schemas.microsoft.com/office/powerpoint/2010/main" val="375670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82F3-2739-DE22-5486-57CDE7E8FA1A}"/>
              </a:ext>
            </a:extLst>
          </p:cNvPr>
          <p:cNvSpPr>
            <a:spLocks noGrp="1"/>
          </p:cNvSpPr>
          <p:nvPr>
            <p:ph type="title"/>
          </p:nvPr>
        </p:nvSpPr>
        <p:spPr>
          <a:xfrm>
            <a:off x="517870" y="978408"/>
            <a:ext cx="5021182" cy="364255"/>
          </a:xfrm>
        </p:spPr>
        <p:txBody>
          <a:bodyPr>
            <a:normAutofit/>
          </a:bodyPr>
          <a:lstStyle/>
          <a:p>
            <a:r>
              <a:rPr lang="en-US" sz="1400" dirty="0"/>
              <a:t>2) Total no of transaction for user 1 in each category</a:t>
            </a:r>
          </a:p>
        </p:txBody>
      </p:sp>
      <p:pic>
        <p:nvPicPr>
          <p:cNvPr id="3" name="Picture 2">
            <a:extLst>
              <a:ext uri="{FF2B5EF4-FFF2-40B4-BE49-F238E27FC236}">
                <a16:creationId xmlns:a16="http://schemas.microsoft.com/office/drawing/2014/main" id="{47056663-F2BF-C0DC-65F1-76FAA0AD5A7A}"/>
              </a:ext>
            </a:extLst>
          </p:cNvPr>
          <p:cNvPicPr>
            <a:picLocks noChangeAspect="1"/>
          </p:cNvPicPr>
          <p:nvPr/>
        </p:nvPicPr>
        <p:blipFill>
          <a:blip r:embed="rId2"/>
          <a:stretch>
            <a:fillRect/>
          </a:stretch>
        </p:blipFill>
        <p:spPr>
          <a:xfrm>
            <a:off x="6581430" y="721529"/>
            <a:ext cx="5522881" cy="4764967"/>
          </a:xfrm>
          <a:prstGeom prst="rect">
            <a:avLst/>
          </a:prstGeom>
        </p:spPr>
      </p:pic>
      <p:pic>
        <p:nvPicPr>
          <p:cNvPr id="4" name="Picture 3">
            <a:extLst>
              <a:ext uri="{FF2B5EF4-FFF2-40B4-BE49-F238E27FC236}">
                <a16:creationId xmlns:a16="http://schemas.microsoft.com/office/drawing/2014/main" id="{0365FF25-723D-E991-6065-C3EE4DF7327B}"/>
              </a:ext>
            </a:extLst>
          </p:cNvPr>
          <p:cNvPicPr>
            <a:picLocks noChangeAspect="1"/>
          </p:cNvPicPr>
          <p:nvPr/>
        </p:nvPicPr>
        <p:blipFill>
          <a:blip r:embed="rId3"/>
          <a:stretch>
            <a:fillRect/>
          </a:stretch>
        </p:blipFill>
        <p:spPr>
          <a:xfrm>
            <a:off x="87690" y="1541051"/>
            <a:ext cx="6046280" cy="2832829"/>
          </a:xfrm>
          <a:prstGeom prst="rect">
            <a:avLst/>
          </a:prstGeom>
        </p:spPr>
      </p:pic>
    </p:spTree>
    <p:extLst>
      <p:ext uri="{BB962C8B-B14F-4D97-AF65-F5344CB8AC3E}">
        <p14:creationId xmlns:p14="http://schemas.microsoft.com/office/powerpoint/2010/main" val="217802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258344-47A8-94D3-3239-0541A06D7A1C}"/>
              </a:ext>
            </a:extLst>
          </p:cNvPr>
          <p:cNvSpPr>
            <a:spLocks noGrp="1"/>
          </p:cNvSpPr>
          <p:nvPr>
            <p:ph type="title"/>
          </p:nvPr>
        </p:nvSpPr>
        <p:spPr>
          <a:xfrm>
            <a:off x="5555052" y="971397"/>
            <a:ext cx="5870184" cy="2333778"/>
          </a:xfrm>
        </p:spPr>
        <p:txBody>
          <a:bodyPr vert="horz" lIns="91440" tIns="45720" rIns="91440" bIns="45720" rtlCol="0" anchor="t">
            <a:normAutofit/>
          </a:bodyPr>
          <a:lstStyle/>
          <a:p>
            <a:r>
              <a:rPr lang="en-US"/>
              <a:t>Thank You</a:t>
            </a:r>
          </a:p>
        </p:txBody>
      </p:sp>
      <p:sp>
        <p:nvSpPr>
          <p:cNvPr id="28" name="Rectangle 2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7907AE93-4995-907C-FE68-31CE982F6E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1930359"/>
            <a:ext cx="4114794" cy="4114794"/>
          </a:xfrm>
          <a:prstGeom prst="rect">
            <a:avLst/>
          </a:prstGeom>
        </p:spPr>
      </p:pic>
      <p:sp>
        <p:nvSpPr>
          <p:cNvPr id="30" name="Rectangle 29">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1148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4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5FC1CD-6D82-02A8-DA90-811677B4B25E}"/>
              </a:ext>
            </a:extLst>
          </p:cNvPr>
          <p:cNvSpPr>
            <a:spLocks noGrp="1"/>
          </p:cNvSpPr>
          <p:nvPr>
            <p:ph type="title"/>
          </p:nvPr>
        </p:nvSpPr>
        <p:spPr>
          <a:xfrm>
            <a:off x="521208" y="976160"/>
            <a:ext cx="11155680" cy="1636411"/>
          </a:xfrm>
        </p:spPr>
        <p:txBody>
          <a:bodyPr>
            <a:normAutofit/>
          </a:bodyPr>
          <a:lstStyle/>
          <a:p>
            <a:r>
              <a:rPr lang="en-US">
                <a:latin typeface="Cambria" panose="02040503050406030204" pitchFamily="18" charset="0"/>
              </a:rPr>
              <a:t>Database</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2CC98EC-2186-29C8-7189-8DBE2A6A813E}"/>
              </a:ext>
            </a:extLst>
          </p:cNvPr>
          <p:cNvGraphicFramePr>
            <a:graphicFrameLocks noGrp="1"/>
          </p:cNvGraphicFramePr>
          <p:nvPr>
            <p:ph idx="1"/>
            <p:extLst>
              <p:ext uri="{D42A27DB-BD31-4B8C-83A1-F6EECF244321}">
                <p14:modId xmlns:p14="http://schemas.microsoft.com/office/powerpoint/2010/main" val="1915543079"/>
              </p:ext>
            </p:extLst>
          </p:nvPr>
        </p:nvGraphicFramePr>
        <p:xfrm>
          <a:off x="515112"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17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081301-C3D5-A924-0353-7D3FF69391E3}"/>
              </a:ext>
            </a:extLst>
          </p:cNvPr>
          <p:cNvSpPr>
            <a:spLocks noGrp="1"/>
          </p:cNvSpPr>
          <p:nvPr>
            <p:ph type="title"/>
          </p:nvPr>
        </p:nvSpPr>
        <p:spPr>
          <a:xfrm>
            <a:off x="517870" y="978408"/>
            <a:ext cx="5021182" cy="1752681"/>
          </a:xfrm>
        </p:spPr>
        <p:txBody>
          <a:bodyPr>
            <a:normAutofit/>
          </a:bodyPr>
          <a:lstStyle/>
          <a:p>
            <a:r>
              <a:rPr lang="en-US" sz="2800" dirty="0">
                <a:latin typeface="Cambria" panose="02040503050406030204" pitchFamily="18" charset="0"/>
              </a:rPr>
              <a:t>Users Table </a:t>
            </a:r>
          </a:p>
        </p:txBody>
      </p:sp>
      <p:sp>
        <p:nvSpPr>
          <p:cNvPr id="13" name="Rectangle 1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55E5B2-26D7-45F2-6D9E-159E0A6A2B33}"/>
              </a:ext>
            </a:extLst>
          </p:cNvPr>
          <p:cNvSpPr>
            <a:spLocks noGrp="1"/>
          </p:cNvSpPr>
          <p:nvPr>
            <p:ph idx="1"/>
          </p:nvPr>
        </p:nvSpPr>
        <p:spPr>
          <a:xfrm>
            <a:off x="7368224" y="1096585"/>
            <a:ext cx="3908850" cy="5510508"/>
          </a:xfrm>
        </p:spPr>
        <p:txBody>
          <a:bodyPr>
            <a:normAutofit/>
          </a:bodyPr>
          <a:lstStyle/>
          <a:p>
            <a:pPr>
              <a:lnSpc>
                <a:spcPct val="100000"/>
              </a:lnSpc>
              <a:buFont typeface="+mj-lt"/>
              <a:buAutoNum type="arabicPeriod"/>
            </a:pPr>
            <a:r>
              <a:rPr lang="en-US" sz="1400" b="1" i="0" dirty="0">
                <a:effectLst/>
                <a:latin typeface="Cambria" panose="02040503050406030204" pitchFamily="18" charset="0"/>
              </a:rPr>
              <a:t>Unique User Identification:</a:t>
            </a:r>
            <a:br>
              <a:rPr lang="en-US" sz="1400" b="1" i="0" dirty="0">
                <a:effectLst/>
                <a:latin typeface="Cambria" panose="02040503050406030204" pitchFamily="18" charset="0"/>
              </a:rPr>
            </a:br>
            <a:endParaRPr lang="en-US" sz="1400" b="0" i="0" dirty="0">
              <a:effectLst/>
              <a:latin typeface="Cambria" panose="02040503050406030204" pitchFamily="18" charset="0"/>
            </a:endParaRPr>
          </a:p>
          <a:p>
            <a:pPr marL="742950" lvl="1" indent="-285750">
              <a:lnSpc>
                <a:spcPct val="100000"/>
              </a:lnSpc>
            </a:pPr>
            <a:r>
              <a:rPr lang="en-US" sz="1400" b="0" i="1" dirty="0">
                <a:effectLst/>
                <a:latin typeface="Cambria" panose="02040503050406030204" pitchFamily="18" charset="0"/>
              </a:rPr>
              <a:t>Each user is uniquely identified by a user_id, serving as a key reference point for all financial activities within the system.</a:t>
            </a:r>
            <a:br>
              <a:rPr lang="en-US" sz="1400" b="0" i="1" dirty="0">
                <a:effectLst/>
                <a:latin typeface="Cambria" panose="02040503050406030204" pitchFamily="18" charset="0"/>
              </a:rPr>
            </a:br>
            <a:endParaRPr lang="en-US" sz="1400" b="0" i="0" dirty="0">
              <a:effectLst/>
              <a:latin typeface="Cambria" panose="02040503050406030204" pitchFamily="18" charset="0"/>
            </a:endParaRPr>
          </a:p>
          <a:p>
            <a:pPr>
              <a:lnSpc>
                <a:spcPct val="100000"/>
              </a:lnSpc>
              <a:buFont typeface="+mj-lt"/>
              <a:buAutoNum type="arabicPeriod"/>
            </a:pPr>
            <a:r>
              <a:rPr lang="en-US" sz="1400" b="1" i="0" dirty="0">
                <a:effectLst/>
                <a:latin typeface="Cambria" panose="02040503050406030204" pitchFamily="18" charset="0"/>
              </a:rPr>
              <a:t>Comprehensive User Details:</a:t>
            </a:r>
            <a:br>
              <a:rPr lang="en-US" sz="1400" b="1" i="0" dirty="0">
                <a:effectLst/>
                <a:latin typeface="Cambria" panose="02040503050406030204" pitchFamily="18" charset="0"/>
              </a:rPr>
            </a:br>
            <a:endParaRPr lang="en-US" sz="1400" b="0" i="0" dirty="0">
              <a:effectLst/>
              <a:latin typeface="Cambria" panose="02040503050406030204" pitchFamily="18" charset="0"/>
            </a:endParaRPr>
          </a:p>
          <a:p>
            <a:pPr marL="742950" lvl="1" indent="-285750">
              <a:lnSpc>
                <a:spcPct val="100000"/>
              </a:lnSpc>
            </a:pPr>
            <a:r>
              <a:rPr lang="en-US" sz="1400" b="0" i="1" dirty="0">
                <a:effectLst/>
                <a:latin typeface="Cambria" panose="02040503050406030204" pitchFamily="18" charset="0"/>
              </a:rPr>
              <a:t>Essential user details include names, account_number, aba, and contact, providing a holistic view of individuals engaging with the financial transactions database.</a:t>
            </a:r>
            <a:br>
              <a:rPr lang="en-US" sz="1400" b="0" i="1" dirty="0">
                <a:effectLst/>
                <a:latin typeface="Cambria" panose="02040503050406030204" pitchFamily="18" charset="0"/>
              </a:rPr>
            </a:br>
            <a:endParaRPr lang="en-US" sz="1400" b="0" i="0" dirty="0">
              <a:effectLst/>
              <a:latin typeface="Cambria" panose="02040503050406030204" pitchFamily="18" charset="0"/>
            </a:endParaRPr>
          </a:p>
          <a:p>
            <a:pPr>
              <a:lnSpc>
                <a:spcPct val="100000"/>
              </a:lnSpc>
              <a:buFont typeface="+mj-lt"/>
              <a:buAutoNum type="arabicPeriod"/>
            </a:pPr>
            <a:r>
              <a:rPr lang="en-US" sz="1400" b="1" i="0" dirty="0">
                <a:effectLst/>
                <a:latin typeface="Cambria" panose="02040503050406030204" pitchFamily="18" charset="0"/>
              </a:rPr>
              <a:t>Dynamic Financial Position:</a:t>
            </a:r>
            <a:br>
              <a:rPr lang="en-US" sz="1400" b="1" i="0" dirty="0">
                <a:effectLst/>
                <a:latin typeface="Cambria" panose="02040503050406030204" pitchFamily="18" charset="0"/>
              </a:rPr>
            </a:br>
            <a:endParaRPr lang="en-US" sz="1400" b="0" i="0" dirty="0">
              <a:effectLst/>
              <a:latin typeface="Cambria" panose="02040503050406030204" pitchFamily="18" charset="0"/>
            </a:endParaRPr>
          </a:p>
          <a:p>
            <a:pPr marL="742950" lvl="1" indent="-285750">
              <a:lnSpc>
                <a:spcPct val="100000"/>
              </a:lnSpc>
            </a:pPr>
            <a:r>
              <a:rPr lang="en-US" sz="1400" b="0" i="1" dirty="0">
                <a:effectLst/>
                <a:latin typeface="Cambria" panose="02040503050406030204" pitchFamily="18" charset="0"/>
              </a:rPr>
              <a:t>The balance field reflects the real-time financial standing of users, updating dynamically with each financial transaction, whether it's a salary credit or a debit transaction.</a:t>
            </a:r>
            <a:endParaRPr lang="en-US" sz="1400" b="0" i="0" dirty="0">
              <a:effectLst/>
              <a:latin typeface="Cambria" panose="02040503050406030204" pitchFamily="18" charset="0"/>
            </a:endParaRPr>
          </a:p>
          <a:p>
            <a:pPr>
              <a:lnSpc>
                <a:spcPct val="100000"/>
              </a:lnSpc>
            </a:pPr>
            <a:endParaRPr lang="en-US" sz="1050" dirty="0"/>
          </a:p>
        </p:txBody>
      </p:sp>
      <p:pic>
        <p:nvPicPr>
          <p:cNvPr id="5" name="Picture 4">
            <a:extLst>
              <a:ext uri="{FF2B5EF4-FFF2-40B4-BE49-F238E27FC236}">
                <a16:creationId xmlns:a16="http://schemas.microsoft.com/office/drawing/2014/main" id="{31FE1AE0-2801-059C-A2D3-447F932AB68C}"/>
              </a:ext>
            </a:extLst>
          </p:cNvPr>
          <p:cNvPicPr>
            <a:picLocks noChangeAspect="1"/>
          </p:cNvPicPr>
          <p:nvPr/>
        </p:nvPicPr>
        <p:blipFill>
          <a:blip r:embed="rId2"/>
          <a:stretch>
            <a:fillRect/>
          </a:stretch>
        </p:blipFill>
        <p:spPr>
          <a:xfrm>
            <a:off x="97906" y="2445042"/>
            <a:ext cx="6823755" cy="2307852"/>
          </a:xfrm>
          <a:prstGeom prst="rect">
            <a:avLst/>
          </a:prstGeom>
        </p:spPr>
      </p:pic>
    </p:spTree>
    <p:extLst>
      <p:ext uri="{BB962C8B-B14F-4D97-AF65-F5344CB8AC3E}">
        <p14:creationId xmlns:p14="http://schemas.microsoft.com/office/powerpoint/2010/main" val="149975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3F11-4F91-FF49-8E0A-72E3FC0CEE27}"/>
              </a:ext>
            </a:extLst>
          </p:cNvPr>
          <p:cNvSpPr>
            <a:spLocks noGrp="1"/>
          </p:cNvSpPr>
          <p:nvPr>
            <p:ph type="title"/>
          </p:nvPr>
        </p:nvSpPr>
        <p:spPr>
          <a:xfrm>
            <a:off x="508650" y="740838"/>
            <a:ext cx="5431517" cy="456852"/>
          </a:xfrm>
        </p:spPr>
        <p:txBody>
          <a:bodyPr>
            <a:noAutofit/>
          </a:bodyPr>
          <a:lstStyle/>
          <a:p>
            <a:r>
              <a:rPr lang="en-US" sz="2800" dirty="0">
                <a:effectLst/>
                <a:latin typeface="Cambria" panose="02040503050406030204" pitchFamily="18" charset="0"/>
              </a:rPr>
              <a:t>Transactions Table: </a:t>
            </a:r>
            <a:br>
              <a:rPr lang="en-US" sz="2800" dirty="0">
                <a:effectLst/>
                <a:latin typeface="Cambria" panose="02040503050406030204" pitchFamily="18" charset="0"/>
              </a:rPr>
            </a:br>
            <a:endParaRPr lang="en-US" sz="2800" dirty="0">
              <a:latin typeface="Cambria" panose="02040503050406030204" pitchFamily="18" charset="0"/>
            </a:endParaRPr>
          </a:p>
        </p:txBody>
      </p:sp>
      <p:sp>
        <p:nvSpPr>
          <p:cNvPr id="3" name="Content Placeholder 2">
            <a:extLst>
              <a:ext uri="{FF2B5EF4-FFF2-40B4-BE49-F238E27FC236}">
                <a16:creationId xmlns:a16="http://schemas.microsoft.com/office/drawing/2014/main" id="{8E27F23C-11CE-4748-B4F0-E9EF39BE18EE}"/>
              </a:ext>
            </a:extLst>
          </p:cNvPr>
          <p:cNvSpPr>
            <a:spLocks noGrp="1"/>
          </p:cNvSpPr>
          <p:nvPr>
            <p:ph idx="1"/>
          </p:nvPr>
        </p:nvSpPr>
        <p:spPr>
          <a:xfrm>
            <a:off x="508650" y="1813251"/>
            <a:ext cx="4491614" cy="4797429"/>
          </a:xfrm>
        </p:spPr>
        <p:txBody>
          <a:bodyPr>
            <a:normAutofit fontScale="92500" lnSpcReduction="20000"/>
          </a:bodyPr>
          <a:lstStyle/>
          <a:p>
            <a:pPr algn="l">
              <a:buFont typeface="+mj-lt"/>
              <a:buAutoNum type="arabicPeriod"/>
            </a:pPr>
            <a:r>
              <a:rPr lang="en-US" sz="1600" b="1" i="0" dirty="0">
                <a:solidFill>
                  <a:schemeClr val="tx1">
                    <a:lumMod val="95000"/>
                    <a:lumOff val="5000"/>
                  </a:schemeClr>
                </a:solidFill>
                <a:effectLst/>
                <a:latin typeface="Cambria" panose="02040503050406030204" pitchFamily="18" charset="0"/>
              </a:rPr>
              <a:t>Traceable Transactions:</a:t>
            </a:r>
            <a:br>
              <a:rPr lang="en-US" sz="1600" b="1" i="0" dirty="0">
                <a:solidFill>
                  <a:schemeClr val="tx1">
                    <a:lumMod val="95000"/>
                    <a:lumOff val="5000"/>
                  </a:schemeClr>
                </a:solidFill>
                <a:effectLst/>
                <a:latin typeface="Cambria" panose="02040503050406030204" pitchFamily="18" charset="0"/>
              </a:rPr>
            </a:br>
            <a:endParaRPr lang="en-US" sz="1600" b="0" i="0" dirty="0">
              <a:solidFill>
                <a:schemeClr val="tx1">
                  <a:lumMod val="95000"/>
                  <a:lumOff val="5000"/>
                </a:schemeClr>
              </a:solidFill>
              <a:effectLst/>
              <a:latin typeface="Cambria" panose="02040503050406030204" pitchFamily="18" charset="0"/>
            </a:endParaRPr>
          </a:p>
          <a:p>
            <a:pPr marL="742950" lvl="1" indent="-285750"/>
            <a:r>
              <a:rPr lang="en-US" sz="1600" b="0" i="1" dirty="0">
                <a:solidFill>
                  <a:schemeClr val="tx1">
                    <a:lumMod val="95000"/>
                    <a:lumOff val="5000"/>
                  </a:schemeClr>
                </a:solidFill>
                <a:effectLst/>
                <a:latin typeface="Cambria" panose="02040503050406030204" pitchFamily="18" charset="0"/>
              </a:rPr>
              <a:t>The transaction_id acts as a unique identifier, ensuring each financial interaction recorded in the 'Transactions Table' is distinguishable and traceable.</a:t>
            </a:r>
            <a:br>
              <a:rPr lang="en-US" sz="1600" b="0" i="1" dirty="0">
                <a:solidFill>
                  <a:schemeClr val="tx1">
                    <a:lumMod val="95000"/>
                    <a:lumOff val="5000"/>
                  </a:schemeClr>
                </a:solidFill>
                <a:effectLst/>
                <a:latin typeface="Cambria" panose="02040503050406030204" pitchFamily="18" charset="0"/>
              </a:rPr>
            </a:br>
            <a:endParaRPr lang="en-US" sz="1600" b="0" i="0" dirty="0">
              <a:solidFill>
                <a:schemeClr val="tx1">
                  <a:lumMod val="95000"/>
                  <a:lumOff val="5000"/>
                </a:schemeClr>
              </a:solidFill>
              <a:effectLst/>
              <a:latin typeface="Cambria" panose="02040503050406030204" pitchFamily="18" charset="0"/>
            </a:endParaRPr>
          </a:p>
          <a:p>
            <a:pPr algn="l">
              <a:buFont typeface="+mj-lt"/>
              <a:buAutoNum type="arabicPeriod"/>
            </a:pPr>
            <a:r>
              <a:rPr lang="en-US" sz="1600" b="1" i="0" dirty="0">
                <a:solidFill>
                  <a:schemeClr val="tx1">
                    <a:lumMod val="95000"/>
                    <a:lumOff val="5000"/>
                  </a:schemeClr>
                </a:solidFill>
                <a:effectLst/>
                <a:latin typeface="Cambria" panose="02040503050406030204" pitchFamily="18" charset="0"/>
              </a:rPr>
              <a:t>Nature and Status of Transactions:</a:t>
            </a:r>
            <a:br>
              <a:rPr lang="en-US" sz="1600" b="1" i="0" dirty="0">
                <a:solidFill>
                  <a:schemeClr val="tx1">
                    <a:lumMod val="95000"/>
                    <a:lumOff val="5000"/>
                  </a:schemeClr>
                </a:solidFill>
                <a:effectLst/>
                <a:latin typeface="Cambria" panose="02040503050406030204" pitchFamily="18" charset="0"/>
              </a:rPr>
            </a:br>
            <a:endParaRPr lang="en-US" sz="1600" b="1" i="0" dirty="0">
              <a:solidFill>
                <a:schemeClr val="tx1">
                  <a:lumMod val="95000"/>
                  <a:lumOff val="5000"/>
                </a:schemeClr>
              </a:solidFill>
              <a:effectLst/>
              <a:latin typeface="Cambria" panose="02040503050406030204" pitchFamily="18" charset="0"/>
            </a:endParaRPr>
          </a:p>
          <a:p>
            <a:pPr marL="720090" lvl="4" indent="-171450">
              <a:buFont typeface="Arial" panose="020B0604020202020204" pitchFamily="34" charset="0"/>
              <a:buChar char="•"/>
            </a:pPr>
            <a:r>
              <a:rPr lang="en-US" b="0" i="1" dirty="0">
                <a:solidFill>
                  <a:schemeClr val="tx1">
                    <a:lumMod val="95000"/>
                    <a:lumOff val="5000"/>
                  </a:schemeClr>
                </a:solidFill>
                <a:effectLst/>
                <a:latin typeface="Cambria" panose="02040503050406030204" pitchFamily="18" charset="0"/>
              </a:rPr>
              <a:t>The category field delineates the nature of transactions, ranging from groceries to salary credits, while the status field denotes the current state, be it pending, valid, or invalid.</a:t>
            </a:r>
          </a:p>
          <a:p>
            <a:pPr marL="274320" lvl="3" indent="0">
              <a:buNone/>
            </a:pPr>
            <a:endParaRPr lang="en-US" sz="1200" b="1" i="0" dirty="0">
              <a:solidFill>
                <a:schemeClr val="tx1">
                  <a:lumMod val="95000"/>
                  <a:lumOff val="5000"/>
                </a:schemeClr>
              </a:solidFill>
              <a:effectLst/>
              <a:latin typeface="Cambria" panose="02040503050406030204" pitchFamily="18" charset="0"/>
            </a:endParaRPr>
          </a:p>
          <a:p>
            <a:pPr algn="l">
              <a:buFont typeface="+mj-lt"/>
              <a:buAutoNum type="arabicPeriod"/>
            </a:pPr>
            <a:r>
              <a:rPr lang="en-US" sz="1600" b="1" i="0" dirty="0">
                <a:solidFill>
                  <a:schemeClr val="tx1">
                    <a:lumMod val="95000"/>
                    <a:lumOff val="5000"/>
                  </a:schemeClr>
                </a:solidFill>
                <a:effectLst/>
                <a:latin typeface="Cambria" panose="02040503050406030204" pitchFamily="18" charset="0"/>
              </a:rPr>
              <a:t> Use of Python Script  </a:t>
            </a:r>
            <a:br>
              <a:rPr lang="en-US" sz="1600" b="1" i="0" dirty="0">
                <a:solidFill>
                  <a:schemeClr val="tx1">
                    <a:lumMod val="95000"/>
                    <a:lumOff val="5000"/>
                  </a:schemeClr>
                </a:solidFill>
                <a:effectLst/>
                <a:latin typeface="Cambria" panose="02040503050406030204" pitchFamily="18" charset="0"/>
              </a:rPr>
            </a:br>
            <a:endParaRPr lang="en-US" sz="1600" b="0" i="0" dirty="0">
              <a:solidFill>
                <a:schemeClr val="tx1">
                  <a:lumMod val="95000"/>
                  <a:lumOff val="5000"/>
                </a:schemeClr>
              </a:solidFill>
              <a:effectLst/>
              <a:latin typeface="Cambria" panose="02040503050406030204" pitchFamily="18" charset="0"/>
            </a:endParaRPr>
          </a:p>
          <a:p>
            <a:pPr marL="457200" lvl="1" indent="0">
              <a:buNone/>
            </a:pPr>
            <a:br>
              <a:rPr lang="en-US" sz="1600" i="1" dirty="0">
                <a:solidFill>
                  <a:schemeClr val="tx1">
                    <a:lumMod val="95000"/>
                    <a:lumOff val="5000"/>
                  </a:schemeClr>
                </a:solidFill>
                <a:latin typeface="Cambria" panose="02040503050406030204" pitchFamily="18" charset="0"/>
              </a:rPr>
            </a:br>
            <a:endParaRPr lang="en-US" sz="1600" i="1" dirty="0">
              <a:solidFill>
                <a:schemeClr val="tx1">
                  <a:lumMod val="95000"/>
                  <a:lumOff val="5000"/>
                </a:schemeClr>
              </a:solidFill>
              <a:latin typeface="Cambria" panose="02040503050406030204" pitchFamily="18" charset="0"/>
            </a:endParaRPr>
          </a:p>
          <a:p>
            <a:pPr marL="457200" lvl="1" indent="0">
              <a:buNone/>
            </a:pPr>
            <a:endParaRPr lang="en-US" sz="1600" b="0" i="0" dirty="0">
              <a:solidFill>
                <a:schemeClr val="tx1">
                  <a:lumMod val="95000"/>
                  <a:lumOff val="5000"/>
                </a:schemeClr>
              </a:solidFill>
              <a:effectLst/>
              <a:latin typeface="Cambria" panose="02040503050406030204" pitchFamily="18" charset="0"/>
            </a:endParaRPr>
          </a:p>
          <a:p>
            <a:endParaRPr lang="en-US" dirty="0"/>
          </a:p>
        </p:txBody>
      </p:sp>
      <p:pic>
        <p:nvPicPr>
          <p:cNvPr id="8" name="Picture 7">
            <a:extLst>
              <a:ext uri="{FF2B5EF4-FFF2-40B4-BE49-F238E27FC236}">
                <a16:creationId xmlns:a16="http://schemas.microsoft.com/office/drawing/2014/main" id="{D7BB0E5D-DE14-1AB8-4DFA-DDDB175F8662}"/>
              </a:ext>
            </a:extLst>
          </p:cNvPr>
          <p:cNvPicPr>
            <a:picLocks noChangeAspect="1"/>
          </p:cNvPicPr>
          <p:nvPr/>
        </p:nvPicPr>
        <p:blipFill>
          <a:blip r:embed="rId2"/>
          <a:stretch>
            <a:fillRect/>
          </a:stretch>
        </p:blipFill>
        <p:spPr>
          <a:xfrm>
            <a:off x="5393803" y="1546114"/>
            <a:ext cx="6691329" cy="4449004"/>
          </a:xfrm>
          <a:prstGeom prst="rect">
            <a:avLst/>
          </a:prstGeom>
        </p:spPr>
      </p:pic>
    </p:spTree>
    <p:extLst>
      <p:ext uri="{BB962C8B-B14F-4D97-AF65-F5344CB8AC3E}">
        <p14:creationId xmlns:p14="http://schemas.microsoft.com/office/powerpoint/2010/main" val="143752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A17E37-9F17-983D-3D19-41FFB534AAB8}"/>
              </a:ext>
            </a:extLst>
          </p:cNvPr>
          <p:cNvPicPr>
            <a:picLocks noChangeAspect="1"/>
          </p:cNvPicPr>
          <p:nvPr/>
        </p:nvPicPr>
        <p:blipFill>
          <a:blip r:embed="rId2"/>
          <a:stretch>
            <a:fillRect/>
          </a:stretch>
        </p:blipFill>
        <p:spPr>
          <a:xfrm>
            <a:off x="1280159" y="1626351"/>
            <a:ext cx="9996759" cy="4423929"/>
          </a:xfrm>
          <a:prstGeom prst="rect">
            <a:avLst/>
          </a:prstGeom>
        </p:spPr>
      </p:pic>
      <p:sp>
        <p:nvSpPr>
          <p:cNvPr id="3" name="TextBox 2">
            <a:extLst>
              <a:ext uri="{FF2B5EF4-FFF2-40B4-BE49-F238E27FC236}">
                <a16:creationId xmlns:a16="http://schemas.microsoft.com/office/drawing/2014/main" id="{9E0D9D9D-466E-9BAF-F0D2-E45C90F371C2}"/>
              </a:ext>
            </a:extLst>
          </p:cNvPr>
          <p:cNvSpPr txBox="1"/>
          <p:nvPr/>
        </p:nvSpPr>
        <p:spPr>
          <a:xfrm>
            <a:off x="1280159" y="807720"/>
            <a:ext cx="2824235" cy="523220"/>
          </a:xfrm>
          <a:prstGeom prst="rect">
            <a:avLst/>
          </a:prstGeom>
          <a:noFill/>
        </p:spPr>
        <p:txBody>
          <a:bodyPr wrap="none" rtlCol="0">
            <a:spAutoFit/>
          </a:bodyPr>
          <a:lstStyle/>
          <a:p>
            <a:r>
              <a:rPr lang="en-US" sz="2800" dirty="0"/>
              <a:t>Database Design</a:t>
            </a:r>
          </a:p>
        </p:txBody>
      </p:sp>
    </p:spTree>
    <p:extLst>
      <p:ext uri="{BB962C8B-B14F-4D97-AF65-F5344CB8AC3E}">
        <p14:creationId xmlns:p14="http://schemas.microsoft.com/office/powerpoint/2010/main" val="374473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0B94-D50A-93DA-9413-C30DF5F19932}"/>
              </a:ext>
            </a:extLst>
          </p:cNvPr>
          <p:cNvSpPr>
            <a:spLocks noGrp="1"/>
          </p:cNvSpPr>
          <p:nvPr>
            <p:ph type="title"/>
          </p:nvPr>
        </p:nvSpPr>
        <p:spPr>
          <a:xfrm>
            <a:off x="517870" y="969264"/>
            <a:ext cx="5021182" cy="646331"/>
          </a:xfrm>
        </p:spPr>
        <p:txBody>
          <a:bodyPr>
            <a:normAutofit fontScale="90000"/>
          </a:bodyPr>
          <a:lstStyle/>
          <a:p>
            <a:r>
              <a:rPr lang="en-US" sz="2800" b="1" dirty="0">
                <a:effectLst/>
                <a:latin typeface="Cambria" panose="02040503050406030204" pitchFamily="18" charset="0"/>
              </a:rPr>
              <a:t>Transaction Processing Logic </a:t>
            </a:r>
            <a:br>
              <a:rPr lang="en-US" dirty="0">
                <a:effectLst/>
                <a:latin typeface="Helvetica Neue" panose="02000503000000020004" pitchFamily="2" charset="0"/>
              </a:rPr>
            </a:br>
            <a:endParaRPr lang="en-US" dirty="0"/>
          </a:p>
        </p:txBody>
      </p:sp>
      <p:sp>
        <p:nvSpPr>
          <p:cNvPr id="3" name="Content Placeholder 2">
            <a:extLst>
              <a:ext uri="{FF2B5EF4-FFF2-40B4-BE49-F238E27FC236}">
                <a16:creationId xmlns:a16="http://schemas.microsoft.com/office/drawing/2014/main" id="{AB37FBAF-C4F9-288B-24E9-783058170DC7}"/>
              </a:ext>
            </a:extLst>
          </p:cNvPr>
          <p:cNvSpPr>
            <a:spLocks noGrp="1"/>
          </p:cNvSpPr>
          <p:nvPr>
            <p:ph idx="1"/>
          </p:nvPr>
        </p:nvSpPr>
        <p:spPr/>
        <p:txBody>
          <a:bodyPr/>
          <a:lstStyle/>
          <a:p>
            <a:endParaRPr lang="en-US" dirty="0">
              <a:effectLst/>
            </a:endParaRPr>
          </a:p>
          <a:p>
            <a:endParaRPr lang="en-US" dirty="0"/>
          </a:p>
        </p:txBody>
      </p:sp>
      <p:sp>
        <p:nvSpPr>
          <p:cNvPr id="5" name="TextBox 4">
            <a:extLst>
              <a:ext uri="{FF2B5EF4-FFF2-40B4-BE49-F238E27FC236}">
                <a16:creationId xmlns:a16="http://schemas.microsoft.com/office/drawing/2014/main" id="{F64DDA23-B309-0A73-3ED5-0A8E024FD357}"/>
              </a:ext>
            </a:extLst>
          </p:cNvPr>
          <p:cNvSpPr txBox="1"/>
          <p:nvPr/>
        </p:nvSpPr>
        <p:spPr>
          <a:xfrm>
            <a:off x="489500" y="2069603"/>
            <a:ext cx="6096000" cy="646331"/>
          </a:xfrm>
          <a:prstGeom prst="rect">
            <a:avLst/>
          </a:prstGeom>
          <a:noFill/>
        </p:spPr>
        <p:txBody>
          <a:bodyPr wrap="square">
            <a:spAutoFit/>
          </a:bodyPr>
          <a:lstStyle/>
          <a:p>
            <a:r>
              <a:rPr lang="en-US" sz="1200" b="0" i="0" dirty="0">
                <a:solidFill>
                  <a:schemeClr val="tx1">
                    <a:lumMod val="95000"/>
                    <a:lumOff val="5000"/>
                  </a:schemeClr>
                </a:solidFill>
                <a:effectLst/>
                <a:latin typeface="Cambria" panose="02040503050406030204" pitchFamily="18" charset="0"/>
              </a:rPr>
              <a:t>In the financial transactions database, triggers are implemented to ensure data integrity, specifically for 'debit' and 'credit' transactions. These triggers play a vital role in maintaining the consistency and reliability of financial records</a:t>
            </a:r>
            <a:endParaRPr lang="en-US" sz="1200" dirty="0">
              <a:solidFill>
                <a:schemeClr val="tx1">
                  <a:lumMod val="95000"/>
                  <a:lumOff val="5000"/>
                </a:schemeClr>
              </a:solidFill>
              <a:latin typeface="Cambria" panose="02040503050406030204" pitchFamily="18" charset="0"/>
            </a:endParaRPr>
          </a:p>
        </p:txBody>
      </p:sp>
      <p:sp>
        <p:nvSpPr>
          <p:cNvPr id="7" name="TextBox 6">
            <a:extLst>
              <a:ext uri="{FF2B5EF4-FFF2-40B4-BE49-F238E27FC236}">
                <a16:creationId xmlns:a16="http://schemas.microsoft.com/office/drawing/2014/main" id="{C1BBE083-4C3C-6A7E-66DE-1644EFF21938}"/>
              </a:ext>
            </a:extLst>
          </p:cNvPr>
          <p:cNvSpPr txBox="1"/>
          <p:nvPr/>
        </p:nvSpPr>
        <p:spPr>
          <a:xfrm>
            <a:off x="517870" y="3429000"/>
            <a:ext cx="6099858" cy="338554"/>
          </a:xfrm>
          <a:prstGeom prst="rect">
            <a:avLst/>
          </a:prstGeom>
          <a:noFill/>
        </p:spPr>
        <p:txBody>
          <a:bodyPr wrap="square">
            <a:spAutoFit/>
          </a:bodyPr>
          <a:lstStyle/>
          <a:p>
            <a:r>
              <a:rPr lang="en-US" sz="1600" b="1" i="0" dirty="0">
                <a:effectLst/>
                <a:latin typeface="Cambria" panose="02040503050406030204" pitchFamily="18" charset="0"/>
              </a:rPr>
              <a:t>1. </a:t>
            </a:r>
            <a:r>
              <a:rPr lang="en-US" sz="1600" b="1" dirty="0">
                <a:latin typeface="Cambria" panose="02040503050406030204" pitchFamily="18" charset="0"/>
              </a:rPr>
              <a:t>Credit</a:t>
            </a:r>
            <a:r>
              <a:rPr lang="en-US" sz="1600" b="1" i="0" dirty="0">
                <a:effectLst/>
                <a:latin typeface="Cambria" panose="02040503050406030204" pitchFamily="18" charset="0"/>
              </a:rPr>
              <a:t> Transaction Trigger</a:t>
            </a:r>
            <a:endParaRPr lang="en-US" sz="1600" dirty="0">
              <a:latin typeface="Cambria" panose="02040503050406030204" pitchFamily="18" charset="0"/>
            </a:endParaRPr>
          </a:p>
        </p:txBody>
      </p:sp>
      <p:sp>
        <p:nvSpPr>
          <p:cNvPr id="9" name="TextBox 8">
            <a:extLst>
              <a:ext uri="{FF2B5EF4-FFF2-40B4-BE49-F238E27FC236}">
                <a16:creationId xmlns:a16="http://schemas.microsoft.com/office/drawing/2014/main" id="{857B959C-7C97-0687-39EC-4449855EA0BE}"/>
              </a:ext>
            </a:extLst>
          </p:cNvPr>
          <p:cNvSpPr txBox="1"/>
          <p:nvPr/>
        </p:nvSpPr>
        <p:spPr>
          <a:xfrm>
            <a:off x="489500" y="4181486"/>
            <a:ext cx="6099858" cy="338554"/>
          </a:xfrm>
          <a:prstGeom prst="rect">
            <a:avLst/>
          </a:prstGeom>
          <a:noFill/>
        </p:spPr>
        <p:txBody>
          <a:bodyPr wrap="square">
            <a:spAutoFit/>
          </a:bodyPr>
          <a:lstStyle/>
          <a:p>
            <a:r>
              <a:rPr lang="en-US" sz="1600" b="1" i="0" dirty="0">
                <a:effectLst/>
                <a:latin typeface="Cambria" panose="02040503050406030204" pitchFamily="18" charset="0"/>
              </a:rPr>
              <a:t>2. Debit Transaction Trigger</a:t>
            </a:r>
            <a:endParaRPr lang="en-US" sz="1600" dirty="0">
              <a:latin typeface="Cambria" panose="02040503050406030204" pitchFamily="18" charset="0"/>
            </a:endParaRPr>
          </a:p>
        </p:txBody>
      </p:sp>
      <p:sp>
        <p:nvSpPr>
          <p:cNvPr id="11" name="TextBox 10">
            <a:extLst>
              <a:ext uri="{FF2B5EF4-FFF2-40B4-BE49-F238E27FC236}">
                <a16:creationId xmlns:a16="http://schemas.microsoft.com/office/drawing/2014/main" id="{6CB00A83-824B-1A4E-B2FF-C917AA1F5C65}"/>
              </a:ext>
            </a:extLst>
          </p:cNvPr>
          <p:cNvSpPr txBox="1"/>
          <p:nvPr/>
        </p:nvSpPr>
        <p:spPr>
          <a:xfrm>
            <a:off x="489500" y="5088792"/>
            <a:ext cx="6099858" cy="646331"/>
          </a:xfrm>
          <a:prstGeom prst="rect">
            <a:avLst/>
          </a:prstGeom>
          <a:noFill/>
        </p:spPr>
        <p:txBody>
          <a:bodyPr wrap="square">
            <a:spAutoFit/>
          </a:bodyPr>
          <a:lstStyle/>
          <a:p>
            <a:r>
              <a:rPr lang="en-US" sz="1200" b="0" i="0" dirty="0">
                <a:solidFill>
                  <a:schemeClr val="tx1">
                    <a:lumMod val="95000"/>
                    <a:lumOff val="5000"/>
                  </a:schemeClr>
                </a:solidFill>
                <a:effectLst/>
                <a:latin typeface="Cambria" panose="02040503050406030204" pitchFamily="18" charset="0"/>
              </a:rPr>
              <a:t>These triggers collectively contribute to maintaining the consistency, accuracy, and reliability of financial data, upholding the principles of data integrity within the financial transactions database.</a:t>
            </a:r>
            <a:endParaRPr lang="en-US" sz="1200" dirty="0">
              <a:solidFill>
                <a:schemeClr val="tx1">
                  <a:lumMod val="95000"/>
                  <a:lumOff val="5000"/>
                </a:schemeClr>
              </a:solidFill>
              <a:latin typeface="Cambria" panose="02040503050406030204" pitchFamily="18" charset="0"/>
            </a:endParaRPr>
          </a:p>
        </p:txBody>
      </p:sp>
    </p:spTree>
    <p:extLst>
      <p:ext uri="{BB962C8B-B14F-4D97-AF65-F5344CB8AC3E}">
        <p14:creationId xmlns:p14="http://schemas.microsoft.com/office/powerpoint/2010/main" val="95320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4487-2256-5CD7-729F-B2EC485A5AB7}"/>
              </a:ext>
            </a:extLst>
          </p:cNvPr>
          <p:cNvSpPr>
            <a:spLocks noGrp="1"/>
          </p:cNvSpPr>
          <p:nvPr>
            <p:ph type="title"/>
          </p:nvPr>
        </p:nvSpPr>
        <p:spPr>
          <a:xfrm>
            <a:off x="517870" y="978409"/>
            <a:ext cx="5813482" cy="850391"/>
          </a:xfrm>
        </p:spPr>
        <p:txBody>
          <a:bodyPr>
            <a:normAutofit/>
          </a:bodyPr>
          <a:lstStyle/>
          <a:p>
            <a:r>
              <a:rPr lang="en-US" sz="2400" b="1" i="0" dirty="0">
                <a:effectLst/>
                <a:latin typeface="Cambria" panose="02040503050406030204" pitchFamily="18" charset="0"/>
              </a:rPr>
              <a:t>Credit Transaction Trigger:</a:t>
            </a:r>
            <a:br>
              <a:rPr lang="en-US" sz="2400" dirty="0">
                <a:effectLst/>
                <a:latin typeface="Cambria" panose="02040503050406030204" pitchFamily="18" charset="0"/>
              </a:rPr>
            </a:br>
            <a:endParaRPr lang="en-US" sz="2400" dirty="0">
              <a:latin typeface="Cambria" panose="02040503050406030204" pitchFamily="18" charset="0"/>
            </a:endParaRPr>
          </a:p>
        </p:txBody>
      </p:sp>
      <p:sp>
        <p:nvSpPr>
          <p:cNvPr id="3" name="Content Placeholder 2">
            <a:extLst>
              <a:ext uri="{FF2B5EF4-FFF2-40B4-BE49-F238E27FC236}">
                <a16:creationId xmlns:a16="http://schemas.microsoft.com/office/drawing/2014/main" id="{63BC0D97-9359-36CE-B76F-642B6C73005B}"/>
              </a:ext>
            </a:extLst>
          </p:cNvPr>
          <p:cNvSpPr>
            <a:spLocks noGrp="1"/>
          </p:cNvSpPr>
          <p:nvPr>
            <p:ph idx="1"/>
          </p:nvPr>
        </p:nvSpPr>
        <p:spPr>
          <a:xfrm>
            <a:off x="6652948" y="1513275"/>
            <a:ext cx="5021182" cy="4870457"/>
          </a:xfrm>
        </p:spPr>
        <p:txBody>
          <a:bodyPr>
            <a:normAutofit/>
          </a:bodyPr>
          <a:lstStyle/>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Objective:</a:t>
            </a:r>
            <a:r>
              <a:rPr lang="en-US" sz="1400" b="0" i="0" dirty="0">
                <a:solidFill>
                  <a:schemeClr val="tx1">
                    <a:lumMod val="95000"/>
                    <a:lumOff val="5000"/>
                  </a:schemeClr>
                </a:solidFill>
                <a:effectLst/>
                <a:latin typeface="Cambria" panose="02040503050406030204" pitchFamily="18" charset="0"/>
              </a:rPr>
              <a:t> The trigger is implemented to handle 'credit' transactions and maintain an accurate representation of user balances.</a:t>
            </a: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Implementation:</a:t>
            </a:r>
            <a:r>
              <a:rPr lang="en-US" sz="1400" b="0" i="0" dirty="0">
                <a:solidFill>
                  <a:schemeClr val="tx1">
                    <a:lumMod val="95000"/>
                    <a:lumOff val="5000"/>
                  </a:schemeClr>
                </a:solidFill>
                <a:effectLst/>
                <a:latin typeface="Cambria" panose="02040503050406030204" pitchFamily="18" charset="0"/>
              </a:rPr>
              <a:t> After the insertion of a new record into the 'Transactions Table' for a 'credit' transaction, the trigger updates the user's balance in the 'Users Table.'</a:t>
            </a: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Balance Adjustment:</a:t>
            </a:r>
            <a:r>
              <a:rPr lang="en-US" sz="1400" b="0" i="0" dirty="0">
                <a:solidFill>
                  <a:schemeClr val="tx1">
                    <a:lumMod val="95000"/>
                    <a:lumOff val="5000"/>
                  </a:schemeClr>
                </a:solidFill>
                <a:effectLst/>
                <a:latin typeface="Cambria" panose="02040503050406030204" pitchFamily="18" charset="0"/>
              </a:rPr>
              <a:t> The trigger increases the user's balance by the credited amount, reflecting the positive impact of the credit transaction on the user's financial standing.</a:t>
            </a: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Impact on Data Integrity:</a:t>
            </a:r>
            <a:r>
              <a:rPr lang="en-US" sz="1400" b="0" i="0" dirty="0">
                <a:solidFill>
                  <a:schemeClr val="tx1">
                    <a:lumMod val="95000"/>
                    <a:lumOff val="5000"/>
                  </a:schemeClr>
                </a:solidFill>
                <a:effectLst/>
                <a:latin typeface="Cambria" panose="02040503050406030204" pitchFamily="18" charset="0"/>
              </a:rPr>
              <a:t> By automatically adjusting user balances upon the completion of a 'credit' transaction, this trigger ensures that the financial records accurately represent the impact of transactions on individual user accounts, contributing to data integrity.</a:t>
            </a:r>
          </a:p>
          <a:p>
            <a:endParaRPr lang="en-US" sz="1400" dirty="0"/>
          </a:p>
        </p:txBody>
      </p:sp>
      <p:pic>
        <p:nvPicPr>
          <p:cNvPr id="4" name="Picture 3">
            <a:extLst>
              <a:ext uri="{FF2B5EF4-FFF2-40B4-BE49-F238E27FC236}">
                <a16:creationId xmlns:a16="http://schemas.microsoft.com/office/drawing/2014/main" id="{0313B710-0664-867F-EFAC-909A8A64DC5C}"/>
              </a:ext>
            </a:extLst>
          </p:cNvPr>
          <p:cNvPicPr>
            <a:picLocks noChangeAspect="1"/>
          </p:cNvPicPr>
          <p:nvPr/>
        </p:nvPicPr>
        <p:blipFill>
          <a:blip r:embed="rId2"/>
          <a:stretch>
            <a:fillRect/>
          </a:stretch>
        </p:blipFill>
        <p:spPr>
          <a:xfrm>
            <a:off x="365470" y="1726003"/>
            <a:ext cx="5435600" cy="4445000"/>
          </a:xfrm>
          <a:prstGeom prst="rect">
            <a:avLst/>
          </a:prstGeom>
        </p:spPr>
      </p:pic>
    </p:spTree>
    <p:extLst>
      <p:ext uri="{BB962C8B-B14F-4D97-AF65-F5344CB8AC3E}">
        <p14:creationId xmlns:p14="http://schemas.microsoft.com/office/powerpoint/2010/main" val="43661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71B3-E8E8-8CB5-F02A-F7B429ED2E0B}"/>
              </a:ext>
            </a:extLst>
          </p:cNvPr>
          <p:cNvSpPr>
            <a:spLocks noGrp="1"/>
          </p:cNvSpPr>
          <p:nvPr>
            <p:ph type="title"/>
          </p:nvPr>
        </p:nvSpPr>
        <p:spPr>
          <a:xfrm>
            <a:off x="517869" y="867572"/>
            <a:ext cx="5859781" cy="725701"/>
          </a:xfrm>
        </p:spPr>
        <p:txBody>
          <a:bodyPr>
            <a:noAutofit/>
          </a:bodyPr>
          <a:lstStyle/>
          <a:p>
            <a:r>
              <a:rPr lang="en-US" sz="2400" dirty="0">
                <a:effectLst/>
                <a:latin typeface="Cambria" panose="02040503050406030204" pitchFamily="18" charset="0"/>
              </a:rPr>
              <a:t>Debit Transaction Trigger </a:t>
            </a:r>
            <a:br>
              <a:rPr lang="en-US" sz="2400" dirty="0">
                <a:effectLst/>
                <a:latin typeface="Cambria" panose="02040503050406030204" pitchFamily="18" charset="0"/>
              </a:rPr>
            </a:br>
            <a:endParaRPr lang="en-US" sz="2400" dirty="0">
              <a:latin typeface="Cambria" panose="02040503050406030204" pitchFamily="18" charset="0"/>
            </a:endParaRPr>
          </a:p>
        </p:txBody>
      </p:sp>
      <p:sp>
        <p:nvSpPr>
          <p:cNvPr id="3" name="Content Placeholder 2">
            <a:extLst>
              <a:ext uri="{FF2B5EF4-FFF2-40B4-BE49-F238E27FC236}">
                <a16:creationId xmlns:a16="http://schemas.microsoft.com/office/drawing/2014/main" id="{36748C6C-1AF8-D7A0-181D-6D5213400BED}"/>
              </a:ext>
            </a:extLst>
          </p:cNvPr>
          <p:cNvSpPr>
            <a:spLocks noGrp="1"/>
          </p:cNvSpPr>
          <p:nvPr>
            <p:ph idx="1"/>
          </p:nvPr>
        </p:nvSpPr>
        <p:spPr>
          <a:xfrm>
            <a:off x="7100543" y="1414506"/>
            <a:ext cx="4793672" cy="5052876"/>
          </a:xfrm>
        </p:spPr>
        <p:txBody>
          <a:bodyPr>
            <a:normAutofit lnSpcReduction="10000"/>
          </a:bodyPr>
          <a:lstStyle/>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Objective:</a:t>
            </a:r>
            <a:r>
              <a:rPr lang="en-US" sz="1400" b="0" i="0" dirty="0">
                <a:solidFill>
                  <a:schemeClr val="tx1">
                    <a:lumMod val="95000"/>
                    <a:lumOff val="5000"/>
                  </a:schemeClr>
                </a:solidFill>
                <a:effectLst/>
                <a:latin typeface="Cambria" panose="02040503050406030204" pitchFamily="18" charset="0"/>
              </a:rPr>
              <a:t> The trigger is designed to validate and process 'debit' transactions, ensuring that users have sufficient balance before completing a debit transaction.</a:t>
            </a:r>
            <a:br>
              <a:rPr lang="en-US" sz="1400" b="0" i="0" dirty="0">
                <a:solidFill>
                  <a:schemeClr val="tx1">
                    <a:lumMod val="95000"/>
                    <a:lumOff val="5000"/>
                  </a:schemeClr>
                </a:solidFill>
                <a:effectLst/>
                <a:latin typeface="Cambria" panose="02040503050406030204" pitchFamily="18" charset="0"/>
              </a:rPr>
            </a:br>
            <a:endParaRPr lang="en-US" sz="1400" b="0" i="0" dirty="0">
              <a:solidFill>
                <a:schemeClr val="tx1">
                  <a:lumMod val="95000"/>
                  <a:lumOff val="5000"/>
                </a:schemeClr>
              </a:solidFill>
              <a:effectLst/>
              <a:latin typeface="Cambria" panose="02040503050406030204" pitchFamily="18" charset="0"/>
            </a:endParaRP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Implementation:</a:t>
            </a:r>
            <a:r>
              <a:rPr lang="en-US" sz="1400" b="0" i="0" dirty="0">
                <a:solidFill>
                  <a:schemeClr val="tx1">
                    <a:lumMod val="95000"/>
                    <a:lumOff val="5000"/>
                  </a:schemeClr>
                </a:solidFill>
                <a:effectLst/>
                <a:latin typeface="Cambria" panose="02040503050406030204" pitchFamily="18" charset="0"/>
              </a:rPr>
              <a:t> Before the insertion of a new record into the 'Transactions Table' for a 'debit' transaction, the trigger checks the user's current balance in the 'Users Table.’</a:t>
            </a:r>
            <a:br>
              <a:rPr lang="en-US" sz="1400" b="0" i="0" dirty="0">
                <a:solidFill>
                  <a:schemeClr val="tx1">
                    <a:lumMod val="95000"/>
                    <a:lumOff val="5000"/>
                  </a:schemeClr>
                </a:solidFill>
                <a:effectLst/>
                <a:latin typeface="Cambria" panose="02040503050406030204" pitchFamily="18" charset="0"/>
              </a:rPr>
            </a:br>
            <a:endParaRPr lang="en-US" sz="1400" b="0" i="0" dirty="0">
              <a:solidFill>
                <a:schemeClr val="tx1">
                  <a:lumMod val="95000"/>
                  <a:lumOff val="5000"/>
                </a:schemeClr>
              </a:solidFill>
              <a:effectLst/>
              <a:latin typeface="Cambria" panose="02040503050406030204" pitchFamily="18" charset="0"/>
            </a:endParaRP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Validation:</a:t>
            </a:r>
            <a:r>
              <a:rPr lang="en-US" sz="1400" b="0" i="0" dirty="0">
                <a:solidFill>
                  <a:schemeClr val="tx1">
                    <a:lumMod val="95000"/>
                    <a:lumOff val="5000"/>
                  </a:schemeClr>
                </a:solidFill>
                <a:effectLst/>
                <a:latin typeface="Cambria" panose="02040503050406030204" pitchFamily="18" charset="0"/>
              </a:rPr>
              <a:t> If the user's balance is insufficient for the debit amount, the trigger marks the transaction as 'invalid,' preventing the database from accepting the transaction. Otherwise, it marks the transaction as 'valid' and updates the user's balance accordingly.</a:t>
            </a:r>
            <a:br>
              <a:rPr lang="en-US" sz="1400" b="0" i="0" dirty="0">
                <a:solidFill>
                  <a:schemeClr val="tx1">
                    <a:lumMod val="95000"/>
                    <a:lumOff val="5000"/>
                  </a:schemeClr>
                </a:solidFill>
                <a:effectLst/>
                <a:latin typeface="Cambria" panose="02040503050406030204" pitchFamily="18" charset="0"/>
              </a:rPr>
            </a:br>
            <a:endParaRPr lang="en-US" sz="1400" b="0" i="0" dirty="0">
              <a:solidFill>
                <a:schemeClr val="tx1">
                  <a:lumMod val="95000"/>
                  <a:lumOff val="5000"/>
                </a:schemeClr>
              </a:solidFill>
              <a:effectLst/>
              <a:latin typeface="Cambria" panose="02040503050406030204" pitchFamily="18" charset="0"/>
            </a:endParaRPr>
          </a:p>
          <a:p>
            <a:pPr marL="285750" indent="-285750" algn="l">
              <a:buFont typeface="Arial" panose="020B0604020202020204" pitchFamily="34" charset="0"/>
              <a:buChar char="•"/>
            </a:pPr>
            <a:r>
              <a:rPr lang="en-US" sz="1400" b="1" i="0" dirty="0">
                <a:solidFill>
                  <a:schemeClr val="tx1">
                    <a:lumMod val="95000"/>
                    <a:lumOff val="5000"/>
                  </a:schemeClr>
                </a:solidFill>
                <a:effectLst/>
                <a:latin typeface="Cambria" panose="02040503050406030204" pitchFamily="18" charset="0"/>
              </a:rPr>
              <a:t>Impact on Data Integrity:</a:t>
            </a:r>
            <a:r>
              <a:rPr lang="en-US" sz="1400" b="0" i="0" dirty="0">
                <a:solidFill>
                  <a:schemeClr val="tx1">
                    <a:lumMod val="95000"/>
                    <a:lumOff val="5000"/>
                  </a:schemeClr>
                </a:solidFill>
                <a:effectLst/>
                <a:latin typeface="Cambria" panose="02040503050406030204" pitchFamily="18" charset="0"/>
              </a:rPr>
              <a:t> This trigger ensures that 'debit' transactions are processed accurately and that users cannot engage in transactions that would lead to a negative balance, maintaining the integrity of financial data.</a:t>
            </a:r>
          </a:p>
          <a:p>
            <a:endParaRPr lang="en-US" dirty="0"/>
          </a:p>
        </p:txBody>
      </p:sp>
      <p:pic>
        <p:nvPicPr>
          <p:cNvPr id="4" name="Picture 3">
            <a:extLst>
              <a:ext uri="{FF2B5EF4-FFF2-40B4-BE49-F238E27FC236}">
                <a16:creationId xmlns:a16="http://schemas.microsoft.com/office/drawing/2014/main" id="{F8F39A10-E322-1173-E53A-2E8F814EC2E4}"/>
              </a:ext>
            </a:extLst>
          </p:cNvPr>
          <p:cNvPicPr>
            <a:picLocks noChangeAspect="1"/>
          </p:cNvPicPr>
          <p:nvPr/>
        </p:nvPicPr>
        <p:blipFill>
          <a:blip r:embed="rId2"/>
          <a:stretch>
            <a:fillRect/>
          </a:stretch>
        </p:blipFill>
        <p:spPr>
          <a:xfrm>
            <a:off x="83953" y="1764613"/>
            <a:ext cx="6727612" cy="4352663"/>
          </a:xfrm>
          <a:prstGeom prst="rect">
            <a:avLst/>
          </a:prstGeom>
        </p:spPr>
      </p:pic>
    </p:spTree>
    <p:extLst>
      <p:ext uri="{BB962C8B-B14F-4D97-AF65-F5344CB8AC3E}">
        <p14:creationId xmlns:p14="http://schemas.microsoft.com/office/powerpoint/2010/main" val="72858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8C7C-7D3B-4DD5-D022-42D1F9D09C09}"/>
              </a:ext>
            </a:extLst>
          </p:cNvPr>
          <p:cNvSpPr>
            <a:spLocks noGrp="1"/>
          </p:cNvSpPr>
          <p:nvPr>
            <p:ph type="title"/>
          </p:nvPr>
        </p:nvSpPr>
        <p:spPr>
          <a:xfrm>
            <a:off x="517870" y="978408"/>
            <a:ext cx="5021182" cy="838817"/>
          </a:xfrm>
        </p:spPr>
        <p:txBody>
          <a:bodyPr>
            <a:normAutofit/>
          </a:bodyPr>
          <a:lstStyle/>
          <a:p>
            <a:r>
              <a:rPr lang="en-US" sz="2400" dirty="0">
                <a:latin typeface="Cambria" panose="02040503050406030204" pitchFamily="18" charset="0"/>
              </a:rPr>
              <a:t>Audit Table </a:t>
            </a:r>
          </a:p>
        </p:txBody>
      </p:sp>
      <p:sp>
        <p:nvSpPr>
          <p:cNvPr id="3" name="Content Placeholder 2">
            <a:extLst>
              <a:ext uri="{FF2B5EF4-FFF2-40B4-BE49-F238E27FC236}">
                <a16:creationId xmlns:a16="http://schemas.microsoft.com/office/drawing/2014/main" id="{5CA879D8-AADD-29E5-EFD2-9E4AE8AA2B8A}"/>
              </a:ext>
            </a:extLst>
          </p:cNvPr>
          <p:cNvSpPr>
            <a:spLocks noGrp="1"/>
          </p:cNvSpPr>
          <p:nvPr>
            <p:ph idx="1"/>
          </p:nvPr>
        </p:nvSpPr>
        <p:spPr>
          <a:xfrm>
            <a:off x="6096000" y="1817225"/>
            <a:ext cx="5021182" cy="3327375"/>
          </a:xfrm>
        </p:spPr>
        <p:txBody>
          <a:bodyPr/>
          <a:lstStyle/>
          <a:p>
            <a:endParaRPr lang="en-US" dirty="0">
              <a:effectLst/>
            </a:endParaRPr>
          </a:p>
          <a:p>
            <a:pPr marL="285750" indent="-285750" algn="l">
              <a:buFont typeface="Arial" panose="020B0604020202020204" pitchFamily="34" charset="0"/>
              <a:buChar char="•"/>
            </a:pPr>
            <a:r>
              <a:rPr lang="en-US" sz="1400" b="0" i="1" dirty="0">
                <a:solidFill>
                  <a:schemeClr val="tx1">
                    <a:lumMod val="95000"/>
                    <a:lumOff val="5000"/>
                  </a:schemeClr>
                </a:solidFill>
                <a:effectLst/>
                <a:latin typeface="Cambria" panose="02040503050406030204" pitchFamily="18" charset="0"/>
              </a:rPr>
              <a:t>Purpose:</a:t>
            </a:r>
            <a:r>
              <a:rPr lang="en-US" sz="1400" b="0" i="0" dirty="0">
                <a:solidFill>
                  <a:schemeClr val="tx1">
                    <a:lumMod val="95000"/>
                    <a:lumOff val="5000"/>
                  </a:schemeClr>
                </a:solidFill>
                <a:effectLst/>
                <a:latin typeface="Cambria" panose="02040503050406030204" pitchFamily="18" charset="0"/>
              </a:rPr>
              <a:t> The 'audit' table serves as a historical record, capturing every modification or action performed on the database. It acts like a time machine, storing the state of data before and after changes.</a:t>
            </a:r>
            <a:br>
              <a:rPr lang="en-US" sz="1400" b="0" i="0" dirty="0">
                <a:solidFill>
                  <a:schemeClr val="tx1">
                    <a:lumMod val="95000"/>
                    <a:lumOff val="5000"/>
                  </a:schemeClr>
                </a:solidFill>
                <a:effectLst/>
                <a:latin typeface="Cambria" panose="02040503050406030204" pitchFamily="18" charset="0"/>
              </a:rPr>
            </a:br>
            <a:endParaRPr lang="en-US" sz="1400" b="0" i="0" dirty="0">
              <a:solidFill>
                <a:schemeClr val="tx1">
                  <a:lumMod val="95000"/>
                  <a:lumOff val="5000"/>
                </a:schemeClr>
              </a:solidFill>
              <a:effectLst/>
              <a:latin typeface="Cambria" panose="02040503050406030204" pitchFamily="18" charset="0"/>
            </a:endParaRPr>
          </a:p>
          <a:p>
            <a:pPr marL="285750" indent="-285750" algn="l">
              <a:buFont typeface="Arial" panose="020B0604020202020204" pitchFamily="34" charset="0"/>
              <a:buChar char="•"/>
            </a:pPr>
            <a:r>
              <a:rPr lang="en-US" sz="1400" b="0" i="1" dirty="0">
                <a:solidFill>
                  <a:schemeClr val="tx1">
                    <a:lumMod val="95000"/>
                    <a:lumOff val="5000"/>
                  </a:schemeClr>
                </a:solidFill>
                <a:effectLst/>
                <a:latin typeface="Cambria" panose="02040503050406030204" pitchFamily="18" charset="0"/>
              </a:rPr>
              <a:t>Significance:</a:t>
            </a:r>
            <a:r>
              <a:rPr lang="en-US" sz="1400" b="0" i="0" dirty="0">
                <a:solidFill>
                  <a:schemeClr val="tx1">
                    <a:lumMod val="95000"/>
                    <a:lumOff val="5000"/>
                  </a:schemeClr>
                </a:solidFill>
                <a:effectLst/>
                <a:latin typeface="Cambria" panose="02040503050406030204" pitchFamily="18" charset="0"/>
              </a:rPr>
              <a:t> This feature enhances transparency, accountability, and security. It allows users to trace back and understand the evolution of financial data, making it invaluable for compliance, forensic analysis, and identifying irregularities.</a:t>
            </a:r>
          </a:p>
          <a:p>
            <a:endParaRPr lang="en-US" dirty="0"/>
          </a:p>
        </p:txBody>
      </p:sp>
      <p:pic>
        <p:nvPicPr>
          <p:cNvPr id="4" name="Picture 3">
            <a:extLst>
              <a:ext uri="{FF2B5EF4-FFF2-40B4-BE49-F238E27FC236}">
                <a16:creationId xmlns:a16="http://schemas.microsoft.com/office/drawing/2014/main" id="{13EFBBCF-4EA0-F2E1-0280-4A97A38328DD}"/>
              </a:ext>
            </a:extLst>
          </p:cNvPr>
          <p:cNvPicPr>
            <a:picLocks noChangeAspect="1"/>
          </p:cNvPicPr>
          <p:nvPr/>
        </p:nvPicPr>
        <p:blipFill>
          <a:blip r:embed="rId2"/>
          <a:stretch>
            <a:fillRect/>
          </a:stretch>
        </p:blipFill>
        <p:spPr>
          <a:xfrm>
            <a:off x="897779" y="2003959"/>
            <a:ext cx="3352800" cy="3822700"/>
          </a:xfrm>
          <a:prstGeom prst="rect">
            <a:avLst/>
          </a:prstGeom>
        </p:spPr>
      </p:pic>
    </p:spTree>
    <p:extLst>
      <p:ext uri="{BB962C8B-B14F-4D97-AF65-F5344CB8AC3E}">
        <p14:creationId xmlns:p14="http://schemas.microsoft.com/office/powerpoint/2010/main" val="59124810"/>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887</Words>
  <Application>Microsoft Macintosh PowerPoint</Application>
  <PresentationFormat>Widescreen</PresentationFormat>
  <Paragraphs>59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Bierstadt</vt:lpstr>
      <vt:lpstr>Calibri</vt:lpstr>
      <vt:lpstr>Cambria</vt:lpstr>
      <vt:lpstr>Helvetica Neue</vt:lpstr>
      <vt:lpstr>Söhne</vt:lpstr>
      <vt:lpstr>GestaltVTI</vt:lpstr>
      <vt:lpstr>Financial Transactions System</vt:lpstr>
      <vt:lpstr>Database</vt:lpstr>
      <vt:lpstr>Users Table </vt:lpstr>
      <vt:lpstr>Transactions Table:  </vt:lpstr>
      <vt:lpstr>PowerPoint Presentation</vt:lpstr>
      <vt:lpstr>Transaction Processing Logic  </vt:lpstr>
      <vt:lpstr>Credit Transaction Trigger: </vt:lpstr>
      <vt:lpstr>Debit Transaction Trigger  </vt:lpstr>
      <vt:lpstr>Audit Table </vt:lpstr>
      <vt:lpstr>The stored procedure to fetch the audit trail for a given user. </vt:lpstr>
      <vt:lpstr>Performance tuning on : List of user with their total debit amount </vt:lpstr>
      <vt:lpstr>Data visualization using  Tableu</vt:lpstr>
      <vt:lpstr>1) Count the no of invalid transaction per user </vt:lpstr>
      <vt:lpstr>2) Total no of transaction for user 1 in each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Goyal, Shubh</dc:creator>
  <cp:lastModifiedBy>Goyal, Shubh</cp:lastModifiedBy>
  <cp:revision>12</cp:revision>
  <dcterms:created xsi:type="dcterms:W3CDTF">2023-12-05T23:51:31Z</dcterms:created>
  <dcterms:modified xsi:type="dcterms:W3CDTF">2023-12-12T21:32:13Z</dcterms:modified>
</cp:coreProperties>
</file>