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181e2d4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181e2d4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181e2d45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181e2d4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08f08b4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08f08b4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a74006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fa74006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fa74006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fa74006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08f08b4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08f08b4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181e2d4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181e2d4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0181e2d4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0181e2d4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a74006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fa74006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181e2d4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181e2d4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08f08b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08f08b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0181e2d4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0181e2d4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181e2d4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0181e2d4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181e2d4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181e2d4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08f08b4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f08f08b4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f08f08b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f08f08b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f08f08b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f08f08b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f08f08b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f08f08b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Put simply: random forest builds multiple decision trees and merges them together to get a more accurate and stable prediction.</a:t>
            </a:r>
            <a:endParaRPr b="1"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EB38A6"/>
                </a:solidFill>
                <a:highlight>
                  <a:srgbClr val="F9FAFF"/>
                </a:highlight>
              </a:rPr>
              <a:t>RANDOM FOREST ADVANTAGES</a:t>
            </a:r>
            <a:endParaRPr b="1" sz="2550">
              <a:solidFill>
                <a:srgbClr val="EB38A6"/>
              </a:solidFill>
              <a:highlight>
                <a:srgbClr val="F9FAFF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rgbClr val="3A3B4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9FAFF"/>
                </a:highlight>
                <a:latin typeface="Georgia"/>
                <a:ea typeface="Georgia"/>
                <a:cs typeface="Georgia"/>
                <a:sym typeface="Georgia"/>
              </a:rPr>
              <a:t>Versatile uses</a:t>
            </a:r>
            <a:endParaRPr sz="1350">
              <a:solidFill>
                <a:srgbClr val="3A3B41"/>
              </a:solidFill>
              <a:highlight>
                <a:srgbClr val="F9FA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9FAFF"/>
                </a:highlight>
                <a:latin typeface="Georgia"/>
                <a:ea typeface="Georgia"/>
                <a:cs typeface="Georgia"/>
                <a:sym typeface="Georgia"/>
              </a:rPr>
              <a:t>Easy-to-understand hyperparameters</a:t>
            </a:r>
            <a:endParaRPr sz="1350">
              <a:solidFill>
                <a:srgbClr val="3A3B41"/>
              </a:solidFill>
              <a:highlight>
                <a:srgbClr val="F9FA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9FAFF"/>
                </a:highlight>
                <a:latin typeface="Georgia"/>
                <a:ea typeface="Georgia"/>
                <a:cs typeface="Georgia"/>
                <a:sym typeface="Georgia"/>
              </a:rPr>
              <a:t>Classifier doesn't overfit with enough trees</a:t>
            </a:r>
            <a:endParaRPr sz="1350">
              <a:solidFill>
                <a:srgbClr val="3A3B41"/>
              </a:solidFill>
              <a:highlight>
                <a:srgbClr val="F9FA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EB38A6"/>
                </a:solidFill>
                <a:highlight>
                  <a:srgbClr val="F9FAFF"/>
                </a:highlight>
              </a:rPr>
              <a:t>RANDOM FOREST DISADVANTAGES</a:t>
            </a:r>
            <a:endParaRPr b="1" sz="2550">
              <a:solidFill>
                <a:srgbClr val="EB38A6"/>
              </a:solidFill>
              <a:highlight>
                <a:srgbClr val="F9FAFF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rgbClr val="3A3B4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9FAFF"/>
                </a:highlight>
                <a:latin typeface="Georgia"/>
                <a:ea typeface="Georgia"/>
                <a:cs typeface="Georgia"/>
                <a:sym typeface="Georgia"/>
              </a:rPr>
              <a:t>Increased accuracy requires more trees</a:t>
            </a:r>
            <a:endParaRPr sz="1350">
              <a:solidFill>
                <a:srgbClr val="3A3B41"/>
              </a:solidFill>
              <a:highlight>
                <a:srgbClr val="F9FA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9FAFF"/>
                </a:highlight>
                <a:latin typeface="Georgia"/>
                <a:ea typeface="Georgia"/>
                <a:cs typeface="Georgia"/>
                <a:sym typeface="Georgia"/>
              </a:rPr>
              <a:t>More trees slow down model</a:t>
            </a:r>
            <a:endParaRPr sz="1350">
              <a:solidFill>
                <a:srgbClr val="3A3B41"/>
              </a:solidFill>
              <a:highlight>
                <a:srgbClr val="F9FA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9FAFF"/>
                </a:highlight>
                <a:latin typeface="Georgia"/>
                <a:ea typeface="Georgia"/>
                <a:cs typeface="Georgia"/>
                <a:sym typeface="Georgia"/>
              </a:rPr>
              <a:t>Can’t describe relationships within data</a:t>
            </a:r>
            <a:endParaRPr sz="1350">
              <a:solidFill>
                <a:srgbClr val="3A3B41"/>
              </a:solidFill>
              <a:highlight>
                <a:srgbClr val="F9FA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07312af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07312af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converting text categorical values to numeric values.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086851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086851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0868515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0868515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08f08b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08f08b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0868515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0868515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07312af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07312af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07312af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07312af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07312af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07312af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f08f08b4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f08f08b4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f08f08b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f08f08b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07617c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07617c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07617c7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07617c7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f08f08b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f08f08b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f08f08b4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f08f08b4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08f08b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08f08b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f08f08b4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f08f08b4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f08f08b4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f08f08b4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f08f08b4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f08f08b4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a74006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a74006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a74006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a74006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08f08b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08f08b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08f08b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08f08b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181e2d4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181e2d4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hyperlink" Target="https://builtin.com/machine-learning/supervised-learning" TargetMode="External"/><Relationship Id="rId5" Type="http://schemas.openxmlformats.org/officeDocument/2006/relationships/hyperlink" Target="https://builtin.com/machine-learning/decision-tre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Fall 2023 Data Science Bootcamp Titanic Project</a:t>
            </a:r>
            <a:endParaRPr b="1"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Gutierrez, Gary Wu, Shubh Kamdar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Overview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Data Exploration:</a:t>
            </a:r>
            <a:endParaRPr b="1"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Dive into a comprehensive exploration of the dataset.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Uncover key patterns, distributions, and potential insights that inform subsequent steps.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Feature Engineering:</a:t>
            </a:r>
            <a:endParaRPr b="1"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Craft and refine features to enhance model performance.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Create new variables, transform existing ones, and optimize the dataset for predictive modeling.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Data Cleaning: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Address missing values, outliers, and other data inconsistencies.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Ensure data integrity and prepare a refined dataset for modeling.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Machine Learning Model Selection: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Identify suitable machine learning models based on the nature of the problem.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Consider the strengths and weaknesses of different algorithms for optimal model performance.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Exploration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1326600"/>
            <a:ext cx="3834325" cy="3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50" y="1169375"/>
            <a:ext cx="3515375" cy="36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Exploration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9525"/>
            <a:ext cx="3932897" cy="39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225" y="999513"/>
            <a:ext cx="3849900" cy="390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Exploration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75" y="928625"/>
            <a:ext cx="3275125" cy="34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50" y="928625"/>
            <a:ext cx="3874625" cy="36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Title Feature </a:t>
            </a:r>
            <a:r>
              <a:rPr lang="en"/>
              <a:t>Engineering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-3649" l="0" r="0" t="3649"/>
          <a:stretch/>
        </p:blipFill>
        <p:spPr>
          <a:xfrm>
            <a:off x="0" y="2479598"/>
            <a:ext cx="9143999" cy="246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5212"/>
            <a:ext cx="9144001" cy="18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Cabin </a:t>
            </a:r>
            <a:r>
              <a:rPr lang="en"/>
              <a:t>Feature</a:t>
            </a:r>
            <a:r>
              <a:rPr lang="en"/>
              <a:t> Engineering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550"/>
            <a:ext cx="8839201" cy="24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4">
            <a:alphaModFix/>
          </a:blip>
          <a:srcRect b="31205" l="0" r="0" t="0"/>
          <a:stretch/>
        </p:blipFill>
        <p:spPr>
          <a:xfrm>
            <a:off x="660650" y="3621100"/>
            <a:ext cx="7822702" cy="1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Ticket Number Feature </a:t>
            </a:r>
            <a:r>
              <a:rPr lang="en"/>
              <a:t>Engineering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7425"/>
            <a:ext cx="8839196" cy="276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7950"/>
            <a:ext cx="8839199" cy="132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Cleaning - Age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9425" y="1017725"/>
            <a:ext cx="450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Identify the missing values within the column.</a:t>
            </a:r>
            <a:endParaRPr sz="1695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Understand the scope of the data gaps for informed decision-making.</a:t>
            </a:r>
            <a:endParaRPr sz="1695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Examine the ratio of null values to valid entries and evaluate the significance</a:t>
            </a:r>
            <a:endParaRPr sz="1695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Determine whether dropping null values is appropriate or if imputation is the preferred strategy.</a:t>
            </a:r>
            <a:endParaRPr sz="1695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Explore potential values to insert, ensuring they align with the dataset's characteristics.</a:t>
            </a:r>
            <a:endParaRPr sz="1695"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825" y="1017725"/>
            <a:ext cx="42481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Cleaning - Age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925"/>
            <a:ext cx="8839197" cy="270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Cleaning - Embarked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2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Cleaning - Final Dataset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2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Cleaning - Comparison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13772" l="0" r="0" t="21233"/>
          <a:stretch/>
        </p:blipFill>
        <p:spPr>
          <a:xfrm>
            <a:off x="152400" y="2903225"/>
            <a:ext cx="8839201" cy="202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1687"/>
            <a:ext cx="9144001" cy="18192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MODEL: </a:t>
            </a:r>
            <a:r>
              <a:rPr lang="en"/>
              <a:t>Logistic</a:t>
            </a:r>
            <a:r>
              <a:rPr lang="en"/>
              <a:t> Regression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5031475" y="1152475"/>
            <a:ext cx="35436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Regression is a statistical method used for binary classification problems, where the outcome variable is categorical and has two classes. 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Logistic Regression models the probability that a given instance belongs to a particular class.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uses the logistic function (sigmoid function) to squash the output between 0 and 1.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Logistic Regression is a powerful and widely used algorithm for binary classification tasks due to its simplicity and interpretability.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575"/>
            <a:ext cx="4572001" cy="3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MODEL: Support Vector Machine 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4877625" y="11522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upervised learning model versatile for classification and regression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in high-dimensional 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non-linear decision boundaries through kernel functions.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" y="1017725"/>
            <a:ext cx="4821224" cy="368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MODEL: Random Forest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8" y="1389475"/>
            <a:ext cx="4424526" cy="25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370213" y="3946550"/>
            <a:ext cx="212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in Classification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4863025" y="884900"/>
            <a:ext cx="35436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supervised learning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algorithm which builds an ensemble of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trees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 be used for both classification and regression problems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Searches for the best feature among a random subset of features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random subset of the features is taken into consideration by the algorithm for splitting a node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wide diversity that generally results in a better model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onverting text categorical values to numeric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Sex: convert features which contain strings to numerical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Title: convert the categorical titles to ordinal.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Embarked: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numerical continuous feature to ordinal numbers: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Age: create age bands and determine correlations with Survived then replace age with ordinals based on these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Fare: same for the fare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Correcting: drop </a:t>
            </a:r>
            <a:r>
              <a:rPr lang="en"/>
              <a:t>features</a:t>
            </a:r>
            <a:r>
              <a:rPr lang="en"/>
              <a:t> with lack of data inputs and less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PassengerID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title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25" y="1098225"/>
            <a:ext cx="6459001" cy="3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age</a:t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00" y="1074525"/>
            <a:ext cx="6698476" cy="34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795"/>
              <a:t>Total Onboard:</a:t>
            </a:r>
            <a:endParaRPr b="1" sz="1795"/>
          </a:p>
          <a:p>
            <a:pPr indent="-3425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95"/>
              <a:buChar char="●"/>
            </a:pPr>
            <a:r>
              <a:rPr lang="en" sz="1795"/>
              <a:t>2224 people were onboard the Titanic</a:t>
            </a:r>
            <a:endParaRPr sz="179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795"/>
              <a:t>Survival Stats:</a:t>
            </a:r>
            <a:endParaRPr b="1" sz="1795"/>
          </a:p>
          <a:p>
            <a:pPr indent="-3425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95"/>
              <a:buChar char="●"/>
            </a:pPr>
            <a:r>
              <a:rPr lang="en" sz="1795"/>
              <a:t>Unfortunately</a:t>
            </a:r>
            <a:r>
              <a:rPr lang="en" sz="1795"/>
              <a:t>, </a:t>
            </a:r>
            <a:r>
              <a:rPr lang="en" sz="1795"/>
              <a:t>1502 people did not survive the Titanic Incident</a:t>
            </a:r>
            <a:endParaRPr sz="179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795"/>
              <a:t>Dataset:</a:t>
            </a:r>
            <a:endParaRPr b="1" sz="1795"/>
          </a:p>
          <a:p>
            <a:pPr indent="-3425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95"/>
              <a:buChar char="●"/>
            </a:pPr>
            <a:r>
              <a:rPr lang="en" sz="1795"/>
              <a:t>Dataset encompasses information on 891 passengers.</a:t>
            </a:r>
            <a:endParaRPr sz="1795"/>
          </a:p>
          <a:p>
            <a:pPr indent="-3425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Char char="●"/>
            </a:pPr>
            <a:r>
              <a:rPr lang="en" sz="1795"/>
              <a:t>Columns include PassengerId, Survived, Pclass, Name, Sex, Age, SibSp, Parch, Ticket, Fare, Cabin, Embarked</a:t>
            </a:r>
            <a:endParaRPr sz="1795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drop “irrelevant” features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75" y="1170125"/>
            <a:ext cx="7626051" cy="30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dataset:</a:t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00" y="1094600"/>
            <a:ext cx="6110300" cy="36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ML-Random Forest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25" y="1133775"/>
            <a:ext cx="5944525" cy="35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ross validated score evaluation: </a:t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25" y="1156125"/>
            <a:ext cx="6938675" cy="34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Logistic Regression Key Findings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Support Vector Machine Key Findings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938" y="1017725"/>
            <a:ext cx="45041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5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Forest Key Findings</a:t>
            </a:r>
            <a:endParaRPr/>
          </a:p>
        </p:txBody>
      </p:sp>
      <p:pic>
        <p:nvPicPr>
          <p:cNvPr id="291" name="Google Shape;291;p49"/>
          <p:cNvPicPr preferRelativeResize="0"/>
          <p:nvPr/>
        </p:nvPicPr>
        <p:blipFill rotWithShape="1">
          <a:blip r:embed="rId3">
            <a:alphaModFix/>
          </a:blip>
          <a:srcRect b="0" l="1361" r="0" t="1864"/>
          <a:stretch/>
        </p:blipFill>
        <p:spPr>
          <a:xfrm>
            <a:off x="1639425" y="1181200"/>
            <a:ext cx="49030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 Summary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an</a:t>
            </a:r>
            <a:r>
              <a:rPr lang="en"/>
              <a:t> accuracy of 83.05%.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in capturing </a:t>
            </a:r>
            <a:r>
              <a:rPr lang="en"/>
              <a:t>coefficient</a:t>
            </a:r>
            <a:r>
              <a:rPr lang="en"/>
              <a:t> and feature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Support Vector Machine (SVM):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an accuracy of 85.4%.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Showcased robust performance, particularly in complex decision spaces.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Random Forest: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Exhibited a solid accuracy of 81.49%.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in capturing feature importance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Demographics and Variables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979" y="1149975"/>
            <a:ext cx="4674124" cy="33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9975"/>
            <a:ext cx="4602715" cy="3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Limitations &amp; Challenges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24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85"/>
              <a:buChar char="●"/>
            </a:pPr>
            <a:r>
              <a:rPr lang="en" sz="1585"/>
              <a:t>Faced difficulties using the cabin column as a survival in cases where the cabin was the point of impact.</a:t>
            </a:r>
            <a:endParaRPr sz="1585"/>
          </a:p>
          <a:p>
            <a:pPr indent="-32924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85"/>
              <a:buChar char="●"/>
            </a:pPr>
            <a:r>
              <a:rPr lang="en" sz="1585"/>
              <a:t>Uncertainties emerged on how to leverage passenger names beyond extracting titles.</a:t>
            </a:r>
            <a:endParaRPr sz="1585"/>
          </a:p>
          <a:p>
            <a:pPr indent="-32924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85"/>
              <a:buChar char="●"/>
            </a:pPr>
            <a:r>
              <a:rPr lang="en" sz="1585"/>
              <a:t>Encountered challenges in effectively utilizing passenger ticket numbers.</a:t>
            </a:r>
            <a:endParaRPr sz="1585"/>
          </a:p>
          <a:p>
            <a:pPr indent="-32924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85"/>
              <a:buChar char="●"/>
            </a:pPr>
            <a:r>
              <a:rPr lang="en" sz="1585"/>
              <a:t>Certain machine learning models primarily serve as predictive tools and might not inherently describe relationships within the data.</a:t>
            </a:r>
            <a:endParaRPr sz="1585"/>
          </a:p>
          <a:p>
            <a:pPr indent="-32924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85"/>
              <a:buChar char="●"/>
            </a:pPr>
            <a:r>
              <a:rPr lang="en" sz="1585"/>
              <a:t>SVM's feature importance function only applicable to linear kernels.</a:t>
            </a:r>
            <a:endParaRPr sz="1585"/>
          </a:p>
          <a:p>
            <a:pPr indent="-32924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85"/>
              <a:buChar char="●"/>
            </a:pPr>
            <a:r>
              <a:rPr lang="en" sz="1585"/>
              <a:t>Recognized the challenge of visualizing decision surfaces in high-dimensional spaces.</a:t>
            </a:r>
            <a:endParaRPr sz="1585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Future Work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hyperparameter tuning for machine learning models to enhance predictive accuracy and experiment with different algorithms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Dive deeper into cabin and ticket feature engineering to create sophisticated variables that may capture subtle patterns.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Demographics and Variables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14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19601" cy="316888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554475" y="4137650"/>
            <a:ext cx="2016300" cy="3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Parents/Children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300225" y="4137650"/>
            <a:ext cx="2016300" cy="3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Siblings/Spouse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Demographics and Variables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0" y="1170127"/>
            <a:ext cx="490815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680" y="1998100"/>
            <a:ext cx="3563195" cy="114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 Exploring Nomenclature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7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Relevance of Names: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names, last names, and prefixes/titles relate to survival?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potential correlations between nomenclature and Titanic survival rates.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774" y="1170113"/>
            <a:ext cx="22002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 </a:t>
            </a:r>
            <a:r>
              <a:rPr lang="en"/>
              <a:t>Data Integrity &amp; Survival Factors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Handling Missing Values:</a:t>
            </a:r>
            <a:endParaRPr b="1" sz="1560"/>
          </a:p>
          <a:p>
            <a:pPr indent="-3276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Identify and address null values in the dataset.</a:t>
            </a:r>
            <a:endParaRPr sz="1560"/>
          </a:p>
          <a:p>
            <a:pPr indent="-3276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Evaluate the impact of missing data on survival outcomes.</a:t>
            </a:r>
            <a:endParaRPr sz="15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Column Relevance:</a:t>
            </a:r>
            <a:endParaRPr b="1" sz="1560"/>
          </a:p>
          <a:p>
            <a:pPr indent="-3276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Assess the importance of each dataset column in our analysis.</a:t>
            </a:r>
            <a:endParaRPr sz="1560"/>
          </a:p>
          <a:p>
            <a:pPr indent="-3276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Determine whether specific characters within columns contribute significantly to our understanding.</a:t>
            </a:r>
            <a:endParaRPr sz="15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Survival Determinants:</a:t>
            </a:r>
            <a:endParaRPr b="1" sz="1560"/>
          </a:p>
          <a:p>
            <a:pPr indent="-3276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Investigate key features influencing survival outcomes.</a:t>
            </a:r>
            <a:endParaRPr sz="1560"/>
          </a:p>
          <a:p>
            <a:pPr indent="-3276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Uncover the factors that significantly contribute to an individual's likelihood of surviving the Titanic incident.</a:t>
            </a:r>
            <a:endParaRPr sz="15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