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97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ython-data-visualization-tutori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/>
              <a:t>CAPSTONE  PROJECT -III</a:t>
            </a:r>
            <a:endParaRPr lang="en-US" b="1" i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91000"/>
          </a:xfrm>
        </p:spPr>
        <p:txBody>
          <a:bodyPr/>
          <a:lstStyle/>
          <a:p>
            <a:pPr algn="ctr"/>
            <a:r>
              <a:rPr lang="en-IN" sz="3200" b="1" i="1" u="sng" dirty="0">
                <a:solidFill>
                  <a:schemeClr val="tx1"/>
                </a:solidFill>
              </a:rPr>
              <a:t>Supervised   ML -</a:t>
            </a:r>
          </a:p>
          <a:p>
            <a:pPr marL="114300" indent="0" algn="ctr">
              <a:buNone/>
            </a:pPr>
            <a:r>
              <a:rPr lang="en-IN" sz="3200" b="1" i="1" u="sng" dirty="0">
                <a:solidFill>
                  <a:schemeClr val="tx1"/>
                </a:solidFill>
              </a:rPr>
              <a:t>Classification</a:t>
            </a:r>
          </a:p>
          <a:p>
            <a:pPr algn="ctr"/>
            <a:r>
              <a:rPr lang="en-IN" sz="3200" b="1" i="1" u="sng" dirty="0">
                <a:solidFill>
                  <a:schemeClr val="tx1"/>
                </a:solidFill>
              </a:rPr>
              <a:t>Cardiovascular_Risk_Prediction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b="1" u="sng" dirty="0">
                <a:solidFill>
                  <a:schemeClr val="tx1"/>
                </a:solidFill>
              </a:rPr>
              <a:t>Team Members:</a:t>
            </a:r>
          </a:p>
          <a:p>
            <a:pPr algn="ctr">
              <a:buNone/>
            </a:pPr>
            <a:r>
              <a:rPr lang="en-IN" b="1" dirty="0">
                <a:solidFill>
                  <a:schemeClr val="bg1"/>
                </a:solidFill>
              </a:rPr>
              <a:t>Shubham Joshi</a:t>
            </a:r>
          </a:p>
          <a:p>
            <a:pPr algn="ctr">
              <a:buNone/>
            </a:pPr>
            <a:r>
              <a:rPr lang="en-IN" b="1" dirty="0">
                <a:solidFill>
                  <a:schemeClr val="bg1"/>
                </a:solidFill>
              </a:rPr>
              <a:t>Kanika Kakra</a:t>
            </a:r>
          </a:p>
          <a:p>
            <a:pPr algn="ctr">
              <a:buNone/>
            </a:pPr>
            <a:r>
              <a:rPr lang="en-IN" b="1" dirty="0">
                <a:solidFill>
                  <a:schemeClr val="bg1"/>
                </a:solidFill>
              </a:rPr>
              <a:t>Akshay Fasale</a:t>
            </a:r>
          </a:p>
          <a:p>
            <a:pPr algn="ctr">
              <a:buNone/>
            </a:pPr>
            <a:r>
              <a:rPr lang="en-IN" b="1" dirty="0">
                <a:solidFill>
                  <a:schemeClr val="bg1"/>
                </a:solidFill>
              </a:rPr>
              <a:t>Rishikesh Damale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BC3A-9F76-98F3-9B6F-F5DCABB7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7" y="99063"/>
            <a:ext cx="8520600" cy="572700"/>
          </a:xfrm>
        </p:spPr>
        <p:txBody>
          <a:bodyPr/>
          <a:lstStyle/>
          <a:p>
            <a:r>
              <a:rPr lang="en-US" u="sng" dirty="0"/>
              <a:t>CHD vs AGE</a:t>
            </a:r>
            <a:endParaRPr lang="en-IN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 descr="p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763"/>
            <a:ext cx="7000875" cy="4027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F59-DE08-B943-72A4-C596E8229881}"/>
              </a:ext>
            </a:extLst>
          </p:cNvPr>
          <p:cNvSpPr txBox="1"/>
          <p:nvPr/>
        </p:nvSpPr>
        <p:spPr>
          <a:xfrm>
            <a:off x="7331883" y="1021807"/>
            <a:ext cx="13789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Here we see that Chances of CHD increases from age 51 to 65.</a:t>
            </a:r>
            <a:br>
              <a:rPr lang="en-US" sz="1600" dirty="0">
                <a:solidFill>
                  <a:schemeClr val="tx2">
                    <a:lumMod val="10000"/>
                  </a:schemeClr>
                </a:solidFill>
              </a:rPr>
            </a:b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62" y="244170"/>
            <a:ext cx="8520600" cy="572700"/>
          </a:xfrm>
        </p:spPr>
        <p:txBody>
          <a:bodyPr/>
          <a:lstStyle/>
          <a:p>
            <a:r>
              <a:rPr lang="en-US" u="sng" dirty="0"/>
              <a:t>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pic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93" y="1028280"/>
            <a:ext cx="5624526" cy="3664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3184E-DF5C-05BD-8035-80672C386DBD}"/>
              </a:ext>
            </a:extLst>
          </p:cNvPr>
          <p:cNvSpPr txBox="1"/>
          <p:nvPr/>
        </p:nvSpPr>
        <p:spPr>
          <a:xfrm>
            <a:off x="5987845" y="2048530"/>
            <a:ext cx="2844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3.We observe that number of Female records are more than Male records in the dataset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2672"/>
            <a:ext cx="8520600" cy="572700"/>
          </a:xfrm>
        </p:spPr>
        <p:txBody>
          <a:bodyPr/>
          <a:lstStyle/>
          <a:p>
            <a:r>
              <a:rPr lang="en-US" u="sng" dirty="0"/>
              <a:t>Gender vs Target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09858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4.In the above bar chart we can say that no.of CHD female is less than male.</a:t>
            </a:r>
            <a:r>
              <a:rPr lang="en-US" dirty="0"/>
              <a:t>.</a:t>
            </a:r>
          </a:p>
        </p:txBody>
      </p:sp>
      <p:pic>
        <p:nvPicPr>
          <p:cNvPr id="4" name="Picture 3" descr="pi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88" y="1015411"/>
            <a:ext cx="5386806" cy="29756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Diabetes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Only 79 people are diabetic in the data ..There is a large difference in the data ...(bias towards nondiabetic ).</a:t>
            </a:r>
          </a:p>
        </p:txBody>
      </p:sp>
      <p:pic>
        <p:nvPicPr>
          <p:cNvPr id="4" name="Picture 3" descr="pic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30" y="1152475"/>
            <a:ext cx="5835105" cy="2976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5" y="114725"/>
            <a:ext cx="8520600" cy="572700"/>
          </a:xfrm>
        </p:spPr>
        <p:txBody>
          <a:bodyPr/>
          <a:lstStyle/>
          <a:p>
            <a:r>
              <a:rPr lang="en-US" u="sng" dirty="0"/>
              <a:t>CigsPerDay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1563"/>
            <a:ext cx="8520600" cy="400764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Its clear that number of males who smokes are significantly higher than the female smokers, even though the entries for female patients were more.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This shows smoking is more common in males and its a major cause of CHDs for male patients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.  1=M , 0= F</a:t>
            </a:r>
          </a:p>
        </p:txBody>
      </p:sp>
      <p:pic>
        <p:nvPicPr>
          <p:cNvPr id="4" name="Picture 3" descr="pic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864395"/>
            <a:ext cx="7566709" cy="26931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75" y="116413"/>
            <a:ext cx="8520600" cy="572700"/>
          </a:xfrm>
        </p:spPr>
        <p:txBody>
          <a:bodyPr/>
          <a:lstStyle/>
          <a:p>
            <a:r>
              <a:rPr lang="en-US" u="sng" dirty="0"/>
              <a:t>BMI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81" y="635794"/>
            <a:ext cx="8520600" cy="40362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 above plot we can say that Female BMI is more than male BMI that's leads to overweight.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so, Female CHD is more than male CHD.</a:t>
            </a:r>
          </a:p>
          <a:p>
            <a:endParaRPr lang="en-US" dirty="0"/>
          </a:p>
        </p:txBody>
      </p:sp>
      <p:pic>
        <p:nvPicPr>
          <p:cNvPr id="4" name="Picture 3" descr="pic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778669"/>
            <a:ext cx="8051581" cy="28646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74" y="137752"/>
            <a:ext cx="8520600" cy="572700"/>
          </a:xfrm>
        </p:spPr>
        <p:txBody>
          <a:bodyPr/>
          <a:lstStyle/>
          <a:p>
            <a:r>
              <a:rPr lang="en-US" u="sng" dirty="0"/>
              <a:t>tot Chol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410569" cy="34164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.</a:t>
            </a:r>
          </a:p>
        </p:txBody>
      </p:sp>
      <p:pic>
        <p:nvPicPr>
          <p:cNvPr id="4" name="Picture 3" descr="pic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" y="957263"/>
            <a:ext cx="8320252" cy="2728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BC110-B12F-69A7-0755-BA9793488B52}"/>
              </a:ext>
            </a:extLst>
          </p:cNvPr>
          <p:cNvSpPr txBox="1"/>
          <p:nvPr/>
        </p:nvSpPr>
        <p:spPr>
          <a:xfrm>
            <a:off x="528638" y="3932986"/>
            <a:ext cx="6722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8.We observe that male Have little more cholesterol level than female</a:t>
            </a:r>
            <a:endParaRPr lang="en-I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5" y="73550"/>
            <a:ext cx="8520600" cy="572700"/>
          </a:xfrm>
        </p:spPr>
        <p:txBody>
          <a:bodyPr/>
          <a:lstStyle/>
          <a:p>
            <a:r>
              <a:rPr lang="en-US" u="sng" dirty="0"/>
              <a:t>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 descr="pic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3" y="646250"/>
            <a:ext cx="7251893" cy="4065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C840EF-2375-F1A3-BFBE-88183F966984}"/>
              </a:ext>
            </a:extLst>
          </p:cNvPr>
          <p:cNvSpPr txBox="1"/>
          <p:nvPr/>
        </p:nvSpPr>
        <p:spPr>
          <a:xfrm>
            <a:off x="6275065" y="3398324"/>
            <a:ext cx="24143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We can observe that most of the distributions are 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right skewed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 for numeric features. Glucose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have a highly right skewed distribution.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75" y="33625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u="sng" dirty="0"/>
              <a:t>Box plot distributions for numeric features.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4100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As we can see a lot of outliers in 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totchol, sysbp, diabp, BMI , Glucose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. As the data come from medical survey, we can't manipulate the data. If we drop the rows with this outliers, we will lose a huge amount of important data so we can't drop them..We can only try to remove borderline outliers(with minimal data loss) which are unlikely to occur (doesn't make sense).</a:t>
            </a:r>
          </a:p>
        </p:txBody>
      </p:sp>
      <p:pic>
        <p:nvPicPr>
          <p:cNvPr id="4" name="Picture 3" descr="pic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7" y="693271"/>
            <a:ext cx="8135007" cy="30405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 err="1"/>
              <a:t>Univariate</a:t>
            </a:r>
            <a:r>
              <a:rPr lang="en-IN" u="sng" dirty="0"/>
              <a:t> Analysis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11.From above histograms we can see how mean, and median are positioned in distributions.</a:t>
            </a:r>
          </a:p>
        </p:txBody>
      </p:sp>
      <p:pic>
        <p:nvPicPr>
          <p:cNvPr id="4" name="Picture 3" descr="pic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1120706"/>
            <a:ext cx="8019393" cy="3230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Acknowledgement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lt1"/>
                </a:solidFill>
              </a:rPr>
              <a:t>We would like to express our gratitude towards the entire team of “</a:t>
            </a:r>
            <a:r>
              <a:rPr lang="en-IN" i="1" dirty="0">
                <a:solidFill>
                  <a:schemeClr val="lt1"/>
                </a:solidFill>
              </a:rPr>
              <a:t>Almabetter</a:t>
            </a:r>
            <a:r>
              <a:rPr lang="en-IN" dirty="0">
                <a:solidFill>
                  <a:schemeClr val="lt1"/>
                </a:solidFill>
              </a:rPr>
              <a:t>” for acknowledging us with such important domain and providing us an opportunity to work on real life problems through Capstone Project.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8" y="94982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Bivariate Analysis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04" y="1207293"/>
            <a:ext cx="8422396" cy="33932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As we can see a lot of Independent variables show relation with our Target variable.</a:t>
            </a:r>
          </a:p>
        </p:txBody>
      </p:sp>
      <p:pic>
        <p:nvPicPr>
          <p:cNvPr id="4" name="Picture 3" descr="pic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728664"/>
            <a:ext cx="8324192" cy="37861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7" y="151974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 err="1"/>
              <a:t>Multicollinearity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8725"/>
            <a:ext cx="8520600" cy="286464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    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From the above Heatmap, We can see both columns(DiaBP and SysBP) are heavily correlated, there's some relationship we can establish with these two features further.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     And created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Mean arterial Pressure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..which reduced multicollinearity.</a:t>
            </a:r>
          </a:p>
        </p:txBody>
      </p:sp>
      <p:pic>
        <p:nvPicPr>
          <p:cNvPr id="4" name="Picture 3" descr="pic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7" y="842964"/>
            <a:ext cx="7357158" cy="32504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that the Dataset is cleaned, and we have added all the necessary features along with some conversions of categorical features.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we also took care of data imbalance problem with the help of </a:t>
            </a:r>
            <a:r>
              <a:rPr lang="en-US" b="1" dirty="0">
                <a:solidFill>
                  <a:schemeClr val="bg1"/>
                </a:solidFill>
              </a:rPr>
              <a:t>SMOTE</a:t>
            </a:r>
            <a:r>
              <a:rPr lang="en-US" dirty="0">
                <a:solidFill>
                  <a:schemeClr val="bg1"/>
                </a:solidFill>
              </a:rPr>
              <a:t> (Synthetic Minority Oversampling Technique ).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Its time to split the data into training and testing sets and observe how the models are performing..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training and testing data are going to be same for all the model we'll build such that all the models are evaluated on a same set of parameters.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Logistic Regression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1127563"/>
            <a:ext cx="3633812" cy="2666831"/>
          </a:xfrm>
          <a:prstGeom prst="rect">
            <a:avLst/>
          </a:prstGeom>
        </p:spPr>
      </p:pic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55" y="899946"/>
            <a:ext cx="4109545" cy="30675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0111" y="4121177"/>
            <a:ext cx="7020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a)Visualizing the confusion matrix to evaluate the performance of the model on training set and testing set, respectively.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US" sz="1600" b="1" dirty="0">
                <a:solidFill>
                  <a:schemeClr val="bg1"/>
                </a:solidFill>
              </a:rPr>
              <a:t>Precision : 0.6560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Recall : 0.6633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F1-Score : 0.6594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Accuracy : 0.6761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ROC_AUC : 0.7361</a:t>
            </a:r>
          </a:p>
          <a:p>
            <a:endParaRPr lang="en-IN" dirty="0"/>
          </a:p>
        </p:txBody>
      </p:sp>
      <p:pic>
        <p:nvPicPr>
          <p:cNvPr id="4" name="Picture 3" descr="p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2" y="99987"/>
            <a:ext cx="7199586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Decision Tree</a:t>
            </a:r>
            <a:endParaRPr lang="en-US" u="sng" dirty="0"/>
          </a:p>
        </p:txBody>
      </p:sp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" y="1094788"/>
            <a:ext cx="4162096" cy="3116369"/>
          </a:xfrm>
          <a:prstGeom prst="rect">
            <a:avLst/>
          </a:prstGeom>
        </p:spPr>
      </p:pic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49" y="1094788"/>
            <a:ext cx="4088661" cy="30606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517" y="4288221"/>
            <a:ext cx="6258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a)Visualizing the confusion matrix to evaluate the performance of the model on training set and testing set respectively.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1958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US" sz="1600" b="1" dirty="0">
                <a:solidFill>
                  <a:schemeClr val="bg1"/>
                </a:solidFill>
              </a:rPr>
              <a:t>Precision : 0.7094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Recall : 0.6789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F1-Score : 0.6938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Accuracy : 0.7034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ROC_AUC : 0.7719</a:t>
            </a:r>
          </a:p>
        </p:txBody>
      </p:sp>
      <p:pic>
        <p:nvPicPr>
          <p:cNvPr id="4" name="Picture 3" descr="p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4" y="132941"/>
            <a:ext cx="7620000" cy="29954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3" y="124094"/>
            <a:ext cx="8520600" cy="59909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>
                <a:solidFill>
                  <a:schemeClr val="tx1"/>
                </a:solidFill>
              </a:rPr>
              <a:t>Random Forest Classifier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" y="923764"/>
            <a:ext cx="4196373" cy="3331781"/>
          </a:xfrm>
          <a:prstGeom prst="rect">
            <a:avLst/>
          </a:prstGeom>
        </p:spPr>
      </p:pic>
      <p:pic>
        <p:nvPicPr>
          <p:cNvPr id="6" name="Picture 5" descr="p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30" y="927387"/>
            <a:ext cx="4446013" cy="33281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496" y="4456125"/>
            <a:ext cx="6882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a)Visualizing the confusion matrix to evaluate the performance of the model on training set and testing set, respectively.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5625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2938" y="3531405"/>
            <a:ext cx="5867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Precision : 0.7294</a:t>
            </a:r>
          </a:p>
          <a:p>
            <a:r>
              <a:rPr lang="en-US" sz="1600" b="1" dirty="0"/>
              <a:t>Recall : 0.8160</a:t>
            </a:r>
          </a:p>
          <a:p>
            <a:r>
              <a:rPr lang="en-US" sz="1600" b="1" dirty="0"/>
              <a:t>F1-Score : 0.7703</a:t>
            </a:r>
          </a:p>
          <a:p>
            <a:r>
              <a:rPr lang="en-US" sz="1600" b="1" dirty="0"/>
              <a:t>Accuracy : 0.7591</a:t>
            </a:r>
          </a:p>
          <a:p>
            <a:r>
              <a:rPr lang="en-US" sz="1600" b="1" dirty="0"/>
              <a:t>ROC_AUC : 0.8611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5A479-FAD0-B455-9779-AC94CE16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" y="134767"/>
            <a:ext cx="6465093" cy="32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XGB Classifier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26759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</a:rPr>
              <a:t>Visualizing the confusion matrix to evaluate the performance of the model on training set and testing set, respectively.</a:t>
            </a:r>
          </a:p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898"/>
            <a:ext cx="4446013" cy="3328158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11" y="970734"/>
            <a:ext cx="4446013" cy="3328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Problem Statement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The classification goal is to </a:t>
            </a:r>
            <a:r>
              <a:rPr lang="en-US" sz="2000" b="1" dirty="0">
                <a:solidFill>
                  <a:schemeClr val="bg1"/>
                </a:solidFill>
              </a:rPr>
              <a:t>predict whether the patient has a 10-year risk of future coronary heart disease (CHD). </a:t>
            </a:r>
            <a:r>
              <a:rPr lang="en-US" sz="2000" dirty="0">
                <a:solidFill>
                  <a:schemeClr val="bg1"/>
                </a:solidFill>
              </a:rPr>
              <a:t>The dataset provides the patients’ information. Each attribute is a potential risk factor. There are both demographic, behavioral, and medical risk factors.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Precision : 0.8792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Recall : 0.8037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F1-Score : 0.8397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Accuracy : 0.8482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ROC_AUC : 0.9145</a:t>
            </a: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63" y="0"/>
            <a:ext cx="7136524" cy="30722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48" y="164515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 err="1"/>
              <a:t>Knn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55803" cy="309370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a)Visualizing the confusion matrix to evaluate the performance of the model on training set and testing set, respectively.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9" y="804590"/>
            <a:ext cx="3815255" cy="3014101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55" y="804590"/>
            <a:ext cx="4256689" cy="31864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Precision : 0.6913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Recall : 0.8609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F1-Score : 0.7668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Accuracy : 0.7409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ROC_AUC : 0.8523</a:t>
            </a: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3" y="0"/>
            <a:ext cx="7420303" cy="35314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31" y="156295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Support Vector Machine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Visualizing the confusion matrix to evaluate the performance of the model on training set and testing set, respectively.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853971"/>
            <a:ext cx="4534933" cy="3328158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310" y="907671"/>
            <a:ext cx="4446013" cy="332815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4" y="80694"/>
            <a:ext cx="7199588" cy="3489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401" y="3484691"/>
            <a:ext cx="5763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precision : 0.6901</a:t>
            </a:r>
          </a:p>
          <a:p>
            <a:r>
              <a:rPr lang="en-US" sz="1600" b="1" dirty="0"/>
              <a:t>Recall : 0.8016</a:t>
            </a:r>
          </a:p>
          <a:p>
            <a:r>
              <a:rPr lang="en-US" sz="1600" b="1" dirty="0"/>
              <a:t>F1-Score : 0.7417</a:t>
            </a:r>
          </a:p>
          <a:p>
            <a:r>
              <a:rPr lang="en-US" sz="1600" b="1" dirty="0"/>
              <a:t>Accuracy : 0.7237</a:t>
            </a:r>
          </a:p>
          <a:p>
            <a:r>
              <a:rPr lang="en-US" sz="1600" b="1" dirty="0"/>
              <a:t>ROC_AUC : 0.7916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94" y="57151"/>
            <a:ext cx="8520600" cy="5727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29852"/>
            <a:ext cx="8520600" cy="4456498"/>
          </a:xfrm>
        </p:spPr>
        <p:txBody>
          <a:bodyPr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We've noticed that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XBG Classifier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is the standout performer among all models with an f1-score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0.8397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it's safe to say that XGB Classifier provides an optimal solution to our problem.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KNN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was able to achieve f1-score of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0.7688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It gave us the best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recall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0.8609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out of all the models.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case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Logistic regression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We were able to see the maximum f1-score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0.658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 Forest Classifier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was able to achieve an f1-score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0.7703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and we also noticed that in the case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Decision-tree Classifier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we were able to achieve an f1-score of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0.7034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for the test split.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SVM(Support Vector Machines)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Classifier, the f1-score lies around 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0.7417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Finally , As in the medical domain ( False negative values have importance we don't want to mis predict a person safe when he has the risk) recall has the most importance. KNN, XGB , Random Forest gave the best recall 0.86 ,0.80 ,0.81.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Considering our data (medical domain) we can conclude that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XGB, KNN and  Random Forest this algorithms performed well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References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497" y="1324302"/>
            <a:ext cx="6353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hlinkClick r:id="rId2"/>
              </a:rPr>
              <a:t>https://towardsdatascience.com/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  <a:hlinkClick r:id="rId3"/>
              </a:rPr>
              <a:t>https://www.analyticsvidhya.com/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IN" sz="2000" dirty="0">
                <a:solidFill>
                  <a:schemeClr val="accent2"/>
                </a:solidFill>
                <a:hlinkClick r:id="rId4"/>
              </a:rPr>
              <a:t>https://www.geeksforgeeks.org/python-data-visualization-tutorial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Algorithm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1.Importing the necessary packages and libraries.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2.Mounting the drive for importing the data.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3.Checking for missing, Nan values, Null values.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4.Observing the datatypes and features.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5.</a:t>
            </a:r>
            <a:r>
              <a:rPr lang="en-US" dirty="0">
                <a:solidFill>
                  <a:schemeClr val="accent2"/>
                </a:solidFill>
              </a:rPr>
              <a:t>Observing the correlation among independent variables.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6.</a:t>
            </a:r>
            <a:r>
              <a:rPr lang="en-US" dirty="0"/>
              <a:t> </a:t>
            </a:r>
            <a:r>
              <a:rPr lang="en-IN" dirty="0">
                <a:solidFill>
                  <a:schemeClr val="accent2"/>
                </a:solidFill>
              </a:rPr>
              <a:t>Exploring the categorical values, numerical features from data set.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7.Exploring the target variable.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8.Handling imbalanced dataset with SMOTE.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9.Splitting the data and training the data.</a:t>
            </a:r>
          </a:p>
          <a:p>
            <a:pPr>
              <a:buNone/>
            </a:pPr>
            <a:r>
              <a:rPr lang="en-IN" dirty="0">
                <a:solidFill>
                  <a:schemeClr val="accent2"/>
                </a:solidFill>
              </a:rPr>
              <a:t>10.Observing the results.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Data Description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4425"/>
            <a:ext cx="8520600" cy="3807618"/>
          </a:xfrm>
        </p:spPr>
        <p:txBody>
          <a:bodyPr/>
          <a:lstStyle/>
          <a:p>
            <a:endParaRPr lang="en-US" sz="1600" b="1" u="sng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1600" b="1" u="sng" dirty="0">
                <a:solidFill>
                  <a:schemeClr val="tx2">
                    <a:lumMod val="10000"/>
                  </a:schemeClr>
                </a:solidFill>
              </a:rPr>
              <a:t>Target variable (desired target)</a:t>
            </a:r>
            <a:endParaRPr lang="en-US" sz="1600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10-year risk of coronary heart disease CHD(binary: “1”, means “Yes”, “0” means “No”) – DV</a:t>
            </a:r>
          </a:p>
          <a:p>
            <a:pPr>
              <a:buNone/>
            </a:pPr>
            <a:r>
              <a:rPr lang="en-US" sz="1600" b="1" u="sng" dirty="0">
                <a:solidFill>
                  <a:schemeClr val="tx2">
                    <a:lumMod val="10000"/>
                  </a:schemeClr>
                </a:solidFill>
              </a:rPr>
              <a:t>Demographic:</a:t>
            </a:r>
            <a:endParaRPr lang="en-US" sz="1600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Sex: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male or female("M" or "F")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Age: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Age of the patient;(Continuous - Although the recorded ages have been truncated to whole numbers, the concept of age is continuous)</a:t>
            </a:r>
          </a:p>
          <a:p>
            <a:pPr>
              <a:buNone/>
            </a:pPr>
            <a:r>
              <a:rPr lang="en-US" sz="1600" b="1" u="sng" dirty="0">
                <a:solidFill>
                  <a:schemeClr val="tx2">
                    <a:lumMod val="10000"/>
                  </a:schemeClr>
                </a:solidFill>
              </a:rPr>
              <a:t>Behavioral:</a:t>
            </a:r>
            <a:endParaRPr lang="en-US" sz="1600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is_smoking 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whether the patient is a current smoker ("YES" or "NO")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CigsPerDay: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the number of cigarettes that the person smoked on average in one   day.(can be considered continuous as one can have any number of cigarettes, even  half a cigarette.)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5744"/>
            <a:ext cx="8520600" cy="4500562"/>
          </a:xfrm>
        </p:spPr>
        <p:txBody>
          <a:bodyPr/>
          <a:lstStyle/>
          <a:p>
            <a:pPr>
              <a:buNone/>
            </a:pPr>
            <a:r>
              <a:rPr lang="en-US" sz="1600" b="1" u="sng" dirty="0">
                <a:solidFill>
                  <a:schemeClr val="tx2">
                    <a:lumMod val="10000"/>
                  </a:schemeClr>
                </a:solidFill>
              </a:rPr>
              <a:t>Medical( history)</a:t>
            </a:r>
            <a:endParaRPr lang="en-US" sz="1600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BP Meds: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whether the patient was on blood pressure medication (Nominal).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Prevalent Stroke: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whether the patient had previously had a stroke (Nominal).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Prevalent Hyp: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whether the patient was hypertensive (Nominal).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Diabetes: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whether the patient had diabetes (Nominal).</a:t>
            </a:r>
          </a:p>
          <a:p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1600" b="1" u="sng" dirty="0">
                <a:solidFill>
                  <a:schemeClr val="tx2">
                    <a:lumMod val="10000"/>
                  </a:schemeClr>
                </a:solidFill>
              </a:rPr>
              <a:t>Medical(current)</a:t>
            </a:r>
            <a:endParaRPr lang="en-US" sz="1600" u="sng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TotChol: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total cholesterol level (Continuous).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SysBP: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systolic blood pressure (Continuous).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DiaBP: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diastolic blood pressure (Continuous).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BMI: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Body Mass Index (Continuous).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Heart Rate: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heart rate (Continuous - In medical research, variables such as heart rate  though in fact discrete, yet are considered continuous because of large number of possible values.)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•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Glucose: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glucose level (Continuous)</a:t>
            </a:r>
            <a:r>
              <a:rPr lang="en-US" dirty="0"/>
              <a:t>).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EDA and Feature Engineering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Exploratory data analysis or commonly known as EDA helps to explore data, and possibly formulate hypotheses that might cause new data collection and experiments. It’s a scientific approach to get the story of the data.</a:t>
            </a:r>
          </a:p>
          <a:p>
            <a:pPr>
              <a:buClrTx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Tx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Feature engineering mainly have two goals: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</a:rPr>
              <a:t>Preparing the proper input dataset, compatible with the machine learning algorithm requirements.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2"/>
                </a:solidFill>
              </a:rPr>
              <a:t>Improving the performance of machine learning models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4B5D91-BE24-B9B6-7C8F-C4EF1953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6456" y="592931"/>
            <a:ext cx="3050382" cy="4250532"/>
          </a:xfrm>
        </p:spPr>
        <p:txBody>
          <a:bodyPr/>
          <a:lstStyle/>
          <a:p>
            <a:pPr marL="5143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n-lt"/>
              </a:rPr>
              <a:t>Usually, we replace this null values with the help of other records. </a:t>
            </a:r>
          </a:p>
          <a:p>
            <a:pPr marL="5143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n-lt"/>
              </a:rPr>
              <a:t>But, in this case the dataset is related to medical domain, that said, the entries in this dataset are person specific and the values vary among different individuals.</a:t>
            </a:r>
          </a:p>
          <a:p>
            <a:pPr marL="5143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n-lt"/>
              </a:rPr>
              <a:t> Hence the most logical option that we should deal with such values is removing the rows with any null value.</a:t>
            </a:r>
            <a:endParaRPr lang="en-IN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521700" cy="5651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Heat Map for missing Values</a:t>
            </a:r>
            <a:endParaRPr lang="en-US" u="sng" dirty="0"/>
          </a:p>
        </p:txBody>
      </p:sp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5" y="857252"/>
            <a:ext cx="5363660" cy="4150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520113" cy="5715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u="sng" dirty="0"/>
              <a:t>Data Visualization</a:t>
            </a:r>
            <a:endParaRPr lang="en-US" u="sng" dirty="0"/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817"/>
            <a:ext cx="4200525" cy="347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08CA9-A748-C7EA-D80B-3CCE97979A9C}"/>
              </a:ext>
            </a:extLst>
          </p:cNvPr>
          <p:cNvSpPr txBox="1"/>
          <p:nvPr/>
        </p:nvSpPr>
        <p:spPr>
          <a:xfrm>
            <a:off x="4518422" y="1644075"/>
            <a:ext cx="46255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It is clear the percentage/count of people with normal results are high and this creates a problem of class imbalance.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It could create problems for model to perform better in such case because the model will be biased towards the normal result predictions.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1617</Words>
  <Application>Microsoft Office PowerPoint</Application>
  <PresentationFormat>On-screen Show (16:9)</PresentationFormat>
  <Paragraphs>331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Wingdings</vt:lpstr>
      <vt:lpstr>Arial</vt:lpstr>
      <vt:lpstr>Roboto</vt:lpstr>
      <vt:lpstr>Simple Light</vt:lpstr>
      <vt:lpstr>CAPSTONE  PROJECT -III</vt:lpstr>
      <vt:lpstr>Acknowledgement</vt:lpstr>
      <vt:lpstr>Problem Statement</vt:lpstr>
      <vt:lpstr>Algorithm</vt:lpstr>
      <vt:lpstr>Data Description</vt:lpstr>
      <vt:lpstr>PowerPoint Presentation</vt:lpstr>
      <vt:lpstr>EDA and Feature Engineering</vt:lpstr>
      <vt:lpstr>Heat Map for missing Values</vt:lpstr>
      <vt:lpstr>Data Visualization</vt:lpstr>
      <vt:lpstr>CHD vs AGE</vt:lpstr>
      <vt:lpstr>Gender</vt:lpstr>
      <vt:lpstr>Gender vs Target class</vt:lpstr>
      <vt:lpstr>Diabetes</vt:lpstr>
      <vt:lpstr>CigsPerDay</vt:lpstr>
      <vt:lpstr>BMI</vt:lpstr>
      <vt:lpstr>tot Chol</vt:lpstr>
      <vt:lpstr>Distributions</vt:lpstr>
      <vt:lpstr>Box plot distributions for numeric features. </vt:lpstr>
      <vt:lpstr>Univariate Analysis</vt:lpstr>
      <vt:lpstr>Bivariate Analysis</vt:lpstr>
      <vt:lpstr>Multicollinearity</vt:lpstr>
      <vt:lpstr>Model Development</vt:lpstr>
      <vt:lpstr>Logistic Regression</vt:lpstr>
      <vt:lpstr>PowerPoint Presentation</vt:lpstr>
      <vt:lpstr>Decision Tree</vt:lpstr>
      <vt:lpstr>PowerPoint Presentation</vt:lpstr>
      <vt:lpstr>Random Forest Classifier</vt:lpstr>
      <vt:lpstr>PowerPoint Presentation</vt:lpstr>
      <vt:lpstr>XGB Classifier</vt:lpstr>
      <vt:lpstr>PowerPoint Presentation</vt:lpstr>
      <vt:lpstr>Knn</vt:lpstr>
      <vt:lpstr>PowerPoint Presentation</vt:lpstr>
      <vt:lpstr>Support Vector Machine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Kanika Kakra</dc:creator>
  <cp:lastModifiedBy>shubhkjoshi5@outlook.com</cp:lastModifiedBy>
  <cp:revision>31</cp:revision>
  <dcterms:modified xsi:type="dcterms:W3CDTF">2022-10-08T12:03:11Z</dcterms:modified>
</cp:coreProperties>
</file>