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0" r:id="rId2"/>
    <p:sldId id="542" r:id="rId3"/>
    <p:sldId id="621" r:id="rId4"/>
    <p:sldId id="622" r:id="rId5"/>
    <p:sldId id="296" r:id="rId6"/>
    <p:sldId id="623" r:id="rId7"/>
    <p:sldId id="628" r:id="rId8"/>
    <p:sldId id="629" r:id="rId9"/>
    <p:sldId id="626" r:id="rId10"/>
    <p:sldId id="627" r:id="rId11"/>
    <p:sldId id="579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BITS1" initials="B" lastIdx="1" clrIdx="1">
    <p:extLst>
      <p:ext uri="{19B8F6BF-5375-455C-9EA6-DF929625EA0E}">
        <p15:presenceInfo xmlns:p15="http://schemas.microsoft.com/office/powerpoint/2012/main" userId="BITS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63" d="100"/>
          <a:sy n="63" d="100"/>
        </p:scale>
        <p:origin x="14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t>8</a:t>
            </a:r>
          </a:p>
          <a:p>
            <a:endParaRPr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&lt;reference&gt;[</a:t>
            </a:r>
            <a:r>
              <a:rPr lang="en-GB" dirty="0" err="1"/>
              <a:t>Kopetz</a:t>
            </a:r>
            <a:r>
              <a:rPr lang="en-GB" dirty="0"/>
              <a:t> 98], Section 1.7.2&lt;/reference&gt;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task: the exact moment at which the fuel must</a:t>
            </a:r>
            <a:r>
              <a:rPr lang="en-GB" baseline="0" dirty="0"/>
              <a:t> be injected in the combustion chamber of each cylinder.</a:t>
            </a:r>
            <a:endParaRPr lang="en-GB" dirty="0"/>
          </a:p>
          <a:p>
            <a:endParaRPr lang="en-GB" dirty="0"/>
          </a:p>
          <a:p>
            <a:r>
              <a:rPr lang="en-GB" dirty="0"/>
              <a:t>Up to 100 concurrently executing software tasks must cooperate in tight synchronization (for engine control) to achieve the desired goal,</a:t>
            </a:r>
          </a:p>
          <a:p>
            <a:r>
              <a:rPr lang="en-GB" dirty="0"/>
              <a:t>a smoothly running and efficient engine with a minimal output of pollution!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E24FB89C-AF48-4C54-B64A-15433D2412BE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4343400" cy="381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477000"/>
            <a:ext cx="1066800" cy="381000"/>
          </a:xfrm>
        </p:spPr>
        <p:txBody>
          <a:bodyPr/>
          <a:lstStyle/>
          <a:p>
            <a:fld id="{8F1BE4BF-74A3-4F14-8297-8B27955678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2133600" y="64770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,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4DDD9BD-CDE0-4BF8-B764-F0B6321FFCFE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          Mechatronics</a:t>
            </a:r>
            <a:br>
              <a:rPr lang="en-US" sz="3600" dirty="0"/>
            </a:br>
            <a:r>
              <a:rPr lang="en-US" sz="3600" dirty="0"/>
              <a:t>		AEZG511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3546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Building blocks  - Signals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2927" t="53125" r="12519" b="21875"/>
          <a:stretch/>
        </p:blipFill>
        <p:spPr>
          <a:xfrm>
            <a:off x="4762" y="1708015"/>
            <a:ext cx="5105400" cy="207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487" y="378478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signal	         Digital signal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1140"/>
              </p:ext>
            </p:extLst>
          </p:nvPr>
        </p:nvGraphicFramePr>
        <p:xfrm>
          <a:off x="4800600" y="1724466"/>
          <a:ext cx="4267200" cy="3840480"/>
        </p:xfrm>
        <a:graphic>
          <a:graphicData uri="http://schemas.openxmlformats.org/drawingml/2006/table">
            <a:tbl>
              <a:tblPr/>
              <a:tblGrid>
                <a:gridCol w="222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4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rebuchet ms,arial,helvetica"/>
                        </a:rPr>
                        <a:t>Analogue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Digital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r>
                        <a:rPr lang="en-IN" i="1" u="sng">
                          <a:effectLst/>
                          <a:latin typeface="trebuchet ms,arial,helvetica"/>
                        </a:rPr>
                        <a:t>Advantages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u="sng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Advantages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Produces a more 'faithful' reproduction of the physical quantity.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Can be very immune to noise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Usually simple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Signal can be transmitted over long distances.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r>
                        <a:rPr lang="en-IN" i="1" u="sng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Disadvantages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u="sng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Disadvantages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Noise and distortion problems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Output subject to quantity errors from sampling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rebuchet ms,arial,helvetica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rebuchet ms,arial,helvetica"/>
                        </a:rPr>
                        <a:t>Can be complex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95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3053-5FC9-46AE-90B9-CA941F5015EC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85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90588" y="1219200"/>
            <a:ext cx="8272462" cy="497109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		</a:t>
            </a:r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7804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What is it?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0554-6AE1-446C-A7EE-89D32E438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6890912" cy="47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3546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00200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Automobiles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Machine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What not!!!!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164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Engine control</a:t>
            </a:r>
            <a:endParaRPr lang="en-GB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28" y="1417638"/>
            <a:ext cx="8229600" cy="493776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Task of engine control:</a:t>
            </a:r>
          </a:p>
          <a:p>
            <a:pPr lvl="1"/>
            <a:r>
              <a:rPr lang="en-GB" dirty="0"/>
              <a:t>calculate amount of fuel and</a:t>
            </a:r>
          </a:p>
          <a:p>
            <a:pPr lvl="1"/>
            <a:r>
              <a:rPr lang="en-GB" dirty="0"/>
              <a:t>exact moment of injection</a:t>
            </a:r>
          </a:p>
          <a:p>
            <a:r>
              <a:rPr lang="en-GB" dirty="0"/>
              <a:t>Dependencies:</a:t>
            </a:r>
          </a:p>
          <a:p>
            <a:pPr lvl="1"/>
            <a:r>
              <a:rPr lang="en-GB" dirty="0"/>
              <a:t>pedal (driver)</a:t>
            </a:r>
          </a:p>
          <a:p>
            <a:pPr lvl="1"/>
            <a:r>
              <a:rPr lang="en-GB" dirty="0"/>
              <a:t>load of the engine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Sensors and actuators:</a:t>
            </a:r>
          </a:p>
          <a:p>
            <a:pPr lvl="1"/>
            <a:r>
              <a:rPr lang="en-GB" dirty="0"/>
              <a:t>position of crankshaft</a:t>
            </a:r>
          </a:p>
          <a:p>
            <a:pPr lvl="1"/>
            <a:r>
              <a:rPr lang="en-GB" dirty="0"/>
              <a:t>valves</a:t>
            </a:r>
          </a:p>
          <a:p>
            <a:r>
              <a:rPr lang="en-GB" dirty="0"/>
              <a:t>Relevance:</a:t>
            </a:r>
          </a:p>
          <a:p>
            <a:pPr lvl="1"/>
            <a:r>
              <a:rPr lang="en-GB" dirty="0"/>
              <a:t>avoid mechanical damage</a:t>
            </a:r>
          </a:p>
          <a:p>
            <a:pPr lvl="1"/>
            <a:r>
              <a:rPr lang="en-GB" dirty="0"/>
              <a:t>provide quality of control (e.g. fuel efficiency)</a:t>
            </a:r>
          </a:p>
        </p:txBody>
      </p:sp>
      <p:pic>
        <p:nvPicPr>
          <p:cNvPr id="11270" name="Picture 6" descr="Cshaft"/>
          <p:cNvPicPr>
            <a:picLocks noChangeAspect="1" noChangeArrowheads="1" noCrop="1"/>
          </p:cNvPicPr>
          <p:nvPr/>
        </p:nvPicPr>
        <p:blipFill>
          <a:blip r:embed="rId3" cstate="print">
            <a:alphaModFix/>
          </a:blip>
          <a:srcRect/>
          <a:stretch>
            <a:fillRect/>
          </a:stretch>
        </p:blipFill>
        <p:spPr bwMode="auto">
          <a:xfrm>
            <a:off x="4984197" y="1440000"/>
            <a:ext cx="3609975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831368" y="4156213"/>
            <a:ext cx="3809118" cy="646331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Crankshaft (red), pistons (grey) in their</a:t>
            </a:r>
          </a:p>
          <a:p>
            <a:r>
              <a:rPr lang="en-GB" dirty="0">
                <a:solidFill>
                  <a:schemeClr val="tx1"/>
                </a:solidFill>
              </a:rPr>
              <a:t>cylinders (blue), and flywheel (black)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7946" y="6426739"/>
            <a:ext cx="992565" cy="276999"/>
          </a:xfrm>
        </p:spPr>
        <p:txBody>
          <a:bodyPr/>
          <a:lstStyle/>
          <a:p>
            <a:fld id="{385D65D4-6F63-2147-A957-5093430513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5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3546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Building blocks -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7E165-616D-43B5-B416-8481C3A3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32920"/>
            <a:ext cx="6248400" cy="3706159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C2DC338-2216-4B33-95F8-0DE7F883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18759"/>
            <a:ext cx="7620000" cy="118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9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3546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Building blocks -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75" y="15240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Microcontrollers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Modelling of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Response is not instantaneous to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May not be linear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 the system response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378461"/>
            <a:ext cx="2495550" cy="20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3546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Building blocks  - Controls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5ED3A-2B2E-46CD-B250-5B43E593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1403861"/>
            <a:ext cx="4846320" cy="3028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3826D6-7720-4839-A7C5-C4F1D5BD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383541"/>
            <a:ext cx="4395014" cy="268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C9A3D-454E-4249-9DA6-08CD526CA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417060"/>
            <a:ext cx="6038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F79-F207-4035-B73B-2BDCCAD78D3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Mechatronics  DE CA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3546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Building blocks – Open , Closed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28709-499B-4534-B836-2CF8B7DF2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6" t="3324" r="4899"/>
          <a:stretch/>
        </p:blipFill>
        <p:spPr>
          <a:xfrm>
            <a:off x="0" y="1605489"/>
            <a:ext cx="4495800" cy="4715602"/>
          </a:xfrm>
          <a:prstGeom prst="rect">
            <a:avLst/>
          </a:prstGeom>
        </p:spPr>
      </p:pic>
      <p:pic>
        <p:nvPicPr>
          <p:cNvPr id="1026" name="Picture 2" descr="open loop disturbance">
            <a:extLst>
              <a:ext uri="{FF2B5EF4-FFF2-40B4-BE49-F238E27FC236}">
                <a16:creationId xmlns:a16="http://schemas.microsoft.com/office/drawing/2014/main" id="{6EB81D1A-1FC6-4F49-9EEA-05DF949D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71" y="4343400"/>
            <a:ext cx="3768069" cy="1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5C49951-F84A-4C97-9388-67E1590525CB}"/>
              </a:ext>
            </a:extLst>
          </p:cNvPr>
          <p:cNvCxnSpPr>
            <a:cxnSpLocks/>
          </p:cNvCxnSpPr>
          <p:nvPr/>
        </p:nvCxnSpPr>
        <p:spPr>
          <a:xfrm rot="10800000">
            <a:off x="2353083" y="5941531"/>
            <a:ext cx="1878557" cy="228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EB03CE-076A-45AB-A1C4-A1B7D43C276F}"/>
              </a:ext>
            </a:extLst>
          </p:cNvPr>
          <p:cNvSpPr txBox="1"/>
          <p:nvPr/>
        </p:nvSpPr>
        <p:spPr>
          <a:xfrm>
            <a:off x="4246880" y="5985466"/>
            <a:ext cx="23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RPM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3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22475</TotalTime>
  <Words>337</Words>
  <Application>Microsoft Office PowerPoint</Application>
  <PresentationFormat>On-screen Show 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ms,arial,helvetica</vt:lpstr>
      <vt:lpstr>Office Theme</vt:lpstr>
      <vt:lpstr>           Mechatronics   AEZG511 </vt:lpstr>
      <vt:lpstr>PowerPoint Presentation</vt:lpstr>
      <vt:lpstr>What is it? </vt:lpstr>
      <vt:lpstr>Applications</vt:lpstr>
      <vt:lpstr>Engine control</vt:lpstr>
      <vt:lpstr>Building blocks - Systems</vt:lpstr>
      <vt:lpstr>Building blocks - Systems</vt:lpstr>
      <vt:lpstr>Building blocks  - Controls</vt:lpstr>
      <vt:lpstr>Building blocks – Open , Closed loops</vt:lpstr>
      <vt:lpstr>Building blocks  - Signals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Raghuraman S</cp:lastModifiedBy>
  <cp:revision>998</cp:revision>
  <dcterms:created xsi:type="dcterms:W3CDTF">2011-09-14T09:42:05Z</dcterms:created>
  <dcterms:modified xsi:type="dcterms:W3CDTF">2019-07-21T01:37:10Z</dcterms:modified>
</cp:coreProperties>
</file>