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74" r:id="rId15"/>
    <p:sldId id="276" r:id="rId16"/>
    <p:sldId id="277" r:id="rId17"/>
    <p:sldId id="270" r:id="rId18"/>
    <p:sldId id="282" r:id="rId19"/>
    <p:sldId id="283" r:id="rId20"/>
    <p:sldId id="284" r:id="rId21"/>
    <p:sldId id="278" r:id="rId22"/>
    <p:sldId id="279" r:id="rId23"/>
    <p:sldId id="280" r:id="rId24"/>
    <p:sldId id="281" r:id="rId25"/>
    <p:sldId id="285" r:id="rId26"/>
    <p:sldId id="286" r:id="rId27"/>
    <p:sldId id="287" r:id="rId28"/>
    <p:sldId id="288" r:id="rId29"/>
    <p:sldId id="289" r:id="rId30"/>
    <p:sldId id="292" r:id="rId31"/>
    <p:sldId id="26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0C2213-8BB5-4D34-9A62-7DA23E238700}">
          <p14:sldIdLst>
            <p14:sldId id="256"/>
            <p14:sldId id="257"/>
            <p14:sldId id="258"/>
            <p14:sldId id="259"/>
            <p14:sldId id="260"/>
            <p14:sldId id="261"/>
            <p14:sldId id="262"/>
            <p14:sldId id="263"/>
            <p14:sldId id="264"/>
            <p14:sldId id="265"/>
            <p14:sldId id="266"/>
            <p14:sldId id="267"/>
            <p14:sldId id="294"/>
            <p14:sldId id="274"/>
            <p14:sldId id="276"/>
            <p14:sldId id="277"/>
            <p14:sldId id="270"/>
            <p14:sldId id="282"/>
            <p14:sldId id="283"/>
            <p14:sldId id="284"/>
            <p14:sldId id="278"/>
            <p14:sldId id="279"/>
            <p14:sldId id="280"/>
            <p14:sldId id="281"/>
            <p14:sldId id="285"/>
            <p14:sldId id="286"/>
            <p14:sldId id="287"/>
            <p14:sldId id="288"/>
            <p14:sldId id="289"/>
            <p14:sldId id="292"/>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 Meshram" initials="SM" lastIdx="1" clrIdx="0">
    <p:extLst>
      <p:ext uri="{19B8F6BF-5375-455C-9EA6-DF929625EA0E}">
        <p15:presenceInfo xmlns:p15="http://schemas.microsoft.com/office/powerpoint/2012/main" userId="d3c62671ada9f3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341312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6CE55-6B28-43D9-992F-F71AC7B7B274}"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273527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1731566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5895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33036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237135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3983157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1296408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23132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165536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85789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6CE55-6B28-43D9-992F-F71AC7B7B274}"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295841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6CE55-6B28-43D9-992F-F71AC7B7B274}" type="datetimeFigureOut">
              <a:rPr lang="en-IN" smtClean="0"/>
              <a:t>16-04-2022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17287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353735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368379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D6CE55-6B28-43D9-992F-F71AC7B7B274}" type="datetimeFigureOut">
              <a:rPr lang="en-IN" smtClean="0"/>
              <a:t>16-04-2022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299989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6CE55-6B28-43D9-992F-F71AC7B7B274}" type="datetimeFigureOut">
              <a:rPr lang="en-IN" smtClean="0"/>
              <a:t>16-04-2022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DEE2FC-7964-4DD7-B1F8-8858311C402F}" type="slidenum">
              <a:rPr lang="en-IN" smtClean="0"/>
              <a:t>‹#›</a:t>
            </a:fld>
            <a:endParaRPr lang="en-IN"/>
          </a:p>
        </p:txBody>
      </p:sp>
    </p:spTree>
    <p:extLst>
      <p:ext uri="{BB962C8B-B14F-4D97-AF65-F5344CB8AC3E}">
        <p14:creationId xmlns:p14="http://schemas.microsoft.com/office/powerpoint/2010/main" val="216596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D6CE55-6B28-43D9-992F-F71AC7B7B274}" type="datetimeFigureOut">
              <a:rPr lang="en-IN" smtClean="0"/>
              <a:t>16-04-2022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DEE2FC-7964-4DD7-B1F8-8858311C402F}" type="slidenum">
              <a:rPr lang="en-IN" smtClean="0"/>
              <a:t>‹#›</a:t>
            </a:fld>
            <a:endParaRPr lang="en-IN"/>
          </a:p>
        </p:txBody>
      </p:sp>
    </p:spTree>
    <p:extLst>
      <p:ext uri="{BB962C8B-B14F-4D97-AF65-F5344CB8AC3E}">
        <p14:creationId xmlns:p14="http://schemas.microsoft.com/office/powerpoint/2010/main" val="3168232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402-C548-465E-B5AE-7AAEC6B95B07}"/>
              </a:ext>
            </a:extLst>
          </p:cNvPr>
          <p:cNvSpPr>
            <a:spLocks noGrp="1"/>
          </p:cNvSpPr>
          <p:nvPr>
            <p:ph type="ctrTitle"/>
          </p:nvPr>
        </p:nvSpPr>
        <p:spPr>
          <a:xfrm>
            <a:off x="904687" y="68043"/>
            <a:ext cx="9332259" cy="3360957"/>
          </a:xfrm>
        </p:spPr>
        <p:txBody>
          <a:bodyPr/>
          <a:lstStyle/>
          <a:p>
            <a:r>
              <a:rPr lang="en-IN" sz="6000" b="1" dirty="0">
                <a:latin typeface="+mn-lt"/>
              </a:rPr>
              <a:t>Customer Retention Case Study</a:t>
            </a:r>
          </a:p>
        </p:txBody>
      </p:sp>
      <p:sp>
        <p:nvSpPr>
          <p:cNvPr id="3" name="Subtitle 2">
            <a:extLst>
              <a:ext uri="{FF2B5EF4-FFF2-40B4-BE49-F238E27FC236}">
                <a16:creationId xmlns:a16="http://schemas.microsoft.com/office/drawing/2014/main" id="{CF91526B-60BD-454F-A325-E67C342301A4}"/>
              </a:ext>
            </a:extLst>
          </p:cNvPr>
          <p:cNvSpPr>
            <a:spLocks noGrp="1"/>
          </p:cNvSpPr>
          <p:nvPr>
            <p:ph type="subTitle" idx="1"/>
          </p:nvPr>
        </p:nvSpPr>
        <p:spPr>
          <a:xfrm>
            <a:off x="1154954" y="4777379"/>
            <a:ext cx="8831727" cy="870385"/>
          </a:xfrm>
        </p:spPr>
        <p:txBody>
          <a:bodyPr/>
          <a:lstStyle/>
          <a:p>
            <a:r>
              <a:rPr lang="en-IN" dirty="0">
                <a:latin typeface="Arial Black" panose="020B0A04020102020204" pitchFamily="34" charset="0"/>
              </a:rPr>
              <a:t>                                                                 - </a:t>
            </a:r>
            <a:r>
              <a:rPr lang="en-IN" b="1" dirty="0">
                <a:latin typeface="Bahnschrift Light SemiCondensed" panose="020B0502040204020203" pitchFamily="34" charset="0"/>
              </a:rPr>
              <a:t>Shubham meshram</a:t>
            </a:r>
          </a:p>
        </p:txBody>
      </p:sp>
    </p:spTree>
    <p:extLst>
      <p:ext uri="{BB962C8B-B14F-4D97-AF65-F5344CB8AC3E}">
        <p14:creationId xmlns:p14="http://schemas.microsoft.com/office/powerpoint/2010/main" val="85390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2D38-B336-412B-8B6B-90911437B570}"/>
              </a:ext>
            </a:extLst>
          </p:cNvPr>
          <p:cNvSpPr>
            <a:spLocks noGrp="1"/>
          </p:cNvSpPr>
          <p:nvPr>
            <p:ph type="title"/>
          </p:nvPr>
        </p:nvSpPr>
        <p:spPr/>
        <p:txBody>
          <a:bodyPr/>
          <a:lstStyle/>
          <a:p>
            <a:r>
              <a:rPr lang="en-US" sz="2800" dirty="0"/>
              <a:t>After importing the Data set the first five data is shown in the fig.</a:t>
            </a:r>
            <a:endParaRPr lang="en-IN" sz="2800" dirty="0"/>
          </a:p>
        </p:txBody>
      </p:sp>
      <p:pic>
        <p:nvPicPr>
          <p:cNvPr id="5" name="Content Placeholder 4">
            <a:extLst>
              <a:ext uri="{FF2B5EF4-FFF2-40B4-BE49-F238E27FC236}">
                <a16:creationId xmlns:a16="http://schemas.microsoft.com/office/drawing/2014/main" id="{254FE234-953D-4C87-8151-4F458D00802F}"/>
              </a:ext>
            </a:extLst>
          </p:cNvPr>
          <p:cNvPicPr>
            <a:picLocks noGrp="1" noChangeAspect="1"/>
          </p:cNvPicPr>
          <p:nvPr>
            <p:ph idx="1"/>
          </p:nvPr>
        </p:nvPicPr>
        <p:blipFill>
          <a:blip r:embed="rId2"/>
          <a:stretch>
            <a:fillRect/>
          </a:stretch>
        </p:blipFill>
        <p:spPr>
          <a:xfrm>
            <a:off x="646111" y="1568543"/>
            <a:ext cx="9286783" cy="4386887"/>
          </a:xfrm>
        </p:spPr>
      </p:pic>
    </p:spTree>
    <p:extLst>
      <p:ext uri="{BB962C8B-B14F-4D97-AF65-F5344CB8AC3E}">
        <p14:creationId xmlns:p14="http://schemas.microsoft.com/office/powerpoint/2010/main" val="156101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E0D-1AE3-47A0-9368-970CF3F428B6}"/>
              </a:ext>
            </a:extLst>
          </p:cNvPr>
          <p:cNvSpPr>
            <a:spLocks noGrp="1"/>
          </p:cNvSpPr>
          <p:nvPr>
            <p:ph type="title"/>
          </p:nvPr>
        </p:nvSpPr>
        <p:spPr/>
        <p:txBody>
          <a:bodyPr/>
          <a:lstStyle/>
          <a:p>
            <a:r>
              <a:rPr lang="en-US" sz="2000" dirty="0"/>
              <a:t>The column which was in the descriptive format, we have changed the columns names and executed. </a:t>
            </a:r>
            <a:br>
              <a:rPr lang="en-US" sz="2000" dirty="0"/>
            </a:br>
            <a:br>
              <a:rPr lang="en-US" sz="2000" dirty="0"/>
            </a:br>
            <a:endParaRPr lang="en-IN" sz="2000" dirty="0"/>
          </a:p>
        </p:txBody>
      </p:sp>
      <p:sp>
        <p:nvSpPr>
          <p:cNvPr id="3" name="Content Placeholder 2">
            <a:extLst>
              <a:ext uri="{FF2B5EF4-FFF2-40B4-BE49-F238E27FC236}">
                <a16:creationId xmlns:a16="http://schemas.microsoft.com/office/drawing/2014/main" id="{2C7D1DA0-5875-4CA1-BEB3-34DDD337AE38}"/>
              </a:ext>
            </a:extLst>
          </p:cNvPr>
          <p:cNvSpPr>
            <a:spLocks noGrp="1"/>
          </p:cNvSpPr>
          <p:nvPr>
            <p:ph idx="1"/>
          </p:nvPr>
        </p:nvSpPr>
        <p:spPr>
          <a:xfrm>
            <a:off x="646111" y="2932859"/>
            <a:ext cx="8946541" cy="4195481"/>
          </a:xfrm>
        </p:spPr>
        <p:txBody>
          <a:bodyPr/>
          <a:lstStyle/>
          <a:p>
            <a:pPr marL="0" indent="0">
              <a:buNone/>
            </a:pPr>
            <a:r>
              <a:rPr lang="en-US" dirty="0"/>
              <a:t>we have converted the descriptive column name in the short, so that it is easy to understand. It is the fist five data from the dataset. </a:t>
            </a:r>
          </a:p>
          <a:p>
            <a:endParaRPr lang="en-IN" dirty="0"/>
          </a:p>
        </p:txBody>
      </p:sp>
      <p:pic>
        <p:nvPicPr>
          <p:cNvPr id="5" name="Picture 4">
            <a:extLst>
              <a:ext uri="{FF2B5EF4-FFF2-40B4-BE49-F238E27FC236}">
                <a16:creationId xmlns:a16="http://schemas.microsoft.com/office/drawing/2014/main" id="{29998694-4E8B-4650-9FBC-287DADF7984C}"/>
              </a:ext>
            </a:extLst>
          </p:cNvPr>
          <p:cNvPicPr>
            <a:picLocks noChangeAspect="1"/>
          </p:cNvPicPr>
          <p:nvPr/>
        </p:nvPicPr>
        <p:blipFill>
          <a:blip r:embed="rId2"/>
          <a:stretch>
            <a:fillRect/>
          </a:stretch>
        </p:blipFill>
        <p:spPr>
          <a:xfrm>
            <a:off x="762000" y="1172977"/>
            <a:ext cx="8130988" cy="1759882"/>
          </a:xfrm>
          <a:prstGeom prst="rect">
            <a:avLst/>
          </a:prstGeom>
        </p:spPr>
      </p:pic>
      <p:pic>
        <p:nvPicPr>
          <p:cNvPr id="7" name="Picture 6">
            <a:extLst>
              <a:ext uri="{FF2B5EF4-FFF2-40B4-BE49-F238E27FC236}">
                <a16:creationId xmlns:a16="http://schemas.microsoft.com/office/drawing/2014/main" id="{3E668D55-2CAF-4488-993F-0578744BA951}"/>
              </a:ext>
            </a:extLst>
          </p:cNvPr>
          <p:cNvPicPr>
            <a:picLocks noChangeAspect="1"/>
          </p:cNvPicPr>
          <p:nvPr/>
        </p:nvPicPr>
        <p:blipFill>
          <a:blip r:embed="rId3"/>
          <a:stretch>
            <a:fillRect/>
          </a:stretch>
        </p:blipFill>
        <p:spPr>
          <a:xfrm>
            <a:off x="850947" y="3774841"/>
            <a:ext cx="7953093" cy="2511516"/>
          </a:xfrm>
          <a:prstGeom prst="rect">
            <a:avLst/>
          </a:prstGeom>
        </p:spPr>
      </p:pic>
    </p:spTree>
    <p:extLst>
      <p:ext uri="{BB962C8B-B14F-4D97-AF65-F5344CB8AC3E}">
        <p14:creationId xmlns:p14="http://schemas.microsoft.com/office/powerpoint/2010/main" val="417942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9CAD-DD04-4E01-A6BD-A74B117B1F91}"/>
              </a:ext>
            </a:extLst>
          </p:cNvPr>
          <p:cNvSpPr>
            <a:spLocks noGrp="1"/>
          </p:cNvSpPr>
          <p:nvPr>
            <p:ph type="title"/>
          </p:nvPr>
        </p:nvSpPr>
        <p:spPr/>
        <p:txBody>
          <a:bodyPr/>
          <a:lstStyle/>
          <a:p>
            <a:r>
              <a:rPr lang="en-US" sz="2400" b="1" dirty="0"/>
              <a:t>Checking for the Null Values.</a:t>
            </a:r>
            <a:endParaRPr lang="en-IN" sz="2400" b="1" dirty="0"/>
          </a:p>
        </p:txBody>
      </p:sp>
      <p:pic>
        <p:nvPicPr>
          <p:cNvPr id="5" name="Content Placeholder 4">
            <a:extLst>
              <a:ext uri="{FF2B5EF4-FFF2-40B4-BE49-F238E27FC236}">
                <a16:creationId xmlns:a16="http://schemas.microsoft.com/office/drawing/2014/main" id="{F38F872A-1847-49B6-9147-29E66E072331}"/>
              </a:ext>
            </a:extLst>
          </p:cNvPr>
          <p:cNvPicPr>
            <a:picLocks noGrp="1" noChangeAspect="1"/>
          </p:cNvPicPr>
          <p:nvPr>
            <p:ph sz="half" idx="1"/>
          </p:nvPr>
        </p:nvPicPr>
        <p:blipFill>
          <a:blip r:embed="rId2"/>
          <a:stretch>
            <a:fillRect/>
          </a:stretch>
        </p:blipFill>
        <p:spPr>
          <a:xfrm>
            <a:off x="23437" y="1334212"/>
            <a:ext cx="5478656" cy="4285779"/>
          </a:xfrm>
        </p:spPr>
      </p:pic>
      <p:sp>
        <p:nvSpPr>
          <p:cNvPr id="6" name="Content Placeholder 5">
            <a:extLst>
              <a:ext uri="{FF2B5EF4-FFF2-40B4-BE49-F238E27FC236}">
                <a16:creationId xmlns:a16="http://schemas.microsoft.com/office/drawing/2014/main" id="{9AAAB7E3-B55E-4FAF-9657-C42CC071191B}"/>
              </a:ext>
            </a:extLst>
          </p:cNvPr>
          <p:cNvSpPr>
            <a:spLocks noGrp="1"/>
          </p:cNvSpPr>
          <p:nvPr>
            <p:ph sz="half" idx="2"/>
          </p:nvPr>
        </p:nvSpPr>
        <p:spPr>
          <a:xfrm>
            <a:off x="6031011" y="2537012"/>
            <a:ext cx="5883083" cy="3783106"/>
          </a:xfrm>
        </p:spPr>
        <p:txBody>
          <a:bodyPr/>
          <a:lstStyle/>
          <a:p>
            <a:pPr marL="0" indent="0">
              <a:buNone/>
            </a:pPr>
            <a:r>
              <a:rPr lang="en-US" dirty="0"/>
              <a:t>       Here we have checked the Null values present in the Datasets or not. Checking null values among the datasets is very important as it can affect the our machine learning model. </a:t>
            </a:r>
          </a:p>
          <a:p>
            <a:pPr marL="0" indent="0">
              <a:buNone/>
            </a:pPr>
            <a:endParaRPr lang="en-US" dirty="0"/>
          </a:p>
          <a:p>
            <a:pPr marL="0" indent="0">
              <a:buNone/>
            </a:pPr>
            <a:r>
              <a:rPr lang="en-US" dirty="0"/>
              <a:t>As per analysis </a:t>
            </a:r>
          </a:p>
        </p:txBody>
      </p:sp>
    </p:spTree>
    <p:extLst>
      <p:ext uri="{BB962C8B-B14F-4D97-AF65-F5344CB8AC3E}">
        <p14:creationId xmlns:p14="http://schemas.microsoft.com/office/powerpoint/2010/main" val="304111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AA19-C12D-4732-B803-30E115124EFB}"/>
              </a:ext>
            </a:extLst>
          </p:cNvPr>
          <p:cNvSpPr>
            <a:spLocks noGrp="1"/>
          </p:cNvSpPr>
          <p:nvPr>
            <p:ph type="title"/>
          </p:nvPr>
        </p:nvSpPr>
        <p:spPr>
          <a:xfrm>
            <a:off x="1255713" y="-67282"/>
            <a:ext cx="9905998" cy="1478570"/>
          </a:xfrm>
        </p:spPr>
        <p:txBody>
          <a:bodyPr/>
          <a:lstStyle/>
          <a:p>
            <a:r>
              <a:rPr lang="en-US" dirty="0"/>
              <a:t>Data Visualization</a:t>
            </a:r>
          </a:p>
        </p:txBody>
      </p:sp>
      <p:pic>
        <p:nvPicPr>
          <p:cNvPr id="5" name="Content Placeholder 4">
            <a:extLst>
              <a:ext uri="{FF2B5EF4-FFF2-40B4-BE49-F238E27FC236}">
                <a16:creationId xmlns:a16="http://schemas.microsoft.com/office/drawing/2014/main" id="{F5E6F0DF-B2FD-4331-B7BC-6708D123C875}"/>
              </a:ext>
            </a:extLst>
          </p:cNvPr>
          <p:cNvPicPr>
            <a:picLocks noGrp="1" noChangeAspect="1"/>
          </p:cNvPicPr>
          <p:nvPr>
            <p:ph idx="1"/>
          </p:nvPr>
        </p:nvPicPr>
        <p:blipFill>
          <a:blip r:embed="rId2"/>
          <a:stretch>
            <a:fillRect/>
          </a:stretch>
        </p:blipFill>
        <p:spPr>
          <a:xfrm>
            <a:off x="1255713" y="1026242"/>
            <a:ext cx="4516437" cy="2940201"/>
          </a:xfrm>
        </p:spPr>
      </p:pic>
      <p:pic>
        <p:nvPicPr>
          <p:cNvPr id="7" name="Picture 6">
            <a:extLst>
              <a:ext uri="{FF2B5EF4-FFF2-40B4-BE49-F238E27FC236}">
                <a16:creationId xmlns:a16="http://schemas.microsoft.com/office/drawing/2014/main" id="{9AF0CA30-D88B-46BF-8A1F-7C6CF402D893}"/>
              </a:ext>
            </a:extLst>
          </p:cNvPr>
          <p:cNvPicPr>
            <a:picLocks noChangeAspect="1"/>
          </p:cNvPicPr>
          <p:nvPr/>
        </p:nvPicPr>
        <p:blipFill>
          <a:blip r:embed="rId3"/>
          <a:stretch>
            <a:fillRect/>
          </a:stretch>
        </p:blipFill>
        <p:spPr>
          <a:xfrm>
            <a:off x="6208712" y="1026242"/>
            <a:ext cx="5065711" cy="2940201"/>
          </a:xfrm>
          <a:prstGeom prst="rect">
            <a:avLst/>
          </a:prstGeom>
        </p:spPr>
      </p:pic>
      <p:sp>
        <p:nvSpPr>
          <p:cNvPr id="8" name="TextBox 7">
            <a:extLst>
              <a:ext uri="{FF2B5EF4-FFF2-40B4-BE49-F238E27FC236}">
                <a16:creationId xmlns:a16="http://schemas.microsoft.com/office/drawing/2014/main" id="{0803EAED-5DF2-4350-8E4D-F4322232A9AE}"/>
              </a:ext>
            </a:extLst>
          </p:cNvPr>
          <p:cNvSpPr txBox="1"/>
          <p:nvPr/>
        </p:nvSpPr>
        <p:spPr>
          <a:xfrm>
            <a:off x="1255713" y="4117257"/>
            <a:ext cx="9726612" cy="1200329"/>
          </a:xfrm>
          <a:prstGeom prst="rect">
            <a:avLst/>
          </a:prstGeom>
          <a:noFill/>
        </p:spPr>
        <p:txBody>
          <a:bodyPr wrap="square" rtlCol="0">
            <a:spAutoFit/>
          </a:bodyPr>
          <a:lstStyle/>
          <a:p>
            <a:r>
              <a:rPr lang="en-US" dirty="0"/>
              <a:t>1. The number of women customer shopping online is higher than that of men, 68% of customer are Women.</a:t>
            </a:r>
          </a:p>
          <a:p>
            <a:r>
              <a:rPr lang="en-US" dirty="0"/>
              <a:t>2. Nearly 31-40 aged people are seen to be shopping online the most. People aging from 21-50 makes around 85% of total customers who are shopping online.</a:t>
            </a:r>
          </a:p>
        </p:txBody>
      </p:sp>
    </p:spTree>
    <p:extLst>
      <p:ext uri="{BB962C8B-B14F-4D97-AF65-F5344CB8AC3E}">
        <p14:creationId xmlns:p14="http://schemas.microsoft.com/office/powerpoint/2010/main" val="8474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266FC1-3AF0-4D7C-A957-B630A218A913}"/>
              </a:ext>
            </a:extLst>
          </p:cNvPr>
          <p:cNvPicPr>
            <a:picLocks noGrp="1" noChangeAspect="1"/>
          </p:cNvPicPr>
          <p:nvPr>
            <p:ph idx="1"/>
          </p:nvPr>
        </p:nvPicPr>
        <p:blipFill>
          <a:blip r:embed="rId2"/>
          <a:stretch>
            <a:fillRect/>
          </a:stretch>
        </p:blipFill>
        <p:spPr>
          <a:xfrm>
            <a:off x="798406" y="206295"/>
            <a:ext cx="3649770" cy="3092609"/>
          </a:xfrm>
        </p:spPr>
      </p:pic>
      <p:pic>
        <p:nvPicPr>
          <p:cNvPr id="7" name="Picture 6">
            <a:extLst>
              <a:ext uri="{FF2B5EF4-FFF2-40B4-BE49-F238E27FC236}">
                <a16:creationId xmlns:a16="http://schemas.microsoft.com/office/drawing/2014/main" id="{3AA2FA60-7C26-419E-B68C-1EC186FA50F9}"/>
              </a:ext>
            </a:extLst>
          </p:cNvPr>
          <p:cNvPicPr>
            <a:picLocks noChangeAspect="1"/>
          </p:cNvPicPr>
          <p:nvPr/>
        </p:nvPicPr>
        <p:blipFill>
          <a:blip r:embed="rId3"/>
          <a:stretch>
            <a:fillRect/>
          </a:stretch>
        </p:blipFill>
        <p:spPr>
          <a:xfrm>
            <a:off x="4530634" y="206295"/>
            <a:ext cx="3549832" cy="3092609"/>
          </a:xfrm>
          <a:prstGeom prst="rect">
            <a:avLst/>
          </a:prstGeom>
        </p:spPr>
      </p:pic>
      <p:pic>
        <p:nvPicPr>
          <p:cNvPr id="9" name="Picture 8">
            <a:extLst>
              <a:ext uri="{FF2B5EF4-FFF2-40B4-BE49-F238E27FC236}">
                <a16:creationId xmlns:a16="http://schemas.microsoft.com/office/drawing/2014/main" id="{30B3D274-4FBA-4D75-8C7D-BCBB43663AEC}"/>
              </a:ext>
            </a:extLst>
          </p:cNvPr>
          <p:cNvPicPr>
            <a:picLocks noChangeAspect="1"/>
          </p:cNvPicPr>
          <p:nvPr/>
        </p:nvPicPr>
        <p:blipFill>
          <a:blip r:embed="rId4"/>
          <a:stretch>
            <a:fillRect/>
          </a:stretch>
        </p:blipFill>
        <p:spPr>
          <a:xfrm>
            <a:off x="8162923" y="206295"/>
            <a:ext cx="3549831" cy="3092609"/>
          </a:xfrm>
          <a:prstGeom prst="rect">
            <a:avLst/>
          </a:prstGeom>
        </p:spPr>
      </p:pic>
      <p:sp>
        <p:nvSpPr>
          <p:cNvPr id="10" name="TextBox 9">
            <a:extLst>
              <a:ext uri="{FF2B5EF4-FFF2-40B4-BE49-F238E27FC236}">
                <a16:creationId xmlns:a16="http://schemas.microsoft.com/office/drawing/2014/main" id="{25F25860-E83B-4BE9-B537-9C679B28CF7A}"/>
              </a:ext>
            </a:extLst>
          </p:cNvPr>
          <p:cNvSpPr txBox="1"/>
          <p:nvPr/>
        </p:nvSpPr>
        <p:spPr>
          <a:xfrm>
            <a:off x="1066800" y="4010025"/>
            <a:ext cx="10220325" cy="1477328"/>
          </a:xfrm>
          <a:prstGeom prst="rect">
            <a:avLst/>
          </a:prstGeom>
          <a:noFill/>
        </p:spPr>
        <p:txBody>
          <a:bodyPr wrap="square" rtlCol="0">
            <a:spAutoFit/>
          </a:bodyPr>
          <a:lstStyle/>
          <a:p>
            <a:r>
              <a:rPr lang="en-US" dirty="0"/>
              <a:t>1. People shopping since 4 years make nearly 36-40% of customers, and customer shopping 80% of total customer are shopping since more than 2 years.</a:t>
            </a:r>
          </a:p>
          <a:p>
            <a:r>
              <a:rPr lang="en-US" dirty="0"/>
              <a:t>2. High number of people have voted to shop less than 10 times in a year. Hence this category of data need to be focused more in order to improve action and retention.</a:t>
            </a:r>
          </a:p>
          <a:p>
            <a:r>
              <a:rPr lang="en-US" dirty="0"/>
              <a:t>3. 70% of people using the application make use of Mobile Internet to shop online.</a:t>
            </a:r>
          </a:p>
        </p:txBody>
      </p:sp>
    </p:spTree>
    <p:extLst>
      <p:ext uri="{BB962C8B-B14F-4D97-AF65-F5344CB8AC3E}">
        <p14:creationId xmlns:p14="http://schemas.microsoft.com/office/powerpoint/2010/main" val="2213661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C23B37-3EF4-4C6A-97DA-6D9A9C7AFA51}"/>
              </a:ext>
            </a:extLst>
          </p:cNvPr>
          <p:cNvPicPr>
            <a:picLocks noGrp="1" noChangeAspect="1"/>
          </p:cNvPicPr>
          <p:nvPr>
            <p:ph idx="1"/>
          </p:nvPr>
        </p:nvPicPr>
        <p:blipFill>
          <a:blip r:embed="rId2"/>
          <a:stretch>
            <a:fillRect/>
          </a:stretch>
        </p:blipFill>
        <p:spPr>
          <a:xfrm>
            <a:off x="433957" y="118741"/>
            <a:ext cx="5139070" cy="3892750"/>
          </a:xfrm>
        </p:spPr>
      </p:pic>
      <p:pic>
        <p:nvPicPr>
          <p:cNvPr id="7" name="Picture 6">
            <a:extLst>
              <a:ext uri="{FF2B5EF4-FFF2-40B4-BE49-F238E27FC236}">
                <a16:creationId xmlns:a16="http://schemas.microsoft.com/office/drawing/2014/main" id="{B3463B39-1096-419F-9FDC-1FD95F259C92}"/>
              </a:ext>
            </a:extLst>
          </p:cNvPr>
          <p:cNvPicPr>
            <a:picLocks noChangeAspect="1"/>
          </p:cNvPicPr>
          <p:nvPr/>
        </p:nvPicPr>
        <p:blipFill>
          <a:blip r:embed="rId3"/>
          <a:stretch>
            <a:fillRect/>
          </a:stretch>
        </p:blipFill>
        <p:spPr>
          <a:xfrm>
            <a:off x="5779634" y="118741"/>
            <a:ext cx="5616678" cy="3892750"/>
          </a:xfrm>
          <a:prstGeom prst="rect">
            <a:avLst/>
          </a:prstGeom>
        </p:spPr>
      </p:pic>
      <p:sp>
        <p:nvSpPr>
          <p:cNvPr id="8" name="TextBox 7">
            <a:extLst>
              <a:ext uri="{FF2B5EF4-FFF2-40B4-BE49-F238E27FC236}">
                <a16:creationId xmlns:a16="http://schemas.microsoft.com/office/drawing/2014/main" id="{71691F8B-8449-4F31-9784-891AE3662997}"/>
              </a:ext>
            </a:extLst>
          </p:cNvPr>
          <p:cNvSpPr txBox="1"/>
          <p:nvPr/>
        </p:nvSpPr>
        <p:spPr>
          <a:xfrm>
            <a:off x="596901" y="4180344"/>
            <a:ext cx="10587656" cy="2677656"/>
          </a:xfrm>
          <a:prstGeom prst="rect">
            <a:avLst/>
          </a:prstGeom>
          <a:noFill/>
        </p:spPr>
        <p:txBody>
          <a:bodyPr wrap="square" rtlCol="0">
            <a:spAutoFit/>
          </a:bodyPr>
          <a:lstStyle/>
          <a:p>
            <a:r>
              <a:rPr lang="en-US" sz="2400" dirty="0"/>
              <a:t>1. Customer shopping from mobile comprise of more than 50% of total customers.</a:t>
            </a:r>
          </a:p>
          <a:p>
            <a:r>
              <a:rPr lang="en-US" sz="2400" dirty="0"/>
              <a:t>80% percent customer accessing online shopping website are Chrome users. We can say that chrome provides user friendly interface which is liked by most of users.</a:t>
            </a:r>
          </a:p>
          <a:p>
            <a:r>
              <a:rPr lang="en-US" sz="2400" dirty="0"/>
              <a:t>2. Channel followed by user to arrive at the favorite online store for the first time is </a:t>
            </a:r>
            <a:r>
              <a:rPr lang="en-US" sz="2400" dirty="0" err="1"/>
              <a:t>Search_engine</a:t>
            </a:r>
            <a:endParaRPr lang="en-US" sz="2400" dirty="0"/>
          </a:p>
          <a:p>
            <a:r>
              <a:rPr lang="en-US" sz="2400" dirty="0"/>
              <a:t>3. 45% customer uses smart phones to access online shopping and 42% customers use windows OS.</a:t>
            </a:r>
          </a:p>
        </p:txBody>
      </p:sp>
    </p:spTree>
    <p:extLst>
      <p:ext uri="{BB962C8B-B14F-4D97-AF65-F5344CB8AC3E}">
        <p14:creationId xmlns:p14="http://schemas.microsoft.com/office/powerpoint/2010/main" val="379081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1B7AC4-9120-4187-AE4E-9CF27C42B1AF}"/>
              </a:ext>
            </a:extLst>
          </p:cNvPr>
          <p:cNvSpPr>
            <a:spLocks noGrp="1"/>
          </p:cNvSpPr>
          <p:nvPr>
            <p:ph idx="1"/>
          </p:nvPr>
        </p:nvSpPr>
        <p:spPr>
          <a:xfrm>
            <a:off x="1141412" y="3286124"/>
            <a:ext cx="9905999" cy="3297305"/>
          </a:xfrm>
        </p:spPr>
        <p:txBody>
          <a:bodyPr/>
          <a:lstStyle/>
          <a:p>
            <a:pPr marL="457200" indent="-457200">
              <a:buAutoNum type="arabicPeriod"/>
            </a:pPr>
            <a:r>
              <a:rPr lang="en-US" dirty="0"/>
              <a:t>Channel followed by user to arrive at the favorite online store for the first time is </a:t>
            </a:r>
            <a:r>
              <a:rPr lang="en-US" dirty="0" err="1"/>
              <a:t>Search_engine</a:t>
            </a:r>
            <a:r>
              <a:rPr lang="en-US" dirty="0"/>
              <a:t>.</a:t>
            </a:r>
          </a:p>
          <a:p>
            <a:pPr marL="457200" indent="-457200">
              <a:buAutoNum type="arabicPeriod"/>
            </a:pPr>
            <a:r>
              <a:rPr lang="en-US" dirty="0"/>
              <a:t> Highest online shopping is done from Delhi region with 21% of total </a:t>
            </a:r>
            <a:r>
              <a:rPr lang="en-US" dirty="0" err="1"/>
              <a:t>customes</a:t>
            </a:r>
            <a:r>
              <a:rPr lang="en-US" dirty="0"/>
              <a:t>, followed by Greater Noida, and Least is </a:t>
            </a:r>
            <a:r>
              <a:rPr lang="en-US" dirty="0" err="1"/>
              <a:t>Bulandshahr</a:t>
            </a:r>
            <a:r>
              <a:rPr lang="en-US" dirty="0"/>
              <a:t>.</a:t>
            </a:r>
          </a:p>
          <a:p>
            <a:pPr marL="457200" indent="-457200">
              <a:buAutoNum type="arabicPeriod"/>
            </a:pPr>
            <a:r>
              <a:rPr lang="en-US" dirty="0"/>
              <a:t>90% of Customer has reached the websites after first visit through search engine, application and company URL.</a:t>
            </a:r>
          </a:p>
        </p:txBody>
      </p:sp>
      <p:pic>
        <p:nvPicPr>
          <p:cNvPr id="11" name="Picture 10">
            <a:extLst>
              <a:ext uri="{FF2B5EF4-FFF2-40B4-BE49-F238E27FC236}">
                <a16:creationId xmlns:a16="http://schemas.microsoft.com/office/drawing/2014/main" id="{DCA6D1D4-0678-4634-ADB1-5B8666D04CD6}"/>
              </a:ext>
            </a:extLst>
          </p:cNvPr>
          <p:cNvPicPr>
            <a:picLocks noChangeAspect="1"/>
          </p:cNvPicPr>
          <p:nvPr/>
        </p:nvPicPr>
        <p:blipFill>
          <a:blip r:embed="rId2"/>
          <a:stretch>
            <a:fillRect/>
          </a:stretch>
        </p:blipFill>
        <p:spPr>
          <a:xfrm>
            <a:off x="511085" y="274570"/>
            <a:ext cx="3492679" cy="2898841"/>
          </a:xfrm>
          <a:prstGeom prst="rect">
            <a:avLst/>
          </a:prstGeom>
        </p:spPr>
      </p:pic>
      <p:pic>
        <p:nvPicPr>
          <p:cNvPr id="13" name="Picture 12">
            <a:extLst>
              <a:ext uri="{FF2B5EF4-FFF2-40B4-BE49-F238E27FC236}">
                <a16:creationId xmlns:a16="http://schemas.microsoft.com/office/drawing/2014/main" id="{AF5E6718-4009-491D-8D7B-AFEC0CE2E157}"/>
              </a:ext>
            </a:extLst>
          </p:cNvPr>
          <p:cNvPicPr>
            <a:picLocks noChangeAspect="1"/>
          </p:cNvPicPr>
          <p:nvPr/>
        </p:nvPicPr>
        <p:blipFill>
          <a:blip r:embed="rId3"/>
          <a:stretch>
            <a:fillRect/>
          </a:stretch>
        </p:blipFill>
        <p:spPr>
          <a:xfrm>
            <a:off x="4181182" y="274570"/>
            <a:ext cx="4007056" cy="2898841"/>
          </a:xfrm>
          <a:prstGeom prst="rect">
            <a:avLst/>
          </a:prstGeom>
        </p:spPr>
      </p:pic>
      <p:pic>
        <p:nvPicPr>
          <p:cNvPr id="15" name="Picture 14">
            <a:extLst>
              <a:ext uri="{FF2B5EF4-FFF2-40B4-BE49-F238E27FC236}">
                <a16:creationId xmlns:a16="http://schemas.microsoft.com/office/drawing/2014/main" id="{F743CD68-75EA-4232-8521-A5EB0D091580}"/>
              </a:ext>
            </a:extLst>
          </p:cNvPr>
          <p:cNvPicPr>
            <a:picLocks noChangeAspect="1"/>
          </p:cNvPicPr>
          <p:nvPr/>
        </p:nvPicPr>
        <p:blipFill>
          <a:blip r:embed="rId4"/>
          <a:stretch>
            <a:fillRect/>
          </a:stretch>
        </p:blipFill>
        <p:spPr>
          <a:xfrm>
            <a:off x="8365656" y="274570"/>
            <a:ext cx="3651357" cy="2898841"/>
          </a:xfrm>
          <a:prstGeom prst="rect">
            <a:avLst/>
          </a:prstGeom>
        </p:spPr>
      </p:pic>
    </p:spTree>
    <p:extLst>
      <p:ext uri="{BB962C8B-B14F-4D97-AF65-F5344CB8AC3E}">
        <p14:creationId xmlns:p14="http://schemas.microsoft.com/office/powerpoint/2010/main" val="425723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EE350-54F5-4D37-BEDF-446B70C5516A}"/>
              </a:ext>
            </a:extLst>
          </p:cNvPr>
          <p:cNvSpPr>
            <a:spLocks noGrp="1"/>
          </p:cNvSpPr>
          <p:nvPr>
            <p:ph idx="1"/>
          </p:nvPr>
        </p:nvSpPr>
        <p:spPr>
          <a:xfrm>
            <a:off x="152400" y="3657599"/>
            <a:ext cx="11868150" cy="3076576"/>
          </a:xfrm>
        </p:spPr>
        <p:txBody>
          <a:bodyPr>
            <a:normAutofit fontScale="92500"/>
          </a:bodyPr>
          <a:lstStyle/>
          <a:p>
            <a:pPr marL="0" indent="0">
              <a:buNone/>
            </a:pPr>
            <a:r>
              <a:rPr lang="en-US" dirty="0"/>
              <a:t>1. Most of the customer has spent more than 15 minutes before making the decision of purchase.</a:t>
            </a:r>
          </a:p>
          <a:p>
            <a:pPr marL="0" indent="0">
              <a:buNone/>
            </a:pPr>
            <a:r>
              <a:rPr lang="en-US" dirty="0"/>
              <a:t>2. </a:t>
            </a:r>
            <a:r>
              <a:rPr lang="en-US" dirty="0" err="1"/>
              <a:t>Customre</a:t>
            </a:r>
            <a:r>
              <a:rPr lang="en-US" dirty="0"/>
              <a:t> feels ease of using Debit/Credit cards and COD as mode of payment while making an order. This may be due to availability of any cashback offers or customer see </a:t>
            </a:r>
            <a:r>
              <a:rPr lang="en-US" dirty="0" err="1"/>
              <a:t>reliabilty</a:t>
            </a:r>
            <a:r>
              <a:rPr lang="en-US" dirty="0"/>
              <a:t> in COD payment.</a:t>
            </a:r>
          </a:p>
          <a:p>
            <a:pPr marL="0" indent="0">
              <a:buNone/>
            </a:pPr>
            <a:r>
              <a:rPr lang="en-US" dirty="0"/>
              <a:t>3. 65% of Customers have voted that they abandon the products in bags "Sometimes".</a:t>
            </a:r>
          </a:p>
          <a:p>
            <a:pPr marL="0" indent="0">
              <a:buNone/>
            </a:pPr>
            <a:r>
              <a:rPr lang="en-US" dirty="0"/>
              <a:t>4. More than 50 % of customer has abandoned the bag as they got another alternative, but nearly 30% of customer abandoned due to lack of trust and not available mode of payment, by focusing on providing good benefits and multiple mode of payments may reduce these columns into 0.¶</a:t>
            </a:r>
          </a:p>
        </p:txBody>
      </p:sp>
      <p:pic>
        <p:nvPicPr>
          <p:cNvPr id="5" name="Picture 4">
            <a:extLst>
              <a:ext uri="{FF2B5EF4-FFF2-40B4-BE49-F238E27FC236}">
                <a16:creationId xmlns:a16="http://schemas.microsoft.com/office/drawing/2014/main" id="{43A285B4-C398-4D20-B546-4D7C0BAD3A29}"/>
              </a:ext>
            </a:extLst>
          </p:cNvPr>
          <p:cNvPicPr>
            <a:picLocks noChangeAspect="1"/>
          </p:cNvPicPr>
          <p:nvPr/>
        </p:nvPicPr>
        <p:blipFill>
          <a:blip r:embed="rId2"/>
          <a:stretch>
            <a:fillRect/>
          </a:stretch>
        </p:blipFill>
        <p:spPr>
          <a:xfrm>
            <a:off x="330077" y="219074"/>
            <a:ext cx="4788146" cy="3438525"/>
          </a:xfrm>
          <a:prstGeom prst="rect">
            <a:avLst/>
          </a:prstGeom>
        </p:spPr>
      </p:pic>
      <p:pic>
        <p:nvPicPr>
          <p:cNvPr id="7" name="Picture 6">
            <a:extLst>
              <a:ext uri="{FF2B5EF4-FFF2-40B4-BE49-F238E27FC236}">
                <a16:creationId xmlns:a16="http://schemas.microsoft.com/office/drawing/2014/main" id="{8B2C63A2-7C41-4529-A74B-84E91BC5CB12}"/>
              </a:ext>
            </a:extLst>
          </p:cNvPr>
          <p:cNvPicPr>
            <a:picLocks noChangeAspect="1"/>
          </p:cNvPicPr>
          <p:nvPr/>
        </p:nvPicPr>
        <p:blipFill>
          <a:blip r:embed="rId3"/>
          <a:stretch>
            <a:fillRect/>
          </a:stretch>
        </p:blipFill>
        <p:spPr>
          <a:xfrm>
            <a:off x="5295900" y="219074"/>
            <a:ext cx="6566023" cy="3438525"/>
          </a:xfrm>
          <a:prstGeom prst="rect">
            <a:avLst/>
          </a:prstGeom>
        </p:spPr>
      </p:pic>
    </p:spTree>
    <p:extLst>
      <p:ext uri="{BB962C8B-B14F-4D97-AF65-F5344CB8AC3E}">
        <p14:creationId xmlns:p14="http://schemas.microsoft.com/office/powerpoint/2010/main" val="217123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A26B9-ABCE-4A54-9728-C485799C6776}"/>
              </a:ext>
            </a:extLst>
          </p:cNvPr>
          <p:cNvSpPr>
            <a:spLocks noGrp="1"/>
          </p:cNvSpPr>
          <p:nvPr>
            <p:ph idx="1"/>
          </p:nvPr>
        </p:nvSpPr>
        <p:spPr>
          <a:xfrm>
            <a:off x="1143000" y="3251202"/>
            <a:ext cx="9905999" cy="2882900"/>
          </a:xfrm>
        </p:spPr>
        <p:txBody>
          <a:bodyPr>
            <a:normAutofit fontScale="85000" lnSpcReduction="10000"/>
          </a:bodyPr>
          <a:lstStyle/>
          <a:p>
            <a:pPr marL="0" indent="0">
              <a:buNone/>
            </a:pPr>
            <a:r>
              <a:rPr lang="en-US" dirty="0"/>
              <a:t>1. 90% of customer agree or Strongly agree that the content on the website is be easy to read and understand. Further improvement can be directly made by asking customer feedback and taking </a:t>
            </a:r>
            <a:r>
              <a:rPr lang="en-US" dirty="0" err="1"/>
              <a:t>hypthesis</a:t>
            </a:r>
            <a:r>
              <a:rPr lang="en-US" dirty="0"/>
              <a:t> if that decision holds good for all population.</a:t>
            </a:r>
          </a:p>
          <a:p>
            <a:pPr marL="0" indent="0">
              <a:buNone/>
            </a:pPr>
            <a:r>
              <a:rPr lang="en-US" dirty="0"/>
              <a:t>2. 80% of customer agree that information on similar product to the one highlighted is important for product comparison.</a:t>
            </a:r>
          </a:p>
          <a:p>
            <a:pPr marL="0" indent="0">
              <a:buNone/>
            </a:pPr>
            <a:r>
              <a:rPr lang="en-US" dirty="0"/>
              <a:t>3. 75% of customer agree that if product is to be bough by most of customer then, complete information on listed seller and product being offered is important for purchase decision.</a:t>
            </a:r>
          </a:p>
          <a:p>
            <a:pPr marL="0" indent="0">
              <a:buNone/>
            </a:pPr>
            <a:r>
              <a:rPr lang="en-US" dirty="0"/>
              <a:t>4.  90% agree that to make a clear decision on purchase of product all the relevant information on listed products must be stated clearly</a:t>
            </a:r>
          </a:p>
        </p:txBody>
      </p:sp>
      <p:pic>
        <p:nvPicPr>
          <p:cNvPr id="5" name="Picture 4">
            <a:extLst>
              <a:ext uri="{FF2B5EF4-FFF2-40B4-BE49-F238E27FC236}">
                <a16:creationId xmlns:a16="http://schemas.microsoft.com/office/drawing/2014/main" id="{84C7B505-C0B3-44DB-A0E0-FEF414A0C01B}"/>
              </a:ext>
            </a:extLst>
          </p:cNvPr>
          <p:cNvPicPr>
            <a:picLocks noChangeAspect="1"/>
          </p:cNvPicPr>
          <p:nvPr/>
        </p:nvPicPr>
        <p:blipFill>
          <a:blip r:embed="rId2"/>
          <a:stretch>
            <a:fillRect/>
          </a:stretch>
        </p:blipFill>
        <p:spPr>
          <a:xfrm>
            <a:off x="366712" y="203200"/>
            <a:ext cx="5467631" cy="2794000"/>
          </a:xfrm>
          <a:prstGeom prst="rect">
            <a:avLst/>
          </a:prstGeom>
        </p:spPr>
      </p:pic>
      <p:pic>
        <p:nvPicPr>
          <p:cNvPr id="7" name="Picture 6">
            <a:extLst>
              <a:ext uri="{FF2B5EF4-FFF2-40B4-BE49-F238E27FC236}">
                <a16:creationId xmlns:a16="http://schemas.microsoft.com/office/drawing/2014/main" id="{0617426C-46EE-46E3-8E4C-09AC38D120DA}"/>
              </a:ext>
            </a:extLst>
          </p:cNvPr>
          <p:cNvPicPr>
            <a:picLocks noChangeAspect="1"/>
          </p:cNvPicPr>
          <p:nvPr/>
        </p:nvPicPr>
        <p:blipFill>
          <a:blip r:embed="rId3"/>
          <a:stretch>
            <a:fillRect/>
          </a:stretch>
        </p:blipFill>
        <p:spPr>
          <a:xfrm>
            <a:off x="5962509" y="203200"/>
            <a:ext cx="5473981" cy="2882900"/>
          </a:xfrm>
          <a:prstGeom prst="rect">
            <a:avLst/>
          </a:prstGeom>
        </p:spPr>
      </p:pic>
    </p:spTree>
    <p:extLst>
      <p:ext uri="{BB962C8B-B14F-4D97-AF65-F5344CB8AC3E}">
        <p14:creationId xmlns:p14="http://schemas.microsoft.com/office/powerpoint/2010/main" val="148394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DF1D-1F53-48BF-81F3-0605C4F45C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0E43CE-A8CB-44D9-923B-5A534EACEC5C}"/>
              </a:ext>
            </a:extLst>
          </p:cNvPr>
          <p:cNvSpPr>
            <a:spLocks noGrp="1"/>
          </p:cNvSpPr>
          <p:nvPr>
            <p:ph idx="1"/>
          </p:nvPr>
        </p:nvSpPr>
        <p:spPr>
          <a:xfrm>
            <a:off x="1141412" y="3276599"/>
            <a:ext cx="9905999" cy="3263901"/>
          </a:xfrm>
        </p:spPr>
        <p:txBody>
          <a:bodyPr>
            <a:normAutofit/>
          </a:bodyPr>
          <a:lstStyle/>
          <a:p>
            <a:pPr marL="0" indent="0">
              <a:buNone/>
            </a:pPr>
            <a:r>
              <a:rPr lang="en-US" dirty="0"/>
              <a:t>1. It is evident that companies website should have better ease of navigation in website to make more customer interaction and customer activation.</a:t>
            </a:r>
          </a:p>
          <a:p>
            <a:pPr marL="0" indent="0">
              <a:buNone/>
            </a:pPr>
            <a:r>
              <a:rPr lang="en-US" dirty="0"/>
              <a:t>2. The website/Application should have better loading and processing speed, agreed by 85% of customers.</a:t>
            </a:r>
          </a:p>
          <a:p>
            <a:pPr marL="0" indent="0">
              <a:buNone/>
            </a:pPr>
            <a:r>
              <a:rPr lang="en-US" dirty="0"/>
              <a:t>3. Website having user friendly Interface will have high customer interaction, strongly agreed by 70%</a:t>
            </a:r>
          </a:p>
          <a:p>
            <a:pPr marL="0" indent="0">
              <a:buNone/>
            </a:pPr>
            <a:r>
              <a:rPr lang="en-US" dirty="0"/>
              <a:t>4. 60% of customer strongly agree that </a:t>
            </a:r>
            <a:r>
              <a:rPr lang="en-US" dirty="0" err="1"/>
              <a:t>comapanies</a:t>
            </a:r>
            <a:r>
              <a:rPr lang="en-US" dirty="0"/>
              <a:t> have convenient mode of payments.</a:t>
            </a:r>
          </a:p>
        </p:txBody>
      </p:sp>
      <p:pic>
        <p:nvPicPr>
          <p:cNvPr id="5" name="Picture 4">
            <a:extLst>
              <a:ext uri="{FF2B5EF4-FFF2-40B4-BE49-F238E27FC236}">
                <a16:creationId xmlns:a16="http://schemas.microsoft.com/office/drawing/2014/main" id="{4B1EAB55-F160-4D21-963F-92A13E23C2C0}"/>
              </a:ext>
            </a:extLst>
          </p:cNvPr>
          <p:cNvPicPr>
            <a:picLocks noChangeAspect="1"/>
          </p:cNvPicPr>
          <p:nvPr/>
        </p:nvPicPr>
        <p:blipFill>
          <a:blip r:embed="rId2"/>
          <a:stretch>
            <a:fillRect/>
          </a:stretch>
        </p:blipFill>
        <p:spPr>
          <a:xfrm>
            <a:off x="561829" y="136377"/>
            <a:ext cx="5683542" cy="2886224"/>
          </a:xfrm>
          <a:prstGeom prst="rect">
            <a:avLst/>
          </a:prstGeom>
        </p:spPr>
      </p:pic>
      <p:pic>
        <p:nvPicPr>
          <p:cNvPr id="7" name="Picture 6">
            <a:extLst>
              <a:ext uri="{FF2B5EF4-FFF2-40B4-BE49-F238E27FC236}">
                <a16:creationId xmlns:a16="http://schemas.microsoft.com/office/drawing/2014/main" id="{8945725D-F257-44CB-B3E0-BA694AC857AE}"/>
              </a:ext>
            </a:extLst>
          </p:cNvPr>
          <p:cNvPicPr>
            <a:picLocks noChangeAspect="1"/>
          </p:cNvPicPr>
          <p:nvPr/>
        </p:nvPicPr>
        <p:blipFill>
          <a:blip r:embed="rId3"/>
          <a:stretch>
            <a:fillRect/>
          </a:stretch>
        </p:blipFill>
        <p:spPr>
          <a:xfrm>
            <a:off x="6245371" y="136378"/>
            <a:ext cx="5969307" cy="2886224"/>
          </a:xfrm>
          <a:prstGeom prst="rect">
            <a:avLst/>
          </a:prstGeom>
        </p:spPr>
      </p:pic>
    </p:spTree>
    <p:extLst>
      <p:ext uri="{BB962C8B-B14F-4D97-AF65-F5344CB8AC3E}">
        <p14:creationId xmlns:p14="http://schemas.microsoft.com/office/powerpoint/2010/main" val="1471746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D8A9-F462-40E9-865C-137AC05F7723}"/>
              </a:ext>
            </a:extLst>
          </p:cNvPr>
          <p:cNvSpPr>
            <a:spLocks noGrp="1"/>
          </p:cNvSpPr>
          <p:nvPr>
            <p:ph type="title"/>
          </p:nvPr>
        </p:nvSpPr>
        <p:spPr>
          <a:xfrm>
            <a:off x="251664" y="165847"/>
            <a:ext cx="9404723" cy="1400530"/>
          </a:xfrm>
        </p:spPr>
        <p:txBody>
          <a:bodyPr/>
          <a:lstStyle/>
          <a:p>
            <a:r>
              <a:rPr lang="en-IN" sz="3600" b="1" u="sng" dirty="0"/>
              <a:t>Contents</a:t>
            </a:r>
            <a:r>
              <a:rPr lang="en-IN" sz="1600" dirty="0"/>
              <a:t> : -</a:t>
            </a:r>
            <a:br>
              <a:rPr lang="en-IN" sz="1600" dirty="0"/>
            </a:br>
            <a:br>
              <a:rPr lang="en-IN" sz="1600" dirty="0"/>
            </a:br>
            <a:endParaRPr lang="en-IN" sz="1600" dirty="0"/>
          </a:p>
        </p:txBody>
      </p:sp>
      <p:sp>
        <p:nvSpPr>
          <p:cNvPr id="3" name="Content Placeholder 2">
            <a:extLst>
              <a:ext uri="{FF2B5EF4-FFF2-40B4-BE49-F238E27FC236}">
                <a16:creationId xmlns:a16="http://schemas.microsoft.com/office/drawing/2014/main" id="{26F5B96C-304C-4C60-BB57-4D4EDF4144C4}"/>
              </a:ext>
            </a:extLst>
          </p:cNvPr>
          <p:cNvSpPr>
            <a:spLocks noGrp="1"/>
          </p:cNvSpPr>
          <p:nvPr>
            <p:ph idx="1"/>
          </p:nvPr>
        </p:nvSpPr>
        <p:spPr>
          <a:xfrm>
            <a:off x="332347" y="1416424"/>
            <a:ext cx="8946541" cy="4195481"/>
          </a:xfrm>
        </p:spPr>
        <p:txBody>
          <a:bodyPr>
            <a:noAutofit/>
          </a:bodyPr>
          <a:lstStyle/>
          <a:p>
            <a:pPr marL="457200" indent="-457200">
              <a:buAutoNum type="arabicPeriod"/>
            </a:pPr>
            <a:r>
              <a:rPr lang="en-IN" sz="1600" dirty="0"/>
              <a:t>Introduction </a:t>
            </a:r>
          </a:p>
          <a:p>
            <a:pPr marL="0" indent="0">
              <a:buNone/>
            </a:pPr>
            <a:endParaRPr lang="en-IN" sz="1600" dirty="0"/>
          </a:p>
          <a:p>
            <a:pPr marL="0" indent="0">
              <a:buNone/>
            </a:pPr>
            <a:r>
              <a:rPr lang="en-IN" sz="1600" dirty="0"/>
              <a:t>       a. What is Customer Retention?</a:t>
            </a:r>
          </a:p>
          <a:p>
            <a:pPr marL="0" indent="0">
              <a:buNone/>
            </a:pPr>
            <a:r>
              <a:rPr lang="en-IN" sz="1600" dirty="0"/>
              <a:t>       b. Why customer retention is so important?</a:t>
            </a:r>
          </a:p>
          <a:p>
            <a:pPr marL="0" indent="0">
              <a:buNone/>
            </a:pPr>
            <a:r>
              <a:rPr lang="en-IN" sz="1600" dirty="0"/>
              <a:t>       c. What are the factors influencing customer retention?</a:t>
            </a:r>
          </a:p>
          <a:p>
            <a:pPr marL="0" indent="0">
              <a:buNone/>
            </a:pPr>
            <a:r>
              <a:rPr lang="en-IN" sz="1600" dirty="0"/>
              <a:t>       </a:t>
            </a:r>
          </a:p>
          <a:p>
            <a:pPr marL="0" indent="0">
              <a:buNone/>
            </a:pPr>
            <a:r>
              <a:rPr lang="en-IN" sz="1600" dirty="0"/>
              <a:t>2. Problem Statement</a:t>
            </a:r>
          </a:p>
          <a:p>
            <a:pPr marL="0" indent="0">
              <a:buNone/>
            </a:pPr>
            <a:r>
              <a:rPr lang="en-IN" sz="1600" dirty="0"/>
              <a:t>        a. What is the problem about.</a:t>
            </a:r>
          </a:p>
          <a:p>
            <a:pPr marL="0" indent="0">
              <a:buNone/>
            </a:pPr>
            <a:r>
              <a:rPr lang="en-IN" sz="1600" dirty="0"/>
              <a:t>        b. Important libraries to perform the operation.</a:t>
            </a:r>
          </a:p>
          <a:p>
            <a:pPr marL="0" indent="0">
              <a:buNone/>
            </a:pPr>
            <a:endParaRPr lang="en-IN" sz="1600" dirty="0"/>
          </a:p>
          <a:p>
            <a:pPr marL="0" indent="0">
              <a:buNone/>
            </a:pPr>
            <a:r>
              <a:rPr lang="en-IN" sz="1600" dirty="0"/>
              <a:t>3. Problem Solving Approaches, Data Analysis, Data Visualization Techniques and observation.</a:t>
            </a:r>
          </a:p>
          <a:p>
            <a:pPr marL="0" indent="0">
              <a:buNone/>
            </a:pPr>
            <a:endParaRPr lang="en-IN" sz="1600" dirty="0"/>
          </a:p>
          <a:p>
            <a:pPr marL="0" indent="0">
              <a:buNone/>
            </a:pPr>
            <a:r>
              <a:rPr lang="en-IN" sz="1600" dirty="0"/>
              <a:t>4.  Conclusion</a:t>
            </a:r>
          </a:p>
          <a:p>
            <a:endParaRPr lang="en-IN" sz="1600" dirty="0"/>
          </a:p>
        </p:txBody>
      </p:sp>
    </p:spTree>
    <p:extLst>
      <p:ext uri="{BB962C8B-B14F-4D97-AF65-F5344CB8AC3E}">
        <p14:creationId xmlns:p14="http://schemas.microsoft.com/office/powerpoint/2010/main" val="3556341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462E9-511E-4D50-80D2-8D5382471922}"/>
              </a:ext>
            </a:extLst>
          </p:cNvPr>
          <p:cNvSpPr>
            <a:spLocks noGrp="1"/>
          </p:cNvSpPr>
          <p:nvPr>
            <p:ph idx="1"/>
          </p:nvPr>
        </p:nvSpPr>
        <p:spPr>
          <a:xfrm>
            <a:off x="1141412" y="3543299"/>
            <a:ext cx="9905999" cy="2247901"/>
          </a:xfrm>
        </p:spPr>
        <p:txBody>
          <a:bodyPr>
            <a:normAutofit fontScale="92500" lnSpcReduction="20000"/>
          </a:bodyPr>
          <a:lstStyle/>
          <a:p>
            <a:pPr marL="457200" indent="-457200">
              <a:buAutoNum type="arabicPeriod"/>
            </a:pPr>
            <a:r>
              <a:rPr lang="en-US" dirty="0"/>
              <a:t>Customer have agreed that there is trust of transaction with the online retailers.</a:t>
            </a:r>
          </a:p>
          <a:p>
            <a:pPr marL="457200" indent="-457200">
              <a:buAutoNum type="arabicPeriod"/>
            </a:pPr>
            <a:r>
              <a:rPr lang="en-US" dirty="0"/>
              <a:t> They strongly agree that customer executives have empathy towards customers problems.</a:t>
            </a:r>
          </a:p>
          <a:p>
            <a:pPr marL="0" indent="0">
              <a:buNone/>
            </a:pPr>
            <a:r>
              <a:rPr lang="en-US" dirty="0"/>
              <a:t>3. Customer strongly agree that customer care executives behave with empathy towards customer problems/issues.</a:t>
            </a:r>
          </a:p>
          <a:p>
            <a:pPr marL="0" indent="0">
              <a:buNone/>
            </a:pPr>
            <a:r>
              <a:rPr lang="en-US" dirty="0"/>
              <a:t>2. Customer have strongly agreed that customer data privacy is </a:t>
            </a:r>
            <a:r>
              <a:rPr lang="en-US" dirty="0" err="1"/>
              <a:t>guranteed</a:t>
            </a:r>
            <a:r>
              <a:rPr lang="en-US" dirty="0"/>
              <a:t> and Responsiveness is more customer friendly.</a:t>
            </a:r>
          </a:p>
        </p:txBody>
      </p:sp>
      <p:pic>
        <p:nvPicPr>
          <p:cNvPr id="5" name="Picture 4">
            <a:extLst>
              <a:ext uri="{FF2B5EF4-FFF2-40B4-BE49-F238E27FC236}">
                <a16:creationId xmlns:a16="http://schemas.microsoft.com/office/drawing/2014/main" id="{0385D94E-A6AF-44E7-AC11-2E369A382F51}"/>
              </a:ext>
            </a:extLst>
          </p:cNvPr>
          <p:cNvPicPr>
            <a:picLocks noChangeAspect="1"/>
          </p:cNvPicPr>
          <p:nvPr/>
        </p:nvPicPr>
        <p:blipFill>
          <a:blip r:embed="rId2"/>
          <a:stretch>
            <a:fillRect/>
          </a:stretch>
        </p:blipFill>
        <p:spPr>
          <a:xfrm>
            <a:off x="812678" y="125506"/>
            <a:ext cx="4750044" cy="3276600"/>
          </a:xfrm>
          <a:prstGeom prst="rect">
            <a:avLst/>
          </a:prstGeom>
        </p:spPr>
      </p:pic>
      <p:pic>
        <p:nvPicPr>
          <p:cNvPr id="7" name="Picture 6">
            <a:extLst>
              <a:ext uri="{FF2B5EF4-FFF2-40B4-BE49-F238E27FC236}">
                <a16:creationId xmlns:a16="http://schemas.microsoft.com/office/drawing/2014/main" id="{BCFB3086-8C81-4B29-83D0-4B841D38CDF3}"/>
              </a:ext>
            </a:extLst>
          </p:cNvPr>
          <p:cNvPicPr>
            <a:picLocks noChangeAspect="1"/>
          </p:cNvPicPr>
          <p:nvPr/>
        </p:nvPicPr>
        <p:blipFill>
          <a:blip r:embed="rId3"/>
          <a:stretch>
            <a:fillRect/>
          </a:stretch>
        </p:blipFill>
        <p:spPr>
          <a:xfrm>
            <a:off x="5825854" y="152400"/>
            <a:ext cx="5219968" cy="3276600"/>
          </a:xfrm>
          <a:prstGeom prst="rect">
            <a:avLst/>
          </a:prstGeom>
        </p:spPr>
      </p:pic>
    </p:spTree>
    <p:extLst>
      <p:ext uri="{BB962C8B-B14F-4D97-AF65-F5344CB8AC3E}">
        <p14:creationId xmlns:p14="http://schemas.microsoft.com/office/powerpoint/2010/main" val="210564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BD8856-464C-41AA-A5E7-A6D0FC8FE189}"/>
              </a:ext>
            </a:extLst>
          </p:cNvPr>
          <p:cNvPicPr>
            <a:picLocks noChangeAspect="1"/>
          </p:cNvPicPr>
          <p:nvPr/>
        </p:nvPicPr>
        <p:blipFill>
          <a:blip r:embed="rId2"/>
          <a:stretch>
            <a:fillRect/>
          </a:stretch>
        </p:blipFill>
        <p:spPr>
          <a:xfrm>
            <a:off x="847607" y="212578"/>
            <a:ext cx="3724393" cy="5654822"/>
          </a:xfrm>
          <a:prstGeom prst="rect">
            <a:avLst/>
          </a:prstGeom>
        </p:spPr>
      </p:pic>
      <p:pic>
        <p:nvPicPr>
          <p:cNvPr id="7" name="Picture 6">
            <a:extLst>
              <a:ext uri="{FF2B5EF4-FFF2-40B4-BE49-F238E27FC236}">
                <a16:creationId xmlns:a16="http://schemas.microsoft.com/office/drawing/2014/main" id="{293C0A24-C0C2-45B0-964F-4CDE0038DC3A}"/>
              </a:ext>
            </a:extLst>
          </p:cNvPr>
          <p:cNvPicPr>
            <a:picLocks noChangeAspect="1"/>
          </p:cNvPicPr>
          <p:nvPr/>
        </p:nvPicPr>
        <p:blipFill>
          <a:blip r:embed="rId3"/>
          <a:stretch>
            <a:fillRect/>
          </a:stretch>
        </p:blipFill>
        <p:spPr>
          <a:xfrm>
            <a:off x="4673485" y="212578"/>
            <a:ext cx="3937116" cy="5658141"/>
          </a:xfrm>
          <a:prstGeom prst="rect">
            <a:avLst/>
          </a:prstGeom>
        </p:spPr>
      </p:pic>
    </p:spTree>
    <p:extLst>
      <p:ext uri="{BB962C8B-B14F-4D97-AF65-F5344CB8AC3E}">
        <p14:creationId xmlns:p14="http://schemas.microsoft.com/office/powerpoint/2010/main" val="319984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53C5-8298-4133-8461-04C25DF48339}"/>
              </a:ext>
            </a:extLst>
          </p:cNvPr>
          <p:cNvSpPr>
            <a:spLocks noGrp="1"/>
          </p:cNvSpPr>
          <p:nvPr>
            <p:ph type="title"/>
          </p:nvPr>
        </p:nvSpPr>
        <p:spPr/>
        <p:txBody>
          <a:bodyPr>
            <a:normAutofit fontScale="90000"/>
          </a:bodyPr>
          <a:lstStyle/>
          <a:p>
            <a:r>
              <a:rPr lang="en-US" dirty="0"/>
              <a:t>Customers have strongly agreed the following below points:</a:t>
            </a:r>
            <a:br>
              <a:rPr lang="en-US" dirty="0"/>
            </a:br>
            <a:endParaRPr lang="en-US" dirty="0"/>
          </a:p>
        </p:txBody>
      </p:sp>
      <p:sp>
        <p:nvSpPr>
          <p:cNvPr id="3" name="Content Placeholder 2">
            <a:extLst>
              <a:ext uri="{FF2B5EF4-FFF2-40B4-BE49-F238E27FC236}">
                <a16:creationId xmlns:a16="http://schemas.microsoft.com/office/drawing/2014/main" id="{5F9C8054-40C8-4EE2-B45A-03CB11066630}"/>
              </a:ext>
            </a:extLst>
          </p:cNvPr>
          <p:cNvSpPr>
            <a:spLocks noGrp="1"/>
          </p:cNvSpPr>
          <p:nvPr>
            <p:ph idx="1"/>
          </p:nvPr>
        </p:nvSpPr>
        <p:spPr>
          <a:xfrm>
            <a:off x="1141412" y="1695450"/>
            <a:ext cx="9905999" cy="4657725"/>
          </a:xfrm>
        </p:spPr>
        <p:txBody>
          <a:bodyPr>
            <a:normAutofit/>
          </a:bodyPr>
          <a:lstStyle/>
          <a:p>
            <a:r>
              <a:rPr lang="en-US" dirty="0"/>
              <a:t> Benefits and Discounts are provided by online shopping retailers, and they have enjoyed the shopping experience.</a:t>
            </a:r>
          </a:p>
          <a:p>
            <a:r>
              <a:rPr lang="en-US" dirty="0"/>
              <a:t> Convenience and Flexibility in shopping online, Return/Replacements are provided for the products purchased.</a:t>
            </a:r>
          </a:p>
          <a:p>
            <a:r>
              <a:rPr lang="en-US" dirty="0"/>
              <a:t> Loyalty benefit programs are benefits for online shopping,</a:t>
            </a:r>
          </a:p>
          <a:p>
            <a:r>
              <a:rPr lang="en-US" dirty="0"/>
              <a:t> Information provided on website have quality information of products and improves customer satisfaction.</a:t>
            </a:r>
          </a:p>
          <a:p>
            <a:r>
              <a:rPr lang="en-US" dirty="0"/>
              <a:t> Net benefits by online shopping leads to customer satisfaction</a:t>
            </a:r>
          </a:p>
          <a:p>
            <a:r>
              <a:rPr lang="en-US" dirty="0"/>
              <a:t> Online shopping provides wide variety of products listed into websites.</a:t>
            </a:r>
          </a:p>
          <a:p>
            <a:r>
              <a:rPr lang="en-US" dirty="0"/>
              <a:t> There is provision for complete product information.</a:t>
            </a:r>
          </a:p>
          <a:p>
            <a:r>
              <a:rPr lang="en-US" dirty="0"/>
              <a:t> From online shopping the monetary savings can be done.¶</a:t>
            </a:r>
          </a:p>
        </p:txBody>
      </p:sp>
    </p:spTree>
    <p:extLst>
      <p:ext uri="{BB962C8B-B14F-4D97-AF65-F5344CB8AC3E}">
        <p14:creationId xmlns:p14="http://schemas.microsoft.com/office/powerpoint/2010/main" val="343883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E01A-4CF1-4A58-8F56-3D0D8D034629}"/>
              </a:ext>
            </a:extLst>
          </p:cNvPr>
          <p:cNvSpPr>
            <a:spLocks noGrp="1"/>
          </p:cNvSpPr>
          <p:nvPr>
            <p:ph type="title"/>
          </p:nvPr>
        </p:nvSpPr>
        <p:spPr/>
        <p:txBody>
          <a:bodyPr>
            <a:normAutofit fontScale="90000"/>
          </a:bodyPr>
          <a:lstStyle/>
          <a:p>
            <a:r>
              <a:rPr lang="en-US" dirty="0"/>
              <a:t>People agreed or have indifferent feeling on below attributes</a:t>
            </a:r>
            <a:br>
              <a:rPr lang="en-US" dirty="0"/>
            </a:br>
            <a:endParaRPr lang="en-US" dirty="0"/>
          </a:p>
        </p:txBody>
      </p:sp>
      <p:sp>
        <p:nvSpPr>
          <p:cNvPr id="3" name="Content Placeholder 2">
            <a:extLst>
              <a:ext uri="{FF2B5EF4-FFF2-40B4-BE49-F238E27FC236}">
                <a16:creationId xmlns:a16="http://schemas.microsoft.com/office/drawing/2014/main" id="{9DB4844A-CB8E-41D6-B6BA-F8C5D132A335}"/>
              </a:ext>
            </a:extLst>
          </p:cNvPr>
          <p:cNvSpPr>
            <a:spLocks noGrp="1"/>
          </p:cNvSpPr>
          <p:nvPr>
            <p:ph idx="1"/>
          </p:nvPr>
        </p:nvSpPr>
        <p:spPr/>
        <p:txBody>
          <a:bodyPr>
            <a:normAutofit/>
          </a:bodyPr>
          <a:lstStyle/>
          <a:p>
            <a:r>
              <a:rPr lang="en-US" dirty="0"/>
              <a:t>37% customer have indifferent feeling on Gratification on e-retailer</a:t>
            </a:r>
          </a:p>
          <a:p>
            <a:r>
              <a:rPr lang="en-US" dirty="0"/>
              <a:t>32% of customer have indifferent feeling that shopping online fills the role.</a:t>
            </a:r>
          </a:p>
          <a:p>
            <a:r>
              <a:rPr lang="en-US" dirty="0"/>
              <a:t>55% customer believes that online shopping give value for money.</a:t>
            </a:r>
          </a:p>
          <a:p>
            <a:pPr marL="0" indent="0">
              <a:buNone/>
            </a:pPr>
            <a:r>
              <a:rPr lang="en-US" dirty="0"/>
              <a:t>* Amazon being top player in the e-commerce business, is one of common </a:t>
            </a:r>
            <a:r>
              <a:rPr lang="en-US" dirty="0" err="1"/>
              <a:t>Online_retailers_shopped</a:t>
            </a:r>
            <a:r>
              <a:rPr lang="en-US" dirty="0"/>
              <a:t> by all customers.</a:t>
            </a:r>
          </a:p>
          <a:p>
            <a:pPr marL="0" indent="0">
              <a:buNone/>
            </a:pPr>
            <a:br>
              <a:rPr lang="en-US" dirty="0"/>
            </a:br>
            <a:endParaRPr lang="en-US" dirty="0"/>
          </a:p>
        </p:txBody>
      </p:sp>
    </p:spTree>
    <p:extLst>
      <p:ext uri="{BB962C8B-B14F-4D97-AF65-F5344CB8AC3E}">
        <p14:creationId xmlns:p14="http://schemas.microsoft.com/office/powerpoint/2010/main" val="400630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1BB4-A09E-434F-A7B2-3710A6F2162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9716F784-8A8B-4671-B116-F1AEE0FEFEA9}"/>
              </a:ext>
            </a:extLst>
          </p:cNvPr>
          <p:cNvPicPr>
            <a:picLocks noGrp="1" noChangeAspect="1"/>
          </p:cNvPicPr>
          <p:nvPr>
            <p:ph idx="1"/>
          </p:nvPr>
        </p:nvPicPr>
        <p:blipFill>
          <a:blip r:embed="rId2"/>
          <a:stretch>
            <a:fillRect/>
          </a:stretch>
        </p:blipFill>
        <p:spPr>
          <a:xfrm>
            <a:off x="4504065" y="215749"/>
            <a:ext cx="3620759" cy="6023731"/>
          </a:xfrm>
        </p:spPr>
      </p:pic>
      <p:pic>
        <p:nvPicPr>
          <p:cNvPr id="5" name="Picture 4">
            <a:extLst>
              <a:ext uri="{FF2B5EF4-FFF2-40B4-BE49-F238E27FC236}">
                <a16:creationId xmlns:a16="http://schemas.microsoft.com/office/drawing/2014/main" id="{652A2FC6-86AC-4A5B-A4C6-CD80649CA78F}"/>
              </a:ext>
            </a:extLst>
          </p:cNvPr>
          <p:cNvPicPr>
            <a:picLocks noChangeAspect="1"/>
          </p:cNvPicPr>
          <p:nvPr/>
        </p:nvPicPr>
        <p:blipFill>
          <a:blip r:embed="rId3"/>
          <a:stretch>
            <a:fillRect/>
          </a:stretch>
        </p:blipFill>
        <p:spPr>
          <a:xfrm>
            <a:off x="339613" y="215749"/>
            <a:ext cx="4079987" cy="6023732"/>
          </a:xfrm>
          <a:prstGeom prst="rect">
            <a:avLst/>
          </a:prstGeom>
        </p:spPr>
      </p:pic>
      <p:pic>
        <p:nvPicPr>
          <p:cNvPr id="9" name="Picture 8">
            <a:extLst>
              <a:ext uri="{FF2B5EF4-FFF2-40B4-BE49-F238E27FC236}">
                <a16:creationId xmlns:a16="http://schemas.microsoft.com/office/drawing/2014/main" id="{E76DA82B-62C4-4AB7-B8CF-F536B2F7CD9E}"/>
              </a:ext>
            </a:extLst>
          </p:cNvPr>
          <p:cNvPicPr>
            <a:picLocks noChangeAspect="1"/>
          </p:cNvPicPr>
          <p:nvPr/>
        </p:nvPicPr>
        <p:blipFill>
          <a:blip r:embed="rId4"/>
          <a:stretch>
            <a:fillRect/>
          </a:stretch>
        </p:blipFill>
        <p:spPr>
          <a:xfrm>
            <a:off x="8209290" y="215749"/>
            <a:ext cx="3820786" cy="6023731"/>
          </a:xfrm>
          <a:prstGeom prst="rect">
            <a:avLst/>
          </a:prstGeom>
        </p:spPr>
      </p:pic>
    </p:spTree>
    <p:extLst>
      <p:ext uri="{BB962C8B-B14F-4D97-AF65-F5344CB8AC3E}">
        <p14:creationId xmlns:p14="http://schemas.microsoft.com/office/powerpoint/2010/main" val="227337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A6F491-478B-44FA-87FB-3D67214920B9}"/>
              </a:ext>
            </a:extLst>
          </p:cNvPr>
          <p:cNvPicPr>
            <a:picLocks noChangeAspect="1"/>
          </p:cNvPicPr>
          <p:nvPr/>
        </p:nvPicPr>
        <p:blipFill>
          <a:blip r:embed="rId2"/>
          <a:stretch>
            <a:fillRect/>
          </a:stretch>
        </p:blipFill>
        <p:spPr>
          <a:xfrm>
            <a:off x="2707112" y="164953"/>
            <a:ext cx="6022022" cy="5908822"/>
          </a:xfrm>
          <a:prstGeom prst="rect">
            <a:avLst/>
          </a:prstGeom>
        </p:spPr>
      </p:pic>
    </p:spTree>
    <p:extLst>
      <p:ext uri="{BB962C8B-B14F-4D97-AF65-F5344CB8AC3E}">
        <p14:creationId xmlns:p14="http://schemas.microsoft.com/office/powerpoint/2010/main" val="410194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5F19-BA27-4AE7-A22E-FFC67D22200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8FAFB6E-A64C-47F4-9242-5B13175BAB86}"/>
              </a:ext>
            </a:extLst>
          </p:cNvPr>
          <p:cNvSpPr>
            <a:spLocks noGrp="1"/>
          </p:cNvSpPr>
          <p:nvPr>
            <p:ph idx="1"/>
          </p:nvPr>
        </p:nvSpPr>
        <p:spPr/>
        <p:txBody>
          <a:bodyPr>
            <a:normAutofit fontScale="92500" lnSpcReduction="10000"/>
          </a:bodyPr>
          <a:lstStyle/>
          <a:p>
            <a:r>
              <a:rPr lang="en-US" dirty="0"/>
              <a:t> Amazon and Flipkart are the online shopping applications/websites with good web-page layout, comprise of 32% of customer votes</a:t>
            </a:r>
          </a:p>
          <a:p>
            <a:r>
              <a:rPr lang="en-US" dirty="0"/>
              <a:t> 70% of customers say that wild variety of products are listed in Amazon and Flipkart</a:t>
            </a:r>
          </a:p>
          <a:p>
            <a:r>
              <a:rPr lang="en-US" dirty="0"/>
              <a:t> 15% of customers believe the reliability of amazon website is better followed by Flipkart, Myntra, Paytm, Snapdeal</a:t>
            </a:r>
          </a:p>
          <a:p>
            <a:r>
              <a:rPr lang="en-US" dirty="0"/>
              <a:t>Amazon has quickest purchase time as per customer feedback comprise of 28% of total feedback</a:t>
            </a:r>
          </a:p>
          <a:p>
            <a:r>
              <a:rPr lang="en-US" dirty="0"/>
              <a:t> Wide range of payment methods must be provided by online websites/application in order to attract higher customer base.</a:t>
            </a:r>
          </a:p>
          <a:p>
            <a:r>
              <a:rPr lang="en-US" dirty="0"/>
              <a:t>In order to retain the customer, we must work more on waiting period for delivery, which can be done by appointing more logistics option internally as well as externally.¶</a:t>
            </a:r>
          </a:p>
        </p:txBody>
      </p:sp>
    </p:spTree>
    <p:extLst>
      <p:ext uri="{BB962C8B-B14F-4D97-AF65-F5344CB8AC3E}">
        <p14:creationId xmlns:p14="http://schemas.microsoft.com/office/powerpoint/2010/main" val="136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2FB5-8606-494C-8A79-F67DE7CD2DE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11EE6B1-0C59-44D3-BFE8-B046B265BE3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07F92-8461-40DE-9C3D-58D9EE637EC7}"/>
              </a:ext>
            </a:extLst>
          </p:cNvPr>
          <p:cNvPicPr>
            <a:picLocks noChangeAspect="1"/>
          </p:cNvPicPr>
          <p:nvPr/>
        </p:nvPicPr>
        <p:blipFill>
          <a:blip r:embed="rId2"/>
          <a:stretch>
            <a:fillRect/>
          </a:stretch>
        </p:blipFill>
        <p:spPr>
          <a:xfrm>
            <a:off x="263412" y="209400"/>
            <a:ext cx="4041888" cy="6239024"/>
          </a:xfrm>
          <a:prstGeom prst="rect">
            <a:avLst/>
          </a:prstGeom>
        </p:spPr>
      </p:pic>
      <p:pic>
        <p:nvPicPr>
          <p:cNvPr id="7" name="Picture 6">
            <a:extLst>
              <a:ext uri="{FF2B5EF4-FFF2-40B4-BE49-F238E27FC236}">
                <a16:creationId xmlns:a16="http://schemas.microsoft.com/office/drawing/2014/main" id="{A060689B-6CEA-4441-9DF5-5816AEF17712}"/>
              </a:ext>
            </a:extLst>
          </p:cNvPr>
          <p:cNvPicPr>
            <a:picLocks noChangeAspect="1"/>
          </p:cNvPicPr>
          <p:nvPr/>
        </p:nvPicPr>
        <p:blipFill>
          <a:blip r:embed="rId3"/>
          <a:stretch>
            <a:fillRect/>
          </a:stretch>
        </p:blipFill>
        <p:spPr>
          <a:xfrm>
            <a:off x="4419600" y="202914"/>
            <a:ext cx="3798038" cy="6239023"/>
          </a:xfrm>
          <a:prstGeom prst="rect">
            <a:avLst/>
          </a:prstGeom>
        </p:spPr>
      </p:pic>
      <p:pic>
        <p:nvPicPr>
          <p:cNvPr id="9" name="Picture 8">
            <a:extLst>
              <a:ext uri="{FF2B5EF4-FFF2-40B4-BE49-F238E27FC236}">
                <a16:creationId xmlns:a16="http://schemas.microsoft.com/office/drawing/2014/main" id="{F13CFEA2-02FE-445E-BFB7-86AC0C2FCD10}"/>
              </a:ext>
            </a:extLst>
          </p:cNvPr>
          <p:cNvPicPr>
            <a:picLocks noChangeAspect="1"/>
          </p:cNvPicPr>
          <p:nvPr/>
        </p:nvPicPr>
        <p:blipFill>
          <a:blip r:embed="rId4"/>
          <a:stretch>
            <a:fillRect/>
          </a:stretch>
        </p:blipFill>
        <p:spPr>
          <a:xfrm>
            <a:off x="8331939" y="209400"/>
            <a:ext cx="3798038" cy="6232537"/>
          </a:xfrm>
          <a:prstGeom prst="rect">
            <a:avLst/>
          </a:prstGeom>
        </p:spPr>
      </p:pic>
    </p:spTree>
    <p:extLst>
      <p:ext uri="{BB962C8B-B14F-4D97-AF65-F5344CB8AC3E}">
        <p14:creationId xmlns:p14="http://schemas.microsoft.com/office/powerpoint/2010/main" val="3873283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9D9D-509A-465B-B162-225E161F30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922350-0C21-4B00-8CB0-363E41A8E4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60CC467-4D78-4DF0-973B-CF8529507926}"/>
              </a:ext>
            </a:extLst>
          </p:cNvPr>
          <p:cNvPicPr>
            <a:picLocks noChangeAspect="1"/>
          </p:cNvPicPr>
          <p:nvPr/>
        </p:nvPicPr>
        <p:blipFill>
          <a:blip r:embed="rId2"/>
          <a:stretch>
            <a:fillRect/>
          </a:stretch>
        </p:blipFill>
        <p:spPr>
          <a:xfrm>
            <a:off x="5620279" y="342750"/>
            <a:ext cx="5860521" cy="5816899"/>
          </a:xfrm>
          <a:prstGeom prst="rect">
            <a:avLst/>
          </a:prstGeom>
        </p:spPr>
      </p:pic>
      <p:pic>
        <p:nvPicPr>
          <p:cNvPr id="7" name="Picture 6">
            <a:extLst>
              <a:ext uri="{FF2B5EF4-FFF2-40B4-BE49-F238E27FC236}">
                <a16:creationId xmlns:a16="http://schemas.microsoft.com/office/drawing/2014/main" id="{66352DD9-9053-4D42-A955-A79AF67844B1}"/>
              </a:ext>
            </a:extLst>
          </p:cNvPr>
          <p:cNvPicPr>
            <a:picLocks noChangeAspect="1"/>
          </p:cNvPicPr>
          <p:nvPr/>
        </p:nvPicPr>
        <p:blipFill>
          <a:blip r:embed="rId3"/>
          <a:stretch>
            <a:fillRect/>
          </a:stretch>
        </p:blipFill>
        <p:spPr>
          <a:xfrm>
            <a:off x="603521" y="340103"/>
            <a:ext cx="5016758" cy="5816899"/>
          </a:xfrm>
          <a:prstGeom prst="rect">
            <a:avLst/>
          </a:prstGeom>
        </p:spPr>
      </p:pic>
    </p:spTree>
    <p:extLst>
      <p:ext uri="{BB962C8B-B14F-4D97-AF65-F5344CB8AC3E}">
        <p14:creationId xmlns:p14="http://schemas.microsoft.com/office/powerpoint/2010/main" val="3439753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8ACD-6295-4B15-9031-3F3FD4483610}"/>
              </a:ext>
            </a:extLst>
          </p:cNvPr>
          <p:cNvSpPr>
            <a:spLocks noGrp="1"/>
          </p:cNvSpPr>
          <p:nvPr>
            <p:ph type="title"/>
          </p:nvPr>
        </p:nvSpPr>
        <p:spPr>
          <a:xfrm>
            <a:off x="504919" y="195184"/>
            <a:ext cx="9905998" cy="871615"/>
          </a:xfrm>
        </p:spPr>
        <p:txBody>
          <a:bodyPr/>
          <a:lstStyle/>
          <a:p>
            <a:r>
              <a:rPr lang="en-US" dirty="0"/>
              <a:t>Observations:</a:t>
            </a:r>
          </a:p>
        </p:txBody>
      </p:sp>
      <p:sp>
        <p:nvSpPr>
          <p:cNvPr id="3" name="Content Placeholder 2">
            <a:extLst>
              <a:ext uri="{FF2B5EF4-FFF2-40B4-BE49-F238E27FC236}">
                <a16:creationId xmlns:a16="http://schemas.microsoft.com/office/drawing/2014/main" id="{9E8AA9DF-D800-4810-97E8-8842ACD850AA}"/>
              </a:ext>
            </a:extLst>
          </p:cNvPr>
          <p:cNvSpPr>
            <a:spLocks noGrp="1"/>
          </p:cNvSpPr>
          <p:nvPr>
            <p:ph idx="1"/>
          </p:nvPr>
        </p:nvSpPr>
        <p:spPr>
          <a:xfrm>
            <a:off x="1240024" y="1176866"/>
            <a:ext cx="9905999" cy="4504268"/>
          </a:xfrm>
        </p:spPr>
        <p:txBody>
          <a:bodyPr>
            <a:normAutofit fontScale="55000" lnSpcReduction="20000"/>
          </a:bodyPr>
          <a:lstStyle/>
          <a:p>
            <a:pPr>
              <a:lnSpc>
                <a:spcPct val="120000"/>
              </a:lnSpc>
            </a:pPr>
            <a:r>
              <a:rPr lang="en-US" dirty="0"/>
              <a:t>Privacy of customers information: When customer uses online shopping, they will be sharing all the personal/private information to the retailers, Keeping the privacy of customer is one of toughest though most important thing which helps in building trust in customers</a:t>
            </a:r>
          </a:p>
          <a:p>
            <a:pPr>
              <a:lnSpc>
                <a:spcPct val="120000"/>
              </a:lnSpc>
            </a:pPr>
            <a:r>
              <a:rPr lang="en-US" dirty="0"/>
              <a:t>Financial information: shared by customer during payments will be saved in online store databases. Hence keeping the financial information safe makes the them reliable towards customer.</a:t>
            </a:r>
          </a:p>
          <a:p>
            <a:pPr>
              <a:lnSpc>
                <a:spcPct val="120000"/>
              </a:lnSpc>
            </a:pPr>
            <a:r>
              <a:rPr lang="en-US" dirty="0"/>
              <a:t>Trustworthiness: built up towards customer might be one of important reason to increase customer database</a:t>
            </a:r>
          </a:p>
          <a:p>
            <a:pPr>
              <a:lnSpc>
                <a:spcPct val="120000"/>
              </a:lnSpc>
            </a:pPr>
            <a:r>
              <a:rPr lang="en-US" dirty="0"/>
              <a:t>If customer who have made online shopping from any retailer, Resolving their issues w.r.t to product should be important to attract them again form online shopping, Presence of online assistance through multi-channel should be kept by online retailers.</a:t>
            </a:r>
          </a:p>
          <a:p>
            <a:pPr>
              <a:lnSpc>
                <a:spcPct val="120000"/>
              </a:lnSpc>
            </a:pPr>
            <a:r>
              <a:rPr lang="en-US" dirty="0"/>
              <a:t>To increase the number of customers attracting to online shopping, online retailers should focus on increasing sales promotion.</a:t>
            </a:r>
          </a:p>
          <a:p>
            <a:pPr>
              <a:lnSpc>
                <a:spcPct val="120000"/>
              </a:lnSpc>
            </a:pPr>
            <a:r>
              <a:rPr lang="en-US" dirty="0"/>
              <a:t>Online websites/applications should be having attractive product information and images/ graphics in order to make products more visible for shopping. While it should also be kept in mind to keep time constraints of loading the websites/images.</a:t>
            </a:r>
          </a:p>
          <a:p>
            <a:pPr>
              <a:lnSpc>
                <a:spcPct val="120000"/>
              </a:lnSpc>
            </a:pPr>
            <a:r>
              <a:rPr lang="en-US" dirty="0"/>
              <a:t>Online retailers will always be trying to bring any changes in their websites so change in website/Application design will be important to increase customer interaction.</a:t>
            </a:r>
          </a:p>
          <a:p>
            <a:pPr>
              <a:lnSpc>
                <a:spcPct val="120000"/>
              </a:lnSpc>
            </a:pPr>
            <a:r>
              <a:rPr lang="en-US" dirty="0"/>
              <a:t>Website/application efficiency are calculated by how fast the website can bring up the results, how big traffic it can hold with out being disrupted and how light the application is. It must be designed keeping all the constraints in mind to be more efficient.</a:t>
            </a:r>
          </a:p>
          <a:p>
            <a:pPr>
              <a:lnSpc>
                <a:spcPct val="120000"/>
              </a:lnSpc>
            </a:pPr>
            <a:r>
              <a:rPr lang="en-US" dirty="0"/>
              <a:t>Finally, recommendation is something one does when that product is impressive and has been outstanding with all the competitors.</a:t>
            </a:r>
          </a:p>
          <a:p>
            <a:pPr>
              <a:lnSpc>
                <a:spcPct val="120000"/>
              </a:lnSpc>
            </a:pPr>
            <a:r>
              <a:rPr lang="en-US" dirty="0"/>
              <a:t>We can see that amazon has got 79 individual votes out of 269, and Flipkart has got 39 votes from the customer choose.</a:t>
            </a:r>
          </a:p>
        </p:txBody>
      </p:sp>
    </p:spTree>
    <p:extLst>
      <p:ext uri="{BB962C8B-B14F-4D97-AF65-F5344CB8AC3E}">
        <p14:creationId xmlns:p14="http://schemas.microsoft.com/office/powerpoint/2010/main" val="293687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84B5-64F2-4109-B969-533F399E11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A84B4EB-D9C0-475D-91C3-B02F27891FE9}"/>
              </a:ext>
            </a:extLst>
          </p:cNvPr>
          <p:cNvSpPr>
            <a:spLocks noGrp="1"/>
          </p:cNvSpPr>
          <p:nvPr>
            <p:ph idx="1"/>
          </p:nvPr>
        </p:nvSpPr>
        <p:spPr/>
        <p:txBody>
          <a:bodyPr/>
          <a:lstStyle/>
          <a:p>
            <a:pPr marL="0" indent="0">
              <a:buNone/>
            </a:pPr>
            <a:r>
              <a:rPr lang="en-IN" dirty="0"/>
              <a:t>1. </a:t>
            </a:r>
            <a:r>
              <a:rPr lang="en-IN" sz="2000" dirty="0"/>
              <a:t>What is Customer Retention?</a:t>
            </a:r>
          </a:p>
          <a:p>
            <a:pPr marL="0" indent="0">
              <a:buNone/>
            </a:pPr>
            <a:r>
              <a:rPr lang="en-IN" dirty="0"/>
              <a:t>            </a:t>
            </a:r>
            <a:r>
              <a:rPr lang="en-US" b="0" i="0" dirty="0">
                <a:solidFill>
                  <a:schemeClr val="tx1">
                    <a:lumMod val="95000"/>
                  </a:schemeClr>
                </a:solidFill>
                <a:effectLst/>
                <a:latin typeface="ShopifySans"/>
              </a:rPr>
              <a:t>Customer retention is the collection of activities a business uses to increase the number of repeat customers and to increase the profitability of each existing customer.</a:t>
            </a:r>
          </a:p>
          <a:p>
            <a:pPr marL="0" indent="0">
              <a:buNone/>
            </a:pPr>
            <a:r>
              <a:rPr lang="en-US" dirty="0">
                <a:solidFill>
                  <a:schemeClr val="tx1">
                    <a:lumMod val="95000"/>
                  </a:schemeClr>
                </a:solidFill>
                <a:latin typeface="ShopifySans"/>
              </a:rPr>
              <a:t>               </a:t>
            </a:r>
            <a:r>
              <a:rPr lang="en-US" b="0" i="0" dirty="0">
                <a:solidFill>
                  <a:schemeClr val="tx1">
                    <a:lumMod val="95000"/>
                  </a:schemeClr>
                </a:solidFill>
                <a:effectLst/>
                <a:latin typeface="ShopifySans"/>
              </a:rPr>
              <a:t>Customer retention strategies enable you to both provide and extract more value from your existing customer base. You want to ensure the customers you worked so hard to acquire stay with you, have a great customer experience, and continue to get value from your products.</a:t>
            </a:r>
            <a:endParaRPr lang="en-US" dirty="0">
              <a:solidFill>
                <a:schemeClr val="tx1">
                  <a:lumMod val="95000"/>
                </a:schemeClr>
              </a:solidFill>
              <a:latin typeface="ShopifySans"/>
            </a:endParaRPr>
          </a:p>
          <a:p>
            <a:pPr marL="0" indent="0">
              <a:buNone/>
            </a:pPr>
            <a:r>
              <a:rPr lang="en-US" b="0" i="0" dirty="0">
                <a:solidFill>
                  <a:schemeClr val="tx1">
                    <a:lumMod val="95000"/>
                  </a:schemeClr>
                </a:solidFill>
                <a:effectLst/>
                <a:latin typeface="ShopifySans"/>
              </a:rPr>
              <a:t>               In short, acquisition creates a foundation of customers while your retention strategy is how you build customer relationships and maximize revenue for each one. </a:t>
            </a:r>
          </a:p>
        </p:txBody>
      </p:sp>
    </p:spTree>
    <p:extLst>
      <p:ext uri="{BB962C8B-B14F-4D97-AF65-F5344CB8AC3E}">
        <p14:creationId xmlns:p14="http://schemas.microsoft.com/office/powerpoint/2010/main" val="2829495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225C-5FA5-455B-B543-8961F39934CD}"/>
              </a:ext>
            </a:extLst>
          </p:cNvPr>
          <p:cNvSpPr>
            <a:spLocks noGrp="1"/>
          </p:cNvSpPr>
          <p:nvPr>
            <p:ph type="title"/>
          </p:nvPr>
        </p:nvSpPr>
        <p:spPr>
          <a:xfrm>
            <a:off x="1141413" y="618518"/>
            <a:ext cx="9905998" cy="837750"/>
          </a:xfrm>
        </p:spPr>
        <p:txBody>
          <a:bodyPr/>
          <a:lstStyle/>
          <a:p>
            <a:r>
              <a:rPr lang="en-US" dirty="0"/>
              <a:t>Conclusion:</a:t>
            </a:r>
          </a:p>
        </p:txBody>
      </p:sp>
      <p:sp>
        <p:nvSpPr>
          <p:cNvPr id="3" name="Content Placeholder 2">
            <a:extLst>
              <a:ext uri="{FF2B5EF4-FFF2-40B4-BE49-F238E27FC236}">
                <a16:creationId xmlns:a16="http://schemas.microsoft.com/office/drawing/2014/main" id="{4EB0BD28-AA20-4E79-9D44-6A3B943ADC2F}"/>
              </a:ext>
            </a:extLst>
          </p:cNvPr>
          <p:cNvSpPr>
            <a:spLocks noGrp="1"/>
          </p:cNvSpPr>
          <p:nvPr>
            <p:ph idx="1"/>
          </p:nvPr>
        </p:nvSpPr>
        <p:spPr>
          <a:xfrm>
            <a:off x="1141412" y="1456268"/>
            <a:ext cx="9905999" cy="4715932"/>
          </a:xfrm>
        </p:spPr>
        <p:txBody>
          <a:bodyPr>
            <a:normAutofit fontScale="70000" lnSpcReduction="20000"/>
          </a:bodyPr>
          <a:lstStyle/>
          <a:p>
            <a:r>
              <a:rPr lang="en-US" dirty="0"/>
              <a:t>Online retailers should be more focused on providing convenient mode of payments so that customer feels safe to share the private and financial information for transactions and make sure the privacy retention of customer is the goal.</a:t>
            </a:r>
          </a:p>
          <a:p>
            <a:r>
              <a:rPr lang="en-US" dirty="0"/>
              <a:t>E-commerce businesses must provide wild range of variety of combinations for the products which make the customer to choose which is best suitable for there use case, also make sure that products listed on the site are trustworthy and maintain quality. Customer also be provided with return and replacement policies.</a:t>
            </a:r>
          </a:p>
          <a:p>
            <a:r>
              <a:rPr lang="en-US" dirty="0"/>
              <a:t>Overall customer should be provided with such a service that he is coming back to us with all heart looking for the value for the money he spent on our products, such services create trustworthiness between customer and sellers.</a:t>
            </a:r>
          </a:p>
          <a:p>
            <a:r>
              <a:rPr lang="en-US" dirty="0"/>
              <a:t>Looking at above surveys took between couple of the online retailers, Amazon has been the best customer friendly, reliable, user friendly, customer service focused company which has excellent customer assistance at hand to provide all the information, help needed by customer hence such environments attract huge customer bases, and a smaller number of churns are seen.</a:t>
            </a:r>
          </a:p>
          <a:p>
            <a:r>
              <a:rPr lang="en-US" dirty="0"/>
              <a:t>By the recommendations provided Amazon bagged 21% of overall upvotes which makes that amazon is leading in its own sector. Though there are some drawbacks like 'mode of payments' and '</a:t>
            </a:r>
            <a:r>
              <a:rPr lang="en-US" dirty="0" err="1"/>
              <a:t>Speed_of_website</a:t>
            </a:r>
            <a:r>
              <a:rPr lang="en-US" dirty="0"/>
              <a:t>', 'website application ease' which company needs to work on to improvise near actions and attract more customers.</a:t>
            </a:r>
          </a:p>
          <a:p>
            <a:r>
              <a:rPr lang="en-US" dirty="0"/>
              <a:t>Likewise, company has been constantly focusing on providing customer benefits and discounts on products to attract huge base of customer.</a:t>
            </a:r>
          </a:p>
          <a:p>
            <a:endParaRPr lang="en-US" dirty="0"/>
          </a:p>
        </p:txBody>
      </p:sp>
    </p:spTree>
    <p:extLst>
      <p:ext uri="{BB962C8B-B14F-4D97-AF65-F5344CB8AC3E}">
        <p14:creationId xmlns:p14="http://schemas.microsoft.com/office/powerpoint/2010/main" val="3541793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B19584-38C2-4696-952E-AE4B90BB00F3}"/>
              </a:ext>
            </a:extLst>
          </p:cNvPr>
          <p:cNvSpPr>
            <a:spLocks noGrp="1"/>
          </p:cNvSpPr>
          <p:nvPr>
            <p:ph type="title"/>
          </p:nvPr>
        </p:nvSpPr>
        <p:spPr>
          <a:xfrm>
            <a:off x="2024532" y="2199152"/>
            <a:ext cx="8825657" cy="1915647"/>
          </a:xfrm>
        </p:spPr>
        <p:txBody>
          <a:bodyPr/>
          <a:lstStyle/>
          <a:p>
            <a:r>
              <a:rPr lang="en-US" sz="9600" b="1" dirty="0"/>
              <a:t>Thank You</a:t>
            </a:r>
            <a:endParaRPr lang="en-IN" sz="9600" b="1" dirty="0"/>
          </a:p>
        </p:txBody>
      </p:sp>
    </p:spTree>
    <p:extLst>
      <p:ext uri="{BB962C8B-B14F-4D97-AF65-F5344CB8AC3E}">
        <p14:creationId xmlns:p14="http://schemas.microsoft.com/office/powerpoint/2010/main" val="307284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7710-A8DB-45F2-9DA6-F2339EE624AD}"/>
              </a:ext>
            </a:extLst>
          </p:cNvPr>
          <p:cNvSpPr>
            <a:spLocks noGrp="1"/>
          </p:cNvSpPr>
          <p:nvPr>
            <p:ph type="title"/>
          </p:nvPr>
        </p:nvSpPr>
        <p:spPr>
          <a:xfrm>
            <a:off x="214824" y="766482"/>
            <a:ext cx="9404723" cy="1400530"/>
          </a:xfrm>
        </p:spPr>
        <p:txBody>
          <a:bodyPr/>
          <a:lstStyle/>
          <a:p>
            <a:r>
              <a:rPr lang="en-IN" sz="2800" dirty="0"/>
              <a:t>Why customer retention is so important?</a:t>
            </a:r>
            <a:br>
              <a:rPr lang="en-IN" sz="4400" dirty="0"/>
            </a:br>
            <a:endParaRPr lang="en-IN" dirty="0"/>
          </a:p>
        </p:txBody>
      </p:sp>
      <p:sp>
        <p:nvSpPr>
          <p:cNvPr id="3" name="Content Placeholder 2">
            <a:extLst>
              <a:ext uri="{FF2B5EF4-FFF2-40B4-BE49-F238E27FC236}">
                <a16:creationId xmlns:a16="http://schemas.microsoft.com/office/drawing/2014/main" id="{CD6ABF14-9F4C-4B3F-9458-6EAD6B336D78}"/>
              </a:ext>
            </a:extLst>
          </p:cNvPr>
          <p:cNvSpPr>
            <a:spLocks noGrp="1"/>
          </p:cNvSpPr>
          <p:nvPr>
            <p:ph idx="1"/>
          </p:nvPr>
        </p:nvSpPr>
        <p:spPr>
          <a:xfrm>
            <a:off x="135124" y="1959806"/>
            <a:ext cx="8946541" cy="4195481"/>
          </a:xfrm>
        </p:spPr>
        <p:txBody>
          <a:bodyPr/>
          <a:lstStyle/>
          <a:p>
            <a:pPr marL="0" indent="0">
              <a:buNone/>
            </a:pPr>
            <a:r>
              <a:rPr lang="en-US" b="0" i="0" dirty="0">
                <a:solidFill>
                  <a:schemeClr val="tx1">
                    <a:lumMod val="95000"/>
                  </a:schemeClr>
                </a:solidFill>
                <a:effectLst/>
                <a:latin typeface="DM Sans" panose="020B0604020202020204" pitchFamily="2" charset="0"/>
              </a:rPr>
              <a:t>                    Customer retention seems equally important for any eCommerce store irrespective of their survival. It measures the success rate of a store’s new customers and spread out ideas to satisfy their existing customers too.</a:t>
            </a:r>
          </a:p>
          <a:p>
            <a:pPr marL="0" indent="0">
              <a:buNone/>
            </a:pPr>
            <a:r>
              <a:rPr lang="en-US" dirty="0">
                <a:solidFill>
                  <a:schemeClr val="tx1">
                    <a:lumMod val="95000"/>
                  </a:schemeClr>
                </a:solidFill>
                <a:latin typeface="DM Sans" panose="020B0604020202020204" pitchFamily="2" charset="0"/>
              </a:rPr>
              <a:t>                             </a:t>
            </a:r>
            <a:r>
              <a:rPr lang="en-US" b="0" i="0" dirty="0">
                <a:solidFill>
                  <a:schemeClr val="tx1">
                    <a:lumMod val="95000"/>
                  </a:schemeClr>
                </a:solidFill>
                <a:effectLst/>
                <a:latin typeface="DM Sans" pitchFamily="2" charset="0"/>
              </a:rPr>
              <a:t>Retaining customers are easier and are affordable than acquiring new ones. According to a fact, a 5% increase in customer retention can increase company </a:t>
            </a:r>
            <a:r>
              <a:rPr lang="en-US" b="1" dirty="0">
                <a:solidFill>
                  <a:schemeClr val="tx1">
                    <a:lumMod val="95000"/>
                  </a:schemeClr>
                </a:solidFill>
                <a:latin typeface="DM Sans" pitchFamily="2" charset="0"/>
              </a:rPr>
              <a:t>revenue by 25 to 95%</a:t>
            </a:r>
            <a:r>
              <a:rPr lang="en-US" dirty="0">
                <a:solidFill>
                  <a:schemeClr val="tx1">
                    <a:lumMod val="95000"/>
                  </a:schemeClr>
                </a:solidFill>
                <a:latin typeface="DM Sans" pitchFamily="2" charset="0"/>
              </a:rPr>
              <a:t>. </a:t>
            </a:r>
          </a:p>
          <a:p>
            <a:pPr marL="0" indent="0">
              <a:buNone/>
            </a:pPr>
            <a:r>
              <a:rPr lang="en-US" dirty="0">
                <a:solidFill>
                  <a:schemeClr val="tx1">
                    <a:lumMod val="95000"/>
                  </a:schemeClr>
                </a:solidFill>
                <a:latin typeface="DM Sans" pitchFamily="2" charset="0"/>
              </a:rPr>
              <a:t>                             </a:t>
            </a:r>
            <a:r>
              <a:rPr lang="en-US" b="0" i="0" dirty="0">
                <a:solidFill>
                  <a:schemeClr val="tx1">
                    <a:lumMod val="95000"/>
                  </a:schemeClr>
                </a:solidFill>
                <a:effectLst/>
                <a:latin typeface="arial" panose="020B0604020202020204" pitchFamily="34" charset="0"/>
              </a:rPr>
              <a:t>Customer retention measures not only how successful a company is at acquiring new customers but also how successful they are at satisfying existing customers. It also </a:t>
            </a:r>
            <a:r>
              <a:rPr lang="en-US" b="1" i="0" dirty="0">
                <a:solidFill>
                  <a:schemeClr val="tx1">
                    <a:lumMod val="95000"/>
                  </a:schemeClr>
                </a:solidFill>
                <a:effectLst/>
                <a:latin typeface="arial" panose="020B0604020202020204" pitchFamily="34" charset="0"/>
              </a:rPr>
              <a:t>increases ROI, boosts loyalty, and brings in new customers</a:t>
            </a:r>
            <a:r>
              <a:rPr lang="en-US" b="0" i="0" dirty="0">
                <a:solidFill>
                  <a:schemeClr val="tx1">
                    <a:lumMod val="95000"/>
                  </a:schemeClr>
                </a:solidFill>
                <a:effectLst/>
                <a:latin typeface="arial" panose="020B0604020202020204" pitchFamily="34" charset="0"/>
              </a:rPr>
              <a:t>.</a:t>
            </a:r>
            <a:endParaRPr lang="en-IN" dirty="0">
              <a:solidFill>
                <a:schemeClr val="tx1">
                  <a:lumMod val="95000"/>
                </a:schemeClr>
              </a:solidFill>
            </a:endParaRPr>
          </a:p>
        </p:txBody>
      </p:sp>
      <p:pic>
        <p:nvPicPr>
          <p:cNvPr id="5" name="Picture 4">
            <a:extLst>
              <a:ext uri="{FF2B5EF4-FFF2-40B4-BE49-F238E27FC236}">
                <a16:creationId xmlns:a16="http://schemas.microsoft.com/office/drawing/2014/main" id="{25AA2FA8-2B89-46C6-BC7F-EEC303724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589" y="4057546"/>
            <a:ext cx="3451411" cy="2761129"/>
          </a:xfrm>
          <a:prstGeom prst="rect">
            <a:avLst/>
          </a:prstGeom>
          <a:effectLst>
            <a:outerShdw blurRad="50800" dist="50800" sx="1000" sy="1000" algn="ctr" rotWithShape="0">
              <a:srgbClr val="000000"/>
            </a:outerShdw>
            <a:reflection endPos="0" dist="50800" dir="5400000" sy="-100000" algn="bl" rotWithShape="0"/>
          </a:effectLst>
        </p:spPr>
      </p:pic>
    </p:spTree>
    <p:extLst>
      <p:ext uri="{BB962C8B-B14F-4D97-AF65-F5344CB8AC3E}">
        <p14:creationId xmlns:p14="http://schemas.microsoft.com/office/powerpoint/2010/main" val="2882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40DC-8234-4C69-B6D7-B812183AB3D0}"/>
              </a:ext>
            </a:extLst>
          </p:cNvPr>
          <p:cNvSpPr>
            <a:spLocks noGrp="1"/>
          </p:cNvSpPr>
          <p:nvPr>
            <p:ph type="title"/>
          </p:nvPr>
        </p:nvSpPr>
        <p:spPr/>
        <p:txBody>
          <a:bodyPr/>
          <a:lstStyle/>
          <a:p>
            <a:r>
              <a:rPr lang="en-IN" sz="2800" dirty="0"/>
              <a:t>What are the factors influencing customer retention?</a:t>
            </a:r>
            <a:br>
              <a:rPr lang="en-IN" sz="4400" dirty="0"/>
            </a:br>
            <a:endParaRPr lang="en-IN" dirty="0"/>
          </a:p>
        </p:txBody>
      </p:sp>
      <p:sp>
        <p:nvSpPr>
          <p:cNvPr id="3" name="Content Placeholder 2">
            <a:extLst>
              <a:ext uri="{FF2B5EF4-FFF2-40B4-BE49-F238E27FC236}">
                <a16:creationId xmlns:a16="http://schemas.microsoft.com/office/drawing/2014/main" id="{28CB72CB-A6B4-4F38-A10B-3B1337B6CEC7}"/>
              </a:ext>
            </a:extLst>
          </p:cNvPr>
          <p:cNvSpPr>
            <a:spLocks noGrp="1"/>
          </p:cNvSpPr>
          <p:nvPr>
            <p:ph idx="1"/>
          </p:nvPr>
        </p:nvSpPr>
        <p:spPr>
          <a:xfrm>
            <a:off x="646111" y="1152983"/>
            <a:ext cx="9584016" cy="5629835"/>
          </a:xfrm>
        </p:spPr>
        <p:txBody>
          <a:bodyPr>
            <a:noAutofit/>
          </a:bodyPr>
          <a:lstStyle/>
          <a:p>
            <a:pPr marL="0" indent="0">
              <a:buNone/>
            </a:pPr>
            <a:r>
              <a:rPr lang="en-US" b="0" i="0" dirty="0">
                <a:solidFill>
                  <a:srgbClr val="999999"/>
                </a:solidFill>
                <a:effectLst/>
                <a:latin typeface="proxima-nova"/>
              </a:rPr>
              <a:t>                   </a:t>
            </a:r>
            <a:r>
              <a:rPr lang="en-US" b="0" i="0" dirty="0">
                <a:solidFill>
                  <a:schemeClr val="tx1">
                    <a:lumMod val="95000"/>
                  </a:schemeClr>
                </a:solidFill>
                <a:effectLst/>
                <a:latin typeface="proxima-nova"/>
              </a:rPr>
              <a:t> There are plenty of factors that go into the </a:t>
            </a:r>
            <a:r>
              <a:rPr lang="en-US" dirty="0">
                <a:solidFill>
                  <a:schemeClr val="tx1">
                    <a:lumMod val="95000"/>
                  </a:schemeClr>
                </a:solidFill>
                <a:latin typeface="proxima-nova"/>
              </a:rPr>
              <a:t>customer journey </a:t>
            </a:r>
            <a:r>
              <a:rPr lang="en-US" b="0" i="0" dirty="0">
                <a:solidFill>
                  <a:schemeClr val="tx1">
                    <a:lumMod val="95000"/>
                  </a:schemeClr>
                </a:solidFill>
                <a:effectLst/>
                <a:latin typeface="proxima-nova"/>
              </a:rPr>
              <a:t>, but there are a few main things to focus on to provide a seamless experience.</a:t>
            </a:r>
          </a:p>
          <a:p>
            <a:pPr marL="0" indent="0">
              <a:buNone/>
            </a:pPr>
            <a:r>
              <a:rPr lang="en-US" dirty="0">
                <a:solidFill>
                  <a:schemeClr val="tx1">
                    <a:lumMod val="95000"/>
                  </a:schemeClr>
                </a:solidFill>
                <a:latin typeface="proxima-nova"/>
              </a:rPr>
              <a:t>a</a:t>
            </a:r>
            <a:r>
              <a:rPr lang="en-US" b="1" i="0" dirty="0">
                <a:solidFill>
                  <a:schemeClr val="tx1">
                    <a:lumMod val="95000"/>
                  </a:schemeClr>
                </a:solidFill>
                <a:effectLst/>
                <a:latin typeface="proxima-nova"/>
              </a:rPr>
              <a:t>. </a:t>
            </a:r>
            <a:r>
              <a:rPr lang="en-US" b="1" i="0" u="sng" dirty="0">
                <a:solidFill>
                  <a:schemeClr val="tx1">
                    <a:lumMod val="95000"/>
                  </a:schemeClr>
                </a:solidFill>
                <a:effectLst/>
                <a:latin typeface="proxima-nova"/>
              </a:rPr>
              <a:t>Product discoverability</a:t>
            </a:r>
            <a:r>
              <a:rPr lang="en-US" b="0" i="0" dirty="0">
                <a:solidFill>
                  <a:schemeClr val="tx1">
                    <a:lumMod val="95000"/>
                  </a:schemeClr>
                </a:solidFill>
                <a:effectLst/>
                <a:latin typeface="proxima-nova"/>
              </a:rPr>
              <a:t>: Figure out where your audience likes to shop and make sure you sell on those channels.</a:t>
            </a:r>
          </a:p>
          <a:p>
            <a:pPr marL="0" indent="0">
              <a:buNone/>
            </a:pPr>
            <a:endParaRPr lang="en-IN" dirty="0">
              <a:solidFill>
                <a:schemeClr val="tx1">
                  <a:lumMod val="95000"/>
                </a:schemeClr>
              </a:solidFill>
            </a:endParaRPr>
          </a:p>
          <a:p>
            <a:pPr marL="0" indent="0">
              <a:buNone/>
            </a:pPr>
            <a:r>
              <a:rPr lang="en-IN" dirty="0">
                <a:solidFill>
                  <a:schemeClr val="tx1">
                    <a:lumMod val="95000"/>
                  </a:schemeClr>
                </a:solidFill>
              </a:rPr>
              <a:t>b. </a:t>
            </a:r>
            <a:r>
              <a:rPr lang="en-US" b="1" i="0" u="sng" dirty="0">
                <a:solidFill>
                  <a:schemeClr val="tx1">
                    <a:lumMod val="95000"/>
                  </a:schemeClr>
                </a:solidFill>
                <a:effectLst/>
                <a:latin typeface="proxima-nova"/>
              </a:rPr>
              <a:t>Website navigation</a:t>
            </a:r>
            <a:r>
              <a:rPr lang="en-US" b="0" i="0" dirty="0">
                <a:solidFill>
                  <a:schemeClr val="tx1">
                    <a:lumMod val="95000"/>
                  </a:schemeClr>
                </a:solidFill>
                <a:effectLst/>
                <a:latin typeface="proxima-nova"/>
              </a:rPr>
              <a:t>: Make it easy to </a:t>
            </a:r>
            <a:r>
              <a:rPr lang="en-US" dirty="0">
                <a:solidFill>
                  <a:schemeClr val="tx1">
                    <a:lumMod val="95000"/>
                  </a:schemeClr>
                </a:solidFill>
                <a:latin typeface="proxima-nova"/>
              </a:rPr>
              <a:t>explore your website</a:t>
            </a:r>
            <a:r>
              <a:rPr lang="en-US" b="0" i="0" dirty="0">
                <a:solidFill>
                  <a:schemeClr val="tx1">
                    <a:lumMod val="95000"/>
                  </a:schemeClr>
                </a:solidFill>
                <a:effectLst/>
                <a:latin typeface="proxima-nova"/>
              </a:rPr>
              <a:t> and find what they’re looking for. Don’t confuse shoppers with complicated page navigation and too many menu options.</a:t>
            </a:r>
          </a:p>
          <a:p>
            <a:pPr marL="0" indent="0">
              <a:buNone/>
            </a:pPr>
            <a:endParaRPr lang="en-IN" dirty="0">
              <a:solidFill>
                <a:schemeClr val="tx1">
                  <a:lumMod val="95000"/>
                </a:schemeClr>
              </a:solidFill>
            </a:endParaRPr>
          </a:p>
          <a:p>
            <a:pPr marL="0" indent="0">
              <a:buNone/>
            </a:pPr>
            <a:r>
              <a:rPr lang="en-IN" dirty="0">
                <a:solidFill>
                  <a:schemeClr val="tx1">
                    <a:lumMod val="95000"/>
                  </a:schemeClr>
                </a:solidFill>
              </a:rPr>
              <a:t>c. </a:t>
            </a:r>
            <a:r>
              <a:rPr lang="en-US" b="1" i="0" u="sng" dirty="0">
                <a:solidFill>
                  <a:schemeClr val="tx1">
                    <a:lumMod val="95000"/>
                  </a:schemeClr>
                </a:solidFill>
                <a:effectLst/>
                <a:latin typeface="proxima-nova"/>
              </a:rPr>
              <a:t>Inventory availability</a:t>
            </a:r>
            <a:r>
              <a:rPr lang="en-US" b="0" i="0" dirty="0">
                <a:solidFill>
                  <a:schemeClr val="tx1">
                    <a:lumMod val="95000"/>
                  </a:schemeClr>
                </a:solidFill>
                <a:effectLst/>
                <a:latin typeface="proxima-nova"/>
              </a:rPr>
              <a:t>: Stay in stock, so shoppers can get their items ASAP. If you can’t </a:t>
            </a:r>
            <a:r>
              <a:rPr lang="en-US" dirty="0">
                <a:solidFill>
                  <a:schemeClr val="tx1">
                    <a:lumMod val="95000"/>
                  </a:schemeClr>
                </a:solidFill>
                <a:latin typeface="proxima-nova"/>
              </a:rPr>
              <a:t>avoid going out of stock</a:t>
            </a:r>
            <a:r>
              <a:rPr lang="en-US" b="0" i="0" dirty="0">
                <a:solidFill>
                  <a:schemeClr val="tx1">
                    <a:lumMod val="95000"/>
                  </a:schemeClr>
                </a:solidFill>
                <a:effectLst/>
                <a:latin typeface="proxima-nova"/>
              </a:rPr>
              <a:t>, provide </a:t>
            </a:r>
            <a:r>
              <a:rPr lang="en-US" dirty="0">
                <a:solidFill>
                  <a:schemeClr val="tx1">
                    <a:lumMod val="95000"/>
                  </a:schemeClr>
                </a:solidFill>
                <a:latin typeface="proxima-nova"/>
              </a:rPr>
              <a:t>backorder options</a:t>
            </a:r>
            <a:r>
              <a:rPr lang="en-US" b="0" i="0" dirty="0">
                <a:solidFill>
                  <a:schemeClr val="tx1">
                    <a:lumMod val="95000"/>
                  </a:schemeClr>
                </a:solidFill>
                <a:effectLst/>
                <a:latin typeface="proxima-nova"/>
              </a:rPr>
              <a:t>.</a:t>
            </a:r>
          </a:p>
          <a:p>
            <a:pPr marL="0" indent="0">
              <a:buNone/>
            </a:pPr>
            <a:endParaRPr lang="en-IN" dirty="0">
              <a:solidFill>
                <a:schemeClr val="tx1">
                  <a:lumMod val="95000"/>
                </a:schemeClr>
              </a:solidFill>
            </a:endParaRPr>
          </a:p>
          <a:p>
            <a:pPr marL="0" indent="0">
              <a:buNone/>
            </a:pPr>
            <a:r>
              <a:rPr lang="en-IN" dirty="0">
                <a:solidFill>
                  <a:schemeClr val="tx1">
                    <a:lumMod val="95000"/>
                  </a:schemeClr>
                </a:solidFill>
              </a:rPr>
              <a:t>d. </a:t>
            </a:r>
            <a:r>
              <a:rPr lang="en-US" b="1" i="0" u="sng" dirty="0">
                <a:solidFill>
                  <a:schemeClr val="tx1">
                    <a:lumMod val="95000"/>
                  </a:schemeClr>
                </a:solidFill>
                <a:effectLst/>
                <a:latin typeface="proxima-nova"/>
              </a:rPr>
              <a:t>Payment options</a:t>
            </a:r>
            <a:r>
              <a:rPr lang="en-US" b="0" i="0" dirty="0">
                <a:solidFill>
                  <a:schemeClr val="tx1">
                    <a:lumMod val="95000"/>
                  </a:schemeClr>
                </a:solidFill>
                <a:effectLst/>
                <a:latin typeface="proxima-nova"/>
              </a:rPr>
              <a:t>: Give your shoppers the option to pay how they want to. You should allow guest checkouts, and multiple payment options like </a:t>
            </a:r>
            <a:r>
              <a:rPr lang="en-US" b="0" i="0" dirty="0" err="1">
                <a:solidFill>
                  <a:schemeClr val="tx1">
                    <a:lumMod val="95000"/>
                  </a:schemeClr>
                </a:solidFill>
                <a:effectLst/>
                <a:latin typeface="proxima-nova"/>
              </a:rPr>
              <a:t>Gpay</a:t>
            </a:r>
            <a:r>
              <a:rPr lang="en-US" b="0" i="0" dirty="0">
                <a:solidFill>
                  <a:schemeClr val="tx1">
                    <a:lumMod val="95000"/>
                  </a:schemeClr>
                </a:solidFill>
                <a:effectLst/>
                <a:latin typeface="proxima-nova"/>
              </a:rPr>
              <a:t>, Phone pay, other UPI methods and the standard credit card checkout and etc.</a:t>
            </a:r>
          </a:p>
          <a:p>
            <a:pPr marL="0" indent="0">
              <a:buNone/>
            </a:pPr>
            <a:endParaRPr lang="en-IN" dirty="0"/>
          </a:p>
        </p:txBody>
      </p:sp>
    </p:spTree>
    <p:extLst>
      <p:ext uri="{BB962C8B-B14F-4D97-AF65-F5344CB8AC3E}">
        <p14:creationId xmlns:p14="http://schemas.microsoft.com/office/powerpoint/2010/main" val="235008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CE82D-A4F0-4865-AC76-B34BF2F10A59}"/>
              </a:ext>
            </a:extLst>
          </p:cNvPr>
          <p:cNvSpPr>
            <a:spLocks noGrp="1"/>
          </p:cNvSpPr>
          <p:nvPr>
            <p:ph idx="1"/>
          </p:nvPr>
        </p:nvSpPr>
        <p:spPr>
          <a:xfrm>
            <a:off x="430958" y="591671"/>
            <a:ext cx="8946541" cy="4195481"/>
          </a:xfrm>
        </p:spPr>
        <p:txBody>
          <a:bodyPr/>
          <a:lstStyle/>
          <a:p>
            <a:pPr marL="0" indent="0" algn="l" fontAlgn="base">
              <a:buNone/>
            </a:pPr>
            <a:r>
              <a:rPr lang="en-IN" dirty="0">
                <a:solidFill>
                  <a:schemeClr val="tx1">
                    <a:lumMod val="95000"/>
                  </a:schemeClr>
                </a:solidFill>
              </a:rPr>
              <a:t>e. </a:t>
            </a:r>
            <a:r>
              <a:rPr lang="en-US" b="1" i="0" u="sng" dirty="0">
                <a:solidFill>
                  <a:schemeClr val="tx1">
                    <a:lumMod val="95000"/>
                  </a:schemeClr>
                </a:solidFill>
                <a:effectLst/>
                <a:latin typeface="proxima-nova"/>
              </a:rPr>
              <a:t>Delivery Speed and Reliability</a:t>
            </a:r>
            <a:r>
              <a:rPr lang="en-US" b="0" i="0" dirty="0">
                <a:solidFill>
                  <a:schemeClr val="tx1">
                    <a:lumMod val="95000"/>
                  </a:schemeClr>
                </a:solidFill>
                <a:effectLst/>
                <a:latin typeface="proxima-nova"/>
              </a:rPr>
              <a:t>: More than one-third of shoppers </a:t>
            </a:r>
            <a:r>
              <a:rPr lang="en-US" dirty="0">
                <a:solidFill>
                  <a:schemeClr val="tx1">
                    <a:lumMod val="95000"/>
                  </a:schemeClr>
                </a:solidFill>
                <a:latin typeface="proxima-nova"/>
              </a:rPr>
              <a:t>won’t return to a retailer following a lousy delivery experience</a:t>
            </a:r>
            <a:r>
              <a:rPr lang="en-US" b="0" i="0" dirty="0">
                <a:solidFill>
                  <a:schemeClr val="tx1">
                    <a:lumMod val="95000"/>
                  </a:schemeClr>
                </a:solidFill>
                <a:effectLst/>
                <a:latin typeface="proxima-nova"/>
              </a:rPr>
              <a:t> — making shipping a key customer retention factor. Delight your customers with fast and free shipping, tracking information, and reliable delivery.</a:t>
            </a:r>
          </a:p>
          <a:p>
            <a:pPr marL="0" indent="0" fontAlgn="base">
              <a:buNone/>
            </a:pPr>
            <a:endParaRPr lang="en-US" dirty="0">
              <a:solidFill>
                <a:schemeClr val="tx1">
                  <a:lumMod val="95000"/>
                </a:schemeClr>
              </a:solidFill>
              <a:latin typeface="proxima-nova"/>
            </a:endParaRPr>
          </a:p>
          <a:p>
            <a:pPr marL="0" indent="0" fontAlgn="base">
              <a:buNone/>
            </a:pPr>
            <a:r>
              <a:rPr lang="en-US" dirty="0">
                <a:solidFill>
                  <a:schemeClr val="tx1">
                    <a:lumMod val="95000"/>
                  </a:schemeClr>
                </a:solidFill>
                <a:latin typeface="proxima-nova"/>
              </a:rPr>
              <a:t>f. </a:t>
            </a:r>
            <a:r>
              <a:rPr lang="en-US" b="1" i="0" u="sng" dirty="0">
                <a:solidFill>
                  <a:schemeClr val="tx1">
                    <a:lumMod val="95000"/>
                  </a:schemeClr>
                </a:solidFill>
                <a:effectLst/>
                <a:latin typeface="proxima-nova"/>
              </a:rPr>
              <a:t>Customer Service</a:t>
            </a:r>
            <a:r>
              <a:rPr lang="en-US" b="0" i="0" dirty="0">
                <a:solidFill>
                  <a:schemeClr val="tx1">
                    <a:lumMod val="95000"/>
                  </a:schemeClr>
                </a:solidFill>
                <a:effectLst/>
                <a:latin typeface="proxima-nova"/>
              </a:rPr>
              <a:t>: Nearly half of customers </a:t>
            </a:r>
            <a:r>
              <a:rPr lang="en-US" dirty="0">
                <a:solidFill>
                  <a:schemeClr val="tx1">
                    <a:lumMod val="95000"/>
                  </a:schemeClr>
                </a:solidFill>
                <a:latin typeface="proxima-nova"/>
              </a:rPr>
              <a:t>buy more following a good customer service experience</a:t>
            </a:r>
            <a:r>
              <a:rPr lang="en-US" b="0" i="0" dirty="0">
                <a:solidFill>
                  <a:schemeClr val="tx1">
                    <a:lumMod val="95000"/>
                  </a:schemeClr>
                </a:solidFill>
                <a:effectLst/>
                <a:latin typeface="proxima-nova"/>
              </a:rPr>
              <a:t> — even if that experience involved an initial complaint. Not all customer service has to involve a complaint either – you can provide customers with proactive support that makes them feel valued and Etc.</a:t>
            </a:r>
          </a:p>
          <a:p>
            <a:pPr marL="0" indent="0" algn="l" fontAlgn="base">
              <a:buNone/>
            </a:pPr>
            <a:endParaRPr lang="en-US" b="1" i="0" dirty="0">
              <a:solidFill>
                <a:schemeClr val="tx1">
                  <a:lumMod val="95000"/>
                </a:schemeClr>
              </a:solidFill>
              <a:effectLst/>
              <a:latin typeface="proxima-nova"/>
            </a:endParaRPr>
          </a:p>
          <a:p>
            <a:pPr marL="0" indent="0">
              <a:buNone/>
            </a:pPr>
            <a:endParaRPr lang="en-IN" dirty="0"/>
          </a:p>
        </p:txBody>
      </p:sp>
    </p:spTree>
    <p:extLst>
      <p:ext uri="{BB962C8B-B14F-4D97-AF65-F5344CB8AC3E}">
        <p14:creationId xmlns:p14="http://schemas.microsoft.com/office/powerpoint/2010/main" val="285492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0731-85C8-4E13-BEEF-DADFEA22B97F}"/>
              </a:ext>
            </a:extLst>
          </p:cNvPr>
          <p:cNvSpPr>
            <a:spLocks noGrp="1"/>
          </p:cNvSpPr>
          <p:nvPr>
            <p:ph type="title"/>
          </p:nvPr>
        </p:nvSpPr>
        <p:spPr>
          <a:xfrm>
            <a:off x="646111" y="452718"/>
            <a:ext cx="9404723" cy="569258"/>
          </a:xfrm>
        </p:spPr>
        <p:txBody>
          <a:bodyPr/>
          <a:lstStyle/>
          <a:p>
            <a:r>
              <a:rPr lang="en-IN" sz="2800" dirty="0"/>
              <a:t>Problem Statement</a:t>
            </a:r>
          </a:p>
        </p:txBody>
      </p:sp>
      <p:sp>
        <p:nvSpPr>
          <p:cNvPr id="3" name="Content Placeholder 2">
            <a:extLst>
              <a:ext uri="{FF2B5EF4-FFF2-40B4-BE49-F238E27FC236}">
                <a16:creationId xmlns:a16="http://schemas.microsoft.com/office/drawing/2014/main" id="{2C0121AC-19DA-4A37-B3C5-3B7C7AC74639}"/>
              </a:ext>
            </a:extLst>
          </p:cNvPr>
          <p:cNvSpPr>
            <a:spLocks noGrp="1"/>
          </p:cNvSpPr>
          <p:nvPr>
            <p:ph idx="1"/>
          </p:nvPr>
        </p:nvSpPr>
        <p:spPr>
          <a:xfrm>
            <a:off x="875201" y="1461248"/>
            <a:ext cx="8946541" cy="4195481"/>
          </a:xfrm>
        </p:spPr>
        <p:txBody>
          <a:bodyPr>
            <a:normAutofit fontScale="92500" lnSpcReduction="20000"/>
          </a:bodyPr>
          <a:lstStyle/>
          <a:p>
            <a:pPr marL="0" indent="0">
              <a:buNone/>
            </a:pPr>
            <a:r>
              <a:rPr lang="en-IN" sz="2000" dirty="0"/>
              <a:t>What is the problem about.</a:t>
            </a:r>
          </a:p>
          <a:p>
            <a:pPr marL="0" indent="0">
              <a:buNone/>
            </a:pPr>
            <a:endParaRPr lang="en-IN" sz="2000" dirty="0"/>
          </a:p>
          <a:p>
            <a:pPr marL="0" indent="0">
              <a:buNone/>
            </a:pPr>
            <a:endParaRPr lang="en-IN" sz="2000" dirty="0"/>
          </a:p>
          <a:p>
            <a:pPr>
              <a:buFont typeface="Arial" panose="020B0604020202020204" pitchFamily="34" charset="0"/>
              <a:buChar char="•"/>
            </a:pPr>
            <a:r>
              <a:rPr lang="en-IN" sz="1800" dirty="0">
                <a:solidFill>
                  <a:schemeClr val="tx1">
                    <a:lumMod val="95000"/>
                  </a:schemeClr>
                </a:solidFill>
                <a:effectLst/>
                <a:latin typeface="Aharoni" panose="02010803020104030203" pitchFamily="2" charset="-79"/>
                <a:ea typeface="Calibri" panose="020F0502020204030204" pitchFamily="34" charset="0"/>
                <a:cs typeface="Aharoni" panose="02010803020104030203" pitchFamily="2" charset="-79"/>
              </a:rPr>
              <a:t>Customer satisfaction has emerged as one of the most important factors that guarantee the success of online store. </a:t>
            </a:r>
          </a:p>
          <a:p>
            <a:pPr>
              <a:buFont typeface="Arial" panose="020B0604020202020204" pitchFamily="34" charset="0"/>
              <a:buChar char="•"/>
            </a:pPr>
            <a:endParaRPr lang="en-US" sz="1600" dirty="0">
              <a:latin typeface="Aharoni" panose="02010803020104030203" pitchFamily="2" charset="-79"/>
              <a:cs typeface="Aharoni" panose="02010803020104030203" pitchFamily="2" charset="-79"/>
            </a:endParaRPr>
          </a:p>
          <a:p>
            <a:pPr>
              <a:buFont typeface="Arial" panose="020B0604020202020204" pitchFamily="34" charset="0"/>
              <a:buChar char="•"/>
            </a:pPr>
            <a:r>
              <a:rPr lang="en-US" sz="1600" dirty="0">
                <a:latin typeface="Aharoni" panose="02010803020104030203" pitchFamily="2" charset="-79"/>
                <a:cs typeface="Aharoni" panose="02010803020104030203" pitchFamily="2" charset="-79"/>
              </a:rPr>
              <a:t>The data represents Key Performance Indicators of the Indian Online business which can be analyzed and make inferences on the key findings of data.</a:t>
            </a:r>
          </a:p>
          <a:p>
            <a:pPr>
              <a:buFont typeface="Arial" panose="020B0604020202020204" pitchFamily="34" charset="0"/>
              <a:buChar char="•"/>
            </a:pPr>
            <a:endParaRPr lang="en-US" sz="1600" dirty="0">
              <a:latin typeface="Aharoni" panose="02010803020104030203" pitchFamily="2" charset="-79"/>
              <a:cs typeface="Aharoni" panose="02010803020104030203" pitchFamily="2" charset="-79"/>
            </a:endParaRPr>
          </a:p>
          <a:p>
            <a:pPr>
              <a:buFont typeface="Arial" panose="020B0604020202020204" pitchFamily="34" charset="0"/>
              <a:buChar char="•"/>
            </a:pPr>
            <a:r>
              <a:rPr lang="en-US" sz="1600" dirty="0">
                <a:latin typeface="Aharoni" panose="02010803020104030203" pitchFamily="2" charset="-79"/>
                <a:cs typeface="Aharoni" panose="02010803020104030203" pitchFamily="2" charset="-79"/>
              </a:rPr>
              <a:t>The dataset consist of many attributes which represents customer details, behavior, e-commerce customer services details and feedback columns.</a:t>
            </a:r>
          </a:p>
          <a:p>
            <a:pPr>
              <a:buFont typeface="Arial" panose="020B0604020202020204" pitchFamily="34" charset="0"/>
              <a:buChar char="•"/>
            </a:pPr>
            <a:endParaRPr lang="en-US" sz="1600" dirty="0">
              <a:latin typeface="Aharoni" panose="02010803020104030203" pitchFamily="2" charset="-79"/>
              <a:cs typeface="Aharoni" panose="02010803020104030203" pitchFamily="2" charset="-79"/>
            </a:endParaRPr>
          </a:p>
          <a:p>
            <a:pPr>
              <a:buFont typeface="Arial" panose="020B0604020202020204" pitchFamily="34" charset="0"/>
              <a:buChar char="•"/>
            </a:pPr>
            <a:r>
              <a:rPr lang="en-US" sz="1600" dirty="0">
                <a:latin typeface="Aharoni" panose="02010803020104030203" pitchFamily="2" charset="-79"/>
                <a:cs typeface="Aharoni" panose="02010803020104030203" pitchFamily="2" charset="-79"/>
              </a:rPr>
              <a:t>The data is provided from </a:t>
            </a:r>
            <a:r>
              <a:rPr lang="en-US" sz="1600" dirty="0" err="1">
                <a:latin typeface="Aharoni" panose="02010803020104030203" pitchFamily="2" charset="-79"/>
                <a:cs typeface="Aharoni" panose="02010803020104030203" pitchFamily="2" charset="-79"/>
              </a:rPr>
              <a:t>Fliprobo</a:t>
            </a:r>
            <a:r>
              <a:rPr lang="en-US" sz="1600" dirty="0">
                <a:latin typeface="Aharoni" panose="02010803020104030203" pitchFamily="2" charset="-79"/>
                <a:cs typeface="Aharoni" panose="02010803020104030203" pitchFamily="2" charset="-79"/>
              </a:rPr>
              <a:t> technologies in excel format which has 2 sheets, </a:t>
            </a:r>
          </a:p>
          <a:p>
            <a:pPr marL="0" indent="0">
              <a:buNone/>
            </a:pPr>
            <a:r>
              <a:rPr lang="en-US" sz="1600" dirty="0">
                <a:latin typeface="Aharoni" panose="02010803020104030203" pitchFamily="2" charset="-79"/>
                <a:cs typeface="Aharoni" panose="02010803020104030203" pitchFamily="2" charset="-79"/>
              </a:rPr>
              <a:t>       One is detailed overview of all columns another coded file.</a:t>
            </a:r>
            <a:endParaRPr lang="en-IN" sz="1600" dirty="0">
              <a:solidFill>
                <a:schemeClr val="tx1">
                  <a:lumMod val="95000"/>
                </a:schemeClr>
              </a:solidFill>
              <a:effectLst/>
              <a:latin typeface="Aharoni" panose="02010803020104030203" pitchFamily="2" charset="-79"/>
              <a:ea typeface="Calibri" panose="020F0502020204030204" pitchFamily="34" charset="0"/>
              <a:cs typeface="Aharoni" panose="02010803020104030203" pitchFamily="2" charset="-79"/>
            </a:endParaRPr>
          </a:p>
          <a:p>
            <a:pPr marL="0" indent="0">
              <a:buNone/>
            </a:pPr>
            <a:endParaRPr lang="en-US" sz="1600" dirty="0"/>
          </a:p>
          <a:p>
            <a:pPr marL="0" indent="0">
              <a:buNone/>
            </a:pPr>
            <a:endParaRPr lang="en-US" sz="1600" dirty="0"/>
          </a:p>
          <a:p>
            <a:pPr>
              <a:buFont typeface="Arial" panose="020B0604020202020204" pitchFamily="34" charset="0"/>
              <a:buChar char="•"/>
            </a:pPr>
            <a:endParaRPr lang="en-US" sz="1600" dirty="0"/>
          </a:p>
          <a:p>
            <a:pPr marL="0" indent="0">
              <a:buNone/>
            </a:pPr>
            <a:endParaRPr lang="en-IN" sz="2000" dirty="0">
              <a:solidFill>
                <a:schemeClr val="tx1">
                  <a:lumMod val="95000"/>
                </a:schemeClr>
              </a:solidFill>
            </a:endParaRPr>
          </a:p>
          <a:p>
            <a:pPr marL="0" indent="0">
              <a:buNone/>
            </a:pPr>
            <a:endParaRPr lang="en-IN" dirty="0"/>
          </a:p>
        </p:txBody>
      </p:sp>
    </p:spTree>
    <p:extLst>
      <p:ext uri="{BB962C8B-B14F-4D97-AF65-F5344CB8AC3E}">
        <p14:creationId xmlns:p14="http://schemas.microsoft.com/office/powerpoint/2010/main" val="84203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8F70-3163-41AB-8E7F-AFEED99CD615}"/>
              </a:ext>
            </a:extLst>
          </p:cNvPr>
          <p:cNvSpPr>
            <a:spLocks noGrp="1"/>
          </p:cNvSpPr>
          <p:nvPr>
            <p:ph type="title"/>
          </p:nvPr>
        </p:nvSpPr>
        <p:spPr>
          <a:xfrm>
            <a:off x="63405" y="109006"/>
            <a:ext cx="9404723" cy="1400530"/>
          </a:xfrm>
        </p:spPr>
        <p:txBody>
          <a:bodyPr/>
          <a:lstStyle/>
          <a:p>
            <a:r>
              <a:rPr lang="en-IN" sz="2800" dirty="0"/>
              <a:t>Important libraries to perform the operation.</a:t>
            </a:r>
          </a:p>
        </p:txBody>
      </p:sp>
      <p:sp>
        <p:nvSpPr>
          <p:cNvPr id="3" name="Content Placeholder 2">
            <a:extLst>
              <a:ext uri="{FF2B5EF4-FFF2-40B4-BE49-F238E27FC236}">
                <a16:creationId xmlns:a16="http://schemas.microsoft.com/office/drawing/2014/main" id="{D2523AE6-0618-456D-9208-822CE1214F97}"/>
              </a:ext>
            </a:extLst>
          </p:cNvPr>
          <p:cNvSpPr>
            <a:spLocks noGrp="1"/>
          </p:cNvSpPr>
          <p:nvPr>
            <p:ph idx="1"/>
          </p:nvPr>
        </p:nvSpPr>
        <p:spPr>
          <a:xfrm>
            <a:off x="610252" y="1509536"/>
            <a:ext cx="8946541" cy="4195481"/>
          </a:xfrm>
        </p:spPr>
        <p:txBody>
          <a:bodyPr>
            <a:normAutofit fontScale="92500" lnSpcReduction="20000"/>
          </a:bodyPr>
          <a:lstStyle/>
          <a:p>
            <a:pPr marL="457200" indent="-457200">
              <a:buAutoNum type="arabicPeriod"/>
            </a:pPr>
            <a:r>
              <a:rPr lang="en-IN" dirty="0"/>
              <a:t>To perform the operation we need to import some necessary libraries. </a:t>
            </a:r>
          </a:p>
          <a:p>
            <a:pPr marL="0" indent="0">
              <a:buNone/>
            </a:pPr>
            <a:r>
              <a:rPr lang="en-IN" dirty="0"/>
              <a:t>      </a:t>
            </a:r>
          </a:p>
          <a:p>
            <a:pPr marL="0" indent="0">
              <a:buNone/>
            </a:pPr>
            <a:r>
              <a:rPr lang="en-IN" dirty="0"/>
              <a:t>      </a:t>
            </a:r>
            <a:r>
              <a:rPr lang="en-IN" sz="1700" dirty="0"/>
              <a:t>a. </a:t>
            </a:r>
            <a:r>
              <a:rPr lang="en-US" sz="1700" b="0" i="0" dirty="0">
                <a:solidFill>
                  <a:schemeClr val="tx1">
                    <a:lumMod val="95000"/>
                  </a:schemeClr>
                </a:solidFill>
                <a:effectLst/>
                <a:latin typeface="Aharoni" panose="02010803020104030203" pitchFamily="2" charset="-79"/>
                <a:cs typeface="Aharoni" panose="02010803020104030203" pitchFamily="2" charset="-79"/>
              </a:rPr>
              <a:t>NumPy : NumPy can be used </a:t>
            </a:r>
            <a:r>
              <a:rPr lang="en-US" sz="1700" b="1" i="0" dirty="0">
                <a:solidFill>
                  <a:schemeClr val="tx1">
                    <a:lumMod val="95000"/>
                  </a:schemeClr>
                </a:solidFill>
                <a:effectLst/>
                <a:latin typeface="Aharoni" panose="02010803020104030203" pitchFamily="2" charset="-79"/>
                <a:cs typeface="Aharoni" panose="02010803020104030203" pitchFamily="2" charset="-79"/>
              </a:rPr>
              <a:t>to perform a wide variety of mathematical operations on arrays</a:t>
            </a:r>
            <a:r>
              <a:rPr lang="en-US" sz="1700" b="0" i="0" dirty="0">
                <a:solidFill>
                  <a:schemeClr val="tx1">
                    <a:lumMod val="95000"/>
                  </a:schemeClr>
                </a:solidFill>
                <a:effectLst/>
                <a:latin typeface="Aharoni" panose="02010803020104030203" pitchFamily="2" charset="-79"/>
                <a:cs typeface="Aharoni" panose="02010803020104030203" pitchFamily="2" charset="-79"/>
              </a:rPr>
              <a:t>. It adds powerful data structures to Python that guarantee efficient calculations with arrays and matrices and it supplies an enormous library of high-level mathematical functions that operate on these arrays and matrices. </a:t>
            </a:r>
          </a:p>
          <a:p>
            <a:pPr marL="0" indent="0">
              <a:buNone/>
            </a:pPr>
            <a:r>
              <a:rPr lang="en-US" sz="1700" dirty="0">
                <a:solidFill>
                  <a:schemeClr val="tx1">
                    <a:lumMod val="95000"/>
                  </a:schemeClr>
                </a:solidFill>
                <a:latin typeface="Aharoni" panose="02010803020104030203" pitchFamily="2" charset="-79"/>
                <a:cs typeface="Aharoni" panose="02010803020104030203" pitchFamily="2" charset="-79"/>
              </a:rPr>
              <a:t>     </a:t>
            </a:r>
          </a:p>
          <a:p>
            <a:pPr marL="0" indent="0">
              <a:buNone/>
            </a:pPr>
            <a:r>
              <a:rPr lang="en-US" sz="1700" dirty="0">
                <a:solidFill>
                  <a:schemeClr val="tx1">
                    <a:lumMod val="95000"/>
                  </a:schemeClr>
                </a:solidFill>
                <a:latin typeface="Aharoni" panose="02010803020104030203" pitchFamily="2" charset="-79"/>
                <a:cs typeface="Aharoni" panose="02010803020104030203" pitchFamily="2" charset="-79"/>
              </a:rPr>
              <a:t>        b. Pandas: P</a:t>
            </a:r>
            <a:r>
              <a:rPr lang="en-US" sz="1700" b="0" i="0" dirty="0">
                <a:solidFill>
                  <a:schemeClr val="tx1">
                    <a:lumMod val="95000"/>
                  </a:schemeClr>
                </a:solidFill>
                <a:effectLst/>
                <a:latin typeface="Aharoni" panose="02010803020104030203" pitchFamily="2" charset="-79"/>
                <a:cs typeface="Aharoni" panose="02010803020104030203" pitchFamily="2" charset="-79"/>
              </a:rPr>
              <a:t>andas is a Python library is used to</a:t>
            </a:r>
            <a:r>
              <a:rPr lang="en-US" sz="1700" b="1" i="0" dirty="0">
                <a:solidFill>
                  <a:schemeClr val="tx1">
                    <a:lumMod val="95000"/>
                  </a:schemeClr>
                </a:solidFill>
                <a:effectLst/>
                <a:latin typeface="Aharoni" panose="02010803020104030203" pitchFamily="2" charset="-79"/>
                <a:cs typeface="Aharoni" panose="02010803020104030203" pitchFamily="2" charset="-79"/>
              </a:rPr>
              <a:t> analysis the data in different variation.</a:t>
            </a:r>
          </a:p>
          <a:p>
            <a:pPr marL="0" indent="0">
              <a:buNone/>
            </a:pPr>
            <a:r>
              <a:rPr lang="en-IN" sz="1700" b="1" dirty="0">
                <a:solidFill>
                  <a:schemeClr val="tx1">
                    <a:lumMod val="95000"/>
                  </a:schemeClr>
                </a:solidFill>
                <a:latin typeface="Aharoni" panose="02010803020104030203" pitchFamily="2" charset="-79"/>
                <a:cs typeface="Aharoni" panose="02010803020104030203" pitchFamily="2" charset="-79"/>
              </a:rPr>
              <a:t>      </a:t>
            </a:r>
          </a:p>
          <a:p>
            <a:pPr marL="0" indent="0">
              <a:buNone/>
            </a:pPr>
            <a:r>
              <a:rPr lang="en-IN" sz="1700" b="1" dirty="0">
                <a:solidFill>
                  <a:schemeClr val="tx1">
                    <a:lumMod val="95000"/>
                  </a:schemeClr>
                </a:solidFill>
                <a:latin typeface="Aharoni" panose="02010803020104030203" pitchFamily="2" charset="-79"/>
                <a:cs typeface="Aharoni" panose="02010803020104030203" pitchFamily="2" charset="-79"/>
              </a:rPr>
              <a:t>        c. </a:t>
            </a:r>
            <a:r>
              <a:rPr lang="en-US" sz="1700" dirty="0">
                <a:latin typeface="Aharoni" panose="02010803020104030203" pitchFamily="2" charset="-79"/>
                <a:cs typeface="Aharoni" panose="02010803020104030203" pitchFamily="2" charset="-79"/>
              </a:rPr>
              <a:t>Matplotlib: Matplotlib is a plotting library for the Python programming language and its numerical mathematics extension NumPy.</a:t>
            </a:r>
          </a:p>
          <a:p>
            <a:pPr marL="0" indent="0">
              <a:buNone/>
            </a:pPr>
            <a:r>
              <a:rPr lang="en-US" sz="1700" b="1" dirty="0">
                <a:solidFill>
                  <a:schemeClr val="tx1">
                    <a:lumMod val="95000"/>
                  </a:schemeClr>
                </a:solidFill>
                <a:latin typeface="Aharoni" panose="02010803020104030203" pitchFamily="2" charset="-79"/>
                <a:cs typeface="Aharoni" panose="02010803020104030203" pitchFamily="2" charset="-79"/>
              </a:rPr>
              <a:t>      </a:t>
            </a:r>
          </a:p>
          <a:p>
            <a:pPr marL="0" indent="0">
              <a:buNone/>
            </a:pPr>
            <a:r>
              <a:rPr lang="en-US" sz="1700" b="1" dirty="0">
                <a:solidFill>
                  <a:schemeClr val="tx1">
                    <a:lumMod val="95000"/>
                  </a:schemeClr>
                </a:solidFill>
                <a:latin typeface="Aharoni" panose="02010803020104030203" pitchFamily="2" charset="-79"/>
                <a:cs typeface="Aharoni" panose="02010803020104030203" pitchFamily="2" charset="-79"/>
              </a:rPr>
              <a:t>        d. Seaborn: </a:t>
            </a:r>
            <a:r>
              <a:rPr lang="en-US" sz="1700" dirty="0">
                <a:latin typeface="Aharoni" panose="02010803020104030203" pitchFamily="2" charset="-79"/>
                <a:cs typeface="Aharoni" panose="02010803020104030203" pitchFamily="2" charset="-79"/>
              </a:rPr>
              <a:t>Seaborn is a Python data visualization library based on matplotlib which provides a high-level interface for drawing attractive and informative statistical graphics</a:t>
            </a:r>
            <a:endParaRPr lang="en-US" sz="1700" b="1" dirty="0">
              <a:solidFill>
                <a:schemeClr val="tx1">
                  <a:lumMod val="9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4503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3E40-A36A-4C2F-8CA5-44A9A34EF570}"/>
              </a:ext>
            </a:extLst>
          </p:cNvPr>
          <p:cNvSpPr>
            <a:spLocks noGrp="1"/>
          </p:cNvSpPr>
          <p:nvPr>
            <p:ph type="title"/>
          </p:nvPr>
        </p:nvSpPr>
        <p:spPr/>
        <p:txBody>
          <a:bodyPr/>
          <a:lstStyle/>
          <a:p>
            <a:r>
              <a:rPr lang="en-US" sz="3200" dirty="0"/>
              <a:t>Operation performed.</a:t>
            </a:r>
            <a:endParaRPr lang="en-IN" sz="3200" dirty="0"/>
          </a:p>
        </p:txBody>
      </p:sp>
      <p:sp>
        <p:nvSpPr>
          <p:cNvPr id="3" name="Content Placeholder 2">
            <a:extLst>
              <a:ext uri="{FF2B5EF4-FFF2-40B4-BE49-F238E27FC236}">
                <a16:creationId xmlns:a16="http://schemas.microsoft.com/office/drawing/2014/main" id="{15F934E6-8858-491B-8E9D-92DF0C415958}"/>
              </a:ext>
            </a:extLst>
          </p:cNvPr>
          <p:cNvSpPr>
            <a:spLocks noGrp="1"/>
          </p:cNvSpPr>
          <p:nvPr>
            <p:ph idx="1"/>
          </p:nvPr>
        </p:nvSpPr>
        <p:spPr>
          <a:xfrm>
            <a:off x="875201" y="1452282"/>
            <a:ext cx="8946541" cy="4195481"/>
          </a:xfrm>
        </p:spPr>
        <p:txBody>
          <a:bodyPr/>
          <a:lstStyle/>
          <a:p>
            <a:pPr marL="0" indent="0">
              <a:buNone/>
            </a:pPr>
            <a:r>
              <a:rPr lang="en-US" dirty="0"/>
              <a:t>    We have imported the necessary libraries to perform the operation. </a:t>
            </a:r>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With the help of these libraries we have successfully imported the Data and further we can analyse and </a:t>
            </a:r>
            <a:r>
              <a:rPr lang="en-US" sz="2000" dirty="0"/>
              <a:t>visualize the data.</a:t>
            </a:r>
            <a:r>
              <a:rPr lang="en-IN" dirty="0"/>
              <a:t> </a:t>
            </a:r>
          </a:p>
        </p:txBody>
      </p:sp>
      <p:pic>
        <p:nvPicPr>
          <p:cNvPr id="6" name="Picture 5">
            <a:extLst>
              <a:ext uri="{FF2B5EF4-FFF2-40B4-BE49-F238E27FC236}">
                <a16:creationId xmlns:a16="http://schemas.microsoft.com/office/drawing/2014/main" id="{25180D14-F049-4A62-988E-DE39B7B53AEA}"/>
              </a:ext>
            </a:extLst>
          </p:cNvPr>
          <p:cNvPicPr>
            <a:picLocks noChangeAspect="1"/>
          </p:cNvPicPr>
          <p:nvPr/>
        </p:nvPicPr>
        <p:blipFill>
          <a:blip r:embed="rId2"/>
          <a:stretch>
            <a:fillRect/>
          </a:stretch>
        </p:blipFill>
        <p:spPr>
          <a:xfrm>
            <a:off x="1206895" y="2395895"/>
            <a:ext cx="5060717" cy="2066210"/>
          </a:xfrm>
          <a:prstGeom prst="rect">
            <a:avLst/>
          </a:prstGeom>
        </p:spPr>
      </p:pic>
    </p:spTree>
    <p:extLst>
      <p:ext uri="{BB962C8B-B14F-4D97-AF65-F5344CB8AC3E}">
        <p14:creationId xmlns:p14="http://schemas.microsoft.com/office/powerpoint/2010/main" val="3217424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6662</TotalTime>
  <Words>2588</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Aharoni</vt:lpstr>
      <vt:lpstr>Arial</vt:lpstr>
      <vt:lpstr>Arial</vt:lpstr>
      <vt:lpstr>Arial Black</vt:lpstr>
      <vt:lpstr>Bahnschrift Light SemiCondensed</vt:lpstr>
      <vt:lpstr>Century Gothic</vt:lpstr>
      <vt:lpstr>DM Sans</vt:lpstr>
      <vt:lpstr>proxima-nova</vt:lpstr>
      <vt:lpstr>ShopifySans</vt:lpstr>
      <vt:lpstr>Wingdings 3</vt:lpstr>
      <vt:lpstr>Ion</vt:lpstr>
      <vt:lpstr>Customer Retention Case Study</vt:lpstr>
      <vt:lpstr>Contents : -  </vt:lpstr>
      <vt:lpstr>Introduction</vt:lpstr>
      <vt:lpstr>Why customer retention is so important? </vt:lpstr>
      <vt:lpstr>What are the factors influencing customer retention? </vt:lpstr>
      <vt:lpstr>PowerPoint Presentation</vt:lpstr>
      <vt:lpstr>Problem Statement</vt:lpstr>
      <vt:lpstr>Important libraries to perform the operation.</vt:lpstr>
      <vt:lpstr>Operation performed.</vt:lpstr>
      <vt:lpstr>After importing the Data set the first five data is shown in the fig.</vt:lpstr>
      <vt:lpstr>The column which was in the descriptive format, we have changed the columns names and executed.   </vt:lpstr>
      <vt:lpstr>Checking for the Null Values.</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Customers have strongly agreed the following below points: </vt:lpstr>
      <vt:lpstr>People agreed or have indifferent feeling on below attributes </vt:lpstr>
      <vt:lpstr>PowerPoint Presentation</vt:lpstr>
      <vt:lpstr>PowerPoint Presentation</vt:lpstr>
      <vt:lpstr>Observations</vt:lpstr>
      <vt:lpstr>PowerPoint Presentation</vt:lpstr>
      <vt:lpstr>PowerPoint Presentation</vt:lpstr>
      <vt:lpstr>Observations: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Shubh Meshram</dc:creator>
  <cp:lastModifiedBy>Shubh Meshram</cp:lastModifiedBy>
  <cp:revision>40</cp:revision>
  <dcterms:created xsi:type="dcterms:W3CDTF">2022-04-11T16:17:48Z</dcterms:created>
  <dcterms:modified xsi:type="dcterms:W3CDTF">2022-04-16T07:52:00Z</dcterms:modified>
</cp:coreProperties>
</file>