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8" r:id="rId4"/>
    <p:sldId id="260" r:id="rId5"/>
    <p:sldId id="259" r:id="rId6"/>
    <p:sldId id="266" r:id="rId7"/>
    <p:sldId id="267" r:id="rId8"/>
    <p:sldId id="261" r:id="rId9"/>
    <p:sldId id="270" r:id="rId10"/>
    <p:sldId id="269" r:id="rId11"/>
    <p:sldId id="271" r:id="rId12"/>
    <p:sldId id="262" r:id="rId13"/>
    <p:sldId id="263" r:id="rId14"/>
    <p:sldId id="264" r:id="rId15"/>
    <p:sldId id="265"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p:cViewPr varScale="1">
        <p:scale>
          <a:sx n="109" d="100"/>
          <a:sy n="109" d="100"/>
        </p:scale>
        <p:origin x="166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E53083-2692-484F-B81D-51EEAFEE52BF}" type="datetimeFigureOut">
              <a:rPr lang="en-US" smtClean="0"/>
              <a:t>9/26/2022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A66122-F2ED-439B-B0BA-9B51B70B4742}" type="slidenum">
              <a:rPr lang="en-US" smtClean="0"/>
              <a:t>‹#›</a:t>
            </a:fld>
            <a:endParaRPr lang="en-US"/>
          </a:p>
        </p:txBody>
      </p:sp>
    </p:spTree>
    <p:extLst>
      <p:ext uri="{BB962C8B-B14F-4D97-AF65-F5344CB8AC3E}">
        <p14:creationId xmlns:p14="http://schemas.microsoft.com/office/powerpoint/2010/main" val="61985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A66122-F2ED-439B-B0BA-9B51B70B4742}" type="slidenum">
              <a:rPr lang="en-US" smtClean="0"/>
              <a:t>1</a:t>
            </a:fld>
            <a:endParaRPr lang="en-US"/>
          </a:p>
        </p:txBody>
      </p:sp>
    </p:spTree>
    <p:extLst>
      <p:ext uri="{BB962C8B-B14F-4D97-AF65-F5344CB8AC3E}">
        <p14:creationId xmlns:p14="http://schemas.microsoft.com/office/powerpoint/2010/main" val="214397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FC668-6E9C-421A-9360-DE8A183B3E9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2FC668-6E9C-421A-9360-DE8A183B3E9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2FC668-6E9C-421A-9360-DE8A183B3E9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2FC668-6E9C-421A-9360-DE8A183B3E9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FC668-6E9C-421A-9360-DE8A183B3E9D}"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FC668-6E9C-421A-9360-DE8A183B3E9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2FC668-6E9C-421A-9360-DE8A183B3E9D}"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2FC668-6E9C-421A-9360-DE8A183B3E9D}"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FC668-6E9C-421A-9360-DE8A183B3E9D}"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4BD26-381A-4042-A8AA-081F4D2485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FC668-6E9C-421A-9360-DE8A183B3E9D}"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4BD26-381A-4042-A8AA-081F4D2485B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12FC668-6E9C-421A-9360-DE8A183B3E9D}" type="datetimeFigureOut">
              <a:rPr lang="en-US" smtClean="0"/>
              <a:t>9/26/2022</a:t>
            </a:fld>
            <a:endParaRPr lang="en-US"/>
          </a:p>
        </p:txBody>
      </p:sp>
      <p:sp>
        <p:nvSpPr>
          <p:cNvPr id="9" name="Slide Number Placeholder 8"/>
          <p:cNvSpPr>
            <a:spLocks noGrp="1"/>
          </p:cNvSpPr>
          <p:nvPr>
            <p:ph type="sldNum" sz="quarter" idx="11"/>
          </p:nvPr>
        </p:nvSpPr>
        <p:spPr/>
        <p:txBody>
          <a:bodyPr/>
          <a:lstStyle/>
          <a:p>
            <a:fld id="{B854BD26-381A-4042-A8AA-081F4D2485B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854BD26-381A-4042-A8AA-081F4D2485B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12FC668-6E9C-421A-9360-DE8A183B3E9D}" type="datetimeFigureOut">
              <a:rPr lang="en-US" smtClean="0"/>
              <a:t>9/26/2022</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shb.pndr@gmail.com" TargetMode="External"/><Relationship Id="rId7" Type="http://schemas.openxmlformats.org/officeDocument/2006/relationships/image" Target="../media/image3.png"/><Relationship Id="rId2" Type="http://schemas.openxmlformats.org/officeDocument/2006/relationships/hyperlink" Target="https://www.linkedin.com/in/shubh-pundir-02820321b/" TargetMode="External"/><Relationship Id="rId1" Type="http://schemas.openxmlformats.org/officeDocument/2006/relationships/slideLayout" Target="../slideLayouts/slideLayout2.xml"/><Relationship Id="rId6" Type="http://schemas.openxmlformats.org/officeDocument/2006/relationships/hyperlink" Target="https://github.com/ShubhPundir/Student-Expenditure-Analysis" TargetMode="External"/><Relationship Id="rId5" Type="http://schemas.openxmlformats.org/officeDocument/2006/relationships/hyperlink" Target="mailto:2743samarth@gmail.com" TargetMode="External"/><Relationship Id="rId4" Type="http://schemas.openxmlformats.org/officeDocument/2006/relationships/hyperlink" Target="mailto:shiveshdhiman@gmail.com"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543800" cy="2593975"/>
          </a:xfrm>
        </p:spPr>
        <p:txBody>
          <a:bodyPr/>
          <a:lstStyle/>
          <a:p>
            <a:r>
              <a:rPr lang="en-US" sz="7200" dirty="0">
                <a:solidFill>
                  <a:schemeClr val="tx2">
                    <a:lumMod val="50000"/>
                  </a:schemeClr>
                </a:solidFill>
              </a:rPr>
              <a:t>STUDENT EXPENDITURE</a:t>
            </a:r>
          </a:p>
        </p:txBody>
      </p:sp>
      <p:sp>
        <p:nvSpPr>
          <p:cNvPr id="3" name="Subtitle 2"/>
          <p:cNvSpPr>
            <a:spLocks noGrp="1"/>
          </p:cNvSpPr>
          <p:nvPr>
            <p:ph type="subTitle" idx="1"/>
          </p:nvPr>
        </p:nvSpPr>
        <p:spPr>
          <a:xfrm>
            <a:off x="685800" y="4572000"/>
            <a:ext cx="6461760" cy="1447800"/>
          </a:xfrm>
        </p:spPr>
        <p:txBody>
          <a:bodyPr>
            <a:normAutofit lnSpcReduction="10000"/>
          </a:bodyPr>
          <a:lstStyle/>
          <a:p>
            <a:r>
              <a:rPr lang="en-US" sz="2300" b="1" dirty="0">
                <a:solidFill>
                  <a:schemeClr val="tx2">
                    <a:lumMod val="50000"/>
                  </a:schemeClr>
                </a:solidFill>
              </a:rPr>
              <a:t>Made by:-</a:t>
            </a:r>
          </a:p>
          <a:p>
            <a:r>
              <a:rPr lang="en-US" dirty="0">
                <a:solidFill>
                  <a:schemeClr val="tx2">
                    <a:lumMod val="50000"/>
                  </a:schemeClr>
                </a:solidFill>
              </a:rPr>
              <a:t>Samarth (PPT Head)</a:t>
            </a:r>
          </a:p>
          <a:p>
            <a:r>
              <a:rPr lang="en-US" dirty="0">
                <a:solidFill>
                  <a:schemeClr val="tx2">
                    <a:lumMod val="50000"/>
                  </a:schemeClr>
                </a:solidFill>
              </a:rPr>
              <a:t>Shubh (Data Head)</a:t>
            </a:r>
          </a:p>
          <a:p>
            <a:r>
              <a:rPr lang="en-US" dirty="0">
                <a:solidFill>
                  <a:schemeClr val="tx2">
                    <a:lumMod val="50000"/>
                  </a:schemeClr>
                </a:solidFill>
              </a:rPr>
              <a:t>Shivesh(</a:t>
            </a:r>
            <a:r>
              <a:rPr lang="en-US" dirty="0" err="1">
                <a:solidFill>
                  <a:schemeClr val="tx2">
                    <a:lumMod val="50000"/>
                  </a:schemeClr>
                </a:solidFill>
              </a:rPr>
              <a:t>Reasearch</a:t>
            </a:r>
            <a:r>
              <a:rPr lang="en-US" dirty="0">
                <a:solidFill>
                  <a:schemeClr val="tx2">
                    <a:lumMod val="50000"/>
                  </a:schemeClr>
                </a:solidFill>
              </a:rPr>
              <a:t> Head)</a:t>
            </a:r>
          </a:p>
          <a:p>
            <a:endParaRPr lang="en-US" dirty="0">
              <a:solidFill>
                <a:schemeClr val="tx2">
                  <a:lumMod val="50000"/>
                </a:schemeClr>
              </a:solidFill>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aturation sat="235000"/>
                    </a14:imgEffect>
                  </a14:imgLayer>
                </a14:imgProps>
              </a:ext>
              <a:ext uri="{28A0092B-C50C-407E-A947-70E740481C1C}">
                <a14:useLocalDpi xmlns:a14="http://schemas.microsoft.com/office/drawing/2010/main" val="0"/>
              </a:ext>
            </a:extLst>
          </a:blip>
          <a:stretch>
            <a:fillRect/>
          </a:stretch>
        </p:blipFill>
        <p:spPr>
          <a:xfrm>
            <a:off x="6705600" y="97973"/>
            <a:ext cx="1638300" cy="1162050"/>
          </a:xfrm>
          <a:prstGeom prst="rect">
            <a:avLst/>
          </a:prstGeom>
          <a:effectLst>
            <a:reflection stA="12000" endPos="65000" dist="50800" dir="5400000" sy="-100000" algn="bl" rotWithShape="0"/>
          </a:effectLst>
        </p:spPr>
      </p:pic>
    </p:spTree>
    <p:extLst>
      <p:ext uri="{BB962C8B-B14F-4D97-AF65-F5344CB8AC3E}">
        <p14:creationId xmlns:p14="http://schemas.microsoft.com/office/powerpoint/2010/main" val="149304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7620000" cy="1143000"/>
          </a:xfrm>
        </p:spPr>
        <p:txBody>
          <a:bodyPr/>
          <a:lstStyle/>
          <a:p>
            <a:r>
              <a:rPr lang="en-US" sz="4400" dirty="0">
                <a:solidFill>
                  <a:schemeClr val="tx2">
                    <a:lumMod val="50000"/>
                  </a:schemeClr>
                </a:solidFill>
              </a:rPr>
              <a:t>Supply of money creates demand – Economics 101</a:t>
            </a:r>
            <a:br>
              <a:rPr lang="en-US" sz="4800" dirty="0">
                <a:solidFill>
                  <a:schemeClr val="tx2">
                    <a:lumMod val="50000"/>
                  </a:schemeClr>
                </a:solidFill>
              </a:rPr>
            </a:br>
            <a:endParaRPr lang="en-US" dirty="0"/>
          </a:p>
        </p:txBody>
      </p:sp>
      <p:sp>
        <p:nvSpPr>
          <p:cNvPr id="3" name="Content Placeholder 2"/>
          <p:cNvSpPr>
            <a:spLocks noGrp="1"/>
          </p:cNvSpPr>
          <p:nvPr>
            <p:ph idx="1"/>
          </p:nvPr>
        </p:nvSpPr>
        <p:spPr>
          <a:xfrm>
            <a:off x="304800" y="1752600"/>
            <a:ext cx="7543800" cy="2971800"/>
          </a:xfrm>
        </p:spPr>
        <p:txBody>
          <a:bodyPr/>
          <a:lstStyle/>
          <a:p>
            <a:r>
              <a:rPr lang="en-US" dirty="0">
                <a:solidFill>
                  <a:srgbClr val="000000"/>
                </a:solidFill>
              </a:rPr>
              <a:t>We can also notice from the graphs in the previous slides, that a huge amount of audience are willing to put their money on </a:t>
            </a:r>
            <a:r>
              <a:rPr lang="en-US" dirty="0">
                <a:solidFill>
                  <a:schemeClr val="accent1">
                    <a:lumMod val="60000"/>
                    <a:lumOff val="40000"/>
                  </a:schemeClr>
                </a:solidFill>
              </a:rPr>
              <a:t>entertainment subscriptions </a:t>
            </a:r>
            <a:r>
              <a:rPr lang="en-US" dirty="0">
                <a:solidFill>
                  <a:srgbClr val="000000"/>
                </a:solidFill>
              </a:rPr>
              <a:t>and </a:t>
            </a:r>
            <a:r>
              <a:rPr lang="en-US" dirty="0">
                <a:solidFill>
                  <a:schemeClr val="accent1">
                    <a:lumMod val="60000"/>
                    <a:lumOff val="40000"/>
                  </a:schemeClr>
                </a:solidFill>
              </a:rPr>
              <a:t>shopping</a:t>
            </a:r>
            <a:r>
              <a:rPr lang="en-US" dirty="0">
                <a:solidFill>
                  <a:srgbClr val="000000"/>
                </a:solidFill>
              </a:rPr>
              <a:t> , while a miniscule of the same assembly pay for services like of </a:t>
            </a:r>
            <a:r>
              <a:rPr lang="en-US" dirty="0">
                <a:solidFill>
                  <a:srgbClr val="00B0F0"/>
                </a:solidFill>
              </a:rPr>
              <a:t>Laundry</a:t>
            </a:r>
            <a:r>
              <a:rPr lang="en-US" dirty="0">
                <a:solidFill>
                  <a:srgbClr val="000000"/>
                </a:solidFill>
              </a:rPr>
              <a:t> or wager in </a:t>
            </a:r>
            <a:r>
              <a:rPr lang="en-US" dirty="0">
                <a:solidFill>
                  <a:srgbClr val="00B0F0"/>
                </a:solidFill>
              </a:rPr>
              <a:t>Canteen Services</a:t>
            </a:r>
            <a:r>
              <a:rPr lang="en-US" dirty="0">
                <a:solidFill>
                  <a:srgbClr val="000000"/>
                </a:solidFill>
              </a:rPr>
              <a:t>.</a:t>
            </a:r>
          </a:p>
          <a:p>
            <a:r>
              <a:rPr lang="en-US" dirty="0">
                <a:solidFill>
                  <a:srgbClr val="000000"/>
                </a:solidFill>
              </a:rPr>
              <a:t>Although in the round sum it may add up to be quite similar, distribution of people of our age group in such varying interests concludes only one thing. </a:t>
            </a:r>
          </a:p>
        </p:txBody>
      </p:sp>
      <p:pic>
        <p:nvPicPr>
          <p:cNvPr id="4" name="Picture 3"/>
          <p:cNvPicPr>
            <a:picLocks noChangeAspect="1"/>
          </p:cNvPicPr>
          <p:nvPr/>
        </p:nvPicPr>
        <p:blipFill>
          <a:blip r:embed="rId2"/>
          <a:stretch>
            <a:fillRect/>
          </a:stretch>
        </p:blipFill>
        <p:spPr>
          <a:xfrm>
            <a:off x="6781800" y="76200"/>
            <a:ext cx="1639966" cy="2383743"/>
          </a:xfrm>
          <a:prstGeom prst="rect">
            <a:avLst/>
          </a:prstGeom>
        </p:spPr>
      </p:pic>
      <p:pic>
        <p:nvPicPr>
          <p:cNvPr id="3074" name="Picture 2" descr="Forms response chart. Question title: Canteen Expenses. Number of responses: 21 responses.">
            <a:extLst>
              <a:ext uri="{FF2B5EF4-FFF2-40B4-BE49-F238E27FC236}">
                <a16:creationId xmlns:a16="http://schemas.microsoft.com/office/drawing/2014/main" id="{C76C2C56-9D2D-CD88-BE35-24F203C44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688840"/>
            <a:ext cx="4876800" cy="2052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BD85F3-F8FC-4FE8-EC26-5B21A9587F9A}"/>
              </a:ext>
            </a:extLst>
          </p:cNvPr>
          <p:cNvSpPr txBox="1"/>
          <p:nvPr/>
        </p:nvSpPr>
        <p:spPr>
          <a:xfrm rot="1850821">
            <a:off x="87449" y="3013502"/>
            <a:ext cx="9317043" cy="830997"/>
          </a:xfrm>
          <a:prstGeom prst="rect">
            <a:avLst/>
          </a:prstGeom>
          <a:noFill/>
        </p:spPr>
        <p:txBody>
          <a:bodyPr wrap="square" rtlCol="0">
            <a:spAutoFit/>
          </a:bodyPr>
          <a:lstStyle/>
          <a:p>
            <a:r>
              <a:rPr lang="en-IN" sz="4800" b="1" dirty="0">
                <a:solidFill>
                  <a:srgbClr val="C00000"/>
                </a:solidFill>
              </a:rPr>
              <a:t>MORE SPECIFIC DATA IS NEEDED</a:t>
            </a:r>
          </a:p>
        </p:txBody>
      </p:sp>
    </p:spTree>
    <p:extLst>
      <p:ext uri="{BB962C8B-B14F-4D97-AF65-F5344CB8AC3E}">
        <p14:creationId xmlns:p14="http://schemas.microsoft.com/office/powerpoint/2010/main" val="384958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3" y="381000"/>
            <a:ext cx="7620000" cy="1143000"/>
          </a:xfrm>
        </p:spPr>
        <p:txBody>
          <a:bodyPr/>
          <a:lstStyle/>
          <a:p>
            <a:r>
              <a:rPr lang="en-US" sz="4000" dirty="0"/>
              <a:t>KEEP ME UP WITH ONE LAST INTERESTING CONCLUSION</a:t>
            </a:r>
          </a:p>
        </p:txBody>
      </p:sp>
      <p:sp>
        <p:nvSpPr>
          <p:cNvPr id="3" name="Content Placeholder 2"/>
          <p:cNvSpPr>
            <a:spLocks noGrp="1"/>
          </p:cNvSpPr>
          <p:nvPr>
            <p:ph idx="1"/>
          </p:nvPr>
        </p:nvSpPr>
        <p:spPr>
          <a:xfrm>
            <a:off x="381000" y="1615784"/>
            <a:ext cx="7620000" cy="1143000"/>
          </a:xfrm>
        </p:spPr>
        <p:txBody>
          <a:bodyPr>
            <a:normAutofit fontScale="92500" lnSpcReduction="20000"/>
          </a:bodyPr>
          <a:lstStyle/>
          <a:p>
            <a:r>
              <a:rPr lang="en-US" dirty="0">
                <a:solidFill>
                  <a:schemeClr val="tx2">
                    <a:lumMod val="50000"/>
                  </a:schemeClr>
                </a:solidFill>
              </a:rPr>
              <a:t>People travelling from outside Gurugram tend to spend more money. So gold diggers from Gurgaon, get yourself a </a:t>
            </a:r>
            <a:r>
              <a:rPr lang="en-US" dirty="0" err="1">
                <a:solidFill>
                  <a:schemeClr val="tx2">
                    <a:lumMod val="50000"/>
                  </a:schemeClr>
                </a:solidFill>
              </a:rPr>
              <a:t>Delhite</a:t>
            </a:r>
            <a:r>
              <a:rPr lang="en-US" dirty="0">
                <a:solidFill>
                  <a:schemeClr val="tx2">
                    <a:lumMod val="50000"/>
                  </a:schemeClr>
                </a:solidFill>
              </a:rPr>
              <a:t> and you will be S-E-T. OR just rob them with the complimentary guns you have here.</a:t>
            </a:r>
          </a:p>
          <a:p>
            <a:endParaRPr lang="en-US" dirty="0">
              <a:solidFill>
                <a:schemeClr val="tx2">
                  <a:lumMod val="50000"/>
                </a:schemeClr>
              </a:solidFill>
            </a:endParaRPr>
          </a:p>
        </p:txBody>
      </p:sp>
      <p:pic>
        <p:nvPicPr>
          <p:cNvPr id="4100" name="Picture 4" descr="Forms response chart. Question title: Location. Number of responses: 21 responses.">
            <a:extLst>
              <a:ext uri="{FF2B5EF4-FFF2-40B4-BE49-F238E27FC236}">
                <a16:creationId xmlns:a16="http://schemas.microsoft.com/office/drawing/2014/main" id="{F0F687AC-55A3-D011-CF7F-91BFD8BF6F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67000"/>
            <a:ext cx="45720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A3C23E-5B30-BF32-C252-4D547EA27683}"/>
              </a:ext>
            </a:extLst>
          </p:cNvPr>
          <p:cNvPicPr>
            <a:picLocks noChangeAspect="1"/>
          </p:cNvPicPr>
          <p:nvPr/>
        </p:nvPicPr>
        <p:blipFill>
          <a:blip r:embed="rId3"/>
          <a:stretch>
            <a:fillRect/>
          </a:stretch>
        </p:blipFill>
        <p:spPr>
          <a:xfrm>
            <a:off x="228600" y="4724400"/>
            <a:ext cx="5534025" cy="2031877"/>
          </a:xfrm>
          <a:prstGeom prst="rect">
            <a:avLst/>
          </a:prstGeom>
        </p:spPr>
      </p:pic>
      <p:pic>
        <p:nvPicPr>
          <p:cNvPr id="4098" name="Picture 2" descr="Forms response chart. Question title: Modes of commuting for college. Number of responses: 21 responses.">
            <a:extLst>
              <a:ext uri="{FF2B5EF4-FFF2-40B4-BE49-F238E27FC236}">
                <a16:creationId xmlns:a16="http://schemas.microsoft.com/office/drawing/2014/main" id="{684AE89F-D73C-3F79-3FF0-FA12A04DD5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2669931"/>
            <a:ext cx="4092573" cy="194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2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143000"/>
          </a:xfrm>
        </p:spPr>
        <p:txBody>
          <a:bodyPr/>
          <a:lstStyle/>
          <a:p>
            <a:r>
              <a:rPr lang="en-US" sz="4800" dirty="0">
                <a:solidFill>
                  <a:schemeClr val="tx2">
                    <a:lumMod val="50000"/>
                  </a:schemeClr>
                </a:solidFill>
              </a:rPr>
              <a:t>MANAGEMENT OF ALL </a:t>
            </a:r>
            <a:br>
              <a:rPr lang="en-US" sz="4800" dirty="0">
                <a:solidFill>
                  <a:schemeClr val="tx2">
                    <a:lumMod val="50000"/>
                  </a:schemeClr>
                </a:solidFill>
              </a:rPr>
            </a:br>
            <a:r>
              <a:rPr lang="en-US" sz="4800" dirty="0">
                <a:solidFill>
                  <a:schemeClr val="tx2">
                    <a:lumMod val="50000"/>
                  </a:schemeClr>
                </a:solidFill>
              </a:rPr>
              <a:t>THE EXPENSES</a:t>
            </a:r>
            <a:endParaRPr lang="en-IN" dirty="0"/>
          </a:p>
        </p:txBody>
      </p:sp>
      <p:sp>
        <p:nvSpPr>
          <p:cNvPr id="3" name="Content Placeholder 2"/>
          <p:cNvSpPr>
            <a:spLocks noGrp="1"/>
          </p:cNvSpPr>
          <p:nvPr>
            <p:ph idx="1"/>
          </p:nvPr>
        </p:nvSpPr>
        <p:spPr>
          <a:xfrm>
            <a:off x="457200" y="1905000"/>
            <a:ext cx="7620000" cy="4800600"/>
          </a:xfrm>
        </p:spPr>
        <p:txBody>
          <a:bodyPr>
            <a:normAutofit fontScale="70000" lnSpcReduction="20000"/>
          </a:bodyPr>
          <a:lstStyle/>
          <a:p>
            <a:pPr marL="114300" indent="0">
              <a:buNone/>
            </a:pPr>
            <a:r>
              <a:rPr lang="en-US" sz="5100" dirty="0">
                <a:solidFill>
                  <a:schemeClr val="tx2"/>
                </a:solidFill>
              </a:rPr>
              <a:t>1.Create a budget</a:t>
            </a:r>
          </a:p>
          <a:p>
            <a:pPr marL="114300" indent="0">
              <a:buNone/>
            </a:pPr>
            <a:r>
              <a:rPr lang="en-US" sz="3800" dirty="0">
                <a:solidFill>
                  <a:schemeClr val="tx2"/>
                </a:solidFill>
              </a:rPr>
              <a:t>    </a:t>
            </a:r>
            <a:r>
              <a:rPr lang="en-US" sz="3200" dirty="0">
                <a:solidFill>
                  <a:schemeClr val="tx2"/>
                </a:solidFill>
              </a:rPr>
              <a:t>Budgeting is the process of estimating in advance the expenses which are expected to be incurred in future. It entails   preparing in detail, how much expense is expected in future. It is highly advisable for students to prepare a category wise budget like Food Budget, Telephone Budget, Travel Budget etc. </a:t>
            </a:r>
          </a:p>
          <a:p>
            <a:pPr marL="114300" indent="0">
              <a:buNone/>
            </a:pPr>
            <a:r>
              <a:rPr lang="en-US" sz="5100" dirty="0">
                <a:solidFill>
                  <a:schemeClr val="tx2"/>
                </a:solidFill>
              </a:rPr>
              <a:t>2. Keep a track of all your Expenses</a:t>
            </a:r>
          </a:p>
          <a:p>
            <a:pPr marL="114300" indent="0">
              <a:buNone/>
            </a:pPr>
            <a:r>
              <a:rPr lang="en-US" sz="5100" dirty="0">
                <a:solidFill>
                  <a:schemeClr val="tx2"/>
                </a:solidFill>
              </a:rPr>
              <a:t>  </a:t>
            </a:r>
            <a:r>
              <a:rPr lang="en-US" sz="3200" dirty="0">
                <a:solidFill>
                  <a:schemeClr val="tx2"/>
                </a:solidFill>
              </a:rPr>
              <a:t> It</a:t>
            </a:r>
            <a:r>
              <a:rPr lang="en-US" sz="3200" dirty="0"/>
              <a:t> </a:t>
            </a:r>
            <a:r>
              <a:rPr lang="en-US" sz="3200" dirty="0">
                <a:solidFill>
                  <a:schemeClr val="tx2"/>
                </a:solidFill>
              </a:rPr>
              <a:t>is very important for any person to know where the money is coming from and where it is going. Keeping a track of your expenses will help you identify your over-spend and wasteful spend areas. Once your over spend and wasteful spend areas have been identified – you should try reducing them.</a:t>
            </a:r>
          </a:p>
        </p:txBody>
      </p:sp>
      <p:pic>
        <p:nvPicPr>
          <p:cNvPr id="4" name="Picture 3"/>
          <p:cNvPicPr>
            <a:picLocks noChangeAspect="1"/>
          </p:cNvPicPr>
          <p:nvPr/>
        </p:nvPicPr>
        <p:blipFill>
          <a:blip r:embed="rId2"/>
          <a:stretch>
            <a:fillRect/>
          </a:stretch>
        </p:blipFill>
        <p:spPr>
          <a:xfrm>
            <a:off x="6629400" y="76200"/>
            <a:ext cx="1639966" cy="2383743"/>
          </a:xfrm>
          <a:prstGeom prst="rect">
            <a:avLst/>
          </a:prstGeom>
        </p:spPr>
      </p:pic>
    </p:spTree>
    <p:extLst>
      <p:ext uri="{BB962C8B-B14F-4D97-AF65-F5344CB8AC3E}">
        <p14:creationId xmlns:p14="http://schemas.microsoft.com/office/powerpoint/2010/main" val="11645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867400"/>
          </a:xfrm>
        </p:spPr>
        <p:txBody>
          <a:bodyPr/>
          <a:lstStyle/>
          <a:p>
            <a:pPr marL="114300" indent="0">
              <a:buNone/>
            </a:pPr>
            <a:r>
              <a:rPr lang="en-US" sz="3600" dirty="0">
                <a:solidFill>
                  <a:schemeClr val="tx2"/>
                </a:solidFill>
              </a:rPr>
              <a:t>3.</a:t>
            </a:r>
            <a:r>
              <a:rPr lang="en-IN" sz="3600" u="sng" dirty="0"/>
              <a:t> </a:t>
            </a:r>
            <a:r>
              <a:rPr lang="en-IN" sz="3600" dirty="0">
                <a:solidFill>
                  <a:schemeClr val="tx2"/>
                </a:solidFill>
              </a:rPr>
              <a:t>Separate wants from Needs</a:t>
            </a:r>
            <a:endParaRPr lang="en-IN" sz="2000" dirty="0">
              <a:solidFill>
                <a:schemeClr val="tx2"/>
              </a:solidFill>
            </a:endParaRPr>
          </a:p>
          <a:p>
            <a:pPr marL="114300" indent="0">
              <a:buNone/>
            </a:pPr>
            <a:r>
              <a:rPr lang="en-US" dirty="0">
                <a:solidFill>
                  <a:schemeClr val="tx2"/>
                </a:solidFill>
              </a:rPr>
              <a:t>    One should classify all their expenses into expenses on necessities and expenses on luxuries. The necessity expenses have to be incurred in any case but the luxury expenses can be deferred depending on the cash position.</a:t>
            </a:r>
          </a:p>
          <a:p>
            <a:pPr marL="114300" indent="0">
              <a:buNone/>
            </a:pPr>
            <a:r>
              <a:rPr lang="en-US" sz="3600" dirty="0">
                <a:solidFill>
                  <a:schemeClr val="tx2"/>
                </a:solidFill>
              </a:rPr>
              <a:t>4.</a:t>
            </a:r>
            <a:r>
              <a:rPr lang="en-IN" sz="3600" u="sng" dirty="0"/>
              <a:t> </a:t>
            </a:r>
            <a:r>
              <a:rPr lang="en-IN" sz="3600" dirty="0">
                <a:solidFill>
                  <a:schemeClr val="tx2"/>
                </a:solidFill>
              </a:rPr>
              <a:t>Resist Peer Pressure</a:t>
            </a:r>
          </a:p>
          <a:p>
            <a:r>
              <a:rPr lang="en-US" dirty="0">
                <a:solidFill>
                  <a:schemeClr val="tx2"/>
                </a:solidFill>
              </a:rPr>
              <a:t>A lot of spending nowadays is happening because of peer-pressure. Most of the people are buying phones, phone accessories, gaming tools not because they need it but because all their friends have it.</a:t>
            </a:r>
          </a:p>
          <a:p>
            <a:r>
              <a:rPr lang="en-US" dirty="0">
                <a:solidFill>
                  <a:schemeClr val="tx2"/>
                </a:solidFill>
              </a:rPr>
              <a:t>It is very important for students living on a fixed low budget to resist such peer pressure which will help them save out on a lot of cash.</a:t>
            </a:r>
          </a:p>
          <a:p>
            <a:pPr marL="114300" indent="0">
              <a:buNone/>
            </a:pPr>
            <a:endParaRPr lang="en-IN" dirty="0">
              <a:solidFill>
                <a:schemeClr val="tx2"/>
              </a:solidFill>
            </a:endParaRPr>
          </a:p>
          <a:p>
            <a:pPr marL="114300" indent="0">
              <a:buNone/>
            </a:pPr>
            <a:endParaRPr lang="en-US" dirty="0">
              <a:solidFill>
                <a:schemeClr val="tx2"/>
              </a:solidFill>
            </a:endParaRPr>
          </a:p>
          <a:p>
            <a:pPr marL="114300" indent="0">
              <a:buNone/>
            </a:pPr>
            <a:endParaRPr lang="en-IN" sz="2000" dirty="0">
              <a:solidFill>
                <a:schemeClr val="tx2"/>
              </a:solidFill>
            </a:endParaRPr>
          </a:p>
        </p:txBody>
      </p:sp>
      <p:pic>
        <p:nvPicPr>
          <p:cNvPr id="4" name="Picture 3"/>
          <p:cNvPicPr>
            <a:picLocks noChangeAspect="1"/>
          </p:cNvPicPr>
          <p:nvPr/>
        </p:nvPicPr>
        <p:blipFill>
          <a:blip r:embed="rId2"/>
          <a:stretch>
            <a:fillRect/>
          </a:stretch>
        </p:blipFill>
        <p:spPr>
          <a:xfrm>
            <a:off x="6629400" y="76200"/>
            <a:ext cx="1639966" cy="2383743"/>
          </a:xfrm>
          <a:prstGeom prst="rect">
            <a:avLst/>
          </a:prstGeom>
        </p:spPr>
      </p:pic>
    </p:spTree>
    <p:extLst>
      <p:ext uri="{BB962C8B-B14F-4D97-AF65-F5344CB8AC3E}">
        <p14:creationId xmlns:p14="http://schemas.microsoft.com/office/powerpoint/2010/main" val="356994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638800"/>
          </a:xfrm>
        </p:spPr>
        <p:txBody>
          <a:bodyPr>
            <a:normAutofit/>
          </a:bodyPr>
          <a:lstStyle/>
          <a:p>
            <a:pPr marL="114300" indent="0">
              <a:buNone/>
            </a:pPr>
            <a:r>
              <a:rPr lang="en-US" sz="3600" dirty="0">
                <a:solidFill>
                  <a:schemeClr val="tx2"/>
                </a:solidFill>
              </a:rPr>
              <a:t>5.</a:t>
            </a:r>
            <a:r>
              <a:rPr lang="en-IN" sz="3600" u="sng" dirty="0"/>
              <a:t> </a:t>
            </a:r>
            <a:r>
              <a:rPr lang="en-IN" sz="3600" dirty="0">
                <a:solidFill>
                  <a:schemeClr val="tx2"/>
                </a:solidFill>
              </a:rPr>
              <a:t>Look for Discounts Online</a:t>
            </a:r>
          </a:p>
          <a:p>
            <a:pPr marL="114300" indent="0">
              <a:buNone/>
            </a:pPr>
            <a:r>
              <a:rPr lang="en-US" dirty="0">
                <a:solidFill>
                  <a:schemeClr val="tx2"/>
                </a:solidFill>
              </a:rPr>
              <a:t>     The product sold online on e-commerce sites are most of the times cheaper than the products sold in stores. This is because most the physical stores have to pay a hefty rent for land which is not there for e-commerce stores.</a:t>
            </a:r>
            <a:endParaRPr lang="en-IN" dirty="0">
              <a:solidFill>
                <a:schemeClr val="tx2"/>
              </a:solidFill>
            </a:endParaRPr>
          </a:p>
          <a:p>
            <a:pPr marL="114300" indent="0">
              <a:buNone/>
            </a:pPr>
            <a:r>
              <a:rPr lang="en-US" sz="3600" dirty="0">
                <a:solidFill>
                  <a:schemeClr val="tx2"/>
                </a:solidFill>
              </a:rPr>
              <a:t>6. Take advantage of Student Discounts</a:t>
            </a:r>
          </a:p>
          <a:p>
            <a:pPr marL="114300" indent="0">
              <a:buNone/>
            </a:pPr>
            <a:r>
              <a:rPr lang="en-US" dirty="0">
                <a:solidFill>
                  <a:schemeClr val="tx2"/>
                </a:solidFill>
              </a:rPr>
              <a:t>     Many outlets like Starbucks, Dominoes, Apple </a:t>
            </a:r>
            <a:r>
              <a:rPr lang="en-US" dirty="0" err="1">
                <a:solidFill>
                  <a:schemeClr val="tx2"/>
                </a:solidFill>
              </a:rPr>
              <a:t>etc</a:t>
            </a:r>
            <a:r>
              <a:rPr lang="en-US" dirty="0">
                <a:solidFill>
                  <a:schemeClr val="tx2"/>
                </a:solidFill>
              </a:rPr>
              <a:t> offer additional discounts for Students. Money saved is money earned and students should try to make the maximum of such offers. Keep you student </a:t>
            </a:r>
            <a:r>
              <a:rPr lang="en-US" dirty="0" err="1">
                <a:solidFill>
                  <a:schemeClr val="tx2"/>
                </a:solidFill>
              </a:rPr>
              <a:t>i</a:t>
            </a:r>
            <a:r>
              <a:rPr lang="en-US" dirty="0">
                <a:solidFill>
                  <a:schemeClr val="tx2"/>
                </a:solidFill>
              </a:rPr>
              <a:t>-card handy as these stores will ask for your student identity card.</a:t>
            </a:r>
          </a:p>
          <a:p>
            <a:pPr marL="114300" indent="0">
              <a:buNone/>
            </a:pPr>
            <a:br>
              <a:rPr lang="en-US" dirty="0">
                <a:solidFill>
                  <a:schemeClr val="tx2"/>
                </a:solidFill>
              </a:rPr>
            </a:br>
            <a:endParaRPr lang="en-US" dirty="0">
              <a:solidFill>
                <a:schemeClr val="tx2"/>
              </a:solidFill>
            </a:endParaRPr>
          </a:p>
          <a:p>
            <a:pPr marL="114300" indent="0">
              <a:buNone/>
            </a:pPr>
            <a:endParaRPr lang="en-IN" dirty="0">
              <a:solidFill>
                <a:schemeClr val="tx2"/>
              </a:solidFill>
            </a:endParaRPr>
          </a:p>
        </p:txBody>
      </p:sp>
      <p:pic>
        <p:nvPicPr>
          <p:cNvPr id="4" name="Picture 3"/>
          <p:cNvPicPr>
            <a:picLocks noChangeAspect="1"/>
          </p:cNvPicPr>
          <p:nvPr/>
        </p:nvPicPr>
        <p:blipFill>
          <a:blip r:embed="rId2"/>
          <a:stretch>
            <a:fillRect/>
          </a:stretch>
        </p:blipFill>
        <p:spPr>
          <a:xfrm>
            <a:off x="6629400" y="76200"/>
            <a:ext cx="1639966" cy="2383743"/>
          </a:xfrm>
          <a:prstGeom prst="rect">
            <a:avLst/>
          </a:prstGeom>
        </p:spPr>
      </p:pic>
    </p:spTree>
    <p:extLst>
      <p:ext uri="{BB962C8B-B14F-4D97-AF65-F5344CB8AC3E}">
        <p14:creationId xmlns:p14="http://schemas.microsoft.com/office/powerpoint/2010/main" val="249315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pic>
        <p:nvPicPr>
          <p:cNvPr id="4" name="Content Placeholder 3"/>
          <p:cNvPicPr>
            <a:picLocks noGrp="1" noChangeAspect="1"/>
          </p:cNvPicPr>
          <p:nvPr>
            <p:ph idx="1"/>
          </p:nvPr>
        </p:nvPicPr>
        <p:blipFill>
          <a:blip r:embed="rId2"/>
          <a:stretch>
            <a:fillRect/>
          </a:stretch>
        </p:blipFill>
        <p:spPr>
          <a:xfrm>
            <a:off x="6705600" y="76200"/>
            <a:ext cx="1639966" cy="2383743"/>
          </a:xfrm>
          <a:prstGeom prst="rect">
            <a:avLst/>
          </a:prstGeom>
        </p:spPr>
      </p:pic>
      <p:sp>
        <p:nvSpPr>
          <p:cNvPr id="5" name="TextBox 4"/>
          <p:cNvSpPr txBox="1"/>
          <p:nvPr/>
        </p:nvSpPr>
        <p:spPr>
          <a:xfrm>
            <a:off x="609600" y="2057400"/>
            <a:ext cx="7010400" cy="3046988"/>
          </a:xfrm>
          <a:prstGeom prst="rect">
            <a:avLst/>
          </a:prstGeom>
          <a:noFill/>
        </p:spPr>
        <p:txBody>
          <a:bodyPr wrap="square" rtlCol="0">
            <a:spAutoFit/>
          </a:bodyPr>
          <a:lstStyle/>
          <a:p>
            <a:r>
              <a:rPr lang="en-US" sz="2400" dirty="0">
                <a:solidFill>
                  <a:schemeClr val="tx2"/>
                </a:solidFill>
              </a:rPr>
              <a:t>A college student first should learn the basics foundations of finances before starting his or her career. Financial planning is essential to be successful not only through college but also in life. Some financial keys that every college student should know are first to define your goals (Short term and long term goals), estimate your</a:t>
            </a:r>
            <a:r>
              <a:rPr lang="en-US" dirty="0">
                <a:solidFill>
                  <a:schemeClr val="tx2"/>
                </a:solidFill>
              </a:rPr>
              <a:t> </a:t>
            </a:r>
            <a:r>
              <a:rPr lang="en-US" sz="2400" dirty="0">
                <a:solidFill>
                  <a:schemeClr val="tx2"/>
                </a:solidFill>
              </a:rPr>
              <a:t>tolerance for risk and finally develop a plan for how to reach your goals</a:t>
            </a:r>
            <a:r>
              <a:rPr lang="en-US" sz="2200" dirty="0">
                <a:solidFill>
                  <a:schemeClr val="tx2"/>
                </a:solidFill>
              </a:rPr>
              <a:t>.</a:t>
            </a:r>
            <a:endParaRPr lang="en-IN" sz="2200" dirty="0">
              <a:solidFill>
                <a:schemeClr val="tx2"/>
              </a:solidFill>
            </a:endParaRPr>
          </a:p>
        </p:txBody>
      </p:sp>
    </p:spTree>
    <p:extLst>
      <p:ext uri="{BB962C8B-B14F-4D97-AF65-F5344CB8AC3E}">
        <p14:creationId xmlns:p14="http://schemas.microsoft.com/office/powerpoint/2010/main" val="382554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19" y="914400"/>
            <a:ext cx="7620000" cy="1143000"/>
          </a:xfrm>
        </p:spPr>
        <p:txBody>
          <a:bodyPr/>
          <a:lstStyle/>
          <a:p>
            <a:r>
              <a:rPr lang="en-US" sz="4800" dirty="0">
                <a:solidFill>
                  <a:schemeClr val="tx2">
                    <a:lumMod val="50000"/>
                  </a:schemeClr>
                </a:solidFill>
              </a:rPr>
              <a:t>Our social handles, source code and raw data-set</a:t>
            </a:r>
            <a:endParaRPr lang="en-US" dirty="0"/>
          </a:p>
        </p:txBody>
      </p:sp>
      <p:sp>
        <p:nvSpPr>
          <p:cNvPr id="3" name="Content Placeholder 2"/>
          <p:cNvSpPr>
            <a:spLocks noGrp="1"/>
          </p:cNvSpPr>
          <p:nvPr>
            <p:ph idx="1"/>
          </p:nvPr>
        </p:nvSpPr>
        <p:spPr>
          <a:xfrm>
            <a:off x="457200" y="2286000"/>
            <a:ext cx="7620000" cy="4114800"/>
          </a:xfrm>
        </p:spPr>
        <p:txBody>
          <a:bodyPr/>
          <a:lstStyle/>
          <a:p>
            <a:r>
              <a:rPr lang="en-US" dirty="0">
                <a:solidFill>
                  <a:srgbClr val="000000"/>
                </a:solidFill>
              </a:rPr>
              <a:t>You</a:t>
            </a:r>
            <a:r>
              <a:rPr lang="en-US" dirty="0">
                <a:solidFill>
                  <a:srgbClr val="FF0000"/>
                </a:solidFill>
              </a:rPr>
              <a:t> </a:t>
            </a:r>
            <a:r>
              <a:rPr lang="en-US" dirty="0">
                <a:solidFill>
                  <a:srgbClr val="000000"/>
                </a:solidFill>
              </a:rPr>
              <a:t>may contact us through our </a:t>
            </a:r>
            <a:r>
              <a:rPr lang="en-US" dirty="0" err="1">
                <a:solidFill>
                  <a:srgbClr val="000000"/>
                </a:solidFill>
                <a:hlinkClick r:id="rId2"/>
              </a:rPr>
              <a:t>linkedin</a:t>
            </a:r>
            <a:r>
              <a:rPr lang="en-US" dirty="0">
                <a:solidFill>
                  <a:srgbClr val="000000"/>
                </a:solidFill>
              </a:rPr>
              <a:t> profiles</a:t>
            </a:r>
          </a:p>
          <a:p>
            <a:r>
              <a:rPr lang="en-US" dirty="0">
                <a:solidFill>
                  <a:srgbClr val="000000"/>
                </a:solidFill>
              </a:rPr>
              <a:t>Shubh Pundir: </a:t>
            </a:r>
            <a:r>
              <a:rPr lang="en-US" dirty="0">
                <a:solidFill>
                  <a:srgbClr val="000000"/>
                </a:solidFill>
                <a:hlinkClick r:id="rId3"/>
              </a:rPr>
              <a:t>shb.pndr@gmail.com</a:t>
            </a:r>
            <a:r>
              <a:rPr lang="en-US" dirty="0">
                <a:solidFill>
                  <a:srgbClr val="000000"/>
                </a:solidFill>
              </a:rPr>
              <a:t>, Linkedin</a:t>
            </a:r>
          </a:p>
          <a:p>
            <a:r>
              <a:rPr lang="en-US" dirty="0" err="1">
                <a:solidFill>
                  <a:srgbClr val="000000"/>
                </a:solidFill>
              </a:rPr>
              <a:t>Shivesh</a:t>
            </a:r>
            <a:r>
              <a:rPr lang="en-US" dirty="0">
                <a:solidFill>
                  <a:srgbClr val="000000"/>
                </a:solidFill>
              </a:rPr>
              <a:t> Kumar Dhiman: </a:t>
            </a:r>
            <a:r>
              <a:rPr lang="en-US" dirty="0">
                <a:solidFill>
                  <a:srgbClr val="000000"/>
                </a:solidFill>
                <a:hlinkClick r:id="rId4"/>
              </a:rPr>
              <a:t>shiveshdhiman@gmail.com</a:t>
            </a:r>
            <a:endParaRPr lang="en-US" dirty="0">
              <a:solidFill>
                <a:srgbClr val="000000"/>
              </a:solidFill>
            </a:endParaRPr>
          </a:p>
          <a:p>
            <a:r>
              <a:rPr lang="en-US" dirty="0">
                <a:solidFill>
                  <a:srgbClr val="000000"/>
                </a:solidFill>
              </a:rPr>
              <a:t>Samarth Gupta: </a:t>
            </a:r>
            <a:r>
              <a:rPr lang="en-US" dirty="0">
                <a:solidFill>
                  <a:srgbClr val="000000"/>
                </a:solidFill>
                <a:hlinkClick r:id="rId5"/>
              </a:rPr>
              <a:t>2743samarth@gmail.com</a:t>
            </a:r>
            <a:endParaRPr lang="en-US" dirty="0">
              <a:solidFill>
                <a:srgbClr val="000000"/>
              </a:solidFill>
            </a:endParaRPr>
          </a:p>
          <a:p>
            <a:endParaRPr lang="en-US" dirty="0">
              <a:solidFill>
                <a:srgbClr val="000000"/>
              </a:solidFill>
            </a:endParaRPr>
          </a:p>
          <a:p>
            <a:r>
              <a:rPr lang="en-US" dirty="0">
                <a:solidFill>
                  <a:srgbClr val="000000"/>
                </a:solidFill>
              </a:rPr>
              <a:t>GitHub link : </a:t>
            </a:r>
            <a:r>
              <a:rPr lang="en-US" dirty="0">
                <a:solidFill>
                  <a:srgbClr val="000000"/>
                </a:solidFill>
                <a:hlinkClick r:id="rId6"/>
              </a:rPr>
              <a:t>https://github.com/ShubhPundir/Student-Expenditure-Analysis</a:t>
            </a:r>
            <a:endParaRPr lang="en-US" dirty="0">
              <a:solidFill>
                <a:srgbClr val="000000"/>
              </a:solidFill>
            </a:endParaRPr>
          </a:p>
          <a:p>
            <a:endParaRPr lang="en-US" dirty="0">
              <a:solidFill>
                <a:srgbClr val="FF0000"/>
              </a:solidFill>
            </a:endParaRPr>
          </a:p>
          <a:p>
            <a:r>
              <a:rPr lang="en-US" sz="3600" dirty="0">
                <a:solidFill>
                  <a:srgbClr val="000000"/>
                </a:solidFill>
              </a:rPr>
              <a:t>THANK YOU</a:t>
            </a:r>
          </a:p>
        </p:txBody>
      </p:sp>
      <p:pic>
        <p:nvPicPr>
          <p:cNvPr id="4" name="Picture 3"/>
          <p:cNvPicPr>
            <a:picLocks noChangeAspect="1"/>
          </p:cNvPicPr>
          <p:nvPr/>
        </p:nvPicPr>
        <p:blipFill>
          <a:blip r:embed="rId7"/>
          <a:stretch>
            <a:fillRect/>
          </a:stretch>
        </p:blipFill>
        <p:spPr>
          <a:xfrm>
            <a:off x="6781800" y="76200"/>
            <a:ext cx="1639966" cy="2383743"/>
          </a:xfrm>
          <a:prstGeom prst="rect">
            <a:avLst/>
          </a:prstGeom>
        </p:spPr>
      </p:pic>
    </p:spTree>
    <p:extLst>
      <p:ext uri="{BB962C8B-B14F-4D97-AF65-F5344CB8AC3E}">
        <p14:creationId xmlns:p14="http://schemas.microsoft.com/office/powerpoint/2010/main" val="25849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INDEX</a:t>
            </a:r>
            <a:endParaRPr lang="en-US" dirty="0"/>
          </a:p>
        </p:txBody>
      </p:sp>
      <p:sp>
        <p:nvSpPr>
          <p:cNvPr id="3" name="Content Placeholder 2"/>
          <p:cNvSpPr>
            <a:spLocks noGrp="1"/>
          </p:cNvSpPr>
          <p:nvPr>
            <p:ph idx="1"/>
          </p:nvPr>
        </p:nvSpPr>
        <p:spPr/>
        <p:txBody>
          <a:bodyPr/>
          <a:lstStyle/>
          <a:p>
            <a:pPr marL="571500" indent="-457200">
              <a:buFont typeface="+mj-lt"/>
              <a:buAutoNum type="arabicParenR"/>
            </a:pPr>
            <a:r>
              <a:rPr lang="en-US" sz="2400" b="1" dirty="0">
                <a:solidFill>
                  <a:schemeClr val="tx2">
                    <a:lumMod val="50000"/>
                  </a:schemeClr>
                </a:solidFill>
              </a:rPr>
              <a:t>INTRODUCTION.</a:t>
            </a:r>
          </a:p>
          <a:p>
            <a:pPr marL="571500" indent="-457200">
              <a:buFont typeface="+mj-lt"/>
              <a:buAutoNum type="arabicParenR"/>
            </a:pPr>
            <a:r>
              <a:rPr lang="en-US" sz="2400" b="1" dirty="0">
                <a:solidFill>
                  <a:schemeClr val="tx2">
                    <a:lumMod val="50000"/>
                  </a:schemeClr>
                </a:solidFill>
              </a:rPr>
              <a:t>WHAT ARE STUDENT EXPENSES.</a:t>
            </a:r>
          </a:p>
          <a:p>
            <a:pPr marL="571500" indent="-457200">
              <a:buFont typeface="+mj-lt"/>
              <a:buAutoNum type="arabicParenR"/>
            </a:pPr>
            <a:r>
              <a:rPr lang="en-US" sz="2400" b="1" dirty="0">
                <a:solidFill>
                  <a:schemeClr val="tx2">
                    <a:lumMod val="50000"/>
                  </a:schemeClr>
                </a:solidFill>
              </a:rPr>
              <a:t>DIFFERENT CATEGORIES OF STUDENT EXPENSES.</a:t>
            </a:r>
          </a:p>
          <a:p>
            <a:pPr marL="571500" indent="-457200">
              <a:buFont typeface="+mj-lt"/>
              <a:buAutoNum type="arabicParenR"/>
            </a:pPr>
            <a:r>
              <a:rPr lang="en-US" sz="2400" b="1" dirty="0">
                <a:solidFill>
                  <a:schemeClr val="tx2">
                    <a:lumMod val="50000"/>
                  </a:schemeClr>
                </a:solidFill>
              </a:rPr>
              <a:t>ANALYSIS OF ALL THOSE EXPENSES.</a:t>
            </a:r>
          </a:p>
          <a:p>
            <a:pPr marL="571500" indent="-457200">
              <a:buFont typeface="+mj-lt"/>
              <a:buAutoNum type="arabicParenR"/>
            </a:pPr>
            <a:r>
              <a:rPr lang="en-US" sz="2400" b="1" dirty="0">
                <a:solidFill>
                  <a:schemeClr val="tx2">
                    <a:lumMod val="50000"/>
                  </a:schemeClr>
                </a:solidFill>
              </a:rPr>
              <a:t>MANAGEMENT OF ALL THE EXPENSES.</a:t>
            </a:r>
          </a:p>
          <a:p>
            <a:pPr marL="571500" indent="-457200">
              <a:buFont typeface="+mj-lt"/>
              <a:buAutoNum type="arabicParenR"/>
            </a:pPr>
            <a:r>
              <a:rPr lang="en-US" sz="2400" b="1" dirty="0">
                <a:solidFill>
                  <a:schemeClr val="tx2">
                    <a:lumMod val="50000"/>
                  </a:schemeClr>
                </a:solidFill>
              </a:rPr>
              <a:t>CONCLUSION.</a:t>
            </a:r>
          </a:p>
          <a:p>
            <a:pPr marL="571500" indent="-457200">
              <a:buFont typeface="+mj-lt"/>
              <a:buAutoNum type="arabicParenR"/>
            </a:pPr>
            <a:endParaRPr lang="en-US" dirty="0">
              <a:solidFill>
                <a:schemeClr val="tx2">
                  <a:lumMod val="50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35000"/>
                    </a14:imgEffect>
                  </a14:imgLayer>
                </a14:imgProps>
              </a:ext>
              <a:ext uri="{28A0092B-C50C-407E-A947-70E740481C1C}">
                <a14:useLocalDpi xmlns:a14="http://schemas.microsoft.com/office/drawing/2010/main" val="0"/>
              </a:ext>
            </a:extLst>
          </a:blip>
          <a:stretch>
            <a:fillRect/>
          </a:stretch>
        </p:blipFill>
        <p:spPr>
          <a:xfrm>
            <a:off x="6705600" y="97973"/>
            <a:ext cx="1638300" cy="1162050"/>
          </a:xfrm>
          <a:prstGeom prst="rect">
            <a:avLst/>
          </a:prstGeom>
          <a:effectLst>
            <a:reflection stA="12000" endPos="65000" dist="50800" dir="5400000" sy="-100000" algn="bl" rotWithShape="0"/>
          </a:effectLst>
        </p:spPr>
      </p:pic>
    </p:spTree>
    <p:extLst>
      <p:ext uri="{BB962C8B-B14F-4D97-AF65-F5344CB8AC3E}">
        <p14:creationId xmlns:p14="http://schemas.microsoft.com/office/powerpoint/2010/main" val="77303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INTRODUCTION</a:t>
            </a:r>
            <a:endParaRPr lang="en-US" dirty="0"/>
          </a:p>
        </p:txBody>
      </p:sp>
      <p:sp>
        <p:nvSpPr>
          <p:cNvPr id="4" name="TextBox 3"/>
          <p:cNvSpPr txBox="1"/>
          <p:nvPr/>
        </p:nvSpPr>
        <p:spPr>
          <a:xfrm>
            <a:off x="533400" y="1905000"/>
            <a:ext cx="6934200" cy="2862322"/>
          </a:xfrm>
          <a:prstGeom prst="rect">
            <a:avLst/>
          </a:prstGeom>
          <a:noFill/>
        </p:spPr>
        <p:txBody>
          <a:bodyPr wrap="square" rtlCol="0">
            <a:spAutoFit/>
          </a:bodyPr>
          <a:lstStyle/>
          <a:p>
            <a:r>
              <a:rPr lang="en-US" dirty="0">
                <a:solidFill>
                  <a:schemeClr val="tx2">
                    <a:lumMod val="50000"/>
                  </a:schemeClr>
                </a:solidFill>
              </a:rPr>
              <a:t>As a student progresses in their life from school to college, with higher education and responsibility, comes increased expenses. Whilst some student decide to stay away from their families for their higher studies, and other prefer to travel everyday to college, both require finances which acquire a major stake in college expenses.</a:t>
            </a:r>
          </a:p>
          <a:p>
            <a:endParaRPr lang="en-US" dirty="0">
              <a:solidFill>
                <a:schemeClr val="tx2">
                  <a:lumMod val="50000"/>
                </a:schemeClr>
              </a:solidFill>
            </a:endParaRPr>
          </a:p>
          <a:p>
            <a:r>
              <a:rPr lang="en-US" dirty="0">
                <a:solidFill>
                  <a:schemeClr val="tx2">
                    <a:lumMod val="50000"/>
                  </a:schemeClr>
                </a:solidFill>
              </a:rPr>
              <a:t>Such costs that are apart from academic fees taken by the institute are called </a:t>
            </a:r>
            <a:r>
              <a:rPr lang="en-US" b="1" dirty="0">
                <a:solidFill>
                  <a:schemeClr val="tx2">
                    <a:lumMod val="50000"/>
                  </a:schemeClr>
                </a:solidFill>
              </a:rPr>
              <a:t>STUDENT EXPENDITURE. </a:t>
            </a:r>
            <a:r>
              <a:rPr lang="en-US" dirty="0">
                <a:solidFill>
                  <a:schemeClr val="tx2">
                    <a:lumMod val="50000"/>
                  </a:schemeClr>
                </a:solidFill>
              </a:rPr>
              <a:t>These payments are all the extra costs a student needs to pay to meet their daily requirements, for their survival as well as for their enrichment and leisure.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235000"/>
                    </a14:imgEffect>
                  </a14:imgLayer>
                </a14:imgProps>
              </a:ext>
              <a:ext uri="{28A0092B-C50C-407E-A947-70E740481C1C}">
                <a14:useLocalDpi xmlns:a14="http://schemas.microsoft.com/office/drawing/2010/main" val="0"/>
              </a:ext>
            </a:extLst>
          </a:blip>
          <a:stretch>
            <a:fillRect/>
          </a:stretch>
        </p:blipFill>
        <p:spPr>
          <a:xfrm>
            <a:off x="6705600" y="116080"/>
            <a:ext cx="1638300" cy="1162050"/>
          </a:xfrm>
          <a:prstGeom prst="rect">
            <a:avLst/>
          </a:prstGeom>
          <a:effectLst>
            <a:reflection stA="12000" endPos="65000" dist="50800" dir="5400000" sy="-100000" algn="bl" rotWithShape="0"/>
          </a:effectLst>
        </p:spPr>
      </p:pic>
    </p:spTree>
    <p:extLst>
      <p:ext uri="{BB962C8B-B14F-4D97-AF65-F5344CB8AC3E}">
        <p14:creationId xmlns:p14="http://schemas.microsoft.com/office/powerpoint/2010/main" val="144953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250" y="1175442"/>
            <a:ext cx="7620000" cy="1143000"/>
          </a:xfrm>
        </p:spPr>
        <p:txBody>
          <a:bodyPr/>
          <a:lstStyle/>
          <a:p>
            <a:r>
              <a:rPr lang="en-US" sz="4800" dirty="0">
                <a:solidFill>
                  <a:schemeClr val="tx2">
                    <a:lumMod val="50000"/>
                  </a:schemeClr>
                </a:solidFill>
              </a:rPr>
              <a:t>DIFFERENT CATEGORIES OF STUDENT EXPENSES</a:t>
            </a:r>
            <a:r>
              <a:rPr lang="en-US" sz="4800" b="1" dirty="0">
                <a:solidFill>
                  <a:schemeClr val="tx2">
                    <a:lumMod val="50000"/>
                  </a:schemeClr>
                </a:solidFill>
              </a:rPr>
              <a:t>.</a:t>
            </a:r>
            <a:br>
              <a:rPr lang="en-US" sz="4800" b="1" dirty="0">
                <a:solidFill>
                  <a:schemeClr val="tx2">
                    <a:lumMod val="50000"/>
                  </a:schemeClr>
                </a:solidFill>
              </a:rPr>
            </a:br>
            <a:endParaRPr lang="en-US" dirty="0"/>
          </a:p>
        </p:txBody>
      </p:sp>
      <p:sp>
        <p:nvSpPr>
          <p:cNvPr id="3" name="Content Placeholder 2"/>
          <p:cNvSpPr>
            <a:spLocks noGrp="1"/>
          </p:cNvSpPr>
          <p:nvPr>
            <p:ph idx="1"/>
          </p:nvPr>
        </p:nvSpPr>
        <p:spPr>
          <a:xfrm>
            <a:off x="423250" y="2590800"/>
            <a:ext cx="7620000" cy="4114800"/>
          </a:xfrm>
        </p:spPr>
        <p:txBody>
          <a:bodyPr/>
          <a:lstStyle/>
          <a:p>
            <a:r>
              <a:rPr lang="en-US" dirty="0">
                <a:solidFill>
                  <a:schemeClr val="tx2">
                    <a:lumMod val="50000"/>
                  </a:schemeClr>
                </a:solidFill>
              </a:rPr>
              <a:t>Daily utilities</a:t>
            </a:r>
          </a:p>
          <a:p>
            <a:r>
              <a:rPr lang="en-US" dirty="0">
                <a:solidFill>
                  <a:schemeClr val="tx2">
                    <a:lumMod val="50000"/>
                  </a:schemeClr>
                </a:solidFill>
              </a:rPr>
              <a:t>Bills</a:t>
            </a:r>
          </a:p>
          <a:p>
            <a:r>
              <a:rPr lang="en-US" dirty="0">
                <a:solidFill>
                  <a:schemeClr val="tx2">
                    <a:lumMod val="50000"/>
                  </a:schemeClr>
                </a:solidFill>
              </a:rPr>
              <a:t>Food expenses</a:t>
            </a:r>
          </a:p>
          <a:p>
            <a:r>
              <a:rPr lang="en-US" dirty="0">
                <a:solidFill>
                  <a:schemeClr val="tx2">
                    <a:lumMod val="50000"/>
                  </a:schemeClr>
                </a:solidFill>
              </a:rPr>
              <a:t>Stationery</a:t>
            </a:r>
          </a:p>
          <a:p>
            <a:r>
              <a:rPr lang="en-US" dirty="0">
                <a:solidFill>
                  <a:schemeClr val="tx2">
                    <a:lumMod val="50000"/>
                  </a:schemeClr>
                </a:solidFill>
              </a:rPr>
              <a:t>Leisure</a:t>
            </a:r>
          </a:p>
          <a:p>
            <a:r>
              <a:rPr lang="en-US" dirty="0">
                <a:solidFill>
                  <a:schemeClr val="tx2">
                    <a:lumMod val="50000"/>
                  </a:schemeClr>
                </a:solidFill>
              </a:rPr>
              <a:t>Transportation</a:t>
            </a:r>
          </a:p>
        </p:txBody>
      </p:sp>
    </p:spTree>
    <p:extLst>
      <p:ext uri="{BB962C8B-B14F-4D97-AF65-F5344CB8AC3E}">
        <p14:creationId xmlns:p14="http://schemas.microsoft.com/office/powerpoint/2010/main" val="99381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620000" cy="1143000"/>
          </a:xfrm>
        </p:spPr>
        <p:txBody>
          <a:bodyPr/>
          <a:lstStyle/>
          <a:p>
            <a:pPr marL="571500" indent="-457200"/>
            <a:br>
              <a:rPr lang="en-US" sz="4800" dirty="0">
                <a:solidFill>
                  <a:schemeClr val="tx2">
                    <a:lumMod val="50000"/>
                  </a:schemeClr>
                </a:solidFill>
              </a:rPr>
            </a:br>
            <a:r>
              <a:rPr lang="en-US" sz="4800" dirty="0">
                <a:solidFill>
                  <a:schemeClr val="tx2">
                    <a:lumMod val="50000"/>
                  </a:schemeClr>
                </a:solidFill>
              </a:rPr>
              <a:t>WHAT ARE STUDENT EXPENSES.</a:t>
            </a:r>
          </a:p>
        </p:txBody>
      </p:sp>
      <p:sp>
        <p:nvSpPr>
          <p:cNvPr id="5" name="TextBox 4"/>
          <p:cNvSpPr txBox="1"/>
          <p:nvPr/>
        </p:nvSpPr>
        <p:spPr>
          <a:xfrm>
            <a:off x="533400" y="2438400"/>
            <a:ext cx="7010400" cy="3970318"/>
          </a:xfrm>
          <a:prstGeom prst="rect">
            <a:avLst/>
          </a:prstGeom>
          <a:noFill/>
        </p:spPr>
        <p:txBody>
          <a:bodyPr wrap="square" rtlCol="0">
            <a:spAutoFit/>
          </a:bodyPr>
          <a:lstStyle/>
          <a:p>
            <a:r>
              <a:rPr lang="en-US" dirty="0">
                <a:solidFill>
                  <a:schemeClr val="tx2">
                    <a:lumMod val="50000"/>
                  </a:schemeClr>
                </a:solidFill>
              </a:rPr>
              <a:t>Studies show that the majority of students worry about college expenses and costs. It’s no surprise because attending university or college is nothing short of expensive!</a:t>
            </a:r>
          </a:p>
          <a:p>
            <a:endParaRPr lang="en-US" dirty="0">
              <a:solidFill>
                <a:schemeClr val="tx2">
                  <a:lumMod val="50000"/>
                </a:schemeClr>
              </a:solidFill>
            </a:endParaRPr>
          </a:p>
          <a:p>
            <a:r>
              <a:rPr lang="en-US" dirty="0">
                <a:solidFill>
                  <a:schemeClr val="tx2">
                    <a:lumMod val="50000"/>
                  </a:schemeClr>
                </a:solidFill>
              </a:rPr>
              <a:t>Education costs in the India are on the rise in recent years, but the expenses do not end there. Many students also worry more about living expenses than tuition fees as despite the fact that these expenses are taken care by their guardians, they still are advised to save them for good.</a:t>
            </a:r>
          </a:p>
          <a:p>
            <a:endParaRPr lang="en-US" dirty="0">
              <a:solidFill>
                <a:schemeClr val="tx2">
                  <a:lumMod val="50000"/>
                </a:schemeClr>
              </a:solidFill>
            </a:endParaRPr>
          </a:p>
          <a:p>
            <a:r>
              <a:rPr lang="en-US" dirty="0">
                <a:solidFill>
                  <a:schemeClr val="tx2">
                    <a:lumMod val="50000"/>
                  </a:schemeClr>
                </a:solidFill>
              </a:rPr>
              <a:t>It is smart, therefore, to plan and anticipate your expenses way ahead of time. Setting a budget for </a:t>
            </a:r>
            <a:r>
              <a:rPr lang="en-US" i="1" dirty="0">
                <a:solidFill>
                  <a:schemeClr val="tx2">
                    <a:lumMod val="50000"/>
                  </a:schemeClr>
                </a:solidFill>
              </a:rPr>
              <a:t>everything</a:t>
            </a:r>
            <a:r>
              <a:rPr lang="en-US" dirty="0">
                <a:solidFill>
                  <a:schemeClr val="tx2">
                    <a:lumMod val="50000"/>
                  </a:schemeClr>
                </a:solidFill>
              </a:rPr>
              <a:t> while you attend a college or university can make your college journey a lot easier financially!</a:t>
            </a:r>
          </a:p>
          <a:p>
            <a:endParaRPr lang="en-US"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235000"/>
                    </a14:imgEffect>
                  </a14:imgLayer>
                </a14:imgProps>
              </a:ext>
              <a:ext uri="{28A0092B-C50C-407E-A947-70E740481C1C}">
                <a14:useLocalDpi xmlns:a14="http://schemas.microsoft.com/office/drawing/2010/main" val="0"/>
              </a:ext>
            </a:extLst>
          </a:blip>
          <a:stretch>
            <a:fillRect/>
          </a:stretch>
        </p:blipFill>
        <p:spPr>
          <a:xfrm>
            <a:off x="6705600" y="116080"/>
            <a:ext cx="1638300" cy="1162050"/>
          </a:xfrm>
          <a:prstGeom prst="rect">
            <a:avLst/>
          </a:prstGeom>
          <a:effectLst>
            <a:reflection stA="12000" endPos="65000" dist="50800" dir="5400000" sy="-100000" algn="bl" rotWithShape="0"/>
          </a:effectLst>
        </p:spPr>
      </p:pic>
    </p:spTree>
    <p:extLst>
      <p:ext uri="{BB962C8B-B14F-4D97-AF65-F5344CB8AC3E}">
        <p14:creationId xmlns:p14="http://schemas.microsoft.com/office/powerpoint/2010/main" val="167942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19" y="914400"/>
            <a:ext cx="7620000" cy="1143000"/>
          </a:xfrm>
        </p:spPr>
        <p:txBody>
          <a:bodyPr/>
          <a:lstStyle/>
          <a:p>
            <a:r>
              <a:rPr lang="en-US" sz="4800" dirty="0">
                <a:solidFill>
                  <a:schemeClr val="tx2">
                    <a:lumMod val="50000"/>
                  </a:schemeClr>
                </a:solidFill>
              </a:rPr>
              <a:t>ANALYSIS OF ALL THOSE EXPENSES</a:t>
            </a:r>
            <a:br>
              <a:rPr lang="en-US" sz="4800" dirty="0">
                <a:solidFill>
                  <a:schemeClr val="tx2">
                    <a:lumMod val="50000"/>
                  </a:schemeClr>
                </a:solidFill>
              </a:rPr>
            </a:br>
            <a:endParaRPr lang="en-US" dirty="0"/>
          </a:p>
        </p:txBody>
      </p:sp>
      <p:sp>
        <p:nvSpPr>
          <p:cNvPr id="3" name="Content Placeholder 2"/>
          <p:cNvSpPr>
            <a:spLocks noGrp="1"/>
          </p:cNvSpPr>
          <p:nvPr>
            <p:ph idx="1"/>
          </p:nvPr>
        </p:nvSpPr>
        <p:spPr>
          <a:xfrm>
            <a:off x="457200" y="2286000"/>
            <a:ext cx="7620000" cy="4114800"/>
          </a:xfrm>
        </p:spPr>
        <p:txBody>
          <a:bodyPr/>
          <a:lstStyle/>
          <a:p>
            <a:r>
              <a:rPr lang="en-US" dirty="0">
                <a:solidFill>
                  <a:srgbClr val="000000"/>
                </a:solidFill>
              </a:rPr>
              <a:t>Data-set source: Google forms survey</a:t>
            </a:r>
          </a:p>
          <a:p>
            <a:pPr lvl="1"/>
            <a:r>
              <a:rPr lang="en-US" dirty="0">
                <a:solidFill>
                  <a:srgbClr val="000000"/>
                </a:solidFill>
              </a:rPr>
              <a:t>We surveyed mostly people from our college and our locality to avoid inter-area economic disparity</a:t>
            </a:r>
          </a:p>
          <a:p>
            <a:pPr lvl="1"/>
            <a:r>
              <a:rPr lang="en-US" dirty="0">
                <a:solidFill>
                  <a:srgbClr val="000000"/>
                </a:solidFill>
              </a:rPr>
              <a:t>We had to make this on a short notice and thus, received data from very few individuals (21). Although grateful for your support, but it could have been better had it been at least 30 rows.</a:t>
            </a:r>
          </a:p>
          <a:p>
            <a:pPr lvl="1"/>
            <a:r>
              <a:rPr lang="en-US" dirty="0">
                <a:solidFill>
                  <a:srgbClr val="000000"/>
                </a:solidFill>
              </a:rPr>
              <a:t>Using EDA (Exploratory Data Analysis) and Feature Engineering techniques we examined the following variables painstakingly.</a:t>
            </a:r>
          </a:p>
          <a:p>
            <a:pPr lvl="2"/>
            <a:r>
              <a:rPr lang="en-US" dirty="0">
                <a:solidFill>
                  <a:srgbClr val="000000"/>
                </a:solidFill>
              </a:rPr>
              <a:t>Toiletries</a:t>
            </a:r>
          </a:p>
          <a:p>
            <a:pPr lvl="2"/>
            <a:r>
              <a:rPr lang="en-US" dirty="0">
                <a:solidFill>
                  <a:srgbClr val="000000"/>
                </a:solidFill>
              </a:rPr>
              <a:t>Mob Recharge, Wi-Fi and Entertainment subscriptions</a:t>
            </a:r>
          </a:p>
          <a:p>
            <a:pPr lvl="2"/>
            <a:r>
              <a:rPr lang="en-US" dirty="0">
                <a:solidFill>
                  <a:srgbClr val="000000"/>
                </a:solidFill>
              </a:rPr>
              <a:t>Rent for PG/Apartment, Electricity and Water Bill</a:t>
            </a:r>
          </a:p>
          <a:p>
            <a:pPr lvl="2"/>
            <a:r>
              <a:rPr lang="en-US" dirty="0">
                <a:solidFill>
                  <a:srgbClr val="000000"/>
                </a:solidFill>
              </a:rPr>
              <a:t>Canteen Expenses and Leisure Expenses like Shopping</a:t>
            </a:r>
          </a:p>
          <a:p>
            <a:pPr lvl="2"/>
            <a:endParaRPr lang="en-US" dirty="0">
              <a:solidFill>
                <a:srgbClr val="000000"/>
              </a:solidFill>
            </a:endParaRPr>
          </a:p>
          <a:p>
            <a:pPr marL="411480" lvl="1" indent="0">
              <a:buNone/>
            </a:pPr>
            <a:endParaRPr lang="en-US" dirty="0">
              <a:solidFill>
                <a:srgbClr val="000000"/>
              </a:solidFill>
            </a:endParaRPr>
          </a:p>
          <a:p>
            <a:pPr lvl="1"/>
            <a:endParaRPr lang="en-US" sz="1800" dirty="0">
              <a:solidFill>
                <a:srgbClr val="000000"/>
              </a:solidFill>
            </a:endParaRPr>
          </a:p>
        </p:txBody>
      </p:sp>
      <p:pic>
        <p:nvPicPr>
          <p:cNvPr id="4" name="Picture 3"/>
          <p:cNvPicPr>
            <a:picLocks noChangeAspect="1"/>
          </p:cNvPicPr>
          <p:nvPr/>
        </p:nvPicPr>
        <p:blipFill>
          <a:blip r:embed="rId2"/>
          <a:stretch>
            <a:fillRect/>
          </a:stretch>
        </p:blipFill>
        <p:spPr>
          <a:xfrm>
            <a:off x="6781800" y="76200"/>
            <a:ext cx="1639966" cy="2383743"/>
          </a:xfrm>
          <a:prstGeom prst="rect">
            <a:avLst/>
          </a:prstGeom>
        </p:spPr>
      </p:pic>
    </p:spTree>
    <p:extLst>
      <p:ext uri="{BB962C8B-B14F-4D97-AF65-F5344CB8AC3E}">
        <p14:creationId xmlns:p14="http://schemas.microsoft.com/office/powerpoint/2010/main" val="109142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br>
              <a:rPr lang="en-US" sz="4800" dirty="0">
                <a:solidFill>
                  <a:schemeClr val="tx2">
                    <a:lumMod val="50000"/>
                  </a:schemeClr>
                </a:solidFill>
              </a:rPr>
            </a:br>
            <a:endParaRPr lang="en-US" dirty="0"/>
          </a:p>
        </p:txBody>
      </p:sp>
      <p:pic>
        <p:nvPicPr>
          <p:cNvPr id="4" name="Picture 3"/>
          <p:cNvPicPr>
            <a:picLocks noChangeAspect="1"/>
          </p:cNvPicPr>
          <p:nvPr/>
        </p:nvPicPr>
        <p:blipFill>
          <a:blip r:embed="rId2"/>
          <a:stretch>
            <a:fillRect/>
          </a:stretch>
        </p:blipFill>
        <p:spPr>
          <a:xfrm>
            <a:off x="6781800" y="76200"/>
            <a:ext cx="1639966" cy="2383743"/>
          </a:xfrm>
          <a:prstGeom prst="rect">
            <a:avLst/>
          </a:prstGeom>
        </p:spPr>
      </p:pic>
      <p:sp>
        <p:nvSpPr>
          <p:cNvPr id="6" name="TextBox 5">
            <a:extLst>
              <a:ext uri="{FF2B5EF4-FFF2-40B4-BE49-F238E27FC236}">
                <a16:creationId xmlns:a16="http://schemas.microsoft.com/office/drawing/2014/main" id="{739CB402-BF3E-C851-1A4B-DD443FDDE803}"/>
              </a:ext>
            </a:extLst>
          </p:cNvPr>
          <p:cNvSpPr txBox="1"/>
          <p:nvPr/>
        </p:nvSpPr>
        <p:spPr>
          <a:xfrm>
            <a:off x="838200" y="457200"/>
            <a:ext cx="5599034" cy="1384995"/>
          </a:xfrm>
          <a:prstGeom prst="rect">
            <a:avLst/>
          </a:prstGeom>
          <a:noFill/>
        </p:spPr>
        <p:txBody>
          <a:bodyPr wrap="square" rtlCol="0">
            <a:spAutoFit/>
          </a:bodyPr>
          <a:lstStyle/>
          <a:p>
            <a:r>
              <a:rPr lang="en-IN" sz="2800" dirty="0">
                <a:solidFill>
                  <a:srgbClr val="000000"/>
                </a:solidFill>
                <a:latin typeface="+mj-lt"/>
              </a:rPr>
              <a:t>Major Variables like Total Expenses excluding RENT vs RENT for PG/Apartment</a:t>
            </a:r>
          </a:p>
        </p:txBody>
      </p:sp>
      <p:sp>
        <p:nvSpPr>
          <p:cNvPr id="9" name="TextBox 8">
            <a:extLst>
              <a:ext uri="{FF2B5EF4-FFF2-40B4-BE49-F238E27FC236}">
                <a16:creationId xmlns:a16="http://schemas.microsoft.com/office/drawing/2014/main" id="{EA08E429-702D-DD09-EC31-7E2CEFC17400}"/>
              </a:ext>
            </a:extLst>
          </p:cNvPr>
          <p:cNvSpPr txBox="1"/>
          <p:nvPr/>
        </p:nvSpPr>
        <p:spPr>
          <a:xfrm>
            <a:off x="496564" y="1877364"/>
            <a:ext cx="7619999" cy="2031325"/>
          </a:xfrm>
          <a:prstGeom prst="rect">
            <a:avLst/>
          </a:prstGeom>
          <a:noFill/>
        </p:spPr>
        <p:txBody>
          <a:bodyPr wrap="square" rtlCol="0">
            <a:spAutoFit/>
          </a:bodyPr>
          <a:lstStyle/>
          <a:p>
            <a:r>
              <a:rPr lang="en-IN" dirty="0">
                <a:solidFill>
                  <a:srgbClr val="000000"/>
                </a:solidFill>
              </a:rPr>
              <a:t>We can see that the generic KDE density curve shifts and lowers it later on the 12500 mark.</a:t>
            </a:r>
          </a:p>
          <a:p>
            <a:r>
              <a:rPr lang="en-IN" dirty="0">
                <a:solidFill>
                  <a:srgbClr val="000000"/>
                </a:solidFill>
              </a:rPr>
              <a:t>This shocking similarity of distributions only inferences that in a way the overall Total Expenses excluding RENT vs the RENT are equally significant for students like us.</a:t>
            </a:r>
          </a:p>
          <a:p>
            <a:r>
              <a:rPr lang="en-IN" dirty="0">
                <a:solidFill>
                  <a:srgbClr val="000000"/>
                </a:solidFill>
              </a:rPr>
              <a:t>This carries us forward to an equally convincing fact that a lot of us live with a guardian or in their own homes.</a:t>
            </a:r>
          </a:p>
        </p:txBody>
      </p:sp>
      <p:pic>
        <p:nvPicPr>
          <p:cNvPr id="1027" name="Picture 3" descr="Forms response chart. Question title: Rent of PG/Apartment per month (SKIP if necessary). Number of responses: 21 responses.">
            <a:extLst>
              <a:ext uri="{FF2B5EF4-FFF2-40B4-BE49-F238E27FC236}">
                <a16:creationId xmlns:a16="http://schemas.microsoft.com/office/drawing/2014/main" id="{7E4B7CF8-5860-E764-98A7-BD79820A77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197576"/>
            <a:ext cx="4724400" cy="2131361"/>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descr="Chart&#10;&#10;Description automatically generated">
            <a:extLst>
              <a:ext uri="{FF2B5EF4-FFF2-40B4-BE49-F238E27FC236}">
                <a16:creationId xmlns:a16="http://schemas.microsoft.com/office/drawing/2014/main" id="{A1C70FC0-ED41-D25C-5AC4-A868A69467E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37717" y="3429000"/>
            <a:ext cx="4686128" cy="3124086"/>
          </a:xfrm>
        </p:spPr>
      </p:pic>
    </p:spTree>
    <p:extLst>
      <p:ext uri="{BB962C8B-B14F-4D97-AF65-F5344CB8AC3E}">
        <p14:creationId xmlns:p14="http://schemas.microsoft.com/office/powerpoint/2010/main" val="315332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72" y="2640415"/>
            <a:ext cx="2739689" cy="1384995"/>
          </a:xfrm>
        </p:spPr>
        <p:txBody>
          <a:bodyPr/>
          <a:lstStyle/>
          <a:p>
            <a:br>
              <a:rPr lang="en-US" sz="5400" dirty="0">
                <a:solidFill>
                  <a:schemeClr val="tx2">
                    <a:lumMod val="50000"/>
                  </a:schemeClr>
                </a:solidFill>
              </a:rPr>
            </a:br>
            <a:r>
              <a:rPr lang="en-US" sz="2400" dirty="0">
                <a:solidFill>
                  <a:schemeClr val="tx2">
                    <a:lumMod val="50000"/>
                  </a:schemeClr>
                </a:solidFill>
                <a:latin typeface="+mn-lt"/>
              </a:rPr>
              <a:t>And you would be correct, the difference in their spread might even be seen from the moon</a:t>
            </a:r>
            <a:endParaRPr lang="en-US" sz="2400" dirty="0">
              <a:latin typeface="+mn-lt"/>
            </a:endParaRPr>
          </a:p>
        </p:txBody>
      </p:sp>
      <p:pic>
        <p:nvPicPr>
          <p:cNvPr id="6" name="Content Placeholder 5" descr="Chart, line chart&#10;&#10;Description automatically generated">
            <a:extLst>
              <a:ext uri="{FF2B5EF4-FFF2-40B4-BE49-F238E27FC236}">
                <a16:creationId xmlns:a16="http://schemas.microsoft.com/office/drawing/2014/main" id="{5C24117B-7C7D-D7B7-9B1E-6F45AB140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546" y="1268071"/>
            <a:ext cx="5485714" cy="3657143"/>
          </a:xfrm>
        </p:spPr>
      </p:pic>
      <p:pic>
        <p:nvPicPr>
          <p:cNvPr id="4" name="Picture 3"/>
          <p:cNvPicPr>
            <a:picLocks noChangeAspect="1"/>
          </p:cNvPicPr>
          <p:nvPr/>
        </p:nvPicPr>
        <p:blipFill>
          <a:blip r:embed="rId3"/>
          <a:stretch>
            <a:fillRect/>
          </a:stretch>
        </p:blipFill>
        <p:spPr>
          <a:xfrm>
            <a:off x="6781800" y="76200"/>
            <a:ext cx="1639966" cy="2383743"/>
          </a:xfrm>
          <a:prstGeom prst="rect">
            <a:avLst/>
          </a:prstGeom>
        </p:spPr>
      </p:pic>
      <p:sp>
        <p:nvSpPr>
          <p:cNvPr id="7" name="TextBox 6">
            <a:extLst>
              <a:ext uri="{FF2B5EF4-FFF2-40B4-BE49-F238E27FC236}">
                <a16:creationId xmlns:a16="http://schemas.microsoft.com/office/drawing/2014/main" id="{94CDEC74-822E-208F-84A7-CCDF362C1D2D}"/>
              </a:ext>
            </a:extLst>
          </p:cNvPr>
          <p:cNvSpPr txBox="1"/>
          <p:nvPr/>
        </p:nvSpPr>
        <p:spPr>
          <a:xfrm>
            <a:off x="460711" y="409893"/>
            <a:ext cx="6634681" cy="1384995"/>
          </a:xfrm>
          <a:prstGeom prst="rect">
            <a:avLst/>
          </a:prstGeom>
          <a:noFill/>
        </p:spPr>
        <p:txBody>
          <a:bodyPr wrap="square" rtlCol="0">
            <a:spAutoFit/>
          </a:bodyPr>
          <a:lstStyle/>
          <a:p>
            <a:r>
              <a:rPr lang="en-IN" sz="2800" dirty="0">
                <a:solidFill>
                  <a:srgbClr val="000000"/>
                </a:solidFill>
                <a:latin typeface="+mj-lt"/>
              </a:rPr>
              <a:t>A very basic question like the difference in disparity and variance should be different then right?</a:t>
            </a:r>
          </a:p>
        </p:txBody>
      </p:sp>
      <p:pic>
        <p:nvPicPr>
          <p:cNvPr id="10" name="Picture 9">
            <a:extLst>
              <a:ext uri="{FF2B5EF4-FFF2-40B4-BE49-F238E27FC236}">
                <a16:creationId xmlns:a16="http://schemas.microsoft.com/office/drawing/2014/main" id="{B22954A6-3113-DAC8-7BA3-303E9C656926}"/>
              </a:ext>
            </a:extLst>
          </p:cNvPr>
          <p:cNvPicPr>
            <a:picLocks noChangeAspect="1"/>
          </p:cNvPicPr>
          <p:nvPr/>
        </p:nvPicPr>
        <p:blipFill>
          <a:blip r:embed="rId4"/>
          <a:stretch>
            <a:fillRect/>
          </a:stretch>
        </p:blipFill>
        <p:spPr>
          <a:xfrm>
            <a:off x="229286" y="4800600"/>
            <a:ext cx="7648575" cy="1819275"/>
          </a:xfrm>
          <a:prstGeom prst="rect">
            <a:avLst/>
          </a:prstGeom>
        </p:spPr>
      </p:pic>
      <p:sp>
        <p:nvSpPr>
          <p:cNvPr id="11" name="TextBox 10">
            <a:extLst>
              <a:ext uri="{FF2B5EF4-FFF2-40B4-BE49-F238E27FC236}">
                <a16:creationId xmlns:a16="http://schemas.microsoft.com/office/drawing/2014/main" id="{8429C33B-8054-AE5B-489A-3EC601E79109}"/>
              </a:ext>
            </a:extLst>
          </p:cNvPr>
          <p:cNvSpPr txBox="1"/>
          <p:nvPr/>
        </p:nvSpPr>
        <p:spPr>
          <a:xfrm rot="1676862">
            <a:off x="-94067" y="2917413"/>
            <a:ext cx="8408071" cy="830997"/>
          </a:xfrm>
          <a:prstGeom prst="rect">
            <a:avLst/>
          </a:prstGeom>
          <a:noFill/>
        </p:spPr>
        <p:txBody>
          <a:bodyPr wrap="none" rtlCol="0">
            <a:spAutoFit/>
          </a:bodyPr>
          <a:lstStyle/>
          <a:p>
            <a:r>
              <a:rPr lang="en-IN" sz="4800" b="1" dirty="0">
                <a:solidFill>
                  <a:srgbClr val="FF0000"/>
                </a:solidFill>
              </a:rPr>
              <a:t>DATA CAN BE VERY MISLEADING</a:t>
            </a:r>
            <a:endParaRPr lang="en-IN" sz="2400" b="1" dirty="0">
              <a:solidFill>
                <a:srgbClr val="FF0000"/>
              </a:solidFill>
            </a:endParaRPr>
          </a:p>
        </p:txBody>
      </p:sp>
    </p:spTree>
    <p:extLst>
      <p:ext uri="{BB962C8B-B14F-4D97-AF65-F5344CB8AC3E}">
        <p14:creationId xmlns:p14="http://schemas.microsoft.com/office/powerpoint/2010/main" val="268334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620000" cy="1143000"/>
          </a:xfrm>
        </p:spPr>
        <p:txBody>
          <a:bodyPr/>
          <a:lstStyle/>
          <a:p>
            <a:r>
              <a:rPr lang="en-US" sz="4800" dirty="0">
                <a:solidFill>
                  <a:schemeClr val="tx2">
                    <a:lumMod val="50000"/>
                  </a:schemeClr>
                </a:solidFill>
              </a:rPr>
              <a:t>Leisure, Canteen, Laundry and Entertainment</a:t>
            </a:r>
            <a:endParaRPr lang="en-US" dirty="0"/>
          </a:p>
        </p:txBody>
      </p:sp>
      <p:sp>
        <p:nvSpPr>
          <p:cNvPr id="3" name="Content Placeholder 2"/>
          <p:cNvSpPr>
            <a:spLocks noGrp="1"/>
          </p:cNvSpPr>
          <p:nvPr>
            <p:ph idx="1"/>
          </p:nvPr>
        </p:nvSpPr>
        <p:spPr>
          <a:xfrm>
            <a:off x="457200" y="1702777"/>
            <a:ext cx="7620000" cy="4114800"/>
          </a:xfrm>
        </p:spPr>
        <p:txBody>
          <a:bodyPr/>
          <a:lstStyle/>
          <a:p>
            <a:r>
              <a:rPr lang="en-US" dirty="0">
                <a:solidFill>
                  <a:srgbClr val="000000"/>
                </a:solidFill>
              </a:rPr>
              <a:t>For the very same reasons as seen in the previous slides we see why this distribution will be more of a bombshell.</a:t>
            </a:r>
          </a:p>
          <a:p>
            <a:r>
              <a:rPr lang="en-US" dirty="0">
                <a:solidFill>
                  <a:srgbClr val="000000"/>
                </a:solidFill>
              </a:rPr>
              <a:t>And from the data we compiled we see the very same people that spend an extravagant amount of money in the above are the same people that live in their homes or with a guardian.</a:t>
            </a:r>
          </a:p>
        </p:txBody>
      </p:sp>
      <p:pic>
        <p:nvPicPr>
          <p:cNvPr id="4" name="Picture 3"/>
          <p:cNvPicPr>
            <a:picLocks noChangeAspect="1"/>
          </p:cNvPicPr>
          <p:nvPr/>
        </p:nvPicPr>
        <p:blipFill>
          <a:blip r:embed="rId2"/>
          <a:stretch>
            <a:fillRect/>
          </a:stretch>
        </p:blipFill>
        <p:spPr>
          <a:xfrm>
            <a:off x="6781800" y="76200"/>
            <a:ext cx="1639966" cy="2383743"/>
          </a:xfrm>
          <a:prstGeom prst="rect">
            <a:avLst/>
          </a:prstGeom>
        </p:spPr>
      </p:pic>
      <p:pic>
        <p:nvPicPr>
          <p:cNvPr id="6" name="Picture 5" descr="Chart&#10;&#10;Description automatically generated">
            <a:extLst>
              <a:ext uri="{FF2B5EF4-FFF2-40B4-BE49-F238E27FC236}">
                <a16:creationId xmlns:a16="http://schemas.microsoft.com/office/drawing/2014/main" id="{22282316-7818-FE6F-A9EB-24E532E19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086" y="3452446"/>
            <a:ext cx="4723714" cy="3149143"/>
          </a:xfrm>
          <a:prstGeom prst="rect">
            <a:avLst/>
          </a:prstGeom>
        </p:spPr>
      </p:pic>
      <p:pic>
        <p:nvPicPr>
          <p:cNvPr id="8" name="Picture 7" descr="Chart&#10;&#10;Description automatically generated">
            <a:extLst>
              <a:ext uri="{FF2B5EF4-FFF2-40B4-BE49-F238E27FC236}">
                <a16:creationId xmlns:a16="http://schemas.microsoft.com/office/drawing/2014/main" id="{C7482827-800F-DB8D-A217-ABCA12E3D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31" y="3552810"/>
            <a:ext cx="4474207" cy="2982805"/>
          </a:xfrm>
          <a:prstGeom prst="rect">
            <a:avLst/>
          </a:prstGeom>
        </p:spPr>
      </p:pic>
    </p:spTree>
    <p:extLst>
      <p:ext uri="{BB962C8B-B14F-4D97-AF65-F5344CB8AC3E}">
        <p14:creationId xmlns:p14="http://schemas.microsoft.com/office/powerpoint/2010/main" val="421413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0">
      <a:dk1>
        <a:srgbClr val="F9D4BF"/>
      </a:dk1>
      <a:lt1>
        <a:srgbClr val="692C09"/>
      </a:lt1>
      <a:dk2>
        <a:srgbClr val="4E2106"/>
      </a:dk2>
      <a:lt2>
        <a:srgbClr val="F9D4BF"/>
      </a:lt2>
      <a:accent1>
        <a:srgbClr val="9D420E"/>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292</TotalTime>
  <Words>1234</Words>
  <Application>Microsoft Office PowerPoint</Application>
  <PresentationFormat>On-screen Show (4:3)</PresentationFormat>
  <Paragraphs>84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Adjacency</vt:lpstr>
      <vt:lpstr>STUDENT EXPENDITURE</vt:lpstr>
      <vt:lpstr>INDEX</vt:lpstr>
      <vt:lpstr>INTRODUCTION</vt:lpstr>
      <vt:lpstr>DIFFERENT CATEGORIES OF STUDENT EXPENSES. </vt:lpstr>
      <vt:lpstr> WHAT ARE STUDENT EXPENSES.</vt:lpstr>
      <vt:lpstr>ANALYSIS OF ALL THOSE EXPENSES </vt:lpstr>
      <vt:lpstr> </vt:lpstr>
      <vt:lpstr> And you would be correct, the difference in their spread might even be seen from the moon</vt:lpstr>
      <vt:lpstr>Leisure, Canteen, Laundry and Entertainment</vt:lpstr>
      <vt:lpstr>Supply of money creates demand – Economics 101 </vt:lpstr>
      <vt:lpstr>KEEP ME UP WITH ONE LAST INTERESTING CONCLUSION</vt:lpstr>
      <vt:lpstr>MANAGEMENT OF ALL  THE EXPENSES</vt:lpstr>
      <vt:lpstr>PowerPoint Presentation</vt:lpstr>
      <vt:lpstr>PowerPoint Presentation</vt:lpstr>
      <vt:lpstr>CONCLUSION</vt:lpstr>
      <vt:lpstr>Our social handles, source code and raw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EXPENDITURE</dc:title>
  <dc:creator>Utsav Yadav</dc:creator>
  <cp:lastModifiedBy>Shubh Pundir</cp:lastModifiedBy>
  <cp:revision>21</cp:revision>
  <dcterms:created xsi:type="dcterms:W3CDTF">2022-09-26T10:14:18Z</dcterms:created>
  <dcterms:modified xsi:type="dcterms:W3CDTF">2022-09-26T18:05:39Z</dcterms:modified>
</cp:coreProperties>
</file>