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29" r:id="rId1"/>
  </p:sldMasterIdLst>
  <p:sldIdLst>
    <p:sldId id="256" r:id="rId2"/>
    <p:sldId id="257" r:id="rId3"/>
    <p:sldId id="258" r:id="rId4"/>
    <p:sldId id="260" r:id="rId5"/>
    <p:sldId id="261" r:id="rId6"/>
    <p:sldId id="262" r:id="rId7"/>
    <p:sldId id="264" r:id="rId8"/>
    <p:sldId id="265" r:id="rId9"/>
    <p:sldId id="266" r:id="rId10"/>
    <p:sldId id="267" r:id="rId11"/>
    <p:sldId id="271" r:id="rId12"/>
    <p:sldId id="275"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48" d="100"/>
          <a:sy n="48" d="100"/>
        </p:scale>
        <p:origin x="67" y="94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39984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873341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6041196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1611248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0358032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7043122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4174781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506951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16213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318531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173536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108357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12/7/2020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762665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12/7/2020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356056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12/7/2020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784825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978592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48A87A34-81AB-432B-8DAE-1953F412C126}" type="datetimeFigureOut">
              <a:rPr lang="en-US" smtClean="0"/>
              <a:t>12/7/2020</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163054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48A87A34-81AB-432B-8DAE-1953F412C126}" type="datetimeFigureOut">
              <a:rPr lang="en-US" smtClean="0"/>
              <a:pPr/>
              <a:t>12/7/2020</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83734792"/>
      </p:ext>
    </p:extLst>
  </p:cSld>
  <p:clrMap bg1="dk1" tx1="lt1" bg2="dk2" tx2="lt2" accent1="accent1" accent2="accent2" accent3="accent3" accent4="accent4" accent5="accent5" accent6="accent6" hlink="hlink" folHlink="folHlink"/>
  <p:sldLayoutIdLst>
    <p:sldLayoutId id="2147483730" r:id="rId1"/>
    <p:sldLayoutId id="2147483731" r:id="rId2"/>
    <p:sldLayoutId id="2147483732" r:id="rId3"/>
    <p:sldLayoutId id="2147483733" r:id="rId4"/>
    <p:sldLayoutId id="2147483734" r:id="rId5"/>
    <p:sldLayoutId id="2147483735" r:id="rId6"/>
    <p:sldLayoutId id="2147483736" r:id="rId7"/>
    <p:sldLayoutId id="2147483737" r:id="rId8"/>
    <p:sldLayoutId id="2147483738" r:id="rId9"/>
    <p:sldLayoutId id="2147483739" r:id="rId10"/>
    <p:sldLayoutId id="2147483740" r:id="rId11"/>
    <p:sldLayoutId id="2147483741" r:id="rId12"/>
    <p:sldLayoutId id="2147483742" r:id="rId13"/>
    <p:sldLayoutId id="2147483743" r:id="rId14"/>
    <p:sldLayoutId id="2147483744" r:id="rId15"/>
    <p:sldLayoutId id="2147483745" r:id="rId16"/>
    <p:sldLayoutId id="2147483746"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FLIPROBO TECHNOLOGIES</a:t>
            </a:r>
            <a:endParaRPr lang="en-IN" dirty="0"/>
          </a:p>
        </p:txBody>
      </p:sp>
      <p:sp>
        <p:nvSpPr>
          <p:cNvPr id="3" name="Subtitle 2"/>
          <p:cNvSpPr>
            <a:spLocks noGrp="1"/>
          </p:cNvSpPr>
          <p:nvPr>
            <p:ph type="subTitle" idx="1"/>
          </p:nvPr>
        </p:nvSpPr>
        <p:spPr>
          <a:xfrm>
            <a:off x="975255" y="4778003"/>
            <a:ext cx="7891272" cy="1069848"/>
          </a:xfrm>
        </p:spPr>
        <p:txBody>
          <a:bodyPr/>
          <a:lstStyle/>
          <a:p>
            <a:r>
              <a:rPr lang="en-IN" sz="2400" b="1" dirty="0">
                <a:effectLst/>
              </a:rPr>
              <a:t>Malignant Comments Classifier Prediction Project</a:t>
            </a:r>
            <a:endParaRPr lang="en-IN" sz="2400" dirty="0">
              <a:effectLst/>
            </a:endParaRPr>
          </a:p>
        </p:txBody>
      </p:sp>
    </p:spTree>
    <p:extLst>
      <p:ext uri="{BB962C8B-B14F-4D97-AF65-F5344CB8AC3E}">
        <p14:creationId xmlns:p14="http://schemas.microsoft.com/office/powerpoint/2010/main" val="39262445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MODEL/S DEVELOPMENT AND EVALUATION</a:t>
            </a:r>
          </a:p>
        </p:txBody>
      </p:sp>
      <p:sp>
        <p:nvSpPr>
          <p:cNvPr id="7" name="Content Placeholder 2"/>
          <p:cNvSpPr txBox="1">
            <a:spLocks/>
          </p:cNvSpPr>
          <p:nvPr/>
        </p:nvSpPr>
        <p:spPr>
          <a:xfrm>
            <a:off x="1141413" y="1753505"/>
            <a:ext cx="5676482" cy="64384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IN" b="1" dirty="0" err="1"/>
              <a:t>MultiNomial</a:t>
            </a:r>
            <a:r>
              <a:rPr lang="en-IN" b="1" dirty="0"/>
              <a:t> </a:t>
            </a:r>
            <a:r>
              <a:rPr lang="en-IN" b="1" dirty="0" smtClean="0"/>
              <a:t>NB Visualization</a:t>
            </a:r>
            <a:r>
              <a:rPr lang="en-IN" b="1" dirty="0"/>
              <a:t>:</a:t>
            </a:r>
            <a:endParaRPr lang="en-IN" dirty="0"/>
          </a:p>
        </p:txBody>
      </p:sp>
      <p:pic>
        <p:nvPicPr>
          <p:cNvPr id="6" name="Picture 5"/>
          <p:cNvPicPr/>
          <p:nvPr/>
        </p:nvPicPr>
        <p:blipFill>
          <a:blip r:embed="rId2"/>
          <a:stretch>
            <a:fillRect/>
          </a:stretch>
        </p:blipFill>
        <p:spPr>
          <a:xfrm>
            <a:off x="875231" y="2301365"/>
            <a:ext cx="5397232" cy="4517879"/>
          </a:xfrm>
          <a:prstGeom prst="rect">
            <a:avLst/>
          </a:prstGeom>
        </p:spPr>
      </p:pic>
      <p:pic>
        <p:nvPicPr>
          <p:cNvPr id="10" name="Picture 9"/>
          <p:cNvPicPr/>
          <p:nvPr/>
        </p:nvPicPr>
        <p:blipFill>
          <a:blip r:embed="rId3"/>
          <a:stretch>
            <a:fillRect/>
          </a:stretch>
        </p:blipFill>
        <p:spPr>
          <a:xfrm>
            <a:off x="6348946" y="2301365"/>
            <a:ext cx="5115560" cy="2162175"/>
          </a:xfrm>
          <a:prstGeom prst="rect">
            <a:avLst/>
          </a:prstGeom>
        </p:spPr>
      </p:pic>
    </p:spTree>
    <p:extLst>
      <p:ext uri="{BB962C8B-B14F-4D97-AF65-F5344CB8AC3E}">
        <p14:creationId xmlns:p14="http://schemas.microsoft.com/office/powerpoint/2010/main" val="11145792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459956"/>
            <a:ext cx="9905998" cy="1478570"/>
          </a:xfrm>
        </p:spPr>
        <p:txBody>
          <a:bodyPr>
            <a:normAutofit/>
          </a:bodyPr>
          <a:lstStyle/>
          <a:p>
            <a:r>
              <a:rPr lang="en-IN" dirty="0"/>
              <a:t>MODEL/S DEVELOPMENT AND EVALUATION</a:t>
            </a:r>
          </a:p>
        </p:txBody>
      </p:sp>
      <p:sp>
        <p:nvSpPr>
          <p:cNvPr id="6" name="Content Placeholder 2"/>
          <p:cNvSpPr txBox="1">
            <a:spLocks/>
          </p:cNvSpPr>
          <p:nvPr/>
        </p:nvSpPr>
        <p:spPr>
          <a:xfrm>
            <a:off x="1141413" y="1691670"/>
            <a:ext cx="4476969" cy="589902"/>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IN" b="1" dirty="0"/>
              <a:t>Passive Aggressive </a:t>
            </a:r>
            <a:r>
              <a:rPr lang="en-IN" b="1" dirty="0" smtClean="0"/>
              <a:t>Classifier </a:t>
            </a:r>
            <a:r>
              <a:rPr lang="en-IN" b="1" dirty="0" smtClean="0"/>
              <a:t>Visualization</a:t>
            </a:r>
            <a:r>
              <a:rPr lang="en-IN" b="1" dirty="0"/>
              <a:t>:</a:t>
            </a:r>
          </a:p>
          <a:p>
            <a:endParaRPr lang="en-IN" b="1" dirty="0"/>
          </a:p>
        </p:txBody>
      </p:sp>
      <p:pic>
        <p:nvPicPr>
          <p:cNvPr id="9" name="Picture 8"/>
          <p:cNvPicPr/>
          <p:nvPr/>
        </p:nvPicPr>
        <p:blipFill>
          <a:blip r:embed="rId2"/>
          <a:stretch>
            <a:fillRect/>
          </a:stretch>
        </p:blipFill>
        <p:spPr>
          <a:xfrm>
            <a:off x="948924" y="2137463"/>
            <a:ext cx="5706110" cy="4639310"/>
          </a:xfrm>
          <a:prstGeom prst="rect">
            <a:avLst/>
          </a:prstGeom>
        </p:spPr>
      </p:pic>
      <p:pic>
        <p:nvPicPr>
          <p:cNvPr id="10" name="Picture 9"/>
          <p:cNvPicPr/>
          <p:nvPr/>
        </p:nvPicPr>
        <p:blipFill>
          <a:blip r:embed="rId3"/>
          <a:stretch>
            <a:fillRect/>
          </a:stretch>
        </p:blipFill>
        <p:spPr>
          <a:xfrm>
            <a:off x="6655034" y="2137463"/>
            <a:ext cx="5048885" cy="2162175"/>
          </a:xfrm>
          <a:prstGeom prst="rect">
            <a:avLst/>
          </a:prstGeom>
        </p:spPr>
      </p:pic>
    </p:spTree>
    <p:extLst>
      <p:ext uri="{BB962C8B-B14F-4D97-AF65-F5344CB8AC3E}">
        <p14:creationId xmlns:p14="http://schemas.microsoft.com/office/powerpoint/2010/main" val="25029579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44933"/>
            <a:ext cx="9905998" cy="1478570"/>
          </a:xfrm>
        </p:spPr>
        <p:txBody>
          <a:bodyPr/>
          <a:lstStyle/>
          <a:p>
            <a:r>
              <a:rPr lang="en-IN" dirty="0" smtClean="0"/>
              <a:t>Final model</a:t>
            </a:r>
            <a:endParaRPr lang="en-IN" dirty="0"/>
          </a:p>
        </p:txBody>
      </p:sp>
      <p:sp>
        <p:nvSpPr>
          <p:cNvPr id="3" name="Content Placeholder 2"/>
          <p:cNvSpPr>
            <a:spLocks noGrp="1"/>
          </p:cNvSpPr>
          <p:nvPr>
            <p:ph idx="1"/>
          </p:nvPr>
        </p:nvSpPr>
        <p:spPr>
          <a:xfrm>
            <a:off x="3456310" y="4779034"/>
            <a:ext cx="7591101" cy="1635775"/>
          </a:xfrm>
        </p:spPr>
        <p:txBody>
          <a:bodyPr>
            <a:normAutofit/>
          </a:bodyPr>
          <a:lstStyle/>
          <a:p>
            <a:pPr lvl="0"/>
            <a:r>
              <a:rPr lang="en-IN" dirty="0">
                <a:effectLst/>
              </a:rPr>
              <a:t>From the above visualization and matrices found that the Passive Aggressive Classifier performed the best AUC_ROC_SCORE </a:t>
            </a:r>
            <a:r>
              <a:rPr lang="en-IN" b="1" dirty="0">
                <a:effectLst/>
              </a:rPr>
              <a:t>i.e. 94.78%.</a:t>
            </a:r>
            <a:endParaRPr lang="en-IN" dirty="0">
              <a:effectLst/>
            </a:endParaRPr>
          </a:p>
        </p:txBody>
      </p:sp>
      <p:pic>
        <p:nvPicPr>
          <p:cNvPr id="9" name="Picture 8"/>
          <p:cNvPicPr/>
          <p:nvPr/>
        </p:nvPicPr>
        <p:blipFill>
          <a:blip r:embed="rId2"/>
          <a:stretch>
            <a:fillRect/>
          </a:stretch>
        </p:blipFill>
        <p:spPr>
          <a:xfrm>
            <a:off x="1016434" y="1394232"/>
            <a:ext cx="5731510" cy="3105785"/>
          </a:xfrm>
          <a:prstGeom prst="rect">
            <a:avLst/>
          </a:prstGeom>
        </p:spPr>
      </p:pic>
      <p:pic>
        <p:nvPicPr>
          <p:cNvPr id="10" name="Picture 9"/>
          <p:cNvPicPr/>
          <p:nvPr/>
        </p:nvPicPr>
        <p:blipFill>
          <a:blip r:embed="rId3"/>
          <a:stretch>
            <a:fillRect/>
          </a:stretch>
        </p:blipFill>
        <p:spPr>
          <a:xfrm>
            <a:off x="6747944" y="1394232"/>
            <a:ext cx="4493377" cy="2568168"/>
          </a:xfrm>
          <a:prstGeom prst="rect">
            <a:avLst/>
          </a:prstGeom>
        </p:spPr>
      </p:pic>
      <p:pic>
        <p:nvPicPr>
          <p:cNvPr id="4" name="Picture 3"/>
          <p:cNvPicPr>
            <a:picLocks noChangeAspect="1"/>
          </p:cNvPicPr>
          <p:nvPr/>
        </p:nvPicPr>
        <p:blipFill>
          <a:blip r:embed="rId4"/>
          <a:stretch>
            <a:fillRect/>
          </a:stretch>
        </p:blipFill>
        <p:spPr>
          <a:xfrm>
            <a:off x="1016434" y="4576227"/>
            <a:ext cx="2257740" cy="1838582"/>
          </a:xfrm>
          <a:prstGeom prst="rect">
            <a:avLst/>
          </a:prstGeom>
        </p:spPr>
      </p:pic>
    </p:spTree>
    <p:extLst>
      <p:ext uri="{BB962C8B-B14F-4D97-AF65-F5344CB8AC3E}">
        <p14:creationId xmlns:p14="http://schemas.microsoft.com/office/powerpoint/2010/main" val="34885334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5367" y="463242"/>
            <a:ext cx="9905998" cy="1478570"/>
          </a:xfrm>
        </p:spPr>
        <p:txBody>
          <a:bodyPr/>
          <a:lstStyle/>
          <a:p>
            <a:r>
              <a:rPr lang="en-IN" dirty="0" smtClean="0"/>
              <a:t>CONCLUSION</a:t>
            </a:r>
            <a:endParaRPr lang="en-IN" dirty="0"/>
          </a:p>
        </p:txBody>
      </p:sp>
      <p:sp>
        <p:nvSpPr>
          <p:cNvPr id="3" name="Content Placeholder 2"/>
          <p:cNvSpPr>
            <a:spLocks noGrp="1"/>
          </p:cNvSpPr>
          <p:nvPr>
            <p:ph idx="1"/>
          </p:nvPr>
        </p:nvSpPr>
        <p:spPr>
          <a:xfrm>
            <a:off x="785005" y="1820174"/>
            <a:ext cx="9704320" cy="4019152"/>
          </a:xfrm>
        </p:spPr>
        <p:txBody>
          <a:bodyPr>
            <a:normAutofit/>
          </a:bodyPr>
          <a:lstStyle/>
          <a:p>
            <a:pPr marL="0" lvl="0" indent="0">
              <a:buNone/>
            </a:pPr>
            <a:r>
              <a:rPr lang="en-IN" sz="3400" b="1" dirty="0"/>
              <a:t>Key Findings and Conclusions of the </a:t>
            </a:r>
            <a:r>
              <a:rPr lang="en-IN" sz="3400" b="1" dirty="0" smtClean="0"/>
              <a:t>Study</a:t>
            </a:r>
            <a:endParaRPr lang="en-IN" sz="3400" dirty="0"/>
          </a:p>
          <a:p>
            <a:pPr lvl="0"/>
            <a:r>
              <a:rPr lang="en-IN" sz="1800" dirty="0">
                <a:effectLst/>
              </a:rPr>
              <a:t>Online hate, described as abusive language, aggression, cyberbullying, hatefulness and many others has been identified as a major threat on online social media platforms. Social media platforms are the most prominent grounds for such toxic behaviour.       </a:t>
            </a:r>
          </a:p>
          <a:p>
            <a:pPr lvl="0"/>
            <a:r>
              <a:rPr lang="en-IN" sz="1800" dirty="0">
                <a:effectLst/>
              </a:rPr>
              <a:t>From the above analysis the below mentioned results were achieved which depicts the</a:t>
            </a:r>
          </a:p>
          <a:p>
            <a:r>
              <a:rPr lang="en-IN" sz="1800" dirty="0">
                <a:effectLst/>
              </a:rPr>
              <a:t>chances and conditions of a comment being a hateful comment or a normal comment</a:t>
            </a:r>
            <a:r>
              <a:rPr lang="en-IN" sz="1800" dirty="0" smtClean="0">
                <a:effectLst/>
              </a:rPr>
              <a:t>.</a:t>
            </a:r>
          </a:p>
          <a:p>
            <a:r>
              <a:rPr lang="en-IN" sz="1800" dirty="0">
                <a:effectLst/>
              </a:rPr>
              <a:t>It is possible to classify the comments content into the required categories of Malignant and Non Malignant. However, using this kind of project an awareness can be created to know what is good and bad. It will help to stop spreading hatred among people.</a:t>
            </a:r>
          </a:p>
          <a:p>
            <a:pPr marL="0" indent="0">
              <a:buNone/>
            </a:pPr>
            <a:endParaRPr lang="en-IN" sz="1800" dirty="0">
              <a:effectLst/>
            </a:endParaRPr>
          </a:p>
        </p:txBody>
      </p:sp>
    </p:spTree>
    <p:extLst>
      <p:ext uri="{BB962C8B-B14F-4D97-AF65-F5344CB8AC3E}">
        <p14:creationId xmlns:p14="http://schemas.microsoft.com/office/powerpoint/2010/main" val="10854454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PROBLEM STATEMENT</a:t>
            </a:r>
            <a:endParaRPr lang="en-IN" dirty="0"/>
          </a:p>
        </p:txBody>
      </p:sp>
      <p:sp>
        <p:nvSpPr>
          <p:cNvPr id="3" name="Content Placeholder 2"/>
          <p:cNvSpPr>
            <a:spLocks noGrp="1"/>
          </p:cNvSpPr>
          <p:nvPr>
            <p:ph idx="1"/>
          </p:nvPr>
        </p:nvSpPr>
        <p:spPr/>
        <p:txBody>
          <a:bodyPr>
            <a:normAutofit/>
          </a:bodyPr>
          <a:lstStyle/>
          <a:p>
            <a:pPr lvl="0"/>
            <a:r>
              <a:rPr lang="en-IN" dirty="0">
                <a:effectLst/>
              </a:rPr>
              <a:t>Online hate, described as abusive language, aggression, cyberbullying, hatefulness and many others has been identified as a major threat on online social media platforms. Social media platforms are the most prominent grounds for such toxic behaviour.   </a:t>
            </a:r>
          </a:p>
          <a:p>
            <a:pPr marL="0" indent="0">
              <a:buNone/>
            </a:pPr>
            <a:endParaRPr lang="en-US" dirty="0" smtClean="0"/>
          </a:p>
          <a:p>
            <a:pPr lvl="0"/>
            <a:r>
              <a:rPr lang="en-IN" dirty="0">
                <a:effectLst/>
              </a:rPr>
              <a:t>Our goal </a:t>
            </a:r>
            <a:r>
              <a:rPr lang="en-IN" dirty="0" smtClean="0">
                <a:effectLst/>
              </a:rPr>
              <a:t>in this project is </a:t>
            </a:r>
            <a:r>
              <a:rPr lang="en-IN" dirty="0">
                <a:effectLst/>
              </a:rPr>
              <a:t>to build a prototype of online hate and abuse comment classifier which can used to classify hate and offensive comments so that it can be controlled and restricted from spreading hatred and cyberbullying. </a:t>
            </a:r>
          </a:p>
          <a:p>
            <a:endParaRPr lang="en-IN" dirty="0"/>
          </a:p>
          <a:p>
            <a:endParaRPr lang="en-IN" dirty="0"/>
          </a:p>
        </p:txBody>
      </p:sp>
    </p:spTree>
    <p:extLst>
      <p:ext uri="{BB962C8B-B14F-4D97-AF65-F5344CB8AC3E}">
        <p14:creationId xmlns:p14="http://schemas.microsoft.com/office/powerpoint/2010/main" val="37685525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13076"/>
            <a:ext cx="9905998" cy="684071"/>
          </a:xfrm>
        </p:spPr>
        <p:txBody>
          <a:bodyPr>
            <a:normAutofit/>
          </a:bodyPr>
          <a:lstStyle/>
          <a:p>
            <a:r>
              <a:rPr lang="en-IN" dirty="0" smtClean="0"/>
              <a:t>DATA PRE-PROCESSING</a:t>
            </a:r>
            <a:endParaRPr lang="en-IN" dirty="0"/>
          </a:p>
        </p:txBody>
      </p:sp>
      <p:sp>
        <p:nvSpPr>
          <p:cNvPr id="3" name="Content Placeholder 2"/>
          <p:cNvSpPr>
            <a:spLocks noGrp="1"/>
          </p:cNvSpPr>
          <p:nvPr>
            <p:ph idx="1"/>
          </p:nvPr>
        </p:nvSpPr>
        <p:spPr>
          <a:xfrm>
            <a:off x="7185804" y="1354347"/>
            <a:ext cx="3861607" cy="4436853"/>
          </a:xfrm>
        </p:spPr>
        <p:txBody>
          <a:bodyPr>
            <a:normAutofit fontScale="92500" lnSpcReduction="20000"/>
          </a:bodyPr>
          <a:lstStyle/>
          <a:p>
            <a:r>
              <a:rPr lang="en-IN" dirty="0"/>
              <a:t>For Data pre-processing we did some data cleaning, where we used </a:t>
            </a:r>
            <a:r>
              <a:rPr lang="en-IN" dirty="0" err="1"/>
              <a:t>wordNet</a:t>
            </a:r>
            <a:r>
              <a:rPr lang="en-IN" dirty="0"/>
              <a:t> </a:t>
            </a:r>
            <a:r>
              <a:rPr lang="en-IN" dirty="0" err="1"/>
              <a:t>lemmatizer</a:t>
            </a:r>
            <a:r>
              <a:rPr lang="en-IN" dirty="0"/>
              <a:t> and </a:t>
            </a:r>
            <a:r>
              <a:rPr lang="en-IN" dirty="0" err="1"/>
              <a:t>porterStemmer</a:t>
            </a:r>
            <a:r>
              <a:rPr lang="en-IN" dirty="0"/>
              <a:t> to clean the words and removed special characters using </a:t>
            </a:r>
            <a:r>
              <a:rPr lang="en-IN" dirty="0" err="1"/>
              <a:t>Regexp</a:t>
            </a:r>
            <a:r>
              <a:rPr lang="en-IN" dirty="0"/>
              <a:t> Tokenizer and filter the words by removing stop words and then used </a:t>
            </a:r>
            <a:r>
              <a:rPr lang="en-IN" dirty="0" err="1"/>
              <a:t>lemmatizers</a:t>
            </a:r>
            <a:r>
              <a:rPr lang="en-IN" dirty="0"/>
              <a:t> and joined and return the filtered words.</a:t>
            </a:r>
          </a:p>
          <a:p>
            <a:r>
              <a:rPr lang="en-IN" dirty="0"/>
              <a:t>Used TFIDF </a:t>
            </a:r>
            <a:r>
              <a:rPr lang="en-IN" dirty="0" err="1"/>
              <a:t>vectorizer</a:t>
            </a:r>
            <a:r>
              <a:rPr lang="en-IN" dirty="0"/>
              <a:t> to convert those text into vectors, and split the data and into test and train and trained various Machine learning algorithms. </a:t>
            </a:r>
          </a:p>
          <a:p>
            <a:endParaRPr lang="en-IN" dirty="0"/>
          </a:p>
        </p:txBody>
      </p:sp>
      <p:pic>
        <p:nvPicPr>
          <p:cNvPr id="5" name="Picture 4"/>
          <p:cNvPicPr/>
          <p:nvPr/>
        </p:nvPicPr>
        <p:blipFill>
          <a:blip r:embed="rId2"/>
          <a:stretch>
            <a:fillRect/>
          </a:stretch>
        </p:blipFill>
        <p:spPr>
          <a:xfrm>
            <a:off x="1141413" y="897147"/>
            <a:ext cx="5639435" cy="5887085"/>
          </a:xfrm>
          <a:prstGeom prst="rect">
            <a:avLst/>
          </a:prstGeom>
        </p:spPr>
      </p:pic>
    </p:spTree>
    <p:extLst>
      <p:ext uri="{BB962C8B-B14F-4D97-AF65-F5344CB8AC3E}">
        <p14:creationId xmlns:p14="http://schemas.microsoft.com/office/powerpoint/2010/main" val="28109254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2787" y="129395"/>
            <a:ext cx="9905998" cy="665103"/>
          </a:xfrm>
        </p:spPr>
        <p:txBody>
          <a:bodyPr>
            <a:normAutofit/>
          </a:bodyPr>
          <a:lstStyle/>
          <a:p>
            <a:r>
              <a:rPr lang="en-IN" dirty="0" smtClean="0"/>
              <a:t>DATA INPUT- LOGIC-OUTPUT RELATIONSHIPS</a:t>
            </a:r>
            <a:endParaRPr lang="en-IN" dirty="0"/>
          </a:p>
        </p:txBody>
      </p:sp>
      <p:sp>
        <p:nvSpPr>
          <p:cNvPr id="3" name="Content Placeholder 2"/>
          <p:cNvSpPr>
            <a:spLocks noGrp="1"/>
          </p:cNvSpPr>
          <p:nvPr>
            <p:ph idx="1"/>
          </p:nvPr>
        </p:nvSpPr>
        <p:spPr>
          <a:xfrm>
            <a:off x="753224" y="4699052"/>
            <a:ext cx="11073591" cy="1663906"/>
          </a:xfrm>
        </p:spPr>
        <p:txBody>
          <a:bodyPr>
            <a:noAutofit/>
          </a:bodyPr>
          <a:lstStyle/>
          <a:p>
            <a:r>
              <a:rPr lang="en-IN" dirty="0">
                <a:effectLst/>
              </a:rPr>
              <a:t>From the above we can see that most frequent words for both Malignant and Non Malignant category.  </a:t>
            </a:r>
          </a:p>
        </p:txBody>
      </p:sp>
      <p:sp>
        <p:nvSpPr>
          <p:cNvPr id="10" name="Title 1"/>
          <p:cNvSpPr txBox="1">
            <a:spLocks/>
          </p:cNvSpPr>
          <p:nvPr/>
        </p:nvSpPr>
        <p:spPr>
          <a:xfrm>
            <a:off x="1026395" y="794498"/>
            <a:ext cx="5460669" cy="66510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endParaRPr lang="en-IN" dirty="0"/>
          </a:p>
        </p:txBody>
      </p:sp>
      <p:sp>
        <p:nvSpPr>
          <p:cNvPr id="5" name="Rectangle 4"/>
          <p:cNvSpPr/>
          <p:nvPr/>
        </p:nvSpPr>
        <p:spPr>
          <a:xfrm>
            <a:off x="1132786" y="1010093"/>
            <a:ext cx="2492729" cy="369332"/>
          </a:xfrm>
          <a:prstGeom prst="rect">
            <a:avLst/>
          </a:prstGeom>
        </p:spPr>
        <p:txBody>
          <a:bodyPr wrap="square">
            <a:spAutoFit/>
          </a:bodyPr>
          <a:lstStyle/>
          <a:p>
            <a:r>
              <a:rPr lang="en-IN" b="1" dirty="0"/>
              <a:t>Malignant </a:t>
            </a:r>
            <a:r>
              <a:rPr lang="en-IN" dirty="0" smtClean="0"/>
              <a:t>WORDS</a:t>
            </a:r>
            <a:endParaRPr lang="en-IN" dirty="0"/>
          </a:p>
        </p:txBody>
      </p:sp>
      <p:sp>
        <p:nvSpPr>
          <p:cNvPr id="13" name="Rectangle 12"/>
          <p:cNvSpPr/>
          <p:nvPr/>
        </p:nvSpPr>
        <p:spPr>
          <a:xfrm>
            <a:off x="6487064" y="965214"/>
            <a:ext cx="2752677" cy="369332"/>
          </a:xfrm>
          <a:prstGeom prst="rect">
            <a:avLst/>
          </a:prstGeom>
        </p:spPr>
        <p:txBody>
          <a:bodyPr wrap="none">
            <a:spAutoFit/>
          </a:bodyPr>
          <a:lstStyle/>
          <a:p>
            <a:r>
              <a:rPr lang="en-IN" b="1" dirty="0" smtClean="0"/>
              <a:t>NOT</a:t>
            </a:r>
            <a:r>
              <a:rPr lang="en-IN" dirty="0" smtClean="0"/>
              <a:t> </a:t>
            </a:r>
            <a:r>
              <a:rPr lang="en-IN" b="1" dirty="0"/>
              <a:t>Malignant </a:t>
            </a:r>
            <a:r>
              <a:rPr lang="en-IN" dirty="0" smtClean="0"/>
              <a:t>WORDS</a:t>
            </a:r>
            <a:endParaRPr lang="en-IN" dirty="0"/>
          </a:p>
        </p:txBody>
      </p:sp>
      <p:pic>
        <p:nvPicPr>
          <p:cNvPr id="11" name="Picture 10"/>
          <p:cNvPicPr/>
          <p:nvPr/>
        </p:nvPicPr>
        <p:blipFill>
          <a:blip r:embed="rId2"/>
          <a:stretch>
            <a:fillRect/>
          </a:stretch>
        </p:blipFill>
        <p:spPr>
          <a:xfrm>
            <a:off x="558509" y="1459601"/>
            <a:ext cx="5731510" cy="3042920"/>
          </a:xfrm>
          <a:prstGeom prst="rect">
            <a:avLst/>
          </a:prstGeom>
        </p:spPr>
      </p:pic>
      <p:pic>
        <p:nvPicPr>
          <p:cNvPr id="12" name="Picture 11"/>
          <p:cNvPicPr/>
          <p:nvPr/>
        </p:nvPicPr>
        <p:blipFill>
          <a:blip r:embed="rId3"/>
          <a:stretch>
            <a:fillRect/>
          </a:stretch>
        </p:blipFill>
        <p:spPr>
          <a:xfrm>
            <a:off x="6290019" y="1459601"/>
            <a:ext cx="5731510" cy="2990215"/>
          </a:xfrm>
          <a:prstGeom prst="rect">
            <a:avLst/>
          </a:prstGeom>
        </p:spPr>
      </p:pic>
    </p:spTree>
    <p:extLst>
      <p:ext uri="{BB962C8B-B14F-4D97-AF65-F5344CB8AC3E}">
        <p14:creationId xmlns:p14="http://schemas.microsoft.com/office/powerpoint/2010/main" val="38424318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MODEL/S DEVELOPMENT AND EVALUATION</a:t>
            </a:r>
            <a:endParaRPr lang="en-IN" dirty="0"/>
          </a:p>
        </p:txBody>
      </p:sp>
      <p:pic>
        <p:nvPicPr>
          <p:cNvPr id="6" name="Picture 5"/>
          <p:cNvPicPr/>
          <p:nvPr/>
        </p:nvPicPr>
        <p:blipFill>
          <a:blip r:embed="rId2"/>
          <a:stretch>
            <a:fillRect/>
          </a:stretch>
        </p:blipFill>
        <p:spPr>
          <a:xfrm>
            <a:off x="968309" y="2576853"/>
            <a:ext cx="5731510" cy="2886710"/>
          </a:xfrm>
          <a:prstGeom prst="rect">
            <a:avLst/>
          </a:prstGeom>
        </p:spPr>
      </p:pic>
      <p:sp>
        <p:nvSpPr>
          <p:cNvPr id="4" name="Content Placeholder 3"/>
          <p:cNvSpPr>
            <a:spLocks noGrp="1"/>
          </p:cNvSpPr>
          <p:nvPr>
            <p:ph idx="1"/>
          </p:nvPr>
        </p:nvSpPr>
        <p:spPr/>
        <p:txBody>
          <a:bodyPr/>
          <a:lstStyle/>
          <a:p>
            <a:endParaRPr lang="en-IN"/>
          </a:p>
        </p:txBody>
      </p:sp>
    </p:spTree>
    <p:extLst>
      <p:ext uri="{BB962C8B-B14F-4D97-AF65-F5344CB8AC3E}">
        <p14:creationId xmlns:p14="http://schemas.microsoft.com/office/powerpoint/2010/main" val="1692120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MODEL/S DEVELOPMENT AND EVALUATION</a:t>
            </a:r>
            <a:endParaRPr lang="en-IN" dirty="0"/>
          </a:p>
        </p:txBody>
      </p:sp>
      <p:sp>
        <p:nvSpPr>
          <p:cNvPr id="3" name="Content Placeholder 2"/>
          <p:cNvSpPr>
            <a:spLocks noGrp="1"/>
          </p:cNvSpPr>
          <p:nvPr>
            <p:ph idx="1"/>
          </p:nvPr>
        </p:nvSpPr>
        <p:spPr/>
        <p:txBody>
          <a:bodyPr>
            <a:normAutofit/>
          </a:bodyPr>
          <a:lstStyle/>
          <a:p>
            <a:pPr lvl="0"/>
            <a:r>
              <a:rPr lang="en-IN" b="1" dirty="0"/>
              <a:t>Testing of Identified Approaches (Algorithms</a:t>
            </a:r>
            <a:r>
              <a:rPr lang="en-IN" b="1" dirty="0" smtClean="0"/>
              <a:t>)</a:t>
            </a:r>
          </a:p>
          <a:p>
            <a:pPr marL="0" lvl="0" indent="0">
              <a:buNone/>
            </a:pPr>
            <a:endParaRPr lang="en-IN" sz="1600" dirty="0"/>
          </a:p>
          <a:p>
            <a:pPr lvl="0"/>
            <a:r>
              <a:rPr lang="en-IN" dirty="0">
                <a:effectLst/>
              </a:rPr>
              <a:t>LR=</a:t>
            </a:r>
            <a:r>
              <a:rPr lang="en-IN" dirty="0" err="1">
                <a:effectLst/>
              </a:rPr>
              <a:t>LogisticRegression</a:t>
            </a:r>
            <a:r>
              <a:rPr lang="en-IN" dirty="0">
                <a:effectLst/>
              </a:rPr>
              <a:t>()</a:t>
            </a:r>
            <a:endParaRPr lang="en-IN" sz="1800" dirty="0">
              <a:effectLst/>
            </a:endParaRPr>
          </a:p>
          <a:p>
            <a:pPr lvl="0"/>
            <a:r>
              <a:rPr lang="en-IN" dirty="0">
                <a:effectLst/>
              </a:rPr>
              <a:t>MNB=</a:t>
            </a:r>
            <a:r>
              <a:rPr lang="en-IN" dirty="0" err="1">
                <a:effectLst/>
              </a:rPr>
              <a:t>MultinomialNB</a:t>
            </a:r>
            <a:r>
              <a:rPr lang="en-IN" dirty="0">
                <a:effectLst/>
              </a:rPr>
              <a:t>()</a:t>
            </a:r>
            <a:endParaRPr lang="en-IN" sz="1800" dirty="0">
              <a:effectLst/>
            </a:endParaRPr>
          </a:p>
          <a:p>
            <a:pPr lvl="0"/>
            <a:r>
              <a:rPr lang="en-IN" dirty="0">
                <a:effectLst/>
              </a:rPr>
              <a:t>PAC=</a:t>
            </a:r>
            <a:r>
              <a:rPr lang="en-IN" dirty="0" err="1">
                <a:effectLst/>
              </a:rPr>
              <a:t>PassiveAggressiveClassifier</a:t>
            </a:r>
            <a:r>
              <a:rPr lang="en-IN" dirty="0">
                <a:effectLst/>
              </a:rPr>
              <a:t>()</a:t>
            </a:r>
            <a:endParaRPr lang="en-IN" sz="1800" dirty="0">
              <a:effectLst/>
            </a:endParaRPr>
          </a:p>
          <a:p>
            <a:pPr lvl="0"/>
            <a:r>
              <a:rPr lang="en-IN" dirty="0">
                <a:effectLst/>
              </a:rPr>
              <a:t>DT=</a:t>
            </a:r>
            <a:r>
              <a:rPr lang="en-IN" dirty="0" err="1">
                <a:effectLst/>
              </a:rPr>
              <a:t>DecisionTreeClassifier</a:t>
            </a:r>
            <a:r>
              <a:rPr lang="en-IN" dirty="0">
                <a:effectLst/>
              </a:rPr>
              <a:t>()</a:t>
            </a:r>
            <a:endParaRPr lang="en-IN" sz="1800" dirty="0">
              <a:effectLst/>
            </a:endParaRPr>
          </a:p>
        </p:txBody>
      </p:sp>
    </p:spTree>
    <p:extLst>
      <p:ext uri="{BB962C8B-B14F-4D97-AF65-F5344CB8AC3E}">
        <p14:creationId xmlns:p14="http://schemas.microsoft.com/office/powerpoint/2010/main" val="39696882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9655" y="0"/>
            <a:ext cx="9905998" cy="969650"/>
          </a:xfrm>
        </p:spPr>
        <p:txBody>
          <a:bodyPr>
            <a:normAutofit/>
          </a:bodyPr>
          <a:lstStyle/>
          <a:p>
            <a:r>
              <a:rPr lang="en-IN" dirty="0"/>
              <a:t>MODEL/S DEVELOPMENT AND EVALUATION</a:t>
            </a:r>
          </a:p>
        </p:txBody>
      </p:sp>
      <p:sp>
        <p:nvSpPr>
          <p:cNvPr id="7" name="TextBox 6"/>
          <p:cNvSpPr txBox="1"/>
          <p:nvPr/>
        </p:nvSpPr>
        <p:spPr>
          <a:xfrm>
            <a:off x="629343" y="784984"/>
            <a:ext cx="4155205" cy="369332"/>
          </a:xfrm>
          <a:prstGeom prst="rect">
            <a:avLst/>
          </a:prstGeom>
          <a:noFill/>
        </p:spPr>
        <p:txBody>
          <a:bodyPr wrap="square" rtlCol="0">
            <a:spAutoFit/>
          </a:bodyPr>
          <a:lstStyle/>
          <a:p>
            <a:r>
              <a:rPr lang="en-IN" dirty="0" smtClean="0"/>
              <a:t>Run and Evaluated Some Selected models</a:t>
            </a:r>
            <a:endParaRPr lang="en-IN" dirty="0"/>
          </a:p>
        </p:txBody>
      </p:sp>
      <p:sp>
        <p:nvSpPr>
          <p:cNvPr id="8" name="TextBox 7"/>
          <p:cNvSpPr txBox="1"/>
          <p:nvPr/>
        </p:nvSpPr>
        <p:spPr>
          <a:xfrm>
            <a:off x="6650966" y="969650"/>
            <a:ext cx="4520242" cy="646331"/>
          </a:xfrm>
          <a:prstGeom prst="rect">
            <a:avLst/>
          </a:prstGeom>
          <a:noFill/>
        </p:spPr>
        <p:txBody>
          <a:bodyPr wrap="square" rtlCol="0">
            <a:spAutoFit/>
          </a:bodyPr>
          <a:lstStyle/>
          <a:p>
            <a:pPr lvl="0"/>
            <a:r>
              <a:rPr lang="en-IN" dirty="0"/>
              <a:t>Key Metrics for success in solving problem under consideration</a:t>
            </a:r>
          </a:p>
        </p:txBody>
      </p:sp>
      <p:sp>
        <p:nvSpPr>
          <p:cNvPr id="9" name="TextBox 8"/>
          <p:cNvSpPr txBox="1"/>
          <p:nvPr/>
        </p:nvSpPr>
        <p:spPr>
          <a:xfrm>
            <a:off x="6565553" y="5322908"/>
            <a:ext cx="5029200" cy="1477328"/>
          </a:xfrm>
          <a:prstGeom prst="rect">
            <a:avLst/>
          </a:prstGeom>
          <a:noFill/>
        </p:spPr>
        <p:txBody>
          <a:bodyPr wrap="square" rtlCol="0">
            <a:spAutoFit/>
          </a:bodyPr>
          <a:lstStyle/>
          <a:p>
            <a:r>
              <a:rPr lang="en-IN" b="1" dirty="0"/>
              <a:t>After all this process conclusion is that Passive Aggressive Classifier is giving accuracy of 94.78%. So, now I am making a final model using Passive Aggressive Classifier.</a:t>
            </a:r>
          </a:p>
        </p:txBody>
      </p:sp>
      <p:pic>
        <p:nvPicPr>
          <p:cNvPr id="10" name="Picture 9"/>
          <p:cNvPicPr/>
          <p:nvPr/>
        </p:nvPicPr>
        <p:blipFill>
          <a:blip r:embed="rId2"/>
          <a:stretch>
            <a:fillRect/>
          </a:stretch>
        </p:blipFill>
        <p:spPr>
          <a:xfrm>
            <a:off x="629343" y="1399986"/>
            <a:ext cx="5731510" cy="709295"/>
          </a:xfrm>
          <a:prstGeom prst="rect">
            <a:avLst/>
          </a:prstGeom>
        </p:spPr>
      </p:pic>
      <p:pic>
        <p:nvPicPr>
          <p:cNvPr id="11" name="Picture 10"/>
          <p:cNvPicPr/>
          <p:nvPr/>
        </p:nvPicPr>
        <p:blipFill>
          <a:blip r:embed="rId3"/>
          <a:stretch>
            <a:fillRect/>
          </a:stretch>
        </p:blipFill>
        <p:spPr>
          <a:xfrm>
            <a:off x="629343" y="2032541"/>
            <a:ext cx="5370404" cy="4825459"/>
          </a:xfrm>
          <a:prstGeom prst="rect">
            <a:avLst/>
          </a:prstGeom>
        </p:spPr>
      </p:pic>
      <p:pic>
        <p:nvPicPr>
          <p:cNvPr id="12" name="Picture 11"/>
          <p:cNvPicPr/>
          <p:nvPr/>
        </p:nvPicPr>
        <p:blipFill>
          <a:blip r:embed="rId4"/>
          <a:stretch>
            <a:fillRect/>
          </a:stretch>
        </p:blipFill>
        <p:spPr>
          <a:xfrm>
            <a:off x="6608098" y="1861307"/>
            <a:ext cx="5731510" cy="1006475"/>
          </a:xfrm>
          <a:prstGeom prst="rect">
            <a:avLst/>
          </a:prstGeom>
        </p:spPr>
      </p:pic>
      <p:pic>
        <p:nvPicPr>
          <p:cNvPr id="13" name="Picture 12"/>
          <p:cNvPicPr/>
          <p:nvPr/>
        </p:nvPicPr>
        <p:blipFill>
          <a:blip r:embed="rId5"/>
          <a:stretch>
            <a:fillRect/>
          </a:stretch>
        </p:blipFill>
        <p:spPr>
          <a:xfrm>
            <a:off x="6579523" y="2854898"/>
            <a:ext cx="4591685" cy="2200275"/>
          </a:xfrm>
          <a:prstGeom prst="rect">
            <a:avLst/>
          </a:prstGeom>
        </p:spPr>
      </p:pic>
    </p:spTree>
    <p:extLst>
      <p:ext uri="{BB962C8B-B14F-4D97-AF65-F5344CB8AC3E}">
        <p14:creationId xmlns:p14="http://schemas.microsoft.com/office/powerpoint/2010/main" val="261513466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MODEL/S DEVELOPMENT AND EVALUATION</a:t>
            </a:r>
          </a:p>
        </p:txBody>
      </p:sp>
      <p:sp>
        <p:nvSpPr>
          <p:cNvPr id="3" name="Content Placeholder 2"/>
          <p:cNvSpPr>
            <a:spLocks noGrp="1"/>
          </p:cNvSpPr>
          <p:nvPr>
            <p:ph idx="1"/>
          </p:nvPr>
        </p:nvSpPr>
        <p:spPr>
          <a:xfrm>
            <a:off x="933584" y="1691670"/>
            <a:ext cx="3494755" cy="405418"/>
          </a:xfrm>
        </p:spPr>
        <p:txBody>
          <a:bodyPr>
            <a:normAutofit fontScale="85000" lnSpcReduction="10000"/>
          </a:bodyPr>
          <a:lstStyle/>
          <a:p>
            <a:pPr marL="0" indent="0">
              <a:buNone/>
            </a:pPr>
            <a:r>
              <a:rPr lang="en-IN" b="1" dirty="0"/>
              <a:t>Logistic R</a:t>
            </a:r>
            <a:r>
              <a:rPr lang="en-IN" b="1" dirty="0" smtClean="0"/>
              <a:t>egression Visualization:</a:t>
            </a:r>
            <a:endParaRPr lang="en-IN" b="1" dirty="0"/>
          </a:p>
        </p:txBody>
      </p:sp>
      <p:pic>
        <p:nvPicPr>
          <p:cNvPr id="6" name="Picture 5"/>
          <p:cNvPicPr/>
          <p:nvPr/>
        </p:nvPicPr>
        <p:blipFill>
          <a:blip r:embed="rId2"/>
          <a:stretch>
            <a:fillRect/>
          </a:stretch>
        </p:blipFill>
        <p:spPr>
          <a:xfrm>
            <a:off x="797877" y="2097088"/>
            <a:ext cx="5496560" cy="4629785"/>
          </a:xfrm>
          <a:prstGeom prst="rect">
            <a:avLst/>
          </a:prstGeom>
        </p:spPr>
      </p:pic>
      <p:pic>
        <p:nvPicPr>
          <p:cNvPr id="7" name="Picture 6"/>
          <p:cNvPicPr/>
          <p:nvPr/>
        </p:nvPicPr>
        <p:blipFill>
          <a:blip r:embed="rId3"/>
          <a:stretch>
            <a:fillRect/>
          </a:stretch>
        </p:blipFill>
        <p:spPr>
          <a:xfrm>
            <a:off x="6294437" y="2097088"/>
            <a:ext cx="5296535" cy="2276475"/>
          </a:xfrm>
          <a:prstGeom prst="rect">
            <a:avLst/>
          </a:prstGeom>
        </p:spPr>
      </p:pic>
    </p:spTree>
    <p:extLst>
      <p:ext uri="{BB962C8B-B14F-4D97-AF65-F5344CB8AC3E}">
        <p14:creationId xmlns:p14="http://schemas.microsoft.com/office/powerpoint/2010/main" val="14640898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459956"/>
            <a:ext cx="9905998" cy="1478570"/>
          </a:xfrm>
        </p:spPr>
        <p:txBody>
          <a:bodyPr>
            <a:normAutofit/>
          </a:bodyPr>
          <a:lstStyle/>
          <a:p>
            <a:r>
              <a:rPr lang="en-IN" dirty="0"/>
              <a:t>MODEL/S DEVELOPMENT AND EVALUATION</a:t>
            </a:r>
          </a:p>
        </p:txBody>
      </p:sp>
      <p:sp>
        <p:nvSpPr>
          <p:cNvPr id="6" name="Content Placeholder 2"/>
          <p:cNvSpPr txBox="1">
            <a:spLocks/>
          </p:cNvSpPr>
          <p:nvPr/>
        </p:nvSpPr>
        <p:spPr>
          <a:xfrm>
            <a:off x="1063775" y="1691669"/>
            <a:ext cx="4165951" cy="507608"/>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IN" b="1" dirty="0"/>
              <a:t>Decision Tree Classifier </a:t>
            </a:r>
            <a:r>
              <a:rPr lang="en-IN" b="1" dirty="0" smtClean="0"/>
              <a:t>Visualization</a:t>
            </a:r>
            <a:r>
              <a:rPr lang="en-IN" b="1" dirty="0"/>
              <a:t>:</a:t>
            </a:r>
            <a:endParaRPr lang="en-IN" dirty="0"/>
          </a:p>
        </p:txBody>
      </p:sp>
      <p:pic>
        <p:nvPicPr>
          <p:cNvPr id="9" name="Picture 8"/>
          <p:cNvPicPr/>
          <p:nvPr/>
        </p:nvPicPr>
        <p:blipFill>
          <a:blip r:embed="rId2"/>
          <a:stretch>
            <a:fillRect/>
          </a:stretch>
        </p:blipFill>
        <p:spPr>
          <a:xfrm>
            <a:off x="1224351" y="2137439"/>
            <a:ext cx="5182235" cy="4536077"/>
          </a:xfrm>
          <a:prstGeom prst="rect">
            <a:avLst/>
          </a:prstGeom>
        </p:spPr>
      </p:pic>
      <p:pic>
        <p:nvPicPr>
          <p:cNvPr id="10" name="Picture 9"/>
          <p:cNvPicPr/>
          <p:nvPr/>
        </p:nvPicPr>
        <p:blipFill>
          <a:blip r:embed="rId3"/>
          <a:stretch>
            <a:fillRect/>
          </a:stretch>
        </p:blipFill>
        <p:spPr>
          <a:xfrm>
            <a:off x="6406586" y="2137439"/>
            <a:ext cx="4991735" cy="2219325"/>
          </a:xfrm>
          <a:prstGeom prst="rect">
            <a:avLst/>
          </a:prstGeom>
        </p:spPr>
      </p:pic>
    </p:spTree>
    <p:extLst>
      <p:ext uri="{BB962C8B-B14F-4D97-AF65-F5344CB8AC3E}">
        <p14:creationId xmlns:p14="http://schemas.microsoft.com/office/powerpoint/2010/main" val="331445912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TM03457485[[fn=Mesh]]</Template>
  <TotalTime>239</TotalTime>
  <Words>447</Words>
  <Application>Microsoft Office PowerPoint</Application>
  <PresentationFormat>Widescreen</PresentationFormat>
  <Paragraphs>41</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Century Gothic</vt:lpstr>
      <vt:lpstr>Mesh</vt:lpstr>
      <vt:lpstr>FLIPROBO TECHNOLOGIES</vt:lpstr>
      <vt:lpstr>PROBLEM STATEMENT</vt:lpstr>
      <vt:lpstr>DATA PRE-PROCESSING</vt:lpstr>
      <vt:lpstr>DATA INPUT- LOGIC-OUTPUT RELATIONSHIPS</vt:lpstr>
      <vt:lpstr>MODEL/S DEVELOPMENT AND EVALUATION</vt:lpstr>
      <vt:lpstr>MODEL/S DEVELOPMENT AND EVALUATION</vt:lpstr>
      <vt:lpstr>MODEL/S DEVELOPMENT AND EVALUATION</vt:lpstr>
      <vt:lpstr>MODEL/S DEVELOPMENT AND EVALUATION</vt:lpstr>
      <vt:lpstr>MODEL/S DEVELOPMENT AND EVALUATION</vt:lpstr>
      <vt:lpstr>MODEL/S DEVELOPMENT AND EVALUATION</vt:lpstr>
      <vt:lpstr>MODEL/S DEVELOPMENT AND EVALUATION</vt:lpstr>
      <vt:lpstr>Final model</vt:lpstr>
      <vt:lpstr>CONCLUSION</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FLIPROBO TECHNOLOGIES</dc:title>
  <dc:creator>shubham saini</dc:creator>
  <cp:lastModifiedBy>Microsoft account</cp:lastModifiedBy>
  <cp:revision>43</cp:revision>
  <dcterms:created xsi:type="dcterms:W3CDTF">2020-11-13T17:53:42Z</dcterms:created>
  <dcterms:modified xsi:type="dcterms:W3CDTF">2020-12-07T02:42:06Z</dcterms:modified>
</cp:coreProperties>
</file>