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9" r:id="rId7"/>
    <p:sldId id="270" r:id="rId8"/>
    <p:sldId id="261" r:id="rId9"/>
    <p:sldId id="262" r:id="rId10"/>
    <p:sldId id="264" r:id="rId11"/>
    <p:sldId id="265" r:id="rId12"/>
    <p:sldId id="266" r:id="rId13"/>
    <p:sldId id="267" r:id="rId14"/>
    <p:sldId id="271" r:id="rId15"/>
    <p:sldId id="272" r:id="rId16"/>
    <p:sldId id="273"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FLIPROBO TECHNOLOGIES</a:t>
            </a:r>
            <a:endParaRPr lang="en-IN" dirty="0"/>
          </a:p>
        </p:txBody>
      </p:sp>
      <p:sp>
        <p:nvSpPr>
          <p:cNvPr id="3" name="Subtitle 2"/>
          <p:cNvSpPr>
            <a:spLocks noGrp="1"/>
          </p:cNvSpPr>
          <p:nvPr>
            <p:ph type="subTitle" idx="1"/>
          </p:nvPr>
        </p:nvSpPr>
        <p:spPr/>
        <p:txBody>
          <a:bodyPr/>
          <a:lstStyle/>
          <a:p>
            <a:r>
              <a:rPr lang="en-IN" dirty="0" err="1" smtClean="0"/>
              <a:t>TELECOm</a:t>
            </a:r>
            <a:r>
              <a:rPr lang="en-IN" dirty="0" smtClean="0"/>
              <a:t> MICRO CREDIT PROJECT</a:t>
            </a:r>
            <a:endParaRPr lang="en-IN" dirty="0"/>
          </a:p>
        </p:txBody>
      </p:sp>
    </p:spTree>
    <p:extLst>
      <p:ext uri="{BB962C8B-B14F-4D97-AF65-F5344CB8AC3E}">
        <p14:creationId xmlns:p14="http://schemas.microsoft.com/office/powerpoint/2010/main" val="3926244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55" y="0"/>
            <a:ext cx="9905998" cy="969650"/>
          </a:xfrm>
        </p:spPr>
        <p:txBody>
          <a:bodyPr/>
          <a:lstStyle/>
          <a:p>
            <a:r>
              <a:rPr lang="en-IN" dirty="0"/>
              <a:t>MODEL/S DEVELOPMENT AND EVALUATION</a:t>
            </a:r>
          </a:p>
        </p:txBody>
      </p:sp>
      <p:pic>
        <p:nvPicPr>
          <p:cNvPr id="4" name="Content Placeholder 3"/>
          <p:cNvPicPr>
            <a:picLocks noGrp="1"/>
          </p:cNvPicPr>
          <p:nvPr>
            <p:ph idx="1"/>
          </p:nvPr>
        </p:nvPicPr>
        <p:blipFill>
          <a:blip r:embed="rId2"/>
          <a:stretch>
            <a:fillRect/>
          </a:stretch>
        </p:blipFill>
        <p:spPr>
          <a:xfrm>
            <a:off x="579962" y="1338982"/>
            <a:ext cx="5731510" cy="1042737"/>
          </a:xfrm>
          <a:prstGeom prst="rect">
            <a:avLst/>
          </a:prstGeom>
        </p:spPr>
      </p:pic>
      <p:pic>
        <p:nvPicPr>
          <p:cNvPr id="5" name="Picture 4"/>
          <p:cNvPicPr/>
          <p:nvPr/>
        </p:nvPicPr>
        <p:blipFill>
          <a:blip r:embed="rId3"/>
          <a:stretch>
            <a:fillRect/>
          </a:stretch>
        </p:blipFill>
        <p:spPr>
          <a:xfrm>
            <a:off x="579962" y="2381719"/>
            <a:ext cx="5731510" cy="4227095"/>
          </a:xfrm>
          <a:prstGeom prst="rect">
            <a:avLst/>
          </a:prstGeom>
        </p:spPr>
      </p:pic>
      <p:pic>
        <p:nvPicPr>
          <p:cNvPr id="6" name="Picture 5"/>
          <p:cNvPicPr>
            <a:picLocks noChangeAspect="1"/>
          </p:cNvPicPr>
          <p:nvPr/>
        </p:nvPicPr>
        <p:blipFill>
          <a:blip r:embed="rId4"/>
          <a:stretch>
            <a:fillRect/>
          </a:stretch>
        </p:blipFill>
        <p:spPr>
          <a:xfrm>
            <a:off x="6521571" y="1554878"/>
            <a:ext cx="3717984" cy="1522184"/>
          </a:xfrm>
          <a:prstGeom prst="rect">
            <a:avLst/>
          </a:prstGeom>
        </p:spPr>
      </p:pic>
      <p:sp>
        <p:nvSpPr>
          <p:cNvPr id="7" name="TextBox 6"/>
          <p:cNvSpPr txBox="1"/>
          <p:nvPr/>
        </p:nvSpPr>
        <p:spPr>
          <a:xfrm>
            <a:off x="674852" y="969650"/>
            <a:ext cx="4155205" cy="369332"/>
          </a:xfrm>
          <a:prstGeom prst="rect">
            <a:avLst/>
          </a:prstGeom>
          <a:noFill/>
        </p:spPr>
        <p:txBody>
          <a:bodyPr wrap="square" rtlCol="0">
            <a:spAutoFit/>
          </a:bodyPr>
          <a:lstStyle/>
          <a:p>
            <a:r>
              <a:rPr lang="en-IN" dirty="0" smtClean="0"/>
              <a:t>Run and Evaluated Some Selected models</a:t>
            </a:r>
            <a:endParaRPr lang="en-IN" dirty="0"/>
          </a:p>
        </p:txBody>
      </p:sp>
      <p:sp>
        <p:nvSpPr>
          <p:cNvPr id="8" name="TextBox 7"/>
          <p:cNvSpPr txBox="1"/>
          <p:nvPr/>
        </p:nvSpPr>
        <p:spPr>
          <a:xfrm>
            <a:off x="6650966" y="969650"/>
            <a:ext cx="4520242" cy="646331"/>
          </a:xfrm>
          <a:prstGeom prst="rect">
            <a:avLst/>
          </a:prstGeom>
          <a:noFill/>
        </p:spPr>
        <p:txBody>
          <a:bodyPr wrap="square" rtlCol="0">
            <a:spAutoFit/>
          </a:bodyPr>
          <a:lstStyle/>
          <a:p>
            <a:pPr lvl="0"/>
            <a:r>
              <a:rPr lang="en-IN" dirty="0"/>
              <a:t>Key Metrics for success in solving problem under consideration</a:t>
            </a:r>
          </a:p>
        </p:txBody>
      </p:sp>
      <p:sp>
        <p:nvSpPr>
          <p:cNvPr id="9" name="TextBox 8"/>
          <p:cNvSpPr txBox="1"/>
          <p:nvPr/>
        </p:nvSpPr>
        <p:spPr>
          <a:xfrm>
            <a:off x="6650966" y="5184475"/>
            <a:ext cx="5029200" cy="1200329"/>
          </a:xfrm>
          <a:prstGeom prst="rect">
            <a:avLst/>
          </a:prstGeom>
          <a:noFill/>
        </p:spPr>
        <p:txBody>
          <a:bodyPr wrap="square" rtlCol="0">
            <a:spAutoFit/>
          </a:bodyPr>
          <a:lstStyle/>
          <a:p>
            <a:r>
              <a:rPr lang="en-IN" dirty="0" smtClean="0"/>
              <a:t>From the above Metrics result It is clear that </a:t>
            </a:r>
            <a:r>
              <a:rPr lang="en-IN" b="1" dirty="0" smtClean="0"/>
              <a:t>Random Forest Classifier</a:t>
            </a:r>
            <a:r>
              <a:rPr lang="en-IN" dirty="0" smtClean="0"/>
              <a:t> and </a:t>
            </a:r>
            <a:r>
              <a:rPr lang="en-IN" b="1" dirty="0" smtClean="0"/>
              <a:t>Extra Tree Classifier</a:t>
            </a:r>
            <a:r>
              <a:rPr lang="en-IN" dirty="0" smtClean="0"/>
              <a:t> are performing best for Roc-</a:t>
            </a:r>
            <a:r>
              <a:rPr lang="en-IN" dirty="0" err="1" smtClean="0"/>
              <a:t>Auc</a:t>
            </a:r>
            <a:r>
              <a:rPr lang="en-IN" dirty="0" smtClean="0"/>
              <a:t>, cross-</a:t>
            </a:r>
            <a:r>
              <a:rPr lang="en-IN" dirty="0" err="1" smtClean="0"/>
              <a:t>val</a:t>
            </a:r>
            <a:r>
              <a:rPr lang="en-IN" dirty="0" smtClean="0"/>
              <a:t> score and accuracy score metric.</a:t>
            </a:r>
            <a:endParaRPr lang="en-IN" dirty="0"/>
          </a:p>
        </p:txBody>
      </p:sp>
      <p:pic>
        <p:nvPicPr>
          <p:cNvPr id="3" name="Picture 2"/>
          <p:cNvPicPr>
            <a:picLocks noChangeAspect="1"/>
          </p:cNvPicPr>
          <p:nvPr/>
        </p:nvPicPr>
        <p:blipFill>
          <a:blip r:embed="rId5"/>
          <a:stretch>
            <a:fillRect/>
          </a:stretch>
        </p:blipFill>
        <p:spPr>
          <a:xfrm>
            <a:off x="6521571" y="3113109"/>
            <a:ext cx="4356450" cy="2084682"/>
          </a:xfrm>
          <a:prstGeom prst="rect">
            <a:avLst/>
          </a:prstGeom>
        </p:spPr>
      </p:pic>
    </p:spTree>
    <p:extLst>
      <p:ext uri="{BB962C8B-B14F-4D97-AF65-F5344CB8AC3E}">
        <p14:creationId xmlns:p14="http://schemas.microsoft.com/office/powerpoint/2010/main" val="2615134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1141413" y="1691670"/>
            <a:ext cx="2214263" cy="493713"/>
          </a:xfrm>
        </p:spPr>
        <p:txBody>
          <a:bodyPr>
            <a:normAutofit fontScale="92500" lnSpcReduction="10000"/>
          </a:bodyPr>
          <a:lstStyle/>
          <a:p>
            <a:r>
              <a:rPr lang="en-IN" dirty="0" smtClean="0"/>
              <a:t>Visualization</a:t>
            </a:r>
            <a:endParaRPr lang="en-IN" dirty="0"/>
          </a:p>
        </p:txBody>
      </p:sp>
      <p:pic>
        <p:nvPicPr>
          <p:cNvPr id="4" name="Picture 3"/>
          <p:cNvPicPr>
            <a:picLocks noChangeAspect="1"/>
          </p:cNvPicPr>
          <p:nvPr/>
        </p:nvPicPr>
        <p:blipFill>
          <a:blip r:embed="rId2"/>
          <a:stretch>
            <a:fillRect/>
          </a:stretch>
        </p:blipFill>
        <p:spPr>
          <a:xfrm>
            <a:off x="952219" y="2185383"/>
            <a:ext cx="5142193" cy="4151249"/>
          </a:xfrm>
          <a:prstGeom prst="rect">
            <a:avLst/>
          </a:prstGeom>
        </p:spPr>
      </p:pic>
      <p:pic>
        <p:nvPicPr>
          <p:cNvPr id="5" name="Picture 4"/>
          <p:cNvPicPr>
            <a:picLocks noChangeAspect="1"/>
          </p:cNvPicPr>
          <p:nvPr/>
        </p:nvPicPr>
        <p:blipFill>
          <a:blip r:embed="rId3"/>
          <a:stretch>
            <a:fillRect/>
          </a:stretch>
        </p:blipFill>
        <p:spPr>
          <a:xfrm>
            <a:off x="6347056" y="2185383"/>
            <a:ext cx="5458587" cy="2410161"/>
          </a:xfrm>
          <a:prstGeom prst="rect">
            <a:avLst/>
          </a:prstGeom>
        </p:spPr>
      </p:pic>
    </p:spTree>
    <p:extLst>
      <p:ext uri="{BB962C8B-B14F-4D97-AF65-F5344CB8AC3E}">
        <p14:creationId xmlns:p14="http://schemas.microsoft.com/office/powerpoint/2010/main" val="1464089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lstStyle/>
          <a:p>
            <a:r>
              <a:rPr lang="en-IN" dirty="0"/>
              <a:t>MODEL/S DEVELOPMENT AND EVALUATION</a:t>
            </a:r>
          </a:p>
        </p:txBody>
      </p:sp>
      <p:pic>
        <p:nvPicPr>
          <p:cNvPr id="4" name="Picture 3"/>
          <p:cNvPicPr>
            <a:picLocks noChangeAspect="1"/>
          </p:cNvPicPr>
          <p:nvPr/>
        </p:nvPicPr>
        <p:blipFill>
          <a:blip r:embed="rId2"/>
          <a:stretch>
            <a:fillRect/>
          </a:stretch>
        </p:blipFill>
        <p:spPr>
          <a:xfrm>
            <a:off x="978680" y="2199277"/>
            <a:ext cx="5146075" cy="4057144"/>
          </a:xfrm>
          <a:prstGeom prst="rect">
            <a:avLst/>
          </a:prstGeom>
        </p:spPr>
      </p:pic>
      <p:pic>
        <p:nvPicPr>
          <p:cNvPr id="5" name="Content Placeholder 4"/>
          <p:cNvPicPr>
            <a:picLocks noGrp="1" noChangeAspect="1"/>
          </p:cNvPicPr>
          <p:nvPr>
            <p:ph idx="1"/>
          </p:nvPr>
        </p:nvPicPr>
        <p:blipFill>
          <a:blip r:embed="rId3"/>
          <a:stretch>
            <a:fillRect/>
          </a:stretch>
        </p:blipFill>
        <p:spPr>
          <a:xfrm>
            <a:off x="6417104" y="2185382"/>
            <a:ext cx="5487166" cy="2410161"/>
          </a:xfrm>
          <a:prstGeom prst="rect">
            <a:avLst/>
          </a:prstGeom>
        </p:spPr>
      </p:pic>
      <p:sp>
        <p:nvSpPr>
          <p:cNvPr id="6" name="Content Placeholder 2"/>
          <p:cNvSpPr txBox="1">
            <a:spLocks/>
          </p:cNvSpPr>
          <p:nvPr/>
        </p:nvSpPr>
        <p:spPr>
          <a:xfrm>
            <a:off x="1063775" y="1691669"/>
            <a:ext cx="2214263" cy="49371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dirty="0" smtClean="0"/>
              <a:t>Visualization</a:t>
            </a:r>
            <a:endParaRPr lang="en-IN" dirty="0"/>
          </a:p>
        </p:txBody>
      </p:sp>
    </p:spTree>
    <p:extLst>
      <p:ext uri="{BB962C8B-B14F-4D97-AF65-F5344CB8AC3E}">
        <p14:creationId xmlns:p14="http://schemas.microsoft.com/office/powerpoint/2010/main" val="3314459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pic>
        <p:nvPicPr>
          <p:cNvPr id="4" name="Content Placeholder 3"/>
          <p:cNvPicPr>
            <a:picLocks noGrp="1" noChangeAspect="1"/>
          </p:cNvPicPr>
          <p:nvPr>
            <p:ph idx="1"/>
          </p:nvPr>
        </p:nvPicPr>
        <p:blipFill>
          <a:blip r:embed="rId2"/>
          <a:stretch>
            <a:fillRect/>
          </a:stretch>
        </p:blipFill>
        <p:spPr>
          <a:xfrm>
            <a:off x="1141413" y="2397348"/>
            <a:ext cx="4666185" cy="3541712"/>
          </a:xfrm>
          <a:prstGeom prst="rect">
            <a:avLst/>
          </a:prstGeom>
        </p:spPr>
      </p:pic>
      <p:pic>
        <p:nvPicPr>
          <p:cNvPr id="6" name="Picture 5"/>
          <p:cNvPicPr>
            <a:picLocks noChangeAspect="1"/>
          </p:cNvPicPr>
          <p:nvPr/>
        </p:nvPicPr>
        <p:blipFill>
          <a:blip r:embed="rId3"/>
          <a:stretch>
            <a:fillRect/>
          </a:stretch>
        </p:blipFill>
        <p:spPr>
          <a:xfrm>
            <a:off x="6094412" y="2397348"/>
            <a:ext cx="5496692" cy="2457793"/>
          </a:xfrm>
          <a:prstGeom prst="rect">
            <a:avLst/>
          </a:prstGeom>
        </p:spPr>
      </p:pic>
      <p:sp>
        <p:nvSpPr>
          <p:cNvPr id="7" name="Content Placeholder 2"/>
          <p:cNvSpPr txBox="1">
            <a:spLocks/>
          </p:cNvSpPr>
          <p:nvPr/>
        </p:nvSpPr>
        <p:spPr>
          <a:xfrm>
            <a:off x="1141413" y="1753505"/>
            <a:ext cx="2214263" cy="49371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dirty="0" smtClean="0"/>
              <a:t>Visualization</a:t>
            </a:r>
            <a:endParaRPr lang="en-IN" dirty="0"/>
          </a:p>
        </p:txBody>
      </p:sp>
    </p:spTree>
    <p:extLst>
      <p:ext uri="{BB962C8B-B14F-4D97-AF65-F5344CB8AC3E}">
        <p14:creationId xmlns:p14="http://schemas.microsoft.com/office/powerpoint/2010/main" val="1114579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lstStyle/>
          <a:p>
            <a:r>
              <a:rPr lang="en-IN" dirty="0"/>
              <a:t>MODEL/S DEVELOPMENT AND EVALUATION</a:t>
            </a:r>
          </a:p>
        </p:txBody>
      </p:sp>
      <p:pic>
        <p:nvPicPr>
          <p:cNvPr id="4" name="Content Placeholder 3"/>
          <p:cNvPicPr>
            <a:picLocks noGrp="1" noChangeAspect="1"/>
          </p:cNvPicPr>
          <p:nvPr>
            <p:ph idx="1"/>
          </p:nvPr>
        </p:nvPicPr>
        <p:blipFill>
          <a:blip r:embed="rId2"/>
          <a:stretch>
            <a:fillRect/>
          </a:stretch>
        </p:blipFill>
        <p:spPr>
          <a:xfrm>
            <a:off x="1141413" y="2281572"/>
            <a:ext cx="4476969" cy="3541712"/>
          </a:xfrm>
          <a:prstGeom prst="rect">
            <a:avLst/>
          </a:prstGeom>
        </p:spPr>
      </p:pic>
      <p:pic>
        <p:nvPicPr>
          <p:cNvPr id="5" name="Picture 4"/>
          <p:cNvPicPr>
            <a:picLocks noChangeAspect="1"/>
          </p:cNvPicPr>
          <p:nvPr/>
        </p:nvPicPr>
        <p:blipFill>
          <a:blip r:embed="rId3"/>
          <a:stretch>
            <a:fillRect/>
          </a:stretch>
        </p:blipFill>
        <p:spPr>
          <a:xfrm>
            <a:off x="5919648" y="2281572"/>
            <a:ext cx="5582429" cy="2448267"/>
          </a:xfrm>
          <a:prstGeom prst="rect">
            <a:avLst/>
          </a:prstGeom>
        </p:spPr>
      </p:pic>
      <p:sp>
        <p:nvSpPr>
          <p:cNvPr id="6" name="Content Placeholder 2"/>
          <p:cNvSpPr txBox="1">
            <a:spLocks/>
          </p:cNvSpPr>
          <p:nvPr/>
        </p:nvSpPr>
        <p:spPr>
          <a:xfrm>
            <a:off x="1141413" y="1691670"/>
            <a:ext cx="2214263" cy="49371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smtClean="0"/>
              <a:t>Visualization</a:t>
            </a:r>
            <a:endParaRPr lang="en-IN" dirty="0"/>
          </a:p>
        </p:txBody>
      </p:sp>
    </p:spTree>
    <p:extLst>
      <p:ext uri="{BB962C8B-B14F-4D97-AF65-F5344CB8AC3E}">
        <p14:creationId xmlns:p14="http://schemas.microsoft.com/office/powerpoint/2010/main" val="2502957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pic>
        <p:nvPicPr>
          <p:cNvPr id="5" name="Content Placeholder 4"/>
          <p:cNvPicPr>
            <a:picLocks noGrp="1" noChangeAspect="1"/>
          </p:cNvPicPr>
          <p:nvPr>
            <p:ph idx="1"/>
          </p:nvPr>
        </p:nvPicPr>
        <p:blipFill>
          <a:blip r:embed="rId2"/>
          <a:stretch>
            <a:fillRect/>
          </a:stretch>
        </p:blipFill>
        <p:spPr>
          <a:xfrm>
            <a:off x="6219356" y="2185383"/>
            <a:ext cx="5525271" cy="2448267"/>
          </a:xfrm>
          <a:prstGeom prst="rect">
            <a:avLst/>
          </a:prstGeom>
        </p:spPr>
      </p:pic>
      <p:pic>
        <p:nvPicPr>
          <p:cNvPr id="4" name="Picture 3"/>
          <p:cNvPicPr>
            <a:picLocks noChangeAspect="1"/>
          </p:cNvPicPr>
          <p:nvPr/>
        </p:nvPicPr>
        <p:blipFill>
          <a:blip r:embed="rId3"/>
          <a:stretch>
            <a:fillRect/>
          </a:stretch>
        </p:blipFill>
        <p:spPr>
          <a:xfrm>
            <a:off x="916471" y="2185383"/>
            <a:ext cx="4878409" cy="4062417"/>
          </a:xfrm>
          <a:prstGeom prst="rect">
            <a:avLst/>
          </a:prstGeom>
        </p:spPr>
      </p:pic>
      <p:sp>
        <p:nvSpPr>
          <p:cNvPr id="6" name="Content Placeholder 2"/>
          <p:cNvSpPr txBox="1">
            <a:spLocks/>
          </p:cNvSpPr>
          <p:nvPr/>
        </p:nvSpPr>
        <p:spPr>
          <a:xfrm>
            <a:off x="1141413" y="1691670"/>
            <a:ext cx="2214263" cy="49371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smtClean="0"/>
              <a:t>Visualization</a:t>
            </a:r>
            <a:endParaRPr lang="en-IN" dirty="0"/>
          </a:p>
        </p:txBody>
      </p:sp>
    </p:spTree>
    <p:extLst>
      <p:ext uri="{BB962C8B-B14F-4D97-AF65-F5344CB8AC3E}">
        <p14:creationId xmlns:p14="http://schemas.microsoft.com/office/powerpoint/2010/main" val="376780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94231"/>
            <a:ext cx="9905998" cy="1478570"/>
          </a:xfrm>
        </p:spPr>
        <p:txBody>
          <a:bodyPr/>
          <a:lstStyle/>
          <a:p>
            <a:r>
              <a:rPr lang="en-IN" dirty="0"/>
              <a:t>MODEL/S DEVELOPMENT AND EVALUATION</a:t>
            </a:r>
          </a:p>
        </p:txBody>
      </p:sp>
      <p:pic>
        <p:nvPicPr>
          <p:cNvPr id="4" name="Content Placeholder 3"/>
          <p:cNvPicPr>
            <a:picLocks noGrp="1" noChangeAspect="1"/>
          </p:cNvPicPr>
          <p:nvPr>
            <p:ph idx="1"/>
          </p:nvPr>
        </p:nvPicPr>
        <p:blipFill>
          <a:blip r:embed="rId2"/>
          <a:stretch>
            <a:fillRect/>
          </a:stretch>
        </p:blipFill>
        <p:spPr>
          <a:xfrm>
            <a:off x="1141413" y="2304122"/>
            <a:ext cx="4403839" cy="3541712"/>
          </a:xfrm>
          <a:prstGeom prst="rect">
            <a:avLst/>
          </a:prstGeom>
        </p:spPr>
      </p:pic>
      <p:pic>
        <p:nvPicPr>
          <p:cNvPr id="5" name="Picture 4"/>
          <p:cNvPicPr>
            <a:picLocks noChangeAspect="1"/>
          </p:cNvPicPr>
          <p:nvPr/>
        </p:nvPicPr>
        <p:blipFill>
          <a:blip r:embed="rId3"/>
          <a:stretch>
            <a:fillRect/>
          </a:stretch>
        </p:blipFill>
        <p:spPr>
          <a:xfrm>
            <a:off x="5677217" y="2304122"/>
            <a:ext cx="5620534" cy="2419688"/>
          </a:xfrm>
          <a:prstGeom prst="rect">
            <a:avLst/>
          </a:prstGeom>
        </p:spPr>
      </p:pic>
      <p:sp>
        <p:nvSpPr>
          <p:cNvPr id="6" name="Content Placeholder 2"/>
          <p:cNvSpPr txBox="1">
            <a:spLocks/>
          </p:cNvSpPr>
          <p:nvPr/>
        </p:nvSpPr>
        <p:spPr>
          <a:xfrm>
            <a:off x="1141413" y="1691670"/>
            <a:ext cx="2214263" cy="49371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smtClean="0"/>
              <a:t>Visualization</a:t>
            </a:r>
            <a:endParaRPr lang="en-IN" dirty="0"/>
          </a:p>
        </p:txBody>
      </p:sp>
    </p:spTree>
    <p:extLst>
      <p:ext uri="{BB962C8B-B14F-4D97-AF65-F5344CB8AC3E}">
        <p14:creationId xmlns:p14="http://schemas.microsoft.com/office/powerpoint/2010/main" val="377054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47500" lnSpcReduction="20000"/>
          </a:bodyPr>
          <a:lstStyle/>
          <a:p>
            <a:pPr marL="0" lvl="0" indent="0">
              <a:buNone/>
            </a:pPr>
            <a:r>
              <a:rPr lang="en-IN" b="1" dirty="0"/>
              <a:t>Key Findings and Conclusions of the Study</a:t>
            </a:r>
            <a:endParaRPr lang="en-IN" dirty="0"/>
          </a:p>
          <a:p>
            <a:pPr marL="0" indent="0">
              <a:buNone/>
            </a:pPr>
            <a:r>
              <a:rPr lang="en-IN" dirty="0" smtClean="0"/>
              <a:t>1)28</a:t>
            </a:r>
            <a:r>
              <a:rPr lang="en-IN" dirty="0"/>
              <a:t>% of Users having negative or zero balance are defaulters, which is very </a:t>
            </a:r>
            <a:r>
              <a:rPr lang="en-IN" dirty="0" smtClean="0"/>
              <a:t>high.</a:t>
            </a:r>
          </a:p>
          <a:p>
            <a:pPr marL="0" indent="0">
              <a:buNone/>
            </a:pPr>
            <a:r>
              <a:rPr lang="en-IN" dirty="0" smtClean="0"/>
              <a:t>2</a:t>
            </a:r>
            <a:r>
              <a:rPr lang="en-IN" dirty="0"/>
              <a:t>) 10% to 12% Users are defaulters which falls in the category of Average and Low balance category.</a:t>
            </a:r>
            <a:br>
              <a:rPr lang="en-IN" dirty="0"/>
            </a:br>
            <a:r>
              <a:rPr lang="en-IN" dirty="0"/>
              <a:t>3) Users having high balance and are defaulters are very less in number.</a:t>
            </a:r>
            <a:br>
              <a:rPr lang="en-IN" dirty="0"/>
            </a:br>
            <a:r>
              <a:rPr lang="en-IN" dirty="0"/>
              <a:t>4) Users who take more number of loans are non-defaulters (</a:t>
            </a:r>
            <a:r>
              <a:rPr lang="en-IN" dirty="0" err="1"/>
              <a:t>i.e</a:t>
            </a:r>
            <a:r>
              <a:rPr lang="en-IN" dirty="0"/>
              <a:t> 98% of the category) as they repays the loan within the given time i.e. 5 days.</a:t>
            </a:r>
            <a:br>
              <a:rPr lang="en-IN" dirty="0"/>
            </a:br>
            <a:r>
              <a:rPr lang="en-IN" dirty="0"/>
              <a:t>5) 14% of the Users are among the average number of loan taken category are defaulters.</a:t>
            </a:r>
            <a:br>
              <a:rPr lang="en-IN" dirty="0"/>
            </a:br>
            <a:r>
              <a:rPr lang="en-IN" dirty="0"/>
              <a:t>6) 40 % of the Users who do not even recharged in the 90 days are defaulters only.</a:t>
            </a:r>
            <a:br>
              <a:rPr lang="en-IN" dirty="0"/>
            </a:br>
            <a:r>
              <a:rPr lang="en-IN" dirty="0"/>
              <a:t>7) Users who do very high amount of recharge always pays their loans on time. </a:t>
            </a:r>
            <a:r>
              <a:rPr lang="en-IN" dirty="0" err="1"/>
              <a:t>i.e</a:t>
            </a:r>
            <a:r>
              <a:rPr lang="en-IN" dirty="0"/>
              <a:t> 98% of them are non-defaulters.</a:t>
            </a:r>
            <a:br>
              <a:rPr lang="en-IN" dirty="0"/>
            </a:br>
            <a:r>
              <a:rPr lang="en-IN" dirty="0"/>
              <a:t>8) 34% of the Users who do less amount of recharge are defaulters.</a:t>
            </a:r>
            <a:br>
              <a:rPr lang="en-IN" dirty="0"/>
            </a:br>
            <a:r>
              <a:rPr lang="en-IN" dirty="0"/>
              <a:t>9) Users who did not take any loans are non-defaulters.</a:t>
            </a:r>
            <a:br>
              <a:rPr lang="en-IN" dirty="0"/>
            </a:br>
            <a:r>
              <a:rPr lang="en-IN" dirty="0"/>
              <a:t>10) Most of the Users (i.e. 97%) who take large amount of loans comes under non defaulter category.</a:t>
            </a:r>
            <a:br>
              <a:rPr lang="en-IN" dirty="0"/>
            </a:br>
            <a:r>
              <a:rPr lang="en-IN" dirty="0"/>
              <a:t>11) 17% of the users who take small loans are defaulters.</a:t>
            </a:r>
            <a:br>
              <a:rPr lang="en-IN" dirty="0"/>
            </a:br>
            <a:r>
              <a:rPr lang="en-IN" dirty="0"/>
              <a:t>12) Among the Users who have not done a single recharge in 3 months 40% are defaulters.</a:t>
            </a:r>
            <a:br>
              <a:rPr lang="en-IN" dirty="0"/>
            </a:br>
            <a:r>
              <a:rPr lang="en-IN" dirty="0"/>
              <a:t>13) Among the Users who are very frequent in recharging and who always pay their loans on time are more in number i.e. 99% of the total category, which is a good news for the company.</a:t>
            </a:r>
            <a:br>
              <a:rPr lang="en-IN" dirty="0"/>
            </a:br>
            <a:r>
              <a:rPr lang="en-IN" dirty="0"/>
              <a:t>14) 32% of the users who are defaulters are the new users.</a:t>
            </a:r>
            <a:br>
              <a:rPr lang="en-IN" dirty="0"/>
            </a:br>
            <a:r>
              <a:rPr lang="en-IN" dirty="0"/>
              <a:t>15) Old Users are trusted and they are mostly non defaulters</a:t>
            </a:r>
            <a:r>
              <a:rPr lang="en-IN" dirty="0" smtClean="0"/>
              <a:t>.</a:t>
            </a:r>
            <a:endParaRPr lang="en-IN" dirty="0"/>
          </a:p>
        </p:txBody>
      </p:sp>
    </p:spTree>
    <p:extLst>
      <p:ext uri="{BB962C8B-B14F-4D97-AF65-F5344CB8AC3E}">
        <p14:creationId xmlns:p14="http://schemas.microsoft.com/office/powerpoint/2010/main" val="1085445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62500" lnSpcReduction="20000"/>
          </a:bodyPr>
          <a:lstStyle/>
          <a:p>
            <a:r>
              <a:rPr lang="en-IN" dirty="0"/>
              <a:t>This project was highly motivated project as it includes the real time problem for Microfinance Institution (MFI), and to the poor families in remote areas with low income,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r>
              <a:rPr lang="en-IN" dirty="0" smtClean="0"/>
              <a:t>).</a:t>
            </a:r>
          </a:p>
          <a:p>
            <a:r>
              <a:rPr lang="en-IN" dirty="0"/>
              <a:t>Generally, Credit Scores plays a vital role for loan approvals, and is very important in today’s financial analysis for an individual, Most of the loan lending vendors rely heavily on it, so in our case users has 5 days’ time to pay back the loan or else they are listed as defaulters which will impact the loan the credit score heavily, so there are few thing to lookout in this dataset as users who are taking extensive loans, user who have most frequent recharges in their main account have a good chance of 100% payback rate, and user who never recharged their main account for them loan should have never been approved as there is high chance for single user or default user taking multiple connections in name or documents of the family members.</a:t>
            </a:r>
          </a:p>
          <a:p>
            <a:endParaRPr lang="en-IN" dirty="0"/>
          </a:p>
          <a:p>
            <a:endParaRPr lang="en-IN" dirty="0"/>
          </a:p>
        </p:txBody>
      </p:sp>
    </p:spTree>
    <p:extLst>
      <p:ext uri="{BB962C8B-B14F-4D97-AF65-F5344CB8AC3E}">
        <p14:creationId xmlns:p14="http://schemas.microsoft.com/office/powerpoint/2010/main" val="376855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a:t>
            </a:r>
          </a:p>
        </p:txBody>
      </p:sp>
      <p:sp>
        <p:nvSpPr>
          <p:cNvPr id="3" name="Content Placeholder 2"/>
          <p:cNvSpPr>
            <a:spLocks noGrp="1"/>
          </p:cNvSpPr>
          <p:nvPr>
            <p:ph idx="1"/>
          </p:nvPr>
        </p:nvSpPr>
        <p:spPr>
          <a:xfrm>
            <a:off x="5197642" y="1875318"/>
            <a:ext cx="5849769" cy="4621734"/>
          </a:xfrm>
        </p:spPr>
        <p:txBody>
          <a:bodyPr>
            <a:normAutofit fontScale="47500" lnSpcReduction="20000"/>
          </a:bodyPr>
          <a:lstStyle/>
          <a:p>
            <a:pPr lvl="0"/>
            <a:r>
              <a:rPr lang="en-IN" dirty="0"/>
              <a:t>From the above statistical summary of the above part of the dataset, </a:t>
            </a:r>
            <a:r>
              <a:rPr lang="en-IN" b="1" dirty="0"/>
              <a:t>the important thing is that </a:t>
            </a:r>
            <a:r>
              <a:rPr lang="en-IN" dirty="0"/>
              <a:t>Some features even have negative values like the age on cellular network, main account last recharge date, data account last recharge date. Negative values in these features make no sense thus these values should be removed.</a:t>
            </a:r>
            <a:r>
              <a:rPr lang="en-IN" b="1" dirty="0"/>
              <a:t> </a:t>
            </a:r>
            <a:endParaRPr lang="en-IN" sz="2800" dirty="0"/>
          </a:p>
          <a:p>
            <a:pPr lvl="0"/>
            <a:r>
              <a:rPr lang="en-IN" dirty="0"/>
              <a:t>The Dataset we are having, consists of some features giving information about the user for the time span of 30 days and 90 days. According to me if we have data of large number of days for a particular user then we could interpret User's </a:t>
            </a:r>
            <a:r>
              <a:rPr lang="en-IN" dirty="0" err="1"/>
              <a:t>behavior</a:t>
            </a:r>
            <a:r>
              <a:rPr lang="en-IN" dirty="0"/>
              <a:t> more precisely because many users have the </a:t>
            </a:r>
            <a:r>
              <a:rPr lang="en-IN" dirty="0" err="1"/>
              <a:t>tendancy</a:t>
            </a:r>
            <a:r>
              <a:rPr lang="en-IN" dirty="0"/>
              <a:t> of repeating the same things. Thus the features having the data with a time span of 90 days gives more information about the user as compared to the features with a time span of 30 days</a:t>
            </a:r>
            <a:r>
              <a:rPr lang="en-IN" dirty="0" smtClean="0"/>
              <a:t>.</a:t>
            </a:r>
            <a:endParaRPr lang="en-IN" sz="2800" dirty="0"/>
          </a:p>
          <a:p>
            <a:pPr lvl="0"/>
            <a:r>
              <a:rPr lang="en-IN" dirty="0"/>
              <a:t>All the categories that is being made to make the visualizations easy are solemnly based on the Description </a:t>
            </a:r>
            <a:r>
              <a:rPr lang="en-IN" dirty="0" err="1"/>
              <a:t>i.e</a:t>
            </a:r>
            <a:r>
              <a:rPr lang="en-IN" dirty="0"/>
              <a:t> statistical summary of the data plotted above </a:t>
            </a:r>
            <a:r>
              <a:rPr lang="en-IN" b="1" i="1" dirty="0"/>
              <a:t>for instance</a:t>
            </a:r>
            <a:r>
              <a:rPr lang="en-IN" dirty="0"/>
              <a:t> low comes under(0-25%), average comes under(25-75%) and high comes over 75% of the data values in a given feature</a:t>
            </a:r>
            <a:r>
              <a:rPr lang="en-IN" dirty="0" smtClean="0"/>
              <a:t>.</a:t>
            </a:r>
            <a:endParaRPr lang="en-IN" sz="2800" dirty="0"/>
          </a:p>
          <a:p>
            <a:pPr lvl="0"/>
            <a:r>
              <a:rPr lang="en-IN" dirty="0"/>
              <a:t>Using MS EXCEL I have found the maximum values a feature can have, beyond these values the values are unimaginable</a:t>
            </a:r>
            <a:r>
              <a:rPr lang="en-IN" dirty="0" smtClean="0"/>
              <a:t>.</a:t>
            </a:r>
            <a:endParaRPr lang="en-IN" sz="2800" dirty="0"/>
          </a:p>
          <a:p>
            <a:pPr lvl="0"/>
            <a:r>
              <a:rPr lang="en-IN" b="1" i="1" dirty="0" smtClean="0"/>
              <a:t>**(</a:t>
            </a:r>
            <a:r>
              <a:rPr lang="en-IN" b="1" i="1" dirty="0"/>
              <a:t>for an example beyond the value [2500], the very next value in "</a:t>
            </a:r>
            <a:r>
              <a:rPr lang="en-IN" b="1" i="1" dirty="0" err="1"/>
              <a:t>aon</a:t>
            </a:r>
            <a:r>
              <a:rPr lang="en-IN" b="1" i="1" dirty="0"/>
              <a:t>" feature comes out to be  around 2379 years, which means a user is using the telephone services from 359 BCE which is clearly not possible</a:t>
            </a:r>
            <a:r>
              <a:rPr lang="en-IN" b="1" i="1" dirty="0" smtClean="0"/>
              <a:t>).**</a:t>
            </a:r>
            <a:endParaRPr lang="en-IN" sz="2800" dirty="0"/>
          </a:p>
          <a:p>
            <a:pPr lvl="0"/>
            <a:r>
              <a:rPr lang="en-IN" dirty="0"/>
              <a:t>I checked the correlation of the independent and dependent features and from the correlation table it is also clear that the features with time span of 30 and 90 days almost have the same correlation thus we can drop one for the same information.</a:t>
            </a:r>
            <a:endParaRPr lang="en-IN" sz="2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98358" y="1875317"/>
            <a:ext cx="4170947" cy="4621735"/>
          </a:xfrm>
          <a:prstGeom prst="rect">
            <a:avLst/>
          </a:prstGeom>
          <a:noFill/>
          <a:ln>
            <a:noFill/>
          </a:ln>
        </p:spPr>
      </p:pic>
    </p:spTree>
    <p:extLst>
      <p:ext uri="{BB962C8B-B14F-4D97-AF65-F5344CB8AC3E}">
        <p14:creationId xmlns:p14="http://schemas.microsoft.com/office/powerpoint/2010/main" val="4105195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a:t>
            </a:r>
            <a:endParaRPr lang="en-IN" dirty="0"/>
          </a:p>
        </p:txBody>
      </p:sp>
      <p:sp>
        <p:nvSpPr>
          <p:cNvPr id="3" name="Content Placeholder 2"/>
          <p:cNvSpPr>
            <a:spLocks noGrp="1"/>
          </p:cNvSpPr>
          <p:nvPr>
            <p:ph idx="1"/>
          </p:nvPr>
        </p:nvSpPr>
        <p:spPr/>
        <p:txBody>
          <a:bodyPr>
            <a:normAutofit fontScale="70000" lnSpcReduction="20000"/>
          </a:bodyPr>
          <a:lstStyle/>
          <a:p>
            <a:pPr lvl="1"/>
            <a:r>
              <a:rPr lang="en-IN" dirty="0" smtClean="0"/>
              <a:t>I </a:t>
            </a:r>
            <a:r>
              <a:rPr lang="en-IN" dirty="0"/>
              <a:t>checked the correlation of the independent and dependent features and from the correlation table it is also clear that the features with time span of 30 and 90 days almost have the same correlation thus we can drop one for the same information.</a:t>
            </a:r>
            <a:endParaRPr lang="en-IN" sz="2400" dirty="0"/>
          </a:p>
          <a:p>
            <a:pPr lvl="1"/>
            <a:r>
              <a:rPr lang="en-IN" dirty="0"/>
              <a:t>There were data for 30 and 90 days, so considering data for 90 days is adding more information rather than then data of 30 days.</a:t>
            </a:r>
            <a:endParaRPr lang="en-IN" sz="2400" dirty="0"/>
          </a:p>
          <a:p>
            <a:pPr lvl="1"/>
            <a:r>
              <a:rPr lang="en-IN" dirty="0"/>
              <a:t>Some features can’t have any negative value, so those features were treated accordingly.</a:t>
            </a:r>
            <a:endParaRPr lang="en-IN" sz="2400" dirty="0"/>
          </a:p>
          <a:p>
            <a:pPr lvl="1"/>
            <a:r>
              <a:rPr lang="en-IN" dirty="0"/>
              <a:t>Outliers are treated manually for the features giving some important information, and then the threshold values were set to make the data free from outliers.</a:t>
            </a:r>
            <a:endParaRPr lang="en-IN" sz="2400" dirty="0"/>
          </a:p>
          <a:p>
            <a:pPr lvl="1"/>
            <a:r>
              <a:rPr lang="en-IN" dirty="0"/>
              <a:t>Data lost is very less </a:t>
            </a:r>
            <a:r>
              <a:rPr lang="en-IN" dirty="0" smtClean="0"/>
              <a:t>i.e. </a:t>
            </a:r>
            <a:r>
              <a:rPr lang="en-IN" b="1" dirty="0"/>
              <a:t>5.9%</a:t>
            </a:r>
            <a:r>
              <a:rPr lang="en-IN" dirty="0"/>
              <a:t> which is less than the 7% which was stated in the documentation. </a:t>
            </a:r>
            <a:endParaRPr lang="en-IN" sz="2400" dirty="0"/>
          </a:p>
          <a:p>
            <a:pPr lvl="1"/>
            <a:r>
              <a:rPr lang="en-IN" dirty="0"/>
              <a:t>Applied SMOTETomek, to balance the dataset as the dataset was imbalanced dataset.</a:t>
            </a:r>
            <a:endParaRPr lang="en-IN" sz="2400" dirty="0"/>
          </a:p>
          <a:p>
            <a:pPr lvl="1"/>
            <a:r>
              <a:rPr lang="en-IN" dirty="0"/>
              <a:t>Applied StandardScaler to our dependent features.</a:t>
            </a:r>
            <a:endParaRPr lang="en-IN" sz="2400" dirty="0"/>
          </a:p>
          <a:p>
            <a:pPr lvl="1"/>
            <a:r>
              <a:rPr lang="en-IN" dirty="0"/>
              <a:t>Applied various machine learning model and compared it.</a:t>
            </a:r>
            <a:endParaRPr lang="en-IN" sz="2400" dirty="0"/>
          </a:p>
          <a:p>
            <a:pPr lvl="1"/>
            <a:r>
              <a:rPr lang="en-IN" dirty="0"/>
              <a:t>Applied hyper </a:t>
            </a:r>
            <a:r>
              <a:rPr lang="en-IN" dirty="0" smtClean="0"/>
              <a:t>tuning </a:t>
            </a:r>
            <a:r>
              <a:rPr lang="en-IN" dirty="0"/>
              <a:t>several models, but couldn’t achieve much better results.</a:t>
            </a:r>
            <a:endParaRPr lang="en-IN" sz="2400" dirty="0"/>
          </a:p>
          <a:p>
            <a:pPr lvl="1"/>
            <a:r>
              <a:rPr lang="en-IN" dirty="0"/>
              <a:t>Saving final predictions in file.csv format.</a:t>
            </a:r>
            <a:endParaRPr lang="en-IN" sz="2400" dirty="0"/>
          </a:p>
          <a:p>
            <a:endParaRPr lang="en-IN" dirty="0"/>
          </a:p>
        </p:txBody>
      </p:sp>
    </p:spTree>
    <p:extLst>
      <p:ext uri="{BB962C8B-B14F-4D97-AF65-F5344CB8AC3E}">
        <p14:creationId xmlns:p14="http://schemas.microsoft.com/office/powerpoint/2010/main" val="2810925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INPUT- LOGIC-OUTPUT RELATIONSHIPS</a:t>
            </a:r>
            <a:endParaRPr lang="en-IN" dirty="0"/>
          </a:p>
        </p:txBody>
      </p:sp>
      <p:sp>
        <p:nvSpPr>
          <p:cNvPr id="3" name="Content Placeholder 2"/>
          <p:cNvSpPr>
            <a:spLocks noGrp="1"/>
          </p:cNvSpPr>
          <p:nvPr>
            <p:ph idx="1"/>
          </p:nvPr>
        </p:nvSpPr>
        <p:spPr>
          <a:xfrm>
            <a:off x="711634" y="3757176"/>
            <a:ext cx="4649183" cy="2272214"/>
          </a:xfrm>
        </p:spPr>
        <p:txBody>
          <a:bodyPr>
            <a:noAutofit/>
          </a:bodyPr>
          <a:lstStyle/>
          <a:p>
            <a:pPr marL="0" indent="0">
              <a:buNone/>
            </a:pPr>
            <a:r>
              <a:rPr lang="en-IN" b="1" baseline="-25000" dirty="0"/>
              <a:t>From the above Graph and the crosstab table it is clear that:</a:t>
            </a:r>
            <a:endParaRPr lang="en-IN" baseline="-25000" dirty="0"/>
          </a:p>
          <a:p>
            <a:pPr marL="0" indent="0">
              <a:buNone/>
            </a:pPr>
            <a:r>
              <a:rPr lang="en-IN" baseline="-25000" dirty="0"/>
              <a:t>1) 28% of Users having negative or zero balance are defaulters, which is very high.</a:t>
            </a:r>
            <a:br>
              <a:rPr lang="en-IN" baseline="-25000" dirty="0"/>
            </a:br>
            <a:r>
              <a:rPr lang="en-IN" baseline="-25000" dirty="0"/>
              <a:t>2) 10% to 12% Users are defaulters which falls in the category of Average and Low balance category.</a:t>
            </a:r>
            <a:br>
              <a:rPr lang="en-IN" baseline="-25000" dirty="0"/>
            </a:br>
            <a:r>
              <a:rPr lang="en-IN" baseline="-25000" dirty="0"/>
              <a:t>3) Users having high balance and are defaulters are very less in </a:t>
            </a:r>
            <a:r>
              <a:rPr lang="en-IN" baseline="-25000" dirty="0" smtClean="0"/>
              <a:t>number</a:t>
            </a:r>
            <a:endParaRPr lang="en-IN" baseline="-25000" dirty="0"/>
          </a:p>
        </p:txBody>
      </p:sp>
      <p:pic>
        <p:nvPicPr>
          <p:cNvPr id="4" name="Picture 3"/>
          <p:cNvPicPr/>
          <p:nvPr/>
        </p:nvPicPr>
        <p:blipFill>
          <a:blip r:embed="rId2"/>
          <a:stretch>
            <a:fillRect/>
          </a:stretch>
        </p:blipFill>
        <p:spPr>
          <a:xfrm>
            <a:off x="841349" y="1639888"/>
            <a:ext cx="4389754" cy="2232025"/>
          </a:xfrm>
          <a:prstGeom prst="rect">
            <a:avLst/>
          </a:prstGeom>
        </p:spPr>
      </p:pic>
      <p:pic>
        <p:nvPicPr>
          <p:cNvPr id="6" name="Picture 5"/>
          <p:cNvPicPr/>
          <p:nvPr/>
        </p:nvPicPr>
        <p:blipFill>
          <a:blip r:embed="rId3"/>
          <a:stretch>
            <a:fillRect/>
          </a:stretch>
        </p:blipFill>
        <p:spPr>
          <a:xfrm>
            <a:off x="5882609" y="1671003"/>
            <a:ext cx="5320197" cy="2200910"/>
          </a:xfrm>
          <a:prstGeom prst="rect">
            <a:avLst/>
          </a:prstGeom>
        </p:spPr>
      </p:pic>
      <p:sp>
        <p:nvSpPr>
          <p:cNvPr id="7" name="TextBox 6"/>
          <p:cNvSpPr txBox="1"/>
          <p:nvPr/>
        </p:nvSpPr>
        <p:spPr>
          <a:xfrm>
            <a:off x="6094412" y="3877620"/>
            <a:ext cx="4653953" cy="2031325"/>
          </a:xfrm>
          <a:prstGeom prst="rect">
            <a:avLst/>
          </a:prstGeom>
          <a:noFill/>
        </p:spPr>
        <p:txBody>
          <a:bodyPr wrap="square" rtlCol="0">
            <a:spAutoFit/>
          </a:bodyPr>
          <a:lstStyle/>
          <a:p>
            <a:r>
              <a:rPr lang="en-IN" b="1" dirty="0"/>
              <a:t>From the above graph it is clear that:</a:t>
            </a:r>
          </a:p>
          <a:p>
            <a:r>
              <a:rPr lang="en-IN" dirty="0"/>
              <a:t>1) Users who take more number of loans are non-defaulters (i.e. 98% of the category) as they repays the loan within the given time i.e. 5 days.</a:t>
            </a:r>
            <a:br>
              <a:rPr lang="en-IN" dirty="0"/>
            </a:br>
            <a:r>
              <a:rPr lang="en-IN" dirty="0"/>
              <a:t>2) 14% of the Users are </a:t>
            </a:r>
            <a:r>
              <a:rPr lang="en-IN" dirty="0" err="1"/>
              <a:t>are</a:t>
            </a:r>
            <a:r>
              <a:rPr lang="en-IN" dirty="0"/>
              <a:t> among the average number of loan taken category are defaulters.</a:t>
            </a:r>
          </a:p>
          <a:p>
            <a:endParaRPr lang="en-IN" dirty="0"/>
          </a:p>
        </p:txBody>
      </p:sp>
    </p:spTree>
    <p:extLst>
      <p:ext uri="{BB962C8B-B14F-4D97-AF65-F5344CB8AC3E}">
        <p14:creationId xmlns:p14="http://schemas.microsoft.com/office/powerpoint/2010/main" val="3842431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 LOGIC-OUTPUT RELATIONSHIPS</a:t>
            </a:r>
          </a:p>
        </p:txBody>
      </p:sp>
      <p:sp>
        <p:nvSpPr>
          <p:cNvPr id="3" name="Content Placeholder 2"/>
          <p:cNvSpPr>
            <a:spLocks noGrp="1"/>
          </p:cNvSpPr>
          <p:nvPr>
            <p:ph idx="1"/>
          </p:nvPr>
        </p:nvSpPr>
        <p:spPr>
          <a:xfrm>
            <a:off x="533159" y="3962419"/>
            <a:ext cx="5075373" cy="2021307"/>
          </a:xfrm>
        </p:spPr>
        <p:txBody>
          <a:bodyPr>
            <a:noAutofit/>
          </a:bodyPr>
          <a:lstStyle/>
          <a:p>
            <a:pPr marL="0" indent="0">
              <a:buNone/>
            </a:pPr>
            <a:r>
              <a:rPr lang="en-IN" sz="1800" b="1" dirty="0"/>
              <a:t>From the above graph it is clear </a:t>
            </a:r>
            <a:r>
              <a:rPr lang="en-IN" sz="1800" b="1" dirty="0" smtClean="0"/>
              <a:t>that</a:t>
            </a:r>
            <a:endParaRPr lang="en-IN" sz="1800" dirty="0"/>
          </a:p>
          <a:p>
            <a:pPr marL="0" indent="0">
              <a:buNone/>
            </a:pPr>
            <a:r>
              <a:rPr lang="en-IN" sz="1800" dirty="0" smtClean="0"/>
              <a:t>1</a:t>
            </a:r>
            <a:r>
              <a:rPr lang="en-IN" sz="1800" dirty="0"/>
              <a:t>) 40 % of the Users who do not even recharged in the 90 days are defaulters only.</a:t>
            </a:r>
            <a:br>
              <a:rPr lang="en-IN" sz="1800" dirty="0"/>
            </a:br>
            <a:r>
              <a:rPr lang="en-IN" sz="1800" dirty="0"/>
              <a:t>2) Users who do very high amount of recharge always pays their loans on time. </a:t>
            </a:r>
            <a:r>
              <a:rPr lang="en-IN" sz="1800" dirty="0" err="1"/>
              <a:t>i.e</a:t>
            </a:r>
            <a:r>
              <a:rPr lang="en-IN" sz="1800" dirty="0"/>
              <a:t> 98% of them are non-defaulters.    	</a:t>
            </a:r>
            <a:br>
              <a:rPr lang="en-IN" sz="1800" dirty="0"/>
            </a:br>
            <a:r>
              <a:rPr lang="en-IN" sz="1800" dirty="0"/>
              <a:t>3) 34% of the Users who do less amount of recharge are defaulters.</a:t>
            </a:r>
          </a:p>
          <a:p>
            <a:endParaRPr lang="en-IN" sz="1800" dirty="0"/>
          </a:p>
        </p:txBody>
      </p:sp>
      <p:pic>
        <p:nvPicPr>
          <p:cNvPr id="4" name="Picture 3"/>
          <p:cNvPicPr/>
          <p:nvPr/>
        </p:nvPicPr>
        <p:blipFill>
          <a:blip r:embed="rId2"/>
          <a:stretch>
            <a:fillRect/>
          </a:stretch>
        </p:blipFill>
        <p:spPr>
          <a:xfrm>
            <a:off x="440540" y="1795163"/>
            <a:ext cx="4995161" cy="2108835"/>
          </a:xfrm>
          <a:prstGeom prst="rect">
            <a:avLst/>
          </a:prstGeom>
        </p:spPr>
      </p:pic>
      <p:pic>
        <p:nvPicPr>
          <p:cNvPr id="7" name="Picture 6"/>
          <p:cNvPicPr/>
          <p:nvPr/>
        </p:nvPicPr>
        <p:blipFill>
          <a:blip r:embed="rId3"/>
          <a:stretch>
            <a:fillRect/>
          </a:stretch>
        </p:blipFill>
        <p:spPr>
          <a:xfrm>
            <a:off x="6094412" y="1795163"/>
            <a:ext cx="4547468" cy="2167256"/>
          </a:xfrm>
          <a:prstGeom prst="rect">
            <a:avLst/>
          </a:prstGeom>
        </p:spPr>
      </p:pic>
      <p:sp>
        <p:nvSpPr>
          <p:cNvPr id="8" name="TextBox 7"/>
          <p:cNvSpPr txBox="1"/>
          <p:nvPr/>
        </p:nvSpPr>
        <p:spPr>
          <a:xfrm>
            <a:off x="6034027" y="3962419"/>
            <a:ext cx="4547468" cy="2585323"/>
          </a:xfrm>
          <a:prstGeom prst="rect">
            <a:avLst/>
          </a:prstGeom>
          <a:noFill/>
        </p:spPr>
        <p:txBody>
          <a:bodyPr wrap="square" rtlCol="0">
            <a:spAutoFit/>
          </a:bodyPr>
          <a:lstStyle/>
          <a:p>
            <a:r>
              <a:rPr lang="en-IN" b="1" dirty="0"/>
              <a:t>From the above graph it is clear that</a:t>
            </a:r>
            <a:r>
              <a:rPr lang="en-IN" b="1" dirty="0" smtClean="0"/>
              <a:t>:</a:t>
            </a:r>
          </a:p>
          <a:p>
            <a:endParaRPr lang="en-IN" dirty="0"/>
          </a:p>
          <a:p>
            <a:r>
              <a:rPr lang="en-IN" dirty="0"/>
              <a:t>1) Users who did not take any loans are non-defaulters.</a:t>
            </a:r>
            <a:br>
              <a:rPr lang="en-IN" dirty="0"/>
            </a:br>
            <a:r>
              <a:rPr lang="en-IN" dirty="0"/>
              <a:t>2) Most of the Users (i.e. 97%) who take large amount of loans comes under non defaulter category.</a:t>
            </a:r>
            <a:br>
              <a:rPr lang="en-IN" dirty="0"/>
            </a:br>
            <a:r>
              <a:rPr lang="en-IN" dirty="0"/>
              <a:t>3) 17% of the users who take small loans are defaulters.</a:t>
            </a:r>
          </a:p>
        </p:txBody>
      </p:sp>
    </p:spTree>
    <p:extLst>
      <p:ext uri="{BB962C8B-B14F-4D97-AF65-F5344CB8AC3E}">
        <p14:creationId xmlns:p14="http://schemas.microsoft.com/office/powerpoint/2010/main" val="3309756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 LOGIC-OUTPUT RELATIONSHIPS</a:t>
            </a:r>
          </a:p>
        </p:txBody>
      </p:sp>
      <p:pic>
        <p:nvPicPr>
          <p:cNvPr id="4" name="Picture 3"/>
          <p:cNvPicPr/>
          <p:nvPr/>
        </p:nvPicPr>
        <p:blipFill>
          <a:blip r:embed="rId2"/>
          <a:stretch>
            <a:fillRect/>
          </a:stretch>
        </p:blipFill>
        <p:spPr>
          <a:xfrm>
            <a:off x="615382" y="2097088"/>
            <a:ext cx="4919144" cy="2218690"/>
          </a:xfrm>
          <a:prstGeom prst="rect">
            <a:avLst/>
          </a:prstGeom>
        </p:spPr>
      </p:pic>
      <p:pic>
        <p:nvPicPr>
          <p:cNvPr id="5" name="Content Placeholder 4"/>
          <p:cNvPicPr>
            <a:picLocks noGrp="1"/>
          </p:cNvPicPr>
          <p:nvPr>
            <p:ph idx="1"/>
          </p:nvPr>
        </p:nvPicPr>
        <p:blipFill>
          <a:blip r:embed="rId3"/>
          <a:stretch>
            <a:fillRect/>
          </a:stretch>
        </p:blipFill>
        <p:spPr>
          <a:xfrm>
            <a:off x="6130573" y="2097088"/>
            <a:ext cx="4916838" cy="2218690"/>
          </a:xfrm>
          <a:prstGeom prst="rect">
            <a:avLst/>
          </a:prstGeom>
        </p:spPr>
      </p:pic>
      <p:sp>
        <p:nvSpPr>
          <p:cNvPr id="7" name="TextBox 6"/>
          <p:cNvSpPr txBox="1"/>
          <p:nvPr/>
        </p:nvSpPr>
        <p:spPr>
          <a:xfrm>
            <a:off x="6094412" y="4417601"/>
            <a:ext cx="4919144" cy="1754326"/>
          </a:xfrm>
          <a:prstGeom prst="rect">
            <a:avLst/>
          </a:prstGeom>
          <a:noFill/>
        </p:spPr>
        <p:txBody>
          <a:bodyPr wrap="square" rtlCol="0">
            <a:spAutoFit/>
          </a:bodyPr>
          <a:lstStyle/>
          <a:p>
            <a:r>
              <a:rPr lang="en-IN" b="1" dirty="0"/>
              <a:t>From the above graph it is clear that:</a:t>
            </a:r>
            <a:endParaRPr lang="en-IN" dirty="0"/>
          </a:p>
          <a:p>
            <a:r>
              <a:rPr lang="en-IN" dirty="0"/>
              <a:t>1) 32% of the users who are defaulters are the new users.</a:t>
            </a:r>
            <a:br>
              <a:rPr lang="en-IN" dirty="0"/>
            </a:br>
            <a:r>
              <a:rPr lang="en-IN" dirty="0"/>
              <a:t>2) Old Users are trusted and they are mostly non defaulters.</a:t>
            </a:r>
          </a:p>
          <a:p>
            <a:endParaRPr lang="en-IN" dirty="0"/>
          </a:p>
        </p:txBody>
      </p:sp>
      <p:sp>
        <p:nvSpPr>
          <p:cNvPr id="8" name="TextBox 7"/>
          <p:cNvSpPr txBox="1"/>
          <p:nvPr/>
        </p:nvSpPr>
        <p:spPr>
          <a:xfrm>
            <a:off x="718899" y="4417601"/>
            <a:ext cx="4919144" cy="2308324"/>
          </a:xfrm>
          <a:prstGeom prst="rect">
            <a:avLst/>
          </a:prstGeom>
          <a:noFill/>
        </p:spPr>
        <p:txBody>
          <a:bodyPr wrap="square" rtlCol="0">
            <a:spAutoFit/>
          </a:bodyPr>
          <a:lstStyle/>
          <a:p>
            <a:r>
              <a:rPr lang="en-IN" b="1" dirty="0"/>
              <a:t>From the above graph it is clear that:</a:t>
            </a:r>
            <a:endParaRPr lang="en-IN" dirty="0"/>
          </a:p>
          <a:p>
            <a:r>
              <a:rPr lang="en-IN" dirty="0"/>
              <a:t>1) Among the Users who have not done a single recharge in 3 months 40% are defaulters.</a:t>
            </a:r>
            <a:br>
              <a:rPr lang="en-IN" dirty="0"/>
            </a:br>
            <a:r>
              <a:rPr lang="en-IN" dirty="0"/>
              <a:t>2) Among the Users who are very frequent in recharging and who always pay their loans on time are more in number </a:t>
            </a:r>
            <a:r>
              <a:rPr lang="en-IN" dirty="0" err="1"/>
              <a:t>i.e</a:t>
            </a:r>
            <a:r>
              <a:rPr lang="en-IN" dirty="0"/>
              <a:t> 99% of the total category, which is a good news for the company.</a:t>
            </a:r>
          </a:p>
          <a:p>
            <a:endParaRPr lang="en-IN" dirty="0"/>
          </a:p>
        </p:txBody>
      </p:sp>
    </p:spTree>
    <p:extLst>
      <p:ext uri="{BB962C8B-B14F-4D97-AF65-F5344CB8AC3E}">
        <p14:creationId xmlns:p14="http://schemas.microsoft.com/office/powerpoint/2010/main" val="3919587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3" name="Content Placeholder 2"/>
          <p:cNvSpPr>
            <a:spLocks noGrp="1"/>
          </p:cNvSpPr>
          <p:nvPr>
            <p:ph idx="1"/>
          </p:nvPr>
        </p:nvSpPr>
        <p:spPr>
          <a:xfrm>
            <a:off x="6498056" y="2093787"/>
            <a:ext cx="4549355" cy="3697414"/>
          </a:xfrm>
        </p:spPr>
        <p:txBody>
          <a:bodyPr/>
          <a:lstStyle/>
          <a:p>
            <a:pPr lvl="1"/>
            <a:r>
              <a:rPr lang="en-IN" dirty="0"/>
              <a:t>From the above graph it is clear that the data set is highly imbalanced dataset, so applied SMOTETomek to balance the dataset.</a:t>
            </a:r>
            <a:endParaRPr lang="en-IN" sz="18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31861" y="2093787"/>
            <a:ext cx="5356643" cy="2959475"/>
          </a:xfrm>
          <a:prstGeom prst="rect">
            <a:avLst/>
          </a:prstGeom>
          <a:noFill/>
          <a:ln>
            <a:noFill/>
          </a:ln>
        </p:spPr>
      </p:pic>
    </p:spTree>
    <p:extLst>
      <p:ext uri="{BB962C8B-B14F-4D97-AF65-F5344CB8AC3E}">
        <p14:creationId xmlns:p14="http://schemas.microsoft.com/office/powerpoint/2010/main" val="169212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3" name="Content Placeholder 2"/>
          <p:cNvSpPr>
            <a:spLocks noGrp="1"/>
          </p:cNvSpPr>
          <p:nvPr>
            <p:ph idx="1"/>
          </p:nvPr>
        </p:nvSpPr>
        <p:spPr/>
        <p:txBody>
          <a:bodyPr>
            <a:normAutofit fontScale="85000" lnSpcReduction="20000"/>
          </a:bodyPr>
          <a:lstStyle/>
          <a:p>
            <a:pPr lvl="0"/>
            <a:r>
              <a:rPr lang="en-IN" b="1" dirty="0"/>
              <a:t>Testing of Identified Approaches (Algorithms)</a:t>
            </a:r>
            <a:endParaRPr lang="en-IN" sz="1600" dirty="0"/>
          </a:p>
          <a:p>
            <a:pPr lvl="1"/>
            <a:r>
              <a:rPr lang="en-IN" dirty="0"/>
              <a:t>KNN = </a:t>
            </a:r>
            <a:r>
              <a:rPr lang="en-IN" dirty="0" err="1"/>
              <a:t>KNeighborsClassifier</a:t>
            </a:r>
            <a:r>
              <a:rPr lang="en-IN" dirty="0"/>
              <a:t>()</a:t>
            </a:r>
            <a:endParaRPr lang="en-IN" sz="1800" dirty="0"/>
          </a:p>
          <a:p>
            <a:pPr lvl="1"/>
            <a:r>
              <a:rPr lang="en-IN" dirty="0"/>
              <a:t>XGBC=</a:t>
            </a:r>
            <a:r>
              <a:rPr lang="en-IN" dirty="0" err="1"/>
              <a:t>xgb.XGBClassifier</a:t>
            </a:r>
            <a:r>
              <a:rPr lang="en-IN" dirty="0"/>
              <a:t>()</a:t>
            </a:r>
            <a:endParaRPr lang="en-IN" sz="1800" dirty="0"/>
          </a:p>
          <a:p>
            <a:pPr lvl="1"/>
            <a:r>
              <a:rPr lang="en-IN" dirty="0"/>
              <a:t>LR=</a:t>
            </a:r>
            <a:r>
              <a:rPr lang="en-IN" dirty="0" err="1"/>
              <a:t>LogisticRegression</a:t>
            </a:r>
            <a:r>
              <a:rPr lang="en-IN" dirty="0"/>
              <a:t>()</a:t>
            </a:r>
            <a:endParaRPr lang="en-IN" sz="1800" dirty="0"/>
          </a:p>
          <a:p>
            <a:pPr lvl="1"/>
            <a:r>
              <a:rPr lang="en-IN" dirty="0"/>
              <a:t>DT=</a:t>
            </a:r>
            <a:r>
              <a:rPr lang="en-IN" dirty="0" err="1"/>
              <a:t>DecisionTreeClassifier</a:t>
            </a:r>
            <a:r>
              <a:rPr lang="en-IN" dirty="0"/>
              <a:t>()</a:t>
            </a:r>
            <a:endParaRPr lang="en-IN" sz="1800" dirty="0"/>
          </a:p>
          <a:p>
            <a:pPr lvl="1"/>
            <a:r>
              <a:rPr lang="en-IN" dirty="0"/>
              <a:t>GNB=</a:t>
            </a:r>
            <a:r>
              <a:rPr lang="en-IN" dirty="0" err="1"/>
              <a:t>GaussianNB</a:t>
            </a:r>
            <a:r>
              <a:rPr lang="en-IN" dirty="0"/>
              <a:t>()</a:t>
            </a:r>
            <a:endParaRPr lang="en-IN" sz="1800" dirty="0"/>
          </a:p>
          <a:p>
            <a:pPr lvl="1"/>
            <a:r>
              <a:rPr lang="en-IN" dirty="0"/>
              <a:t>RFC=</a:t>
            </a:r>
            <a:r>
              <a:rPr lang="en-IN" dirty="0" err="1"/>
              <a:t>RandomForestClassifier</a:t>
            </a:r>
            <a:r>
              <a:rPr lang="en-IN" dirty="0"/>
              <a:t>()</a:t>
            </a:r>
            <a:endParaRPr lang="en-IN" sz="1800" dirty="0"/>
          </a:p>
          <a:p>
            <a:pPr lvl="1"/>
            <a:r>
              <a:rPr lang="en-IN" dirty="0"/>
              <a:t>GBC=</a:t>
            </a:r>
            <a:r>
              <a:rPr lang="en-IN" dirty="0" err="1"/>
              <a:t>GradientBoostingClassifier</a:t>
            </a:r>
            <a:r>
              <a:rPr lang="en-IN" dirty="0"/>
              <a:t>()</a:t>
            </a:r>
            <a:endParaRPr lang="en-IN" sz="1800" dirty="0"/>
          </a:p>
          <a:p>
            <a:pPr lvl="1"/>
            <a:r>
              <a:rPr lang="en-IN" dirty="0"/>
              <a:t>ABC=</a:t>
            </a:r>
            <a:r>
              <a:rPr lang="en-IN" dirty="0" err="1"/>
              <a:t>AdaBoostClassifier</a:t>
            </a:r>
            <a:r>
              <a:rPr lang="en-IN" dirty="0"/>
              <a:t>()</a:t>
            </a:r>
            <a:endParaRPr lang="en-IN" sz="1800" dirty="0"/>
          </a:p>
          <a:p>
            <a:pPr lvl="1"/>
            <a:r>
              <a:rPr lang="en-IN" dirty="0"/>
              <a:t>ETC=</a:t>
            </a:r>
            <a:r>
              <a:rPr lang="en-IN" dirty="0" err="1"/>
              <a:t>ExtraTreesClassifier</a:t>
            </a:r>
            <a:r>
              <a:rPr lang="en-IN" dirty="0"/>
              <a:t>()</a:t>
            </a:r>
            <a:endParaRPr lang="en-IN" sz="1800" dirty="0"/>
          </a:p>
          <a:p>
            <a:endParaRPr lang="en-IN" dirty="0"/>
          </a:p>
        </p:txBody>
      </p:sp>
    </p:spTree>
    <p:extLst>
      <p:ext uri="{BB962C8B-B14F-4D97-AF65-F5344CB8AC3E}">
        <p14:creationId xmlns:p14="http://schemas.microsoft.com/office/powerpoint/2010/main" val="39696882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96</TotalTime>
  <Words>1150</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Tw Cen MT</vt:lpstr>
      <vt:lpstr>Circuit</vt:lpstr>
      <vt:lpstr>FLIPROBO TECHNOLOGIES</vt:lpstr>
      <vt:lpstr>PROBLEM STATEMENT</vt:lpstr>
      <vt:lpstr>ANALYTICAL PROBLEM FRAMING</vt:lpstr>
      <vt:lpstr>DATA PRE-PROCESSING</vt:lpstr>
      <vt:lpstr>DATA INPUT- LOGIC-OUTPUT RELATIONSHIPS</vt:lpstr>
      <vt:lpstr>DATA INPUT- LOGIC-OUTPUT RELATIONSHIPS</vt:lpstr>
      <vt:lpstr>DATA INPUT- LOGIC-OUTPUT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shubham saini</dc:creator>
  <cp:lastModifiedBy>Microsoft account</cp:lastModifiedBy>
  <cp:revision>18</cp:revision>
  <dcterms:created xsi:type="dcterms:W3CDTF">2020-11-13T17:53:42Z</dcterms:created>
  <dcterms:modified xsi:type="dcterms:W3CDTF">2020-11-13T21:39:24Z</dcterms:modified>
</cp:coreProperties>
</file>