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C8641-3AD6-486D-A3FD-05C0C84D964A}" type="datetimeFigureOut">
              <a:rPr lang="en-IN" smtClean="0"/>
              <a:t>05-10-2021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99FE3-5E20-46B6-8734-65FF63B8FE00}" type="slidenum">
              <a:rPr lang="en-IN" smtClean="0"/>
              <a:t>‹#›</a:t>
            </a:fld>
            <a:endParaRPr lang="en-IN"/>
          </a:p>
        </p:txBody>
      </p:sp>
    </p:spTree>
    <p:extLst>
      <p:ext uri="{BB962C8B-B14F-4D97-AF65-F5344CB8AC3E}">
        <p14:creationId xmlns:p14="http://schemas.microsoft.com/office/powerpoint/2010/main" val="1611467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799FE3-5E20-46B6-8734-65FF63B8FE00}" type="slidenum">
              <a:rPr lang="en-IN" smtClean="0"/>
              <a:t>5</a:t>
            </a:fld>
            <a:endParaRPr lang="en-IN"/>
          </a:p>
        </p:txBody>
      </p:sp>
    </p:spTree>
    <p:extLst>
      <p:ext uri="{BB962C8B-B14F-4D97-AF65-F5344CB8AC3E}">
        <p14:creationId xmlns:p14="http://schemas.microsoft.com/office/powerpoint/2010/main" val="2087180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F224F6-A7AF-46CA-A8A6-2C13F6AC9B37}"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D5CDA4-146C-4A78-9337-C20C00C0D5E2}" type="slidenum">
              <a:rPr lang="en-IN" smtClean="0"/>
              <a:t>‹#›</a:t>
            </a:fld>
            <a:endParaRPr lang="en-IN"/>
          </a:p>
        </p:txBody>
      </p:sp>
    </p:spTree>
    <p:extLst>
      <p:ext uri="{BB962C8B-B14F-4D97-AF65-F5344CB8AC3E}">
        <p14:creationId xmlns:p14="http://schemas.microsoft.com/office/powerpoint/2010/main" val="122324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F224F6-A7AF-46CA-A8A6-2C13F6AC9B37}" type="datetimeFigureOut">
              <a:rPr lang="en-IN" smtClean="0"/>
              <a:t>05-10-2021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D5CDA4-146C-4A78-9337-C20C00C0D5E2}" type="slidenum">
              <a:rPr lang="en-IN" smtClean="0"/>
              <a:t>‹#›</a:t>
            </a:fld>
            <a:endParaRPr lang="en-IN"/>
          </a:p>
        </p:txBody>
      </p:sp>
    </p:spTree>
    <p:extLst>
      <p:ext uri="{BB962C8B-B14F-4D97-AF65-F5344CB8AC3E}">
        <p14:creationId xmlns:p14="http://schemas.microsoft.com/office/powerpoint/2010/main" val="1498384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F224F6-A7AF-46CA-A8A6-2C13F6AC9B37}" type="datetimeFigureOut">
              <a:rPr lang="en-IN" smtClean="0"/>
              <a:t>05-10-2021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D5CDA4-146C-4A78-9337-C20C00C0D5E2}" type="slidenum">
              <a:rPr lang="en-IN" smtClean="0"/>
              <a:t>‹#›</a:t>
            </a:fld>
            <a:endParaRPr lang="en-IN"/>
          </a:p>
        </p:txBody>
      </p:sp>
    </p:spTree>
    <p:extLst>
      <p:ext uri="{BB962C8B-B14F-4D97-AF65-F5344CB8AC3E}">
        <p14:creationId xmlns:p14="http://schemas.microsoft.com/office/powerpoint/2010/main" val="375198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224F6-A7AF-46CA-A8A6-2C13F6AC9B37}"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D5CDA4-146C-4A78-9337-C20C00C0D5E2}" type="slidenum">
              <a:rPr lang="en-IN" smtClean="0"/>
              <a:t>‹#›</a:t>
            </a:fld>
            <a:endParaRPr lang="en-IN"/>
          </a:p>
        </p:txBody>
      </p:sp>
    </p:spTree>
    <p:extLst>
      <p:ext uri="{BB962C8B-B14F-4D97-AF65-F5344CB8AC3E}">
        <p14:creationId xmlns:p14="http://schemas.microsoft.com/office/powerpoint/2010/main" val="313901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224F6-A7AF-46CA-A8A6-2C13F6AC9B37}"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D5CDA4-146C-4A78-9337-C20C00C0D5E2}" type="slidenum">
              <a:rPr lang="en-IN" smtClean="0"/>
              <a:t>‹#›</a:t>
            </a:fld>
            <a:endParaRPr lang="en-IN"/>
          </a:p>
        </p:txBody>
      </p:sp>
    </p:spTree>
    <p:extLst>
      <p:ext uri="{BB962C8B-B14F-4D97-AF65-F5344CB8AC3E}">
        <p14:creationId xmlns:p14="http://schemas.microsoft.com/office/powerpoint/2010/main" val="1752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CF224F6-A7AF-46CA-A8A6-2C13F6AC9B37}" type="datetimeFigureOut">
              <a:rPr lang="en-IN" smtClean="0"/>
              <a:t>05-10-2021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0D5CDA4-146C-4A78-9337-C20C00C0D5E2}" type="slidenum">
              <a:rPr lang="en-IN" smtClean="0"/>
              <a:t>‹#›</a:t>
            </a:fld>
            <a:endParaRPr lang="en-IN"/>
          </a:p>
        </p:txBody>
      </p:sp>
    </p:spTree>
    <p:extLst>
      <p:ext uri="{BB962C8B-B14F-4D97-AF65-F5344CB8AC3E}">
        <p14:creationId xmlns:p14="http://schemas.microsoft.com/office/powerpoint/2010/main" val="385695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CF224F6-A7AF-46CA-A8A6-2C13F6AC9B37}" type="datetimeFigureOut">
              <a:rPr lang="en-IN" smtClean="0"/>
              <a:t>05-10-2021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00D5CDA4-146C-4A78-9337-C20C00C0D5E2}" type="slidenum">
              <a:rPr lang="en-IN" smtClean="0"/>
              <a:t>‹#›</a:t>
            </a:fld>
            <a:endParaRPr lang="en-IN"/>
          </a:p>
        </p:txBody>
      </p:sp>
    </p:spTree>
    <p:extLst>
      <p:ext uri="{BB962C8B-B14F-4D97-AF65-F5344CB8AC3E}">
        <p14:creationId xmlns:p14="http://schemas.microsoft.com/office/powerpoint/2010/main" val="234837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CF224F6-A7AF-46CA-A8A6-2C13F6AC9B37}" type="datetimeFigureOut">
              <a:rPr lang="en-IN" smtClean="0"/>
              <a:t>05-10-2021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00D5CDA4-146C-4A78-9337-C20C00C0D5E2}" type="slidenum">
              <a:rPr lang="en-IN" smtClean="0"/>
              <a:t>‹#›</a:t>
            </a:fld>
            <a:endParaRPr lang="en-IN"/>
          </a:p>
        </p:txBody>
      </p:sp>
    </p:spTree>
    <p:extLst>
      <p:ext uri="{BB962C8B-B14F-4D97-AF65-F5344CB8AC3E}">
        <p14:creationId xmlns:p14="http://schemas.microsoft.com/office/powerpoint/2010/main" val="362474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CF224F6-A7AF-46CA-A8A6-2C13F6AC9B37}"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D5CDA4-146C-4A78-9337-C20C00C0D5E2}" type="slidenum">
              <a:rPr lang="en-IN" smtClean="0"/>
              <a:t>‹#›</a:t>
            </a:fld>
            <a:endParaRPr lang="en-IN"/>
          </a:p>
        </p:txBody>
      </p:sp>
    </p:spTree>
    <p:extLst>
      <p:ext uri="{BB962C8B-B14F-4D97-AF65-F5344CB8AC3E}">
        <p14:creationId xmlns:p14="http://schemas.microsoft.com/office/powerpoint/2010/main" val="2550449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CF224F6-A7AF-46CA-A8A6-2C13F6AC9B37}" type="datetimeFigureOut">
              <a:rPr lang="en-IN" smtClean="0"/>
              <a:t>05-10-2021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0D5CDA4-146C-4A78-9337-C20C00C0D5E2}" type="slidenum">
              <a:rPr lang="en-IN" smtClean="0"/>
              <a:t>‹#›</a:t>
            </a:fld>
            <a:endParaRPr lang="en-IN"/>
          </a:p>
        </p:txBody>
      </p:sp>
    </p:spTree>
    <p:extLst>
      <p:ext uri="{BB962C8B-B14F-4D97-AF65-F5344CB8AC3E}">
        <p14:creationId xmlns:p14="http://schemas.microsoft.com/office/powerpoint/2010/main" val="3445916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CF224F6-A7AF-46CA-A8A6-2C13F6AC9B37}" type="datetimeFigureOut">
              <a:rPr lang="en-IN" smtClean="0"/>
              <a:t>05-10-2021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00D5CDA4-146C-4A78-9337-C20C00C0D5E2}" type="slidenum">
              <a:rPr lang="en-IN" smtClean="0"/>
              <a:t>‹#›</a:t>
            </a:fld>
            <a:endParaRPr lang="en-IN"/>
          </a:p>
        </p:txBody>
      </p:sp>
    </p:spTree>
    <p:extLst>
      <p:ext uri="{BB962C8B-B14F-4D97-AF65-F5344CB8AC3E}">
        <p14:creationId xmlns:p14="http://schemas.microsoft.com/office/powerpoint/2010/main" val="12495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CF224F6-A7AF-46CA-A8A6-2C13F6AC9B37}" type="datetimeFigureOut">
              <a:rPr lang="en-IN" smtClean="0"/>
              <a:t>05-10-2021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0D5CDA4-146C-4A78-9337-C20C00C0D5E2}" type="slidenum">
              <a:rPr lang="en-IN" smtClean="0"/>
              <a:t>‹#›</a:t>
            </a:fld>
            <a:endParaRPr lang="en-IN"/>
          </a:p>
        </p:txBody>
      </p:sp>
    </p:spTree>
    <p:extLst>
      <p:ext uri="{BB962C8B-B14F-4D97-AF65-F5344CB8AC3E}">
        <p14:creationId xmlns:p14="http://schemas.microsoft.com/office/powerpoint/2010/main" val="1835010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structables.com/" TargetMode="External"/><Relationship Id="rId2" Type="http://schemas.openxmlformats.org/officeDocument/2006/relationships/hyperlink" Target="https://store.arduino.cc/products/arduino-uno-rev3" TargetMode="External"/><Relationship Id="rId1" Type="http://schemas.openxmlformats.org/officeDocument/2006/relationships/slideLayout" Target="../slideLayouts/slideLayout2.xml"/><Relationship Id="rId6" Type="http://schemas.openxmlformats.org/officeDocument/2006/relationships/hyperlink" Target="https://www.electronicaembajadores.com/en/" TargetMode="External"/><Relationship Id="rId5" Type="http://schemas.openxmlformats.org/officeDocument/2006/relationships/hyperlink" Target="https://harshsharmatechnicals.com/" TargetMode="External"/><Relationship Id="rId4" Type="http://schemas.openxmlformats.org/officeDocument/2006/relationships/hyperlink" Target="https://create.arduino.cc/projecthu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D9BD-EEB5-4B85-8E8D-70DD206D59B8}"/>
              </a:ext>
            </a:extLst>
          </p:cNvPr>
          <p:cNvSpPr>
            <a:spLocks noGrp="1"/>
          </p:cNvSpPr>
          <p:nvPr>
            <p:ph type="ctrTitle"/>
          </p:nvPr>
        </p:nvSpPr>
        <p:spPr>
          <a:xfrm>
            <a:off x="1069848" y="1721235"/>
            <a:ext cx="7315200" cy="3255264"/>
          </a:xfrm>
        </p:spPr>
        <p:txBody>
          <a:bodyPr/>
          <a:lstStyle/>
          <a:p>
            <a:r>
              <a:rPr lang="en-IN" sz="2800" dirty="0"/>
              <a:t>EIOT Mini Project</a:t>
            </a:r>
            <a:br>
              <a:rPr lang="en-IN" sz="2800" dirty="0"/>
            </a:br>
            <a:br>
              <a:rPr lang="en-IN" dirty="0"/>
            </a:br>
            <a:r>
              <a:rPr lang="en-IN" dirty="0"/>
              <a:t>Laser Tripwire Security Sensor </a:t>
            </a:r>
          </a:p>
        </p:txBody>
      </p:sp>
      <p:sp>
        <p:nvSpPr>
          <p:cNvPr id="3" name="Subtitle 2">
            <a:extLst>
              <a:ext uri="{FF2B5EF4-FFF2-40B4-BE49-F238E27FC236}">
                <a16:creationId xmlns:a16="http://schemas.microsoft.com/office/drawing/2014/main" id="{AACACBC7-4D29-4739-918E-0A0A5DB0158D}"/>
              </a:ext>
            </a:extLst>
          </p:cNvPr>
          <p:cNvSpPr>
            <a:spLocks noGrp="1"/>
          </p:cNvSpPr>
          <p:nvPr>
            <p:ph type="subTitle" idx="1"/>
          </p:nvPr>
        </p:nvSpPr>
        <p:spPr>
          <a:xfrm>
            <a:off x="9243592" y="2522920"/>
            <a:ext cx="2869750" cy="2812102"/>
          </a:xfrm>
        </p:spPr>
        <p:txBody>
          <a:bodyPr>
            <a:normAutofit fontScale="92500"/>
          </a:bodyPr>
          <a:lstStyle/>
          <a:p>
            <a:r>
              <a:rPr lang="en-IN" dirty="0">
                <a:solidFill>
                  <a:schemeClr val="tx1"/>
                </a:solidFill>
              </a:rPr>
              <a:t>Group 2 –</a:t>
            </a:r>
          </a:p>
          <a:p>
            <a:r>
              <a:rPr lang="en-IN" dirty="0">
                <a:solidFill>
                  <a:schemeClr val="tx1"/>
                </a:solidFill>
              </a:rPr>
              <a:t>PE 46 – Abhijeet </a:t>
            </a:r>
            <a:r>
              <a:rPr lang="en-IN" dirty="0" err="1">
                <a:solidFill>
                  <a:schemeClr val="tx1"/>
                </a:solidFill>
              </a:rPr>
              <a:t>Bakale</a:t>
            </a:r>
            <a:endParaRPr lang="en-IN" dirty="0">
              <a:solidFill>
                <a:schemeClr val="tx1"/>
              </a:solidFill>
            </a:endParaRPr>
          </a:p>
          <a:p>
            <a:r>
              <a:rPr lang="en-IN" dirty="0">
                <a:solidFill>
                  <a:schemeClr val="tx1"/>
                </a:solidFill>
              </a:rPr>
              <a:t>PE 48 – Aniket Sharma</a:t>
            </a:r>
          </a:p>
          <a:p>
            <a:r>
              <a:rPr lang="en-IN" dirty="0">
                <a:solidFill>
                  <a:schemeClr val="tx1"/>
                </a:solidFill>
              </a:rPr>
              <a:t>PE 49 – Shubh Sharma</a:t>
            </a:r>
          </a:p>
          <a:p>
            <a:r>
              <a:rPr lang="en-IN" dirty="0">
                <a:solidFill>
                  <a:schemeClr val="tx1"/>
                </a:solidFill>
              </a:rPr>
              <a:t>PE 50 – </a:t>
            </a:r>
            <a:r>
              <a:rPr lang="en-IN" dirty="0" err="1">
                <a:solidFill>
                  <a:schemeClr val="tx1"/>
                </a:solidFill>
              </a:rPr>
              <a:t>Akshit</a:t>
            </a:r>
            <a:r>
              <a:rPr lang="en-IN" dirty="0">
                <a:solidFill>
                  <a:schemeClr val="tx1"/>
                </a:solidFill>
              </a:rPr>
              <a:t> </a:t>
            </a:r>
            <a:r>
              <a:rPr lang="en-IN" dirty="0" err="1">
                <a:solidFill>
                  <a:schemeClr val="tx1"/>
                </a:solidFill>
              </a:rPr>
              <a:t>Langeh</a:t>
            </a:r>
            <a:endParaRPr lang="en-IN" dirty="0">
              <a:solidFill>
                <a:schemeClr val="tx1"/>
              </a:solidFill>
            </a:endParaRPr>
          </a:p>
          <a:p>
            <a:r>
              <a:rPr lang="en-IN" dirty="0">
                <a:solidFill>
                  <a:schemeClr val="tx1"/>
                </a:solidFill>
              </a:rPr>
              <a:t>PE 56 – </a:t>
            </a:r>
            <a:r>
              <a:rPr lang="en-IN" dirty="0" err="1">
                <a:solidFill>
                  <a:schemeClr val="tx1"/>
                </a:solidFill>
              </a:rPr>
              <a:t>Sairaj</a:t>
            </a:r>
            <a:r>
              <a:rPr lang="en-IN" dirty="0">
                <a:solidFill>
                  <a:schemeClr val="tx1"/>
                </a:solidFill>
              </a:rPr>
              <a:t> </a:t>
            </a:r>
            <a:r>
              <a:rPr lang="en-IN" dirty="0" err="1">
                <a:solidFill>
                  <a:schemeClr val="tx1"/>
                </a:solidFill>
              </a:rPr>
              <a:t>Khandare</a:t>
            </a:r>
            <a:endParaRPr lang="en-IN" dirty="0">
              <a:solidFill>
                <a:schemeClr val="tx1"/>
              </a:solidFill>
            </a:endParaRPr>
          </a:p>
        </p:txBody>
      </p:sp>
    </p:spTree>
    <p:extLst>
      <p:ext uri="{BB962C8B-B14F-4D97-AF65-F5344CB8AC3E}">
        <p14:creationId xmlns:p14="http://schemas.microsoft.com/office/powerpoint/2010/main" val="205536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3702-3783-43AE-92A9-0F9DE8936324}"/>
              </a:ext>
            </a:extLst>
          </p:cNvPr>
          <p:cNvSpPr>
            <a:spLocks noGrp="1"/>
          </p:cNvSpPr>
          <p:nvPr>
            <p:ph type="title"/>
          </p:nvPr>
        </p:nvSpPr>
        <p:spPr/>
        <p:txBody>
          <a:bodyPr/>
          <a:lstStyle/>
          <a:p>
            <a:r>
              <a:rPr lang="en-IN" dirty="0"/>
              <a:t>Testing and Results</a:t>
            </a:r>
          </a:p>
        </p:txBody>
      </p:sp>
      <p:sp>
        <p:nvSpPr>
          <p:cNvPr id="3" name="Content Placeholder 2">
            <a:extLst>
              <a:ext uri="{FF2B5EF4-FFF2-40B4-BE49-F238E27FC236}">
                <a16:creationId xmlns:a16="http://schemas.microsoft.com/office/drawing/2014/main" id="{E020AC15-3833-4BA1-9099-A73AAF1FD988}"/>
              </a:ext>
            </a:extLst>
          </p:cNvPr>
          <p:cNvSpPr>
            <a:spLocks noGrp="1"/>
          </p:cNvSpPr>
          <p:nvPr>
            <p:ph idx="1"/>
          </p:nvPr>
        </p:nvSpPr>
        <p:spPr>
          <a:xfrm>
            <a:off x="3869269" y="864108"/>
            <a:ext cx="3603248" cy="1357982"/>
          </a:xfrm>
        </p:spPr>
        <p:txBody>
          <a:bodyPr>
            <a:normAutofit fontScale="85000" lnSpcReduction="20000"/>
          </a:bodyPr>
          <a:lstStyle/>
          <a:p>
            <a:pPr marL="0" indent="0">
              <a:lnSpc>
                <a:spcPct val="115000"/>
              </a:lnSpc>
              <a:spcAft>
                <a:spcPts val="400"/>
              </a:spcAft>
              <a:buNone/>
            </a:pPr>
            <a:r>
              <a:rPr lang="en-IN" sz="1800" b="1" dirty="0">
                <a:solidFill>
                  <a:srgbClr val="000000"/>
                </a:solidFill>
                <a:effectLst/>
                <a:latin typeface="Bahnschrift SemiBold" panose="020B0502040204020203" pitchFamily="34" charset="0"/>
                <a:ea typeface="Calibri" panose="020F0502020204030204" pitchFamily="34" charset="0"/>
              </a:rPr>
              <a:t>Case 1:</a:t>
            </a:r>
            <a:endParaRPr lang="en-IN" sz="1800" dirty="0">
              <a:solidFill>
                <a:srgbClr val="000000"/>
              </a:solidFill>
              <a:effectLst/>
              <a:latin typeface="Bahnschrift SemiBold" panose="020B0502040204020203" pitchFamily="34" charset="0"/>
              <a:ea typeface="Calibri" panose="020F0502020204030204" pitchFamily="34" charset="0"/>
            </a:endParaRPr>
          </a:p>
          <a:p>
            <a:pPr marL="0" indent="0">
              <a:lnSpc>
                <a:spcPct val="115000"/>
              </a:lnSpc>
              <a:spcAft>
                <a:spcPts val="400"/>
              </a:spcAft>
              <a:buNone/>
            </a:pPr>
            <a:r>
              <a:rPr lang="en-IN" sz="1600" dirty="0">
                <a:solidFill>
                  <a:srgbClr val="000000"/>
                </a:solidFill>
                <a:effectLst/>
                <a:latin typeface="Bahnschrift Light" panose="020B0502040204020203" pitchFamily="34" charset="0"/>
                <a:ea typeface="Calibri" panose="020F0502020204030204" pitchFamily="34" charset="0"/>
              </a:rPr>
              <a:t>No obstacle, LED off, Buzzer off</a:t>
            </a:r>
          </a:p>
          <a:p>
            <a:pPr marL="0" indent="0">
              <a:lnSpc>
                <a:spcPct val="115000"/>
              </a:lnSpc>
              <a:spcAft>
                <a:spcPts val="400"/>
              </a:spcAft>
              <a:buNone/>
            </a:pPr>
            <a:r>
              <a:rPr lang="en-IN" sz="1600" dirty="0">
                <a:solidFill>
                  <a:srgbClr val="000000"/>
                </a:solidFill>
                <a:effectLst/>
                <a:latin typeface="Bahnschrift Light" panose="020B0502040204020203" pitchFamily="34" charset="0"/>
                <a:ea typeface="Calibri" panose="020F0502020204030204" pitchFamily="34" charset="0"/>
              </a:rPr>
              <a:t>Laser Sensor returning Value ‘HIGH’ (Normal Condition)</a:t>
            </a:r>
          </a:p>
        </p:txBody>
      </p:sp>
      <p:pic>
        <p:nvPicPr>
          <p:cNvPr id="4" name="Picture 3">
            <a:extLst>
              <a:ext uri="{FF2B5EF4-FFF2-40B4-BE49-F238E27FC236}">
                <a16:creationId xmlns:a16="http://schemas.microsoft.com/office/drawing/2014/main" id="{DAFD3F89-B637-4626-8481-D15D71F296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7063" b="11187"/>
          <a:stretch/>
        </p:blipFill>
        <p:spPr bwMode="auto">
          <a:xfrm>
            <a:off x="4165943" y="2320300"/>
            <a:ext cx="3009900" cy="4026535"/>
          </a:xfrm>
          <a:prstGeom prst="rect">
            <a:avLst/>
          </a:prstGeom>
          <a:noFill/>
          <a:ln>
            <a:noFill/>
          </a:ln>
          <a:extLst>
            <a:ext uri="{53640926-AAD7-44D8-BBD7-CCE9431645EC}">
              <a14:shadowObscured xmlns:a14="http://schemas.microsoft.com/office/drawing/2010/main"/>
            </a:ext>
          </a:extLst>
        </p:spPr>
      </p:pic>
      <p:sp>
        <p:nvSpPr>
          <p:cNvPr id="5" name="Content Placeholder 2">
            <a:extLst>
              <a:ext uri="{FF2B5EF4-FFF2-40B4-BE49-F238E27FC236}">
                <a16:creationId xmlns:a16="http://schemas.microsoft.com/office/drawing/2014/main" id="{F08A08E5-D3DA-4FA0-908F-5C02A4285B19}"/>
              </a:ext>
            </a:extLst>
          </p:cNvPr>
          <p:cNvSpPr txBox="1">
            <a:spLocks/>
          </p:cNvSpPr>
          <p:nvPr/>
        </p:nvSpPr>
        <p:spPr>
          <a:xfrm>
            <a:off x="7266039" y="864108"/>
            <a:ext cx="4513005" cy="1564460"/>
          </a:xfrm>
          <a:prstGeom prst="rect">
            <a:avLst/>
          </a:prstGeom>
        </p:spPr>
        <p:txBody>
          <a:bodyPr vert="horz" lIns="91440" tIns="45720" rIns="91440" bIns="45720" rtlCol="0" anchor="ctr">
            <a:normAutofit fontScale="77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15000"/>
              </a:lnSpc>
              <a:spcAft>
                <a:spcPts val="400"/>
              </a:spcAft>
              <a:buNone/>
            </a:pPr>
            <a:r>
              <a:rPr lang="en-IN" sz="1800" b="1" dirty="0">
                <a:solidFill>
                  <a:srgbClr val="000000"/>
                </a:solidFill>
                <a:latin typeface="Bahnschrift SemiBold" panose="020B0502040204020203" pitchFamily="34" charset="0"/>
              </a:rPr>
              <a:t>Case 2:</a:t>
            </a:r>
          </a:p>
          <a:p>
            <a:pPr marL="0" indent="0">
              <a:lnSpc>
                <a:spcPct val="115000"/>
              </a:lnSpc>
              <a:spcAft>
                <a:spcPts val="400"/>
              </a:spcAft>
              <a:buNone/>
            </a:pPr>
            <a:r>
              <a:rPr lang="en-IN" sz="1800" dirty="0">
                <a:solidFill>
                  <a:srgbClr val="000000"/>
                </a:solidFill>
                <a:effectLst/>
                <a:latin typeface="Bahnschrift Light" panose="020B0502040204020203" pitchFamily="34" charset="0"/>
                <a:ea typeface="Calibri" panose="020F0502020204030204" pitchFamily="34" charset="0"/>
              </a:rPr>
              <a:t>Obstacle, LED On, Buzzer On, Alert message “Intruder Alert!” sent to concerned person’s mobile phone</a:t>
            </a:r>
          </a:p>
          <a:p>
            <a:pPr marL="0" indent="0">
              <a:lnSpc>
                <a:spcPct val="115000"/>
              </a:lnSpc>
              <a:spcAft>
                <a:spcPts val="400"/>
              </a:spcAft>
              <a:buNone/>
            </a:pPr>
            <a:r>
              <a:rPr lang="en-IN" sz="1800" dirty="0">
                <a:solidFill>
                  <a:srgbClr val="000000"/>
                </a:solidFill>
                <a:effectLst/>
                <a:latin typeface="Bahnschrift Light" panose="020B0502040204020203" pitchFamily="34" charset="0"/>
                <a:ea typeface="Calibri" panose="020F0502020204030204" pitchFamily="34" charset="0"/>
              </a:rPr>
              <a:t>Laser Sensor returning Value ‘LOW’</a:t>
            </a:r>
          </a:p>
        </p:txBody>
      </p:sp>
      <p:pic>
        <p:nvPicPr>
          <p:cNvPr id="6" name="Picture 5">
            <a:extLst>
              <a:ext uri="{FF2B5EF4-FFF2-40B4-BE49-F238E27FC236}">
                <a16:creationId xmlns:a16="http://schemas.microsoft.com/office/drawing/2014/main" id="{AB2847A3-EA92-42F9-BFCF-3AAD145523E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953" r="813" b="7880"/>
          <a:stretch/>
        </p:blipFill>
        <p:spPr bwMode="auto">
          <a:xfrm>
            <a:off x="8141386" y="2320300"/>
            <a:ext cx="2880576" cy="42270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54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778A-4713-46CA-8187-DF6CA7E76BF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463CEF4-AEA5-4F7F-BF19-1345A311E37F}"/>
              </a:ext>
            </a:extLst>
          </p:cNvPr>
          <p:cNvSpPr>
            <a:spLocks noGrp="1"/>
          </p:cNvSpPr>
          <p:nvPr>
            <p:ph idx="1"/>
          </p:nvPr>
        </p:nvSpPr>
        <p:spPr/>
        <p:txBody>
          <a:bodyPr/>
          <a:lstStyle/>
          <a:p>
            <a:r>
              <a:rPr lang="en-IN" sz="1800" dirty="0">
                <a:solidFill>
                  <a:srgbClr val="000000"/>
                </a:solidFill>
                <a:effectLst/>
                <a:latin typeface="Bahnschrift Light" panose="020B0502040204020203" pitchFamily="34" charset="0"/>
                <a:ea typeface="Calibri" panose="020F0502020204030204" pitchFamily="34" charset="0"/>
              </a:rPr>
              <a:t>Laser Security System gives us protection from any crime, theft in our standard of living thus individuals are installing them so on to remain sheltered, secure and sound. Various electronic security systems will be used at the house and other important working places for security and safety purposes. It's one among the simple opportunities and source of saving manpower contributing no wastage of electricity. Avoiding thieves end up in the protection of our financial assets and thereby their system provides us protection against all. The laser beam and LDR module system is extremely sensitive with a great range of work. The model senses the light emitted by the laser falling over the LDR connected with the circuit. Whenever the beam of laser light is interrupted by any means, it triggers the alarm or siren. This highly reactive approach has low computational requirement therefore it's the similar temperament to surveillance, industrial application, and smart environments.</a:t>
            </a:r>
          </a:p>
          <a:p>
            <a:pPr marL="0" indent="0">
              <a:buNone/>
            </a:pPr>
            <a:endParaRPr lang="en-IN" dirty="0"/>
          </a:p>
        </p:txBody>
      </p:sp>
    </p:spTree>
    <p:extLst>
      <p:ext uri="{BB962C8B-B14F-4D97-AF65-F5344CB8AC3E}">
        <p14:creationId xmlns:p14="http://schemas.microsoft.com/office/powerpoint/2010/main" val="387431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0429-7C13-459A-94E4-F0A3CDA7505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ABDA744-5CCD-4203-B91E-F6D06ED93A10}"/>
              </a:ext>
            </a:extLst>
          </p:cNvPr>
          <p:cNvSpPr>
            <a:spLocks noGrp="1"/>
          </p:cNvSpPr>
          <p:nvPr>
            <p:ph idx="1"/>
          </p:nvPr>
        </p:nvSpPr>
        <p:spPr/>
        <p:txBody>
          <a:bodyPr/>
          <a:lstStyle/>
          <a:p>
            <a:pPr marL="342900" lvl="0" indent="-342900">
              <a:lnSpc>
                <a:spcPct val="115000"/>
              </a:lnSpc>
              <a:spcAft>
                <a:spcPts val="400"/>
              </a:spcAft>
              <a:buFont typeface="Symbol" panose="05050102010706020507" pitchFamily="18" charset="2"/>
              <a:buChar char=""/>
            </a:pPr>
            <a:r>
              <a:rPr lang="en-IN" sz="1800" b="1" u="sng" dirty="0">
                <a:solidFill>
                  <a:srgbClr val="000000"/>
                </a:solidFill>
                <a:effectLst/>
                <a:latin typeface="Times New Roman" panose="02020603050405020304" pitchFamily="18" charset="0"/>
                <a:ea typeface="Calibri" panose="020F0502020204030204" pitchFamily="34" charset="0"/>
                <a:hlinkClick r:id="rId2"/>
              </a:rPr>
              <a:t>https://store.arduino.cc/products/arduino-uno-rev3</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400"/>
              </a:spcAft>
              <a:buFont typeface="Symbol" panose="05050102010706020507" pitchFamily="18" charset="2"/>
              <a:buChar char=""/>
            </a:pPr>
            <a:r>
              <a:rPr lang="en-IN" sz="1800" b="1" u="sng" dirty="0">
                <a:solidFill>
                  <a:srgbClr val="000000"/>
                </a:solidFill>
                <a:effectLst/>
                <a:latin typeface="Times New Roman" panose="02020603050405020304" pitchFamily="18" charset="0"/>
                <a:ea typeface="Calibri" panose="020F0502020204030204" pitchFamily="34" charset="0"/>
                <a:hlinkClick r:id="rId3"/>
              </a:rPr>
              <a:t>https://www.instructables.com/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400"/>
              </a:spcAft>
              <a:buFont typeface="Symbol" panose="05050102010706020507" pitchFamily="18" charset="2"/>
              <a:buChar char=""/>
            </a:pPr>
            <a:r>
              <a:rPr lang="en-IN" sz="1800" b="1" u="sng" dirty="0">
                <a:solidFill>
                  <a:srgbClr val="000000"/>
                </a:solidFill>
                <a:effectLst/>
                <a:latin typeface="Times New Roman" panose="02020603050405020304" pitchFamily="18" charset="0"/>
                <a:ea typeface="Calibri" panose="020F0502020204030204" pitchFamily="34" charset="0"/>
                <a:hlinkClick r:id="rId4"/>
              </a:rPr>
              <a:t>https://create.arduino.cc/projecthub/</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400"/>
              </a:spcAft>
              <a:buFont typeface="Symbol" panose="05050102010706020507" pitchFamily="18" charset="2"/>
              <a:buChar char=""/>
            </a:pPr>
            <a:r>
              <a:rPr lang="en-IN" sz="1800" b="1" u="sng" dirty="0">
                <a:solidFill>
                  <a:srgbClr val="000000"/>
                </a:solidFill>
                <a:effectLst/>
                <a:latin typeface="Times New Roman" panose="02020603050405020304" pitchFamily="18" charset="0"/>
                <a:ea typeface="Calibri" panose="020F0502020204030204" pitchFamily="34" charset="0"/>
                <a:hlinkClick r:id="rId5"/>
              </a:rPr>
              <a:t>https://harshsharmatechnicals.com/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400"/>
              </a:spcAft>
              <a:buFont typeface="Symbol" panose="05050102010706020507" pitchFamily="18" charset="2"/>
              <a:buChar char=""/>
            </a:pPr>
            <a:r>
              <a:rPr lang="en-IN" sz="1800" b="1" u="sng" dirty="0">
                <a:solidFill>
                  <a:srgbClr val="000000"/>
                </a:solidFill>
                <a:effectLst/>
                <a:latin typeface="Times New Roman" panose="02020603050405020304" pitchFamily="18" charset="0"/>
                <a:ea typeface="Calibri" panose="020F0502020204030204" pitchFamily="34" charset="0"/>
                <a:hlinkClick r:id="rId6"/>
              </a:rPr>
              <a:t>https://www.electronicaembajadores.com/en/</a:t>
            </a:r>
            <a:endParaRPr lang="en-IN"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57551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C550D0A-C09D-4032-890E-2F2CC0CC1E32}"/>
              </a:ext>
            </a:extLst>
          </p:cNvPr>
          <p:cNvSpPr txBox="1"/>
          <p:nvPr/>
        </p:nvSpPr>
        <p:spPr>
          <a:xfrm>
            <a:off x="5493758" y="2182762"/>
            <a:ext cx="3307316" cy="923330"/>
          </a:xfrm>
          <a:prstGeom prst="rect">
            <a:avLst/>
          </a:prstGeom>
          <a:noFill/>
        </p:spPr>
        <p:txBody>
          <a:bodyPr wrap="none" rtlCol="0">
            <a:spAutoFit/>
          </a:bodyPr>
          <a:lstStyle/>
          <a:p>
            <a:r>
              <a:rPr lang="en-IN" sz="5400" dirty="0">
                <a:latin typeface="Bahnschrift SemiBold" panose="020B0502040204020203" pitchFamily="34" charset="0"/>
              </a:rPr>
              <a:t>Thank you</a:t>
            </a:r>
          </a:p>
        </p:txBody>
      </p:sp>
      <p:sp>
        <p:nvSpPr>
          <p:cNvPr id="8" name="Subtitle 2">
            <a:extLst>
              <a:ext uri="{FF2B5EF4-FFF2-40B4-BE49-F238E27FC236}">
                <a16:creationId xmlns:a16="http://schemas.microsoft.com/office/drawing/2014/main" id="{15634180-4ADE-47EA-A21D-75D815441916}"/>
              </a:ext>
            </a:extLst>
          </p:cNvPr>
          <p:cNvSpPr txBox="1">
            <a:spLocks/>
          </p:cNvSpPr>
          <p:nvPr/>
        </p:nvSpPr>
        <p:spPr>
          <a:xfrm>
            <a:off x="5712540" y="3230842"/>
            <a:ext cx="2969343" cy="2812102"/>
          </a:xfrm>
          <a:prstGeom prst="rect">
            <a:avLst/>
          </a:prstGeom>
          <a:solidFill>
            <a:schemeClr val="bg1">
              <a:lumMod val="75000"/>
            </a:schemeClr>
          </a:solidFill>
        </p:spPr>
        <p:txBody>
          <a:bodyPr vert="horz" lIns="91440" tIns="45720" rIns="91440" bIns="45720" rtlCol="0" anchor="t">
            <a:normAutofit fontScale="70000" lnSpcReduction="20000"/>
          </a:bodyPr>
          <a:lstStyle>
            <a:lvl1pPr marL="0" indent="0" algn="l" defTabSz="914400" rtl="0" eaLnBrk="1" latinLnBrk="0" hangingPunct="1">
              <a:lnSpc>
                <a:spcPct val="90000"/>
              </a:lnSpc>
              <a:spcBef>
                <a:spcPts val="1200"/>
              </a:spcBef>
              <a:buClr>
                <a:schemeClr val="accent1"/>
              </a:buClr>
              <a:buFont typeface="Wingdings 2" pitchFamily="18" charset="2"/>
              <a:buNone/>
              <a:defRPr sz="3200"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28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240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IN" dirty="0">
                <a:solidFill>
                  <a:schemeClr val="tx1"/>
                </a:solidFill>
              </a:rPr>
              <a:t>Group 2 –</a:t>
            </a:r>
          </a:p>
          <a:p>
            <a:r>
              <a:rPr lang="en-IN" dirty="0">
                <a:solidFill>
                  <a:schemeClr val="tx1"/>
                </a:solidFill>
              </a:rPr>
              <a:t>PE 46 – Abhijeet </a:t>
            </a:r>
            <a:r>
              <a:rPr lang="en-IN" dirty="0" err="1">
                <a:solidFill>
                  <a:schemeClr val="tx1"/>
                </a:solidFill>
              </a:rPr>
              <a:t>Bakale</a:t>
            </a:r>
            <a:endParaRPr lang="en-IN" dirty="0">
              <a:solidFill>
                <a:schemeClr val="tx1"/>
              </a:solidFill>
            </a:endParaRPr>
          </a:p>
          <a:p>
            <a:r>
              <a:rPr lang="en-IN" dirty="0">
                <a:solidFill>
                  <a:schemeClr val="tx1"/>
                </a:solidFill>
              </a:rPr>
              <a:t>PE 48 – Aniket Sharma</a:t>
            </a:r>
          </a:p>
          <a:p>
            <a:r>
              <a:rPr lang="en-IN" dirty="0">
                <a:solidFill>
                  <a:schemeClr val="tx1"/>
                </a:solidFill>
              </a:rPr>
              <a:t>PE 49 – Shubh Sharma</a:t>
            </a:r>
          </a:p>
          <a:p>
            <a:r>
              <a:rPr lang="en-IN" dirty="0">
                <a:solidFill>
                  <a:schemeClr val="tx1"/>
                </a:solidFill>
              </a:rPr>
              <a:t>PE 50 – </a:t>
            </a:r>
            <a:r>
              <a:rPr lang="en-IN" dirty="0" err="1">
                <a:solidFill>
                  <a:schemeClr val="tx1"/>
                </a:solidFill>
              </a:rPr>
              <a:t>Akshit</a:t>
            </a:r>
            <a:r>
              <a:rPr lang="en-IN" dirty="0">
                <a:solidFill>
                  <a:schemeClr val="tx1"/>
                </a:solidFill>
              </a:rPr>
              <a:t> </a:t>
            </a:r>
            <a:r>
              <a:rPr lang="en-IN" dirty="0" err="1">
                <a:solidFill>
                  <a:schemeClr val="tx1"/>
                </a:solidFill>
              </a:rPr>
              <a:t>Langeh</a:t>
            </a:r>
            <a:endParaRPr lang="en-IN" dirty="0">
              <a:solidFill>
                <a:schemeClr val="tx1"/>
              </a:solidFill>
            </a:endParaRPr>
          </a:p>
          <a:p>
            <a:r>
              <a:rPr lang="en-IN" dirty="0">
                <a:solidFill>
                  <a:schemeClr val="tx1"/>
                </a:solidFill>
              </a:rPr>
              <a:t>PE 56 – </a:t>
            </a:r>
            <a:r>
              <a:rPr lang="en-IN" dirty="0" err="1">
                <a:solidFill>
                  <a:schemeClr val="tx1"/>
                </a:solidFill>
              </a:rPr>
              <a:t>Sairaj</a:t>
            </a:r>
            <a:r>
              <a:rPr lang="en-IN" dirty="0">
                <a:solidFill>
                  <a:schemeClr val="tx1"/>
                </a:solidFill>
              </a:rPr>
              <a:t> </a:t>
            </a:r>
            <a:r>
              <a:rPr lang="en-IN" dirty="0" err="1">
                <a:solidFill>
                  <a:schemeClr val="tx1"/>
                </a:solidFill>
              </a:rPr>
              <a:t>Khandare</a:t>
            </a:r>
            <a:endParaRPr lang="en-IN" dirty="0">
              <a:solidFill>
                <a:schemeClr val="tx1"/>
              </a:solidFill>
            </a:endParaRPr>
          </a:p>
        </p:txBody>
      </p:sp>
    </p:spTree>
    <p:extLst>
      <p:ext uri="{BB962C8B-B14F-4D97-AF65-F5344CB8AC3E}">
        <p14:creationId xmlns:p14="http://schemas.microsoft.com/office/powerpoint/2010/main" val="188144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1B10-D41F-480F-A408-661D0B53DEA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2DFD21C-366D-4E9B-80AA-FA5454111F2A}"/>
              </a:ext>
            </a:extLst>
          </p:cNvPr>
          <p:cNvSpPr>
            <a:spLocks noGrp="1"/>
          </p:cNvSpPr>
          <p:nvPr>
            <p:ph idx="1"/>
          </p:nvPr>
        </p:nvSpPr>
        <p:spPr/>
        <p:txBody>
          <a:bodyPr>
            <a:normAutofit/>
          </a:bodyPr>
          <a:lstStyle/>
          <a:p>
            <a:pPr marL="457200" lvl="1" indent="0">
              <a:lnSpc>
                <a:spcPct val="115000"/>
              </a:lnSpc>
              <a:spcAft>
                <a:spcPts val="400"/>
              </a:spcAft>
              <a:buSzPts val="1400"/>
              <a:buNone/>
            </a:pPr>
            <a:r>
              <a:rPr lang="en-IN" b="1" dirty="0">
                <a:solidFill>
                  <a:srgbClr val="000000"/>
                </a:solidFill>
                <a:effectLst/>
                <a:latin typeface="Bahnschrift SemiBold" panose="020B0502040204020203" pitchFamily="34" charset="0"/>
                <a:ea typeface="Calibri" panose="020F0502020204030204" pitchFamily="34" charset="0"/>
              </a:rPr>
              <a:t>Purpose</a:t>
            </a:r>
            <a:endParaRPr lang="en-IN" dirty="0">
              <a:solidFill>
                <a:srgbClr val="000000"/>
              </a:solidFill>
              <a:effectLst/>
              <a:latin typeface="Bahnschrift SemiBold" panose="020B0502040204020203" pitchFamily="34" charset="0"/>
              <a:ea typeface="Calibri" panose="020F0502020204030204" pitchFamily="34" charset="0"/>
            </a:endParaRPr>
          </a:p>
          <a:p>
            <a:pPr marL="228600">
              <a:lnSpc>
                <a:spcPct val="115000"/>
              </a:lnSpc>
              <a:spcAft>
                <a:spcPts val="400"/>
              </a:spcAft>
            </a:pPr>
            <a:r>
              <a:rPr lang="en-IN" sz="1400" dirty="0">
                <a:solidFill>
                  <a:srgbClr val="000000"/>
                </a:solidFill>
                <a:effectLst/>
                <a:latin typeface="Bahnschrift Light" panose="020B0502040204020203" pitchFamily="34" charset="0"/>
                <a:ea typeface="Calibri" panose="020F0502020204030204" pitchFamily="34" charset="0"/>
              </a:rPr>
              <a:t>Security is the most important factor in day to-day life. The need for security is the basic necessity of every individual. The sensation that we are safe and everything around us is fine is imperative for peaceful living. Be that because it may, during this unsafe world, when crime, terror, and dangers are at their pinnacle, how might one achieve that suspicion of safety? Here, a laser security system provides us with an answer and for this reason, more and more people are installing them so as to remain order safe and secure. They once accustomed to being very expensive solutions for security needs. Owing to cost-cutting and fast technological advancements, this type of security system is becoming more pocket friendly. During this project, we've designed Laser Light Security System Using Arduino with Alarm and LED with the applying of Laser Diode Module and Laser sensor module, and for extra Security, an alert system using SIM900A to send SMS alert to the user. Many people secure their homes, office, shops, warehouses, etc with the Tripwire security system of the document, cut and paste into it, and/or use markup styles</a:t>
            </a:r>
          </a:p>
          <a:p>
            <a:pPr marL="45720" indent="0">
              <a:lnSpc>
                <a:spcPct val="115000"/>
              </a:lnSpc>
              <a:spcAft>
                <a:spcPts val="400"/>
              </a:spcAft>
              <a:buNone/>
            </a:pPr>
            <a:endParaRPr lang="en-IN" dirty="0"/>
          </a:p>
        </p:txBody>
      </p:sp>
    </p:spTree>
    <p:extLst>
      <p:ext uri="{BB962C8B-B14F-4D97-AF65-F5344CB8AC3E}">
        <p14:creationId xmlns:p14="http://schemas.microsoft.com/office/powerpoint/2010/main" val="282539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B372-6BDE-4B20-A1B8-2AD50B9D130D}"/>
              </a:ext>
            </a:extLst>
          </p:cNvPr>
          <p:cNvSpPr>
            <a:spLocks noGrp="1"/>
          </p:cNvSpPr>
          <p:nvPr>
            <p:ph type="title"/>
          </p:nvPr>
        </p:nvSpPr>
        <p:spPr/>
        <p:txBody>
          <a:bodyPr/>
          <a:lstStyle/>
          <a:p>
            <a:r>
              <a:rPr lang="en-IN" dirty="0"/>
              <a:t>Introduction</a:t>
            </a:r>
          </a:p>
        </p:txBody>
      </p:sp>
      <p:sp>
        <p:nvSpPr>
          <p:cNvPr id="4" name="Content Placeholder 2">
            <a:extLst>
              <a:ext uri="{FF2B5EF4-FFF2-40B4-BE49-F238E27FC236}">
                <a16:creationId xmlns:a16="http://schemas.microsoft.com/office/drawing/2014/main" id="{D71519A9-56CC-4064-8974-3D83A4A79A80}"/>
              </a:ext>
            </a:extLst>
          </p:cNvPr>
          <p:cNvSpPr txBox="1">
            <a:spLocks/>
          </p:cNvSpPr>
          <p:nvPr/>
        </p:nvSpPr>
        <p:spPr>
          <a:xfrm>
            <a:off x="4021668" y="1016508"/>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457200" lvl="1" indent="0">
              <a:lnSpc>
                <a:spcPct val="115000"/>
              </a:lnSpc>
              <a:spcAft>
                <a:spcPts val="400"/>
              </a:spcAft>
              <a:buSzPts val="1400"/>
              <a:buNone/>
            </a:pPr>
            <a:r>
              <a:rPr lang="en-IN" b="1" dirty="0">
                <a:solidFill>
                  <a:srgbClr val="000000"/>
                </a:solidFill>
                <a:latin typeface="Bahnschrift SemiBold" panose="020B0502040204020203" pitchFamily="34" charset="0"/>
              </a:rPr>
              <a:t>Need/Motivation</a:t>
            </a:r>
          </a:p>
          <a:p>
            <a:pPr marL="228600">
              <a:lnSpc>
                <a:spcPct val="115000"/>
              </a:lnSpc>
              <a:spcAft>
                <a:spcPts val="400"/>
              </a:spcAft>
            </a:pPr>
            <a:r>
              <a:rPr lang="en-IN" sz="1400" dirty="0">
                <a:solidFill>
                  <a:srgbClr val="000000"/>
                </a:solidFill>
                <a:latin typeface="Bahnschrift Light" panose="020B0502040204020203" pitchFamily="34" charset="0"/>
              </a:rPr>
              <a:t>A laser tripwire Security system may be a system used for security purposes. It's a large application in fields of security and defence ranging from the protection of a simple household material to an awfully high valued material of a corporation.</a:t>
            </a:r>
          </a:p>
          <a:p>
            <a:pPr marL="69215" indent="0">
              <a:lnSpc>
                <a:spcPct val="115000"/>
              </a:lnSpc>
              <a:spcAft>
                <a:spcPts val="1000"/>
              </a:spcAft>
              <a:buNone/>
            </a:pPr>
            <a:r>
              <a:rPr lang="en-IN" sz="1400" dirty="0">
                <a:solidFill>
                  <a:srgbClr val="000000"/>
                </a:solidFill>
                <a:latin typeface="Bahnschrift Light" panose="020B0502040204020203" pitchFamily="34" charset="0"/>
              </a:rPr>
              <a:t> </a:t>
            </a:r>
          </a:p>
          <a:p>
            <a:pPr marL="69215" indent="0">
              <a:lnSpc>
                <a:spcPct val="115000"/>
              </a:lnSpc>
              <a:spcAft>
                <a:spcPts val="1000"/>
              </a:spcAft>
              <a:buNone/>
            </a:pPr>
            <a:r>
              <a:rPr lang="en-IN" sz="1400" dirty="0">
                <a:solidFill>
                  <a:srgbClr val="000000"/>
                </a:solidFill>
                <a:latin typeface="Bahnschrift Light" panose="020B0502040204020203" pitchFamily="34" charset="0"/>
              </a:rPr>
              <a:t>        </a:t>
            </a:r>
            <a:r>
              <a:rPr lang="en-IN" sz="1800" b="1" dirty="0">
                <a:solidFill>
                  <a:srgbClr val="000000"/>
                </a:solidFill>
                <a:latin typeface="Bahnschrift SemiBold" panose="020B0502040204020203" pitchFamily="34" charset="0"/>
              </a:rPr>
              <a:t>Scope/applications</a:t>
            </a:r>
          </a:p>
          <a:p>
            <a:pPr marL="252095">
              <a:lnSpc>
                <a:spcPct val="115000"/>
              </a:lnSpc>
              <a:spcAft>
                <a:spcPts val="1000"/>
              </a:spcAft>
            </a:pPr>
            <a:r>
              <a:rPr lang="en-IN" sz="1400" dirty="0">
                <a:solidFill>
                  <a:srgbClr val="000000"/>
                </a:solidFill>
                <a:latin typeface="Bahnschrift Light" panose="020B0502040204020203" pitchFamily="34" charset="0"/>
              </a:rPr>
              <a:t>Can be used to secure homes, office, shops, warehouses, etc</a:t>
            </a:r>
          </a:p>
          <a:p>
            <a:pPr marL="252095">
              <a:lnSpc>
                <a:spcPct val="115000"/>
              </a:lnSpc>
              <a:spcAft>
                <a:spcPts val="1000"/>
              </a:spcAft>
            </a:pPr>
            <a:r>
              <a:rPr lang="en-IN" sz="1400" dirty="0">
                <a:solidFill>
                  <a:srgbClr val="000000"/>
                </a:solidFill>
                <a:latin typeface="Bahnschrift Light" panose="020B0502040204020203" pitchFamily="34" charset="0"/>
              </a:rPr>
              <a:t>A handy, portable, cost-effective, and highly effective security alarm systems are hugely in demand for security purposes, and thus the given system is often proved useful and effective see able of the above features.</a:t>
            </a:r>
          </a:p>
          <a:p>
            <a:endParaRPr lang="en-IN" dirty="0"/>
          </a:p>
        </p:txBody>
      </p:sp>
    </p:spTree>
    <p:extLst>
      <p:ext uri="{BB962C8B-B14F-4D97-AF65-F5344CB8AC3E}">
        <p14:creationId xmlns:p14="http://schemas.microsoft.com/office/powerpoint/2010/main" val="110579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79C3-1327-4889-9A77-878331C7A9AD}"/>
              </a:ext>
            </a:extLst>
          </p:cNvPr>
          <p:cNvSpPr>
            <a:spLocks noGrp="1"/>
          </p:cNvSpPr>
          <p:nvPr>
            <p:ph type="title"/>
          </p:nvPr>
        </p:nvSpPr>
        <p:spPr/>
        <p:txBody>
          <a:bodyPr/>
          <a:lstStyle/>
          <a:p>
            <a:r>
              <a:rPr lang="en-IN" dirty="0"/>
              <a:t>Literature Survey</a:t>
            </a:r>
          </a:p>
        </p:txBody>
      </p:sp>
      <p:sp>
        <p:nvSpPr>
          <p:cNvPr id="6" name="Content Placeholder 2">
            <a:extLst>
              <a:ext uri="{FF2B5EF4-FFF2-40B4-BE49-F238E27FC236}">
                <a16:creationId xmlns:a16="http://schemas.microsoft.com/office/drawing/2014/main" id="{F36BA38D-2261-4970-AD36-CA07697B58D8}"/>
              </a:ext>
            </a:extLst>
          </p:cNvPr>
          <p:cNvSpPr txBox="1">
            <a:spLocks/>
          </p:cNvSpPr>
          <p:nvPr/>
        </p:nvSpPr>
        <p:spPr>
          <a:xfrm>
            <a:off x="4021668" y="1016508"/>
            <a:ext cx="7315200" cy="5120640"/>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15000"/>
              </a:lnSpc>
              <a:spcAft>
                <a:spcPts val="400"/>
              </a:spcAft>
            </a:pPr>
            <a:r>
              <a:rPr lang="en-IN" sz="1600" dirty="0">
                <a:solidFill>
                  <a:srgbClr val="000000"/>
                </a:solidFill>
                <a:effectLst/>
                <a:latin typeface="Bahnschrift Light" panose="020B0502040204020203" pitchFamily="34" charset="0"/>
                <a:ea typeface="Calibri" panose="020F0502020204030204" pitchFamily="34" charset="0"/>
              </a:rPr>
              <a:t>Security could be the most important factor in daily life. Need of security is that the basic necessity of every individual. The Sensation/feeling that we are safe and everything around us is all right is imperative for peaceful living. Here, a laser tripwire security system provides us with a solution and for this reason, more and more people are installing them so as to remain to stay safe and secured. Different electronic security systems are often utilized at the house and other significant working spots for security and safety purposes. A laser tripwire Security system/ alarm is a device used for Safeguard/security purposes. It's a good application in fields of security and defence ranging from the security of a straightforward household material to a very high valued material of an organization. When the bad guys try to sneak up in the mid night, they kick the wire and pull over, making a rattle that awakens the sleeping good guys, who win the day. A laser tripwire security system works with the identical principle and working. Instead of a string, there's a ray of light surrounding the area, and instead of a can of rocks, there’s an alarm of one sort or another.</a:t>
            </a:r>
          </a:p>
        </p:txBody>
      </p:sp>
    </p:spTree>
    <p:extLst>
      <p:ext uri="{BB962C8B-B14F-4D97-AF65-F5344CB8AC3E}">
        <p14:creationId xmlns:p14="http://schemas.microsoft.com/office/powerpoint/2010/main" val="260922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4030-00AF-4EEC-ACD0-3B869B74548F}"/>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AB217E4D-54FF-4EC1-B781-AA2289F0EF16}"/>
              </a:ext>
            </a:extLst>
          </p:cNvPr>
          <p:cNvSpPr>
            <a:spLocks noGrp="1"/>
          </p:cNvSpPr>
          <p:nvPr>
            <p:ph idx="1"/>
          </p:nvPr>
        </p:nvSpPr>
        <p:spPr>
          <a:xfrm>
            <a:off x="3869268" y="864108"/>
            <a:ext cx="3091971" cy="5120640"/>
          </a:xfrm>
        </p:spPr>
        <p:txBody>
          <a:bodyPr>
            <a:normAutofit/>
          </a:bodyPr>
          <a:lstStyle/>
          <a:p>
            <a:pPr marL="0" indent="0">
              <a:lnSpc>
                <a:spcPct val="115000"/>
              </a:lnSpc>
              <a:spcAft>
                <a:spcPts val="400"/>
              </a:spcAft>
              <a:buNone/>
            </a:pPr>
            <a:r>
              <a:rPr lang="en-IN" sz="2300" dirty="0">
                <a:solidFill>
                  <a:srgbClr val="000000"/>
                </a:solidFill>
                <a:latin typeface="Bahnschrift SemiBold" panose="020B0502040204020203" pitchFamily="34" charset="0"/>
              </a:rPr>
              <a:t>Hardware</a:t>
            </a:r>
          </a:p>
          <a:p>
            <a:pPr>
              <a:lnSpc>
                <a:spcPct val="115000"/>
              </a:lnSpc>
              <a:spcAft>
                <a:spcPts val="400"/>
              </a:spcAft>
            </a:pPr>
            <a:r>
              <a:rPr lang="en-IN" sz="1900" dirty="0">
                <a:solidFill>
                  <a:srgbClr val="000000"/>
                </a:solidFill>
                <a:latin typeface="Bahnschrift Light" panose="020B0502040204020203" pitchFamily="34" charset="0"/>
              </a:rPr>
              <a:t>Arduino Uno R3</a:t>
            </a:r>
          </a:p>
          <a:p>
            <a:pPr>
              <a:lnSpc>
                <a:spcPct val="115000"/>
              </a:lnSpc>
              <a:spcAft>
                <a:spcPts val="400"/>
              </a:spcAft>
            </a:pPr>
            <a:r>
              <a:rPr lang="en-IN" sz="1900" dirty="0">
                <a:solidFill>
                  <a:srgbClr val="000000"/>
                </a:solidFill>
                <a:latin typeface="Bahnschrift Light" panose="020B0502040204020203" pitchFamily="34" charset="0"/>
              </a:rPr>
              <a:t>SIM900A GSM module</a:t>
            </a:r>
          </a:p>
          <a:p>
            <a:pPr>
              <a:lnSpc>
                <a:spcPct val="115000"/>
              </a:lnSpc>
              <a:spcAft>
                <a:spcPts val="400"/>
              </a:spcAft>
            </a:pPr>
            <a:r>
              <a:rPr lang="en-IN" sz="1900" dirty="0">
                <a:solidFill>
                  <a:srgbClr val="000000"/>
                </a:solidFill>
                <a:latin typeface="Bahnschrift Light" panose="020B0502040204020203" pitchFamily="34" charset="0"/>
              </a:rPr>
              <a:t>Laser Module</a:t>
            </a:r>
          </a:p>
          <a:p>
            <a:pPr>
              <a:lnSpc>
                <a:spcPct val="115000"/>
              </a:lnSpc>
              <a:spcAft>
                <a:spcPts val="400"/>
              </a:spcAft>
            </a:pPr>
            <a:r>
              <a:rPr lang="en-IN" sz="1900" dirty="0">
                <a:solidFill>
                  <a:srgbClr val="000000"/>
                </a:solidFill>
                <a:latin typeface="Bahnschrift Light" panose="020B0502040204020203" pitchFamily="34" charset="0"/>
              </a:rPr>
              <a:t>Laser Sensor</a:t>
            </a:r>
          </a:p>
          <a:p>
            <a:pPr>
              <a:lnSpc>
                <a:spcPct val="115000"/>
              </a:lnSpc>
              <a:spcAft>
                <a:spcPts val="400"/>
              </a:spcAft>
            </a:pPr>
            <a:r>
              <a:rPr lang="en-IN" sz="1900" dirty="0">
                <a:solidFill>
                  <a:srgbClr val="000000"/>
                </a:solidFill>
                <a:latin typeface="Bahnschrift Light" panose="020B0502040204020203" pitchFamily="34" charset="0"/>
              </a:rPr>
              <a:t>Buzzer</a:t>
            </a:r>
          </a:p>
          <a:p>
            <a:pPr>
              <a:lnSpc>
                <a:spcPct val="115000"/>
              </a:lnSpc>
              <a:spcAft>
                <a:spcPts val="400"/>
              </a:spcAft>
            </a:pPr>
            <a:r>
              <a:rPr lang="en-IN" sz="1900" dirty="0">
                <a:solidFill>
                  <a:srgbClr val="000000"/>
                </a:solidFill>
                <a:latin typeface="Bahnschrift Light" panose="020B0502040204020203" pitchFamily="34" charset="0"/>
              </a:rPr>
              <a:t>3mm LED</a:t>
            </a:r>
          </a:p>
          <a:p>
            <a:pPr>
              <a:lnSpc>
                <a:spcPct val="115000"/>
              </a:lnSpc>
              <a:spcAft>
                <a:spcPts val="400"/>
              </a:spcAft>
            </a:pPr>
            <a:r>
              <a:rPr lang="en-IN" sz="1900" dirty="0">
                <a:solidFill>
                  <a:srgbClr val="000000"/>
                </a:solidFill>
                <a:latin typeface="Bahnschrift Light" panose="020B0502040204020203" pitchFamily="34" charset="0"/>
              </a:rPr>
              <a:t>Breadboards</a:t>
            </a:r>
          </a:p>
          <a:p>
            <a:pPr>
              <a:lnSpc>
                <a:spcPct val="115000"/>
              </a:lnSpc>
              <a:spcAft>
                <a:spcPts val="400"/>
              </a:spcAft>
            </a:pPr>
            <a:r>
              <a:rPr lang="en-IN" sz="1900" dirty="0">
                <a:solidFill>
                  <a:srgbClr val="000000"/>
                </a:solidFill>
                <a:latin typeface="Bahnschrift Light" panose="020B0502040204020203" pitchFamily="34" charset="0"/>
              </a:rPr>
              <a:t>Jumper Cables</a:t>
            </a:r>
          </a:p>
        </p:txBody>
      </p:sp>
      <p:sp>
        <p:nvSpPr>
          <p:cNvPr id="4" name="Content Placeholder 2">
            <a:extLst>
              <a:ext uri="{FF2B5EF4-FFF2-40B4-BE49-F238E27FC236}">
                <a16:creationId xmlns:a16="http://schemas.microsoft.com/office/drawing/2014/main" id="{7E71C79A-1399-4CB6-AC89-1F716F4A1615}"/>
              </a:ext>
            </a:extLst>
          </p:cNvPr>
          <p:cNvSpPr txBox="1">
            <a:spLocks/>
          </p:cNvSpPr>
          <p:nvPr/>
        </p:nvSpPr>
        <p:spPr>
          <a:xfrm>
            <a:off x="7630106" y="864108"/>
            <a:ext cx="3091971"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15000"/>
              </a:lnSpc>
              <a:spcAft>
                <a:spcPts val="400"/>
              </a:spcAft>
              <a:buFont typeface="Wingdings 2" pitchFamily="18" charset="2"/>
              <a:buNone/>
            </a:pPr>
            <a:r>
              <a:rPr lang="en-IN" sz="2300" dirty="0">
                <a:solidFill>
                  <a:srgbClr val="000000"/>
                </a:solidFill>
                <a:latin typeface="Bahnschrift SemiBold" panose="020B0502040204020203" pitchFamily="34" charset="0"/>
              </a:rPr>
              <a:t>Software</a:t>
            </a:r>
          </a:p>
          <a:p>
            <a:pPr>
              <a:lnSpc>
                <a:spcPct val="115000"/>
              </a:lnSpc>
              <a:spcAft>
                <a:spcPts val="400"/>
              </a:spcAft>
            </a:pPr>
            <a:r>
              <a:rPr lang="en-IN" sz="1900" dirty="0">
                <a:solidFill>
                  <a:srgbClr val="000000"/>
                </a:solidFill>
                <a:latin typeface="Bahnschrift Light" panose="020B0502040204020203" pitchFamily="34" charset="0"/>
              </a:rPr>
              <a:t>Arduino IDE</a:t>
            </a:r>
          </a:p>
          <a:p>
            <a:pPr marL="0" indent="0">
              <a:buFont typeface="Wingdings 2" pitchFamily="18" charset="2"/>
              <a:buNone/>
            </a:pPr>
            <a:endParaRPr lang="en-IN" dirty="0"/>
          </a:p>
        </p:txBody>
      </p:sp>
    </p:spTree>
    <p:extLst>
      <p:ext uri="{BB962C8B-B14F-4D97-AF65-F5344CB8AC3E}">
        <p14:creationId xmlns:p14="http://schemas.microsoft.com/office/powerpoint/2010/main" val="4258606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FDE4-CA64-40D4-A464-B380BE4E3B95}"/>
              </a:ext>
            </a:extLst>
          </p:cNvPr>
          <p:cNvSpPr>
            <a:spLocks noGrp="1"/>
          </p:cNvSpPr>
          <p:nvPr>
            <p:ph type="title"/>
          </p:nvPr>
        </p:nvSpPr>
        <p:spPr/>
        <p:txBody>
          <a:bodyPr/>
          <a:lstStyle/>
          <a:p>
            <a:r>
              <a:rPr lang="en-IN" dirty="0"/>
              <a:t>System Architecture</a:t>
            </a:r>
          </a:p>
        </p:txBody>
      </p:sp>
      <p:pic>
        <p:nvPicPr>
          <p:cNvPr id="4" name="Content Placeholder 3" descr="Diagram&#10;&#10;Description automatically generated">
            <a:extLst>
              <a:ext uri="{FF2B5EF4-FFF2-40B4-BE49-F238E27FC236}">
                <a16:creationId xmlns:a16="http://schemas.microsoft.com/office/drawing/2014/main" id="{565B3B07-5B38-472D-B8CD-F625733E994C}"/>
              </a:ext>
            </a:extLst>
          </p:cNvPr>
          <p:cNvPicPr>
            <a:picLocks noGrp="1" noChangeAspect="1"/>
          </p:cNvPicPr>
          <p:nvPr>
            <p:ph idx="1"/>
          </p:nvPr>
        </p:nvPicPr>
        <p:blipFill rotWithShape="1">
          <a:blip r:embed="rId2"/>
          <a:srcRect t="2990"/>
          <a:stretch/>
        </p:blipFill>
        <p:spPr bwMode="auto">
          <a:xfrm>
            <a:off x="3868738" y="2424154"/>
            <a:ext cx="7315200" cy="3651987"/>
          </a:xfrm>
          <a:prstGeom prst="rect">
            <a:avLst/>
          </a:prstGeom>
          <a:ln>
            <a:noFill/>
          </a:ln>
          <a:extLst>
            <a:ext uri="{53640926-AAD7-44D8-BBD7-CCE9431645EC}">
              <a14:shadowObscured xmlns:a14="http://schemas.microsoft.com/office/drawing/2010/main"/>
            </a:ext>
          </a:extLst>
        </p:spPr>
      </p:pic>
      <p:sp>
        <p:nvSpPr>
          <p:cNvPr id="5" name="Content Placeholder 2">
            <a:extLst>
              <a:ext uri="{FF2B5EF4-FFF2-40B4-BE49-F238E27FC236}">
                <a16:creationId xmlns:a16="http://schemas.microsoft.com/office/drawing/2014/main" id="{A850DC58-98DC-4DC4-A65E-0682F5480164}"/>
              </a:ext>
            </a:extLst>
          </p:cNvPr>
          <p:cNvSpPr txBox="1">
            <a:spLocks/>
          </p:cNvSpPr>
          <p:nvPr/>
        </p:nvSpPr>
        <p:spPr>
          <a:xfrm>
            <a:off x="3869268" y="864108"/>
            <a:ext cx="3091971" cy="156004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15000"/>
              </a:lnSpc>
              <a:spcAft>
                <a:spcPts val="400"/>
              </a:spcAft>
              <a:buFont typeface="Wingdings 2" pitchFamily="18" charset="2"/>
              <a:buNone/>
            </a:pPr>
            <a:r>
              <a:rPr lang="en-IN" sz="2300" dirty="0">
                <a:solidFill>
                  <a:srgbClr val="000000"/>
                </a:solidFill>
                <a:latin typeface="Bahnschrift SemiBold" panose="020B0502040204020203" pitchFamily="34" charset="0"/>
              </a:rPr>
              <a:t>Block Diagram</a:t>
            </a:r>
            <a:endParaRPr lang="en-IN" sz="1900" dirty="0">
              <a:solidFill>
                <a:srgbClr val="000000"/>
              </a:solidFill>
              <a:latin typeface="Bahnschrift Light" panose="020B0502040204020203" pitchFamily="34" charset="0"/>
            </a:endParaRPr>
          </a:p>
        </p:txBody>
      </p:sp>
    </p:spTree>
    <p:extLst>
      <p:ext uri="{BB962C8B-B14F-4D97-AF65-F5344CB8AC3E}">
        <p14:creationId xmlns:p14="http://schemas.microsoft.com/office/powerpoint/2010/main" val="245734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B5200-C3A7-4251-B83B-F6B731D8B338}"/>
              </a:ext>
            </a:extLst>
          </p:cNvPr>
          <p:cNvSpPr>
            <a:spLocks noGrp="1"/>
          </p:cNvSpPr>
          <p:nvPr>
            <p:ph idx="1"/>
          </p:nvPr>
        </p:nvSpPr>
        <p:spPr>
          <a:xfrm>
            <a:off x="3869268" y="864108"/>
            <a:ext cx="7315200" cy="1849595"/>
          </a:xfrm>
        </p:spPr>
        <p:txBody>
          <a:bodyPr>
            <a:normAutofit fontScale="92500" lnSpcReduction="10000"/>
          </a:bodyPr>
          <a:lstStyle/>
          <a:p>
            <a:pPr marL="0" indent="0">
              <a:lnSpc>
                <a:spcPct val="115000"/>
              </a:lnSpc>
              <a:spcAft>
                <a:spcPts val="400"/>
              </a:spcAft>
              <a:buNone/>
            </a:pPr>
            <a:r>
              <a:rPr lang="en-IN" sz="1800" b="1" dirty="0">
                <a:solidFill>
                  <a:srgbClr val="000000"/>
                </a:solidFill>
                <a:effectLst/>
                <a:latin typeface="Bahnschrift SemiBold" panose="020B0502040204020203" pitchFamily="34" charset="0"/>
                <a:ea typeface="Calibri" panose="020F0502020204030204" pitchFamily="34" charset="0"/>
              </a:rPr>
              <a:t>Function/working </a:t>
            </a:r>
            <a:endParaRPr lang="en-IN" sz="1800" dirty="0">
              <a:solidFill>
                <a:srgbClr val="000000"/>
              </a:solidFill>
              <a:effectLst/>
              <a:latin typeface="Bahnschrift SemiBold" panose="020B0502040204020203" pitchFamily="34" charset="0"/>
              <a:ea typeface="Calibri" panose="020F0502020204030204" pitchFamily="34" charset="0"/>
            </a:endParaRPr>
          </a:p>
          <a:p>
            <a:pPr marL="0" indent="0">
              <a:lnSpc>
                <a:spcPct val="115000"/>
              </a:lnSpc>
              <a:spcAft>
                <a:spcPts val="400"/>
              </a:spcAft>
              <a:buNone/>
            </a:pPr>
            <a:r>
              <a:rPr lang="en-IN" sz="1400" dirty="0">
                <a:solidFill>
                  <a:srgbClr val="000000"/>
                </a:solidFill>
                <a:latin typeface="Bahnschrift Light" panose="020B0502040204020203" pitchFamily="34" charset="0"/>
              </a:rPr>
              <a:t>Arduino Uno: </a:t>
            </a:r>
          </a:p>
          <a:p>
            <a:pPr>
              <a:lnSpc>
                <a:spcPct val="115000"/>
              </a:lnSpc>
              <a:spcAft>
                <a:spcPts val="400"/>
              </a:spcAft>
            </a:pPr>
            <a:r>
              <a:rPr lang="en-IN" sz="1400" dirty="0">
                <a:solidFill>
                  <a:srgbClr val="000000"/>
                </a:solidFill>
                <a:latin typeface="Bahnschrift Light" panose="020B0502040204020203" pitchFamily="34" charset="0"/>
              </a:rPr>
              <a:t>The Arduino UNO is that the best board to get started with electronics and coding. If this can be your first experience tinkering with the platform, the UNO is that the most robust board you'll start fiddling with. The UNO is that the most used and documented board of the whole Arduino family</a:t>
            </a:r>
          </a:p>
        </p:txBody>
      </p:sp>
      <p:sp>
        <p:nvSpPr>
          <p:cNvPr id="4" name="Title 1">
            <a:extLst>
              <a:ext uri="{FF2B5EF4-FFF2-40B4-BE49-F238E27FC236}">
                <a16:creationId xmlns:a16="http://schemas.microsoft.com/office/drawing/2014/main" id="{CB5479C5-F62D-4380-8A8D-74F2BE6FE2F0}"/>
              </a:ext>
            </a:extLst>
          </p:cNvPr>
          <p:cNvSpPr>
            <a:spLocks noGrp="1"/>
          </p:cNvSpPr>
          <p:nvPr>
            <p:ph type="title"/>
          </p:nvPr>
        </p:nvSpPr>
        <p:spPr>
          <a:xfrm>
            <a:off x="252919" y="1123837"/>
            <a:ext cx="2947482" cy="4601183"/>
          </a:xfrm>
        </p:spPr>
        <p:txBody>
          <a:bodyPr/>
          <a:lstStyle/>
          <a:p>
            <a:r>
              <a:rPr lang="en-IN" dirty="0"/>
              <a:t>System Architecture</a:t>
            </a:r>
          </a:p>
        </p:txBody>
      </p:sp>
      <p:pic>
        <p:nvPicPr>
          <p:cNvPr id="10" name="Picture 9" descr="A picture containing text, electronics, circuit&#10;&#10;Description automatically generated">
            <a:extLst>
              <a:ext uri="{FF2B5EF4-FFF2-40B4-BE49-F238E27FC236}">
                <a16:creationId xmlns:a16="http://schemas.microsoft.com/office/drawing/2014/main" id="{A1D5B0ED-DCB7-4706-B9FE-974F8D72AC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3750" y="2523693"/>
            <a:ext cx="4042533" cy="4042533"/>
          </a:xfrm>
          <a:prstGeom prst="rect">
            <a:avLst/>
          </a:prstGeom>
          <a:noFill/>
          <a:ln>
            <a:noFill/>
          </a:ln>
        </p:spPr>
      </p:pic>
    </p:spTree>
    <p:extLst>
      <p:ext uri="{BB962C8B-B14F-4D97-AF65-F5344CB8AC3E}">
        <p14:creationId xmlns:p14="http://schemas.microsoft.com/office/powerpoint/2010/main" val="19932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F25DE7-A46A-44C5-8FEE-44EA1DA3AFBD}"/>
              </a:ext>
            </a:extLst>
          </p:cNvPr>
          <p:cNvSpPr>
            <a:spLocks noGrp="1"/>
          </p:cNvSpPr>
          <p:nvPr>
            <p:ph type="title"/>
          </p:nvPr>
        </p:nvSpPr>
        <p:spPr>
          <a:xfrm>
            <a:off x="252919" y="1123837"/>
            <a:ext cx="2947482" cy="4601183"/>
          </a:xfrm>
        </p:spPr>
        <p:txBody>
          <a:bodyPr/>
          <a:lstStyle/>
          <a:p>
            <a:r>
              <a:rPr lang="en-IN" dirty="0"/>
              <a:t>System Architecture</a:t>
            </a:r>
          </a:p>
        </p:txBody>
      </p:sp>
      <p:sp>
        <p:nvSpPr>
          <p:cNvPr id="6" name="Content Placeholder 2">
            <a:extLst>
              <a:ext uri="{FF2B5EF4-FFF2-40B4-BE49-F238E27FC236}">
                <a16:creationId xmlns:a16="http://schemas.microsoft.com/office/drawing/2014/main" id="{E33D1388-7685-4A59-BFC2-C108C1637C32}"/>
              </a:ext>
            </a:extLst>
          </p:cNvPr>
          <p:cNvSpPr>
            <a:spLocks noGrp="1"/>
          </p:cNvSpPr>
          <p:nvPr>
            <p:ph idx="1"/>
          </p:nvPr>
        </p:nvSpPr>
        <p:spPr>
          <a:xfrm>
            <a:off x="3868738" y="863601"/>
            <a:ext cx="7315200" cy="3452760"/>
          </a:xfrm>
        </p:spPr>
        <p:txBody>
          <a:bodyPr>
            <a:normAutofit/>
          </a:bodyPr>
          <a:lstStyle/>
          <a:p>
            <a:pPr marL="0" indent="0">
              <a:lnSpc>
                <a:spcPct val="115000"/>
              </a:lnSpc>
              <a:spcAft>
                <a:spcPts val="400"/>
              </a:spcAft>
              <a:buNone/>
            </a:pPr>
            <a:r>
              <a:rPr lang="en-IN" sz="1800" dirty="0">
                <a:solidFill>
                  <a:srgbClr val="000000"/>
                </a:solidFill>
                <a:effectLst/>
                <a:latin typeface="Bahnschrift SemiBold" panose="020B0502040204020203" pitchFamily="34" charset="0"/>
                <a:ea typeface="Calibri" panose="020F0502020204030204" pitchFamily="34" charset="0"/>
              </a:rPr>
              <a:t>Laser Diode Module:</a:t>
            </a:r>
          </a:p>
          <a:p>
            <a:pPr marL="0" indent="0">
              <a:lnSpc>
                <a:spcPct val="115000"/>
              </a:lnSpc>
              <a:spcAft>
                <a:spcPts val="400"/>
              </a:spcAft>
              <a:buNone/>
            </a:pPr>
            <a:r>
              <a:rPr lang="en-IN" sz="1600" dirty="0">
                <a:solidFill>
                  <a:srgbClr val="000000"/>
                </a:solidFill>
                <a:effectLst/>
                <a:latin typeface="Bahnschrift Light" panose="020B0502040204020203" pitchFamily="34" charset="0"/>
                <a:ea typeface="Calibri" panose="020F0502020204030204" pitchFamily="34" charset="0"/>
              </a:rPr>
              <a:t>Laser Transmitter module for Arduino emits a dot-shaped, red light of laser beam. Laser transmitter module consists of a 650nm red laser diode head and a resistor. The specification of Laser Transmitter Module is as follows:  </a:t>
            </a:r>
          </a:p>
          <a:p>
            <a:pPr marL="342900" lvl="0" indent="-342900">
              <a:lnSpc>
                <a:spcPct val="115000"/>
              </a:lnSpc>
              <a:spcAft>
                <a:spcPts val="400"/>
              </a:spcAft>
              <a:buFont typeface="Symbol" panose="05050102010706020507" pitchFamily="18" charset="2"/>
              <a:buChar char=""/>
            </a:pPr>
            <a:r>
              <a:rPr lang="en-IN" sz="1600" dirty="0">
                <a:solidFill>
                  <a:srgbClr val="000000"/>
                </a:solidFill>
                <a:effectLst/>
                <a:latin typeface="Bahnschrift Light" panose="020B0502040204020203" pitchFamily="34" charset="0"/>
                <a:ea typeface="Calibri" panose="020F0502020204030204" pitchFamily="34" charset="0"/>
              </a:rPr>
              <a:t>Operating Voltage – 5V </a:t>
            </a:r>
          </a:p>
          <a:p>
            <a:pPr marL="342900" lvl="0" indent="-342900">
              <a:lnSpc>
                <a:spcPct val="115000"/>
              </a:lnSpc>
              <a:spcAft>
                <a:spcPts val="400"/>
              </a:spcAft>
              <a:buFont typeface="Symbol" panose="05050102010706020507" pitchFamily="18" charset="2"/>
              <a:buChar char=""/>
            </a:pPr>
            <a:r>
              <a:rPr lang="en-IN" sz="1600" dirty="0">
                <a:solidFill>
                  <a:srgbClr val="000000"/>
                </a:solidFill>
                <a:effectLst/>
                <a:latin typeface="Bahnschrift Light" panose="020B0502040204020203" pitchFamily="34" charset="0"/>
                <a:ea typeface="Calibri" panose="020F0502020204030204" pitchFamily="34" charset="0"/>
              </a:rPr>
              <a:t>Output Power – 5mW </a:t>
            </a:r>
          </a:p>
          <a:p>
            <a:pPr marL="342900" lvl="0" indent="-342900">
              <a:lnSpc>
                <a:spcPct val="115000"/>
              </a:lnSpc>
              <a:spcAft>
                <a:spcPts val="400"/>
              </a:spcAft>
              <a:buFont typeface="Symbol" panose="05050102010706020507" pitchFamily="18" charset="2"/>
              <a:buChar char=""/>
            </a:pPr>
            <a:r>
              <a:rPr lang="en-IN" sz="1600" dirty="0">
                <a:solidFill>
                  <a:srgbClr val="000000"/>
                </a:solidFill>
                <a:effectLst/>
                <a:latin typeface="Bahnschrift Light" panose="020B0502040204020203" pitchFamily="34" charset="0"/>
                <a:ea typeface="Calibri" panose="020F0502020204030204" pitchFamily="34" charset="0"/>
              </a:rPr>
              <a:t>Wavelength – 650nm</a:t>
            </a:r>
          </a:p>
        </p:txBody>
      </p:sp>
      <p:pic>
        <p:nvPicPr>
          <p:cNvPr id="7" name="Picture 6">
            <a:extLst>
              <a:ext uri="{FF2B5EF4-FFF2-40B4-BE49-F238E27FC236}">
                <a16:creationId xmlns:a16="http://schemas.microsoft.com/office/drawing/2014/main" id="{00D58F90-A0DF-48AE-A7B3-6072D2229E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35970" y="2589980"/>
            <a:ext cx="3725319" cy="3725319"/>
          </a:xfrm>
          <a:prstGeom prst="rect">
            <a:avLst/>
          </a:prstGeom>
          <a:noFill/>
          <a:ln>
            <a:noFill/>
          </a:ln>
        </p:spPr>
      </p:pic>
      <p:sp>
        <p:nvSpPr>
          <p:cNvPr id="8" name="Content Placeholder 2">
            <a:extLst>
              <a:ext uri="{FF2B5EF4-FFF2-40B4-BE49-F238E27FC236}">
                <a16:creationId xmlns:a16="http://schemas.microsoft.com/office/drawing/2014/main" id="{C28444D7-D5C9-4F8C-AAFE-BEF3F99D5A1A}"/>
              </a:ext>
            </a:extLst>
          </p:cNvPr>
          <p:cNvSpPr txBox="1">
            <a:spLocks/>
          </p:cNvSpPr>
          <p:nvPr/>
        </p:nvSpPr>
        <p:spPr>
          <a:xfrm>
            <a:off x="3678370" y="4129547"/>
            <a:ext cx="4226765" cy="257113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15000"/>
              </a:lnSpc>
              <a:spcAft>
                <a:spcPts val="1000"/>
              </a:spcAft>
              <a:buNone/>
            </a:pPr>
            <a:r>
              <a:rPr lang="en-IN" sz="1800" dirty="0">
                <a:solidFill>
                  <a:srgbClr val="000000"/>
                </a:solidFill>
                <a:latin typeface="Bahnschrift SemiBold" panose="020B0502040204020203" pitchFamily="34" charset="0"/>
              </a:rPr>
              <a:t>SIM000A GSM Module:</a:t>
            </a:r>
          </a:p>
          <a:p>
            <a:pPr>
              <a:lnSpc>
                <a:spcPct val="115000"/>
              </a:lnSpc>
              <a:spcAft>
                <a:spcPts val="1000"/>
              </a:spcAft>
            </a:pPr>
            <a:r>
              <a:rPr lang="en-IN" sz="1600" dirty="0">
                <a:solidFill>
                  <a:srgbClr val="000000"/>
                </a:solidFill>
                <a:latin typeface="Bahnschrift Light" panose="020B0502040204020203" pitchFamily="34" charset="0"/>
              </a:rPr>
              <a:t>Quad-Band GSM/ 850/900/1800/1900MHz</a:t>
            </a:r>
          </a:p>
          <a:p>
            <a:pPr>
              <a:lnSpc>
                <a:spcPct val="115000"/>
              </a:lnSpc>
              <a:spcAft>
                <a:spcPts val="1000"/>
              </a:spcAft>
            </a:pPr>
            <a:r>
              <a:rPr lang="en-IN" sz="1600" dirty="0">
                <a:solidFill>
                  <a:srgbClr val="000000"/>
                </a:solidFill>
                <a:latin typeface="Bahnschrift Light" panose="020B0502040204020203" pitchFamily="34" charset="0"/>
              </a:rPr>
              <a:t>Compatible with </a:t>
            </a:r>
            <a:r>
              <a:rPr lang="en-IN" sz="1600" dirty="0" err="1">
                <a:solidFill>
                  <a:srgbClr val="000000"/>
                </a:solidFill>
                <a:latin typeface="Bahnschrift Light" panose="020B0502040204020203" pitchFamily="34" charset="0"/>
              </a:rPr>
              <a:t>arduino</a:t>
            </a:r>
            <a:r>
              <a:rPr lang="en-IN" sz="1600" dirty="0">
                <a:solidFill>
                  <a:srgbClr val="000000"/>
                </a:solidFill>
                <a:latin typeface="Bahnschrift Light" panose="020B0502040204020203" pitchFamily="34" charset="0"/>
              </a:rPr>
              <a:t>, raspberry pi, arm, </a:t>
            </a:r>
            <a:r>
              <a:rPr lang="en-IN" sz="1600" dirty="0" err="1">
                <a:solidFill>
                  <a:srgbClr val="000000"/>
                </a:solidFill>
                <a:latin typeface="Bahnschrift Light" panose="020B0502040204020203" pitchFamily="34" charset="0"/>
              </a:rPr>
              <a:t>avr</a:t>
            </a:r>
            <a:r>
              <a:rPr lang="en-IN" sz="1600" dirty="0">
                <a:solidFill>
                  <a:srgbClr val="000000"/>
                </a:solidFill>
                <a:latin typeface="Bahnschrift Light" panose="020B0502040204020203" pitchFamily="34" charset="0"/>
              </a:rPr>
              <a:t>, pic, 8051</a:t>
            </a:r>
          </a:p>
          <a:p>
            <a:pPr>
              <a:lnSpc>
                <a:spcPct val="115000"/>
              </a:lnSpc>
              <a:spcAft>
                <a:spcPts val="1000"/>
              </a:spcAft>
            </a:pPr>
            <a:r>
              <a:rPr lang="en-IN" sz="1600" dirty="0">
                <a:solidFill>
                  <a:srgbClr val="000000"/>
                </a:solidFill>
                <a:latin typeface="Bahnschrift Light" panose="020B0502040204020203" pitchFamily="34" charset="0"/>
              </a:rPr>
              <a:t>power supply 12v 1amp to 2 amps max </a:t>
            </a:r>
          </a:p>
        </p:txBody>
      </p:sp>
    </p:spTree>
    <p:extLst>
      <p:ext uri="{BB962C8B-B14F-4D97-AF65-F5344CB8AC3E}">
        <p14:creationId xmlns:p14="http://schemas.microsoft.com/office/powerpoint/2010/main" val="249095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5BEF-450A-4EC8-82F3-1DA1D562EA88}"/>
              </a:ext>
            </a:extLst>
          </p:cNvPr>
          <p:cNvSpPr>
            <a:spLocks noGrp="1"/>
          </p:cNvSpPr>
          <p:nvPr>
            <p:ph type="title"/>
          </p:nvPr>
        </p:nvSpPr>
        <p:spPr>
          <a:xfrm>
            <a:off x="252919" y="1123837"/>
            <a:ext cx="3149042" cy="4601183"/>
          </a:xfrm>
        </p:spPr>
        <p:txBody>
          <a:bodyPr/>
          <a:lstStyle/>
          <a:p>
            <a:r>
              <a:rPr lang="en-IN" dirty="0"/>
              <a:t>Design and Implementation</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8582D0A3-8942-4657-A6E2-D90BE5CDE881}"/>
              </a:ext>
            </a:extLst>
          </p:cNvPr>
          <p:cNvSpPr>
            <a:spLocks noGrp="1"/>
          </p:cNvSpPr>
          <p:nvPr>
            <p:ph idx="1"/>
          </p:nvPr>
        </p:nvSpPr>
        <p:spPr>
          <a:xfrm>
            <a:off x="3869268" y="864108"/>
            <a:ext cx="7315200" cy="1869260"/>
          </a:xfrm>
        </p:spPr>
        <p:txBody>
          <a:bodyPr>
            <a:normAutofit lnSpcReduction="10000"/>
          </a:bodyPr>
          <a:lstStyle/>
          <a:p>
            <a:pPr marL="0" indent="0">
              <a:lnSpc>
                <a:spcPct val="115000"/>
              </a:lnSpc>
              <a:spcAft>
                <a:spcPts val="400"/>
              </a:spcAft>
              <a:buNone/>
            </a:pPr>
            <a:r>
              <a:rPr lang="en-IN" sz="1800" dirty="0">
                <a:solidFill>
                  <a:srgbClr val="000000"/>
                </a:solidFill>
                <a:latin typeface="Bahnschrift SemiBold" panose="020B0502040204020203" pitchFamily="34" charset="0"/>
              </a:rPr>
              <a:t>Features</a:t>
            </a:r>
          </a:p>
          <a:p>
            <a:pPr>
              <a:lnSpc>
                <a:spcPct val="115000"/>
              </a:lnSpc>
              <a:spcAft>
                <a:spcPts val="400"/>
              </a:spcAft>
            </a:pPr>
            <a:r>
              <a:rPr lang="en-IN" sz="1600" dirty="0">
                <a:solidFill>
                  <a:srgbClr val="000000"/>
                </a:solidFill>
                <a:latin typeface="Bahnschrift Light" panose="020B0502040204020203" pitchFamily="34" charset="0"/>
              </a:rPr>
              <a:t>Simple small sized design makes it appropriate for small scale security measures and laser moreover provides stealth making the whole system better as security measurement.</a:t>
            </a:r>
          </a:p>
          <a:p>
            <a:pPr marL="0" indent="0">
              <a:lnSpc>
                <a:spcPct val="115000"/>
              </a:lnSpc>
              <a:spcAft>
                <a:spcPts val="400"/>
              </a:spcAft>
              <a:buNone/>
            </a:pPr>
            <a:r>
              <a:rPr lang="en-IN" sz="1800" dirty="0">
                <a:solidFill>
                  <a:srgbClr val="000000"/>
                </a:solidFill>
                <a:latin typeface="Bahnschrift SemiBold" panose="020B0502040204020203" pitchFamily="34" charset="0"/>
              </a:rPr>
              <a:t>Snapshots</a:t>
            </a:r>
          </a:p>
        </p:txBody>
      </p:sp>
      <p:pic>
        <p:nvPicPr>
          <p:cNvPr id="4" name="Picture 3">
            <a:extLst>
              <a:ext uri="{FF2B5EF4-FFF2-40B4-BE49-F238E27FC236}">
                <a16:creationId xmlns:a16="http://schemas.microsoft.com/office/drawing/2014/main" id="{C76D9D2F-09EA-4BF8-BC21-49082EADE5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620"/>
          <a:stretch/>
        </p:blipFill>
        <p:spPr bwMode="auto">
          <a:xfrm rot="5400000">
            <a:off x="4885856" y="2543741"/>
            <a:ext cx="4157007" cy="365136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0487800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26</TotalTime>
  <Words>1095</Words>
  <Application>Microsoft Office PowerPoint</Application>
  <PresentationFormat>Widescreen</PresentationFormat>
  <Paragraphs>74</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Bahnschrift Light</vt:lpstr>
      <vt:lpstr>Bahnschrift SemiBold</vt:lpstr>
      <vt:lpstr>Calibri</vt:lpstr>
      <vt:lpstr>Corbel</vt:lpstr>
      <vt:lpstr>Symbol</vt:lpstr>
      <vt:lpstr>Times New Roman</vt:lpstr>
      <vt:lpstr>Wingdings 2</vt:lpstr>
      <vt:lpstr>Frame</vt:lpstr>
      <vt:lpstr>EIOT Mini Project  Laser Tripwire Security Sensor </vt:lpstr>
      <vt:lpstr>Introduction</vt:lpstr>
      <vt:lpstr>Introduction</vt:lpstr>
      <vt:lpstr>Literature Survey</vt:lpstr>
      <vt:lpstr>Requirements</vt:lpstr>
      <vt:lpstr>System Architecture</vt:lpstr>
      <vt:lpstr>System Architecture</vt:lpstr>
      <vt:lpstr>System Architecture</vt:lpstr>
      <vt:lpstr>Design and Implementation </vt:lpstr>
      <vt:lpstr>Testing and Results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EIOT Mini Project  Laser Tripwire Security Sensor</dc:title>
  <dc:creator>Aniket Sharma</dc:creator>
  <cp:lastModifiedBy>Aniket Sharma</cp:lastModifiedBy>
  <cp:revision>2</cp:revision>
  <dcterms:created xsi:type="dcterms:W3CDTF">2021-10-05T04:30:03Z</dcterms:created>
  <dcterms:modified xsi:type="dcterms:W3CDTF">2021-10-05T04:56:31Z</dcterms:modified>
</cp:coreProperties>
</file>