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7" r:id="rId19"/>
    <p:sldId id="272"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ADDC5-38A8-44DE-8BDC-95719A5C3BA2}" v="33" dt="2024-10-24T17:20:22.751"/>
    <p1510:client id="{E87D43A4-1C26-41C6-B6B0-34681B53C3C0}" v="23" dt="2024-10-24T16:09:28.7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72"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nvi Mhatre" userId="828dc839b5aeb77e" providerId="Windows Live" clId="Web-{9BBADDC5-38A8-44DE-8BDC-95719A5C3BA2}"/>
    <pc:docChg chg="modSld">
      <pc:chgData name="Saanvi Mhatre" userId="828dc839b5aeb77e" providerId="Windows Live" clId="Web-{9BBADDC5-38A8-44DE-8BDC-95719A5C3BA2}" dt="2024-10-24T17:20:22.751" v="19" actId="20577"/>
      <pc:docMkLst>
        <pc:docMk/>
      </pc:docMkLst>
      <pc:sldChg chg="modSp">
        <pc:chgData name="Saanvi Mhatre" userId="828dc839b5aeb77e" providerId="Windows Live" clId="Web-{9BBADDC5-38A8-44DE-8BDC-95719A5C3BA2}" dt="2024-10-24T17:20:22.751" v="19" actId="20577"/>
        <pc:sldMkLst>
          <pc:docMk/>
          <pc:sldMk cId="0" sldId="265"/>
        </pc:sldMkLst>
        <pc:spChg chg="mod">
          <ac:chgData name="Saanvi Mhatre" userId="828dc839b5aeb77e" providerId="Windows Live" clId="Web-{9BBADDC5-38A8-44DE-8BDC-95719A5C3BA2}" dt="2024-10-24T17:20:22.751" v="19" actId="20577"/>
          <ac:spMkLst>
            <pc:docMk/>
            <pc:sldMk cId="0" sldId="265"/>
            <ac:spMk id="4" creationId="{313E0769-9D40-F755-877C-9A7A699DCA8A}"/>
          </ac:spMkLst>
        </pc:spChg>
      </pc:sldChg>
      <pc:sldChg chg="modSp">
        <pc:chgData name="Saanvi Mhatre" userId="828dc839b5aeb77e" providerId="Windows Live" clId="Web-{9BBADDC5-38A8-44DE-8BDC-95719A5C3BA2}" dt="2024-10-24T17:08:09.520" v="15" actId="1076"/>
        <pc:sldMkLst>
          <pc:docMk/>
          <pc:sldMk cId="0" sldId="269"/>
        </pc:sldMkLst>
        <pc:spChg chg="mod">
          <ac:chgData name="Saanvi Mhatre" userId="828dc839b5aeb77e" providerId="Windows Live" clId="Web-{9BBADDC5-38A8-44DE-8BDC-95719A5C3BA2}" dt="2024-10-24T17:08:09.520" v="15" actId="1076"/>
          <ac:spMkLst>
            <pc:docMk/>
            <pc:sldMk cId="0" sldId="269"/>
            <ac:spMk id="11" creationId="{F0FFC3E5-E5AF-8ADF-8D85-35F5AF59C8B4}"/>
          </ac:spMkLst>
        </pc:spChg>
      </pc:sldChg>
      <pc:sldChg chg="modSp">
        <pc:chgData name="Saanvi Mhatre" userId="828dc839b5aeb77e" providerId="Windows Live" clId="Web-{9BBADDC5-38A8-44DE-8BDC-95719A5C3BA2}" dt="2024-10-24T17:07:40.956" v="14" actId="20577"/>
        <pc:sldMkLst>
          <pc:docMk/>
          <pc:sldMk cId="2705594424" sldId="276"/>
        </pc:sldMkLst>
        <pc:spChg chg="mod">
          <ac:chgData name="Saanvi Mhatre" userId="828dc839b5aeb77e" providerId="Windows Live" clId="Web-{9BBADDC5-38A8-44DE-8BDC-95719A5C3BA2}" dt="2024-10-24T17:07:40.956" v="14" actId="20577"/>
          <ac:spMkLst>
            <pc:docMk/>
            <pc:sldMk cId="2705594424" sldId="276"/>
            <ac:spMk id="4" creationId="{8AE3C8A5-BD34-9DF9-8443-BDF080B725DD}"/>
          </ac:spMkLst>
        </pc:spChg>
      </pc:sldChg>
    </pc:docChg>
  </pc:docChgLst>
  <pc:docChgLst>
    <pc:chgData name="Shubham Gupta" userId="3cda05667a61dc8c" providerId="LiveId" clId="{E87D43A4-1C26-41C6-B6B0-34681B53C3C0}"/>
    <pc:docChg chg="undo custSel addSld delSld modSld sldOrd">
      <pc:chgData name="Shubham Gupta" userId="3cda05667a61dc8c" providerId="LiveId" clId="{E87D43A4-1C26-41C6-B6B0-34681B53C3C0}" dt="2024-10-25T06:21:43.027" v="449" actId="1038"/>
      <pc:docMkLst>
        <pc:docMk/>
      </pc:docMkLst>
      <pc:sldChg chg="modSp mod">
        <pc:chgData name="Shubham Gupta" userId="3cda05667a61dc8c" providerId="LiveId" clId="{E87D43A4-1C26-41C6-B6B0-34681B53C3C0}" dt="2024-10-25T04:25:50.503" v="333" actId="20577"/>
        <pc:sldMkLst>
          <pc:docMk/>
          <pc:sldMk cId="0" sldId="257"/>
        </pc:sldMkLst>
        <pc:spChg chg="mod">
          <ac:chgData name="Shubham Gupta" userId="3cda05667a61dc8c" providerId="LiveId" clId="{E87D43A4-1C26-41C6-B6B0-34681B53C3C0}" dt="2024-10-25T04:25:50.503" v="333" actId="20577"/>
          <ac:spMkLst>
            <pc:docMk/>
            <pc:sldMk cId="0" sldId="257"/>
            <ac:spMk id="2" creationId="{00000000-0000-0000-0000-000000000000}"/>
          </ac:spMkLst>
        </pc:spChg>
      </pc:sldChg>
      <pc:sldChg chg="modSp mod">
        <pc:chgData name="Shubham Gupta" userId="3cda05667a61dc8c" providerId="LiveId" clId="{E87D43A4-1C26-41C6-B6B0-34681B53C3C0}" dt="2024-10-25T06:18:01.040" v="348" actId="20577"/>
        <pc:sldMkLst>
          <pc:docMk/>
          <pc:sldMk cId="0" sldId="258"/>
        </pc:sldMkLst>
        <pc:spChg chg="mod">
          <ac:chgData name="Shubham Gupta" userId="3cda05667a61dc8c" providerId="LiveId" clId="{E87D43A4-1C26-41C6-B6B0-34681B53C3C0}" dt="2024-10-25T04:25:40.566" v="329" actId="1076"/>
          <ac:spMkLst>
            <pc:docMk/>
            <pc:sldMk cId="0" sldId="258"/>
            <ac:spMk id="2" creationId="{00000000-0000-0000-0000-000000000000}"/>
          </ac:spMkLst>
        </pc:spChg>
        <pc:spChg chg="mod">
          <ac:chgData name="Shubham Gupta" userId="3cda05667a61dc8c" providerId="LiveId" clId="{E87D43A4-1C26-41C6-B6B0-34681B53C3C0}" dt="2024-10-25T06:18:01.040" v="348" actId="20577"/>
          <ac:spMkLst>
            <pc:docMk/>
            <pc:sldMk cId="0" sldId="258"/>
            <ac:spMk id="3" creationId="{00000000-0000-0000-0000-000000000000}"/>
          </ac:spMkLst>
        </pc:spChg>
      </pc:sldChg>
      <pc:sldChg chg="modSp mod">
        <pc:chgData name="Shubham Gupta" userId="3cda05667a61dc8c" providerId="LiveId" clId="{E87D43A4-1C26-41C6-B6B0-34681B53C3C0}" dt="2024-10-24T16:00:35.462" v="102" actId="1037"/>
        <pc:sldMkLst>
          <pc:docMk/>
          <pc:sldMk cId="0" sldId="260"/>
        </pc:sldMkLst>
        <pc:spChg chg="mod">
          <ac:chgData name="Shubham Gupta" userId="3cda05667a61dc8c" providerId="LiveId" clId="{E87D43A4-1C26-41C6-B6B0-34681B53C3C0}" dt="2024-10-24T16:00:35.462" v="102" actId="1037"/>
          <ac:spMkLst>
            <pc:docMk/>
            <pc:sldMk cId="0" sldId="260"/>
            <ac:spMk id="2" creationId="{00000000-0000-0000-0000-000000000000}"/>
          </ac:spMkLst>
        </pc:spChg>
        <pc:spChg chg="mod">
          <ac:chgData name="Shubham Gupta" userId="3cda05667a61dc8c" providerId="LiveId" clId="{E87D43A4-1C26-41C6-B6B0-34681B53C3C0}" dt="2024-10-24T16:00:17.532" v="87" actId="255"/>
          <ac:spMkLst>
            <pc:docMk/>
            <pc:sldMk cId="0" sldId="260"/>
            <ac:spMk id="4" creationId="{BB3C114F-7A8C-ADA6-D48B-63B6A12F12A3}"/>
          </ac:spMkLst>
        </pc:spChg>
      </pc:sldChg>
      <pc:sldChg chg="modSp mod">
        <pc:chgData name="Shubham Gupta" userId="3cda05667a61dc8c" providerId="LiveId" clId="{E87D43A4-1C26-41C6-B6B0-34681B53C3C0}" dt="2024-10-24T16:01:48.352" v="120" actId="1036"/>
        <pc:sldMkLst>
          <pc:docMk/>
          <pc:sldMk cId="0" sldId="262"/>
        </pc:sldMkLst>
        <pc:spChg chg="mod">
          <ac:chgData name="Shubham Gupta" userId="3cda05667a61dc8c" providerId="LiveId" clId="{E87D43A4-1C26-41C6-B6B0-34681B53C3C0}" dt="2024-10-24T16:01:37.426" v="109" actId="1076"/>
          <ac:spMkLst>
            <pc:docMk/>
            <pc:sldMk cId="0" sldId="262"/>
            <ac:spMk id="2" creationId="{00000000-0000-0000-0000-000000000000}"/>
          </ac:spMkLst>
        </pc:spChg>
        <pc:spChg chg="mod">
          <ac:chgData name="Shubham Gupta" userId="3cda05667a61dc8c" providerId="LiveId" clId="{E87D43A4-1C26-41C6-B6B0-34681B53C3C0}" dt="2024-10-24T16:01:48.352" v="120" actId="1036"/>
          <ac:spMkLst>
            <pc:docMk/>
            <pc:sldMk cId="0" sldId="262"/>
            <ac:spMk id="4" creationId="{289BB431-5A76-92F6-C044-BFFC8474A9B1}"/>
          </ac:spMkLst>
        </pc:spChg>
      </pc:sldChg>
      <pc:sldChg chg="modSp mod">
        <pc:chgData name="Shubham Gupta" userId="3cda05667a61dc8c" providerId="LiveId" clId="{E87D43A4-1C26-41C6-B6B0-34681B53C3C0}" dt="2024-10-24T15:56:38.163" v="64" actId="1076"/>
        <pc:sldMkLst>
          <pc:docMk/>
          <pc:sldMk cId="0" sldId="263"/>
        </pc:sldMkLst>
        <pc:spChg chg="mod">
          <ac:chgData name="Shubham Gupta" userId="3cda05667a61dc8c" providerId="LiveId" clId="{E87D43A4-1C26-41C6-B6B0-34681B53C3C0}" dt="2024-10-24T15:56:38.163" v="64" actId="1076"/>
          <ac:spMkLst>
            <pc:docMk/>
            <pc:sldMk cId="0" sldId="263"/>
            <ac:spMk id="2" creationId="{00000000-0000-0000-0000-000000000000}"/>
          </ac:spMkLst>
        </pc:spChg>
        <pc:graphicFrameChg chg="mod modGraphic">
          <ac:chgData name="Shubham Gupta" userId="3cda05667a61dc8c" providerId="LiveId" clId="{E87D43A4-1C26-41C6-B6B0-34681B53C3C0}" dt="2024-10-24T15:56:32.200" v="63" actId="1037"/>
          <ac:graphicFrameMkLst>
            <pc:docMk/>
            <pc:sldMk cId="0" sldId="263"/>
            <ac:graphicFrameMk id="3" creationId="{00000000-0000-0000-0000-000000000000}"/>
          </ac:graphicFrameMkLst>
        </pc:graphicFrameChg>
      </pc:sldChg>
      <pc:sldChg chg="ord">
        <pc:chgData name="Shubham Gupta" userId="3cda05667a61dc8c" providerId="LiveId" clId="{E87D43A4-1C26-41C6-B6B0-34681B53C3C0}" dt="2024-10-24T15:56:50.213" v="67" actId="20578"/>
        <pc:sldMkLst>
          <pc:docMk/>
          <pc:sldMk cId="0" sldId="265"/>
        </pc:sldMkLst>
      </pc:sldChg>
      <pc:sldChg chg="modSp mod">
        <pc:chgData name="Shubham Gupta" userId="3cda05667a61dc8c" providerId="LiveId" clId="{E87D43A4-1C26-41C6-B6B0-34681B53C3C0}" dt="2024-10-24T16:02:52.928" v="130" actId="20577"/>
        <pc:sldMkLst>
          <pc:docMk/>
          <pc:sldMk cId="0" sldId="266"/>
        </pc:sldMkLst>
        <pc:spChg chg="mod">
          <ac:chgData name="Shubham Gupta" userId="3cda05667a61dc8c" providerId="LiveId" clId="{E87D43A4-1C26-41C6-B6B0-34681B53C3C0}" dt="2024-10-24T16:02:25.153" v="125" actId="255"/>
          <ac:spMkLst>
            <pc:docMk/>
            <pc:sldMk cId="0" sldId="266"/>
            <ac:spMk id="2" creationId="{00000000-0000-0000-0000-000000000000}"/>
          </ac:spMkLst>
        </pc:spChg>
        <pc:spChg chg="mod">
          <ac:chgData name="Shubham Gupta" userId="3cda05667a61dc8c" providerId="LiveId" clId="{E87D43A4-1C26-41C6-B6B0-34681B53C3C0}" dt="2024-10-24T16:02:52.928" v="130" actId="20577"/>
          <ac:spMkLst>
            <pc:docMk/>
            <pc:sldMk cId="0" sldId="266"/>
            <ac:spMk id="4" creationId="{82922D36-3DE1-6CCA-720B-7A1B94A6995E}"/>
          </ac:spMkLst>
        </pc:spChg>
      </pc:sldChg>
      <pc:sldChg chg="addSp delSp modSp mod">
        <pc:chgData name="Shubham Gupta" userId="3cda05667a61dc8c" providerId="LiveId" clId="{E87D43A4-1C26-41C6-B6B0-34681B53C3C0}" dt="2024-10-25T06:21:43.027" v="449" actId="1038"/>
        <pc:sldMkLst>
          <pc:docMk/>
          <pc:sldMk cId="0" sldId="267"/>
        </pc:sldMkLst>
        <pc:spChg chg="mod">
          <ac:chgData name="Shubham Gupta" userId="3cda05667a61dc8c" providerId="LiveId" clId="{E87D43A4-1C26-41C6-B6B0-34681B53C3C0}" dt="2024-10-25T06:21:43.027" v="449" actId="1038"/>
          <ac:spMkLst>
            <pc:docMk/>
            <pc:sldMk cId="0" sldId="267"/>
            <ac:spMk id="2" creationId="{00000000-0000-0000-0000-000000000000}"/>
          </ac:spMkLst>
        </pc:spChg>
        <pc:picChg chg="add mod">
          <ac:chgData name="Shubham Gupta" userId="3cda05667a61dc8c" providerId="LiveId" clId="{E87D43A4-1C26-41C6-B6B0-34681B53C3C0}" dt="2024-10-25T06:21:34.659" v="374" actId="1076"/>
          <ac:picMkLst>
            <pc:docMk/>
            <pc:sldMk cId="0" sldId="267"/>
            <ac:picMk id="5" creationId="{3298FADF-AE2A-E237-55D6-87395D0E13FC}"/>
          </ac:picMkLst>
        </pc:picChg>
        <pc:picChg chg="del">
          <ac:chgData name="Shubham Gupta" userId="3cda05667a61dc8c" providerId="LiveId" clId="{E87D43A4-1C26-41C6-B6B0-34681B53C3C0}" dt="2024-10-24T15:57:03.161" v="68" actId="478"/>
          <ac:picMkLst>
            <pc:docMk/>
            <pc:sldMk cId="0" sldId="267"/>
            <ac:picMk id="3074" creationId="{03278929-DAC0-CE8D-D264-235701947FE9}"/>
          </ac:picMkLst>
        </pc:picChg>
      </pc:sldChg>
      <pc:sldChg chg="addSp delSp modSp mod">
        <pc:chgData name="Shubham Gupta" userId="3cda05667a61dc8c" providerId="LiveId" clId="{E87D43A4-1C26-41C6-B6B0-34681B53C3C0}" dt="2024-10-24T16:04:24.151" v="192" actId="1035"/>
        <pc:sldMkLst>
          <pc:docMk/>
          <pc:sldMk cId="0" sldId="268"/>
        </pc:sldMkLst>
        <pc:spChg chg="mod">
          <ac:chgData name="Shubham Gupta" userId="3cda05667a61dc8c" providerId="LiveId" clId="{E87D43A4-1C26-41C6-B6B0-34681B53C3C0}" dt="2024-10-24T16:04:21.325" v="187" actId="1036"/>
          <ac:spMkLst>
            <pc:docMk/>
            <pc:sldMk cId="0" sldId="268"/>
            <ac:spMk id="2" creationId="{00000000-0000-0000-0000-000000000000}"/>
          </ac:spMkLst>
        </pc:spChg>
        <pc:picChg chg="add mod">
          <ac:chgData name="Shubham Gupta" userId="3cda05667a61dc8c" providerId="LiveId" clId="{E87D43A4-1C26-41C6-B6B0-34681B53C3C0}" dt="2024-10-24T16:04:24.151" v="192" actId="1035"/>
          <ac:picMkLst>
            <pc:docMk/>
            <pc:sldMk cId="0" sldId="268"/>
            <ac:picMk id="5" creationId="{3A8B900E-C868-F454-AD01-ED0135250E26}"/>
          </ac:picMkLst>
        </pc:picChg>
        <pc:picChg chg="del">
          <ac:chgData name="Shubham Gupta" userId="3cda05667a61dc8c" providerId="LiveId" clId="{E87D43A4-1C26-41C6-B6B0-34681B53C3C0}" dt="2024-10-24T16:03:39.011" v="153" actId="478"/>
          <ac:picMkLst>
            <pc:docMk/>
            <pc:sldMk cId="0" sldId="268"/>
            <ac:picMk id="4099" creationId="{79784337-73D2-84E0-B5C0-104EC57F9AAA}"/>
          </ac:picMkLst>
        </pc:picChg>
      </pc:sldChg>
      <pc:sldChg chg="addSp delSp modSp mod">
        <pc:chgData name="Shubham Gupta" userId="3cda05667a61dc8c" providerId="LiveId" clId="{E87D43A4-1C26-41C6-B6B0-34681B53C3C0}" dt="2024-10-24T16:09:37.477" v="263"/>
        <pc:sldMkLst>
          <pc:docMk/>
          <pc:sldMk cId="0" sldId="270"/>
        </pc:sldMkLst>
        <pc:spChg chg="del mod">
          <ac:chgData name="Shubham Gupta" userId="3cda05667a61dc8c" providerId="LiveId" clId="{E87D43A4-1C26-41C6-B6B0-34681B53C3C0}" dt="2024-10-24T16:09:37.477" v="263"/>
          <ac:spMkLst>
            <pc:docMk/>
            <pc:sldMk cId="0" sldId="270"/>
            <ac:spMk id="3" creationId="{00000000-0000-0000-0000-000000000000}"/>
          </ac:spMkLst>
        </pc:spChg>
        <pc:picChg chg="add mod">
          <ac:chgData name="Shubham Gupta" userId="3cda05667a61dc8c" providerId="LiveId" clId="{E87D43A4-1C26-41C6-B6B0-34681B53C3C0}" dt="2024-10-24T16:09:35.779" v="261" actId="14100"/>
          <ac:picMkLst>
            <pc:docMk/>
            <pc:sldMk cId="0" sldId="270"/>
            <ac:picMk id="5" creationId="{7DD6ECF9-323A-1E59-7F48-464EFFF23879}"/>
          </ac:picMkLst>
        </pc:picChg>
      </pc:sldChg>
      <pc:sldChg chg="modSp mod">
        <pc:chgData name="Shubham Gupta" userId="3cda05667a61dc8c" providerId="LiveId" clId="{E87D43A4-1C26-41C6-B6B0-34681B53C3C0}" dt="2024-10-24T16:07:34.153" v="248" actId="1036"/>
        <pc:sldMkLst>
          <pc:docMk/>
          <pc:sldMk cId="0" sldId="272"/>
        </pc:sldMkLst>
        <pc:spChg chg="mod">
          <ac:chgData name="Shubham Gupta" userId="3cda05667a61dc8c" providerId="LiveId" clId="{E87D43A4-1C26-41C6-B6B0-34681B53C3C0}" dt="2024-10-24T16:07:28.349" v="233" actId="1038"/>
          <ac:spMkLst>
            <pc:docMk/>
            <pc:sldMk cId="0" sldId="272"/>
            <ac:spMk id="2" creationId="{00000000-0000-0000-0000-000000000000}"/>
          </ac:spMkLst>
        </pc:spChg>
        <pc:spChg chg="mod">
          <ac:chgData name="Shubham Gupta" userId="3cda05667a61dc8c" providerId="LiveId" clId="{E87D43A4-1C26-41C6-B6B0-34681B53C3C0}" dt="2024-10-24T16:07:34.153" v="248" actId="1036"/>
          <ac:spMkLst>
            <pc:docMk/>
            <pc:sldMk cId="0" sldId="272"/>
            <ac:spMk id="3" creationId="{00000000-0000-0000-0000-000000000000}"/>
          </ac:spMkLst>
        </pc:spChg>
      </pc:sldChg>
      <pc:sldChg chg="del">
        <pc:chgData name="Shubham Gupta" userId="3cda05667a61dc8c" providerId="LiveId" clId="{E87D43A4-1C26-41C6-B6B0-34681B53C3C0}" dt="2024-10-24T16:00:39.737" v="103" actId="47"/>
        <pc:sldMkLst>
          <pc:docMk/>
          <pc:sldMk cId="3160375508" sldId="273"/>
        </pc:sldMkLst>
      </pc:sldChg>
      <pc:sldChg chg="del">
        <pc:chgData name="Shubham Gupta" userId="3cda05667a61dc8c" providerId="LiveId" clId="{E87D43A4-1C26-41C6-B6B0-34681B53C3C0}" dt="2024-10-24T16:01:51.722" v="121" actId="47"/>
        <pc:sldMkLst>
          <pc:docMk/>
          <pc:sldMk cId="18759102" sldId="274"/>
        </pc:sldMkLst>
      </pc:sldChg>
      <pc:sldChg chg="del">
        <pc:chgData name="Shubham Gupta" userId="3cda05667a61dc8c" providerId="LiveId" clId="{E87D43A4-1C26-41C6-B6B0-34681B53C3C0}" dt="2024-10-24T16:03:13.643" v="131" actId="47"/>
        <pc:sldMkLst>
          <pc:docMk/>
          <pc:sldMk cId="3437670512" sldId="275"/>
        </pc:sldMkLst>
      </pc:sldChg>
      <pc:sldChg chg="new del">
        <pc:chgData name="Shubham Gupta" userId="3cda05667a61dc8c" providerId="LiveId" clId="{E87D43A4-1C26-41C6-B6B0-34681B53C3C0}" dt="2024-10-25T04:24:05.858" v="296" actId="680"/>
        <pc:sldMkLst>
          <pc:docMk/>
          <pc:sldMk cId="1832068598"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30C2316-26B3-4CA7-B52A-94948FD0C6B1}" type="datetimeFigureOut">
              <a:rPr lang="en-US" smtClean="0"/>
              <a:t>10/25/2024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413528C-862E-4C0E-A740-0B6F1F434971}" type="slidenum">
              <a:rPr lang="en-US" smtClean="0"/>
              <a:t>‹#›</a:t>
            </a:fld>
            <a:endParaRPr lang="en-US"/>
          </a:p>
        </p:txBody>
      </p:sp>
    </p:spTree>
    <p:extLst>
      <p:ext uri="{BB962C8B-B14F-4D97-AF65-F5344CB8AC3E}">
        <p14:creationId xmlns:p14="http://schemas.microsoft.com/office/powerpoint/2010/main" val="154364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13528C-862E-4C0E-A740-0B6F1F434971}" type="slidenum">
              <a:rPr lang="en-US" smtClean="0"/>
              <a:t>12</a:t>
            </a:fld>
            <a:endParaRPr lang="en-US"/>
          </a:p>
        </p:txBody>
      </p:sp>
    </p:spTree>
    <p:extLst>
      <p:ext uri="{BB962C8B-B14F-4D97-AF65-F5344CB8AC3E}">
        <p14:creationId xmlns:p14="http://schemas.microsoft.com/office/powerpoint/2010/main" val="3945828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5000" b="0" i="0">
                <a:solidFill>
                  <a:srgbClr val="7030A0"/>
                </a:solidFill>
                <a:latin typeface="Constantia"/>
                <a:cs typeface="Constant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7030A0"/>
                </a:solidFill>
                <a:latin typeface="Constantia"/>
                <a:cs typeface="Constant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7030A0"/>
                </a:solidFill>
                <a:latin typeface="Constantia"/>
                <a:cs typeface="Constant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7030A0"/>
                </a:solidFill>
                <a:latin typeface="Constantia"/>
                <a:cs typeface="Constant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770890"/>
          </a:xfrm>
          <a:custGeom>
            <a:avLst/>
            <a:gdLst/>
            <a:ahLst/>
            <a:cxnLst/>
            <a:rect l="l" t="t" r="r" b="b"/>
            <a:pathLst>
              <a:path w="9144000" h="770890">
                <a:moveTo>
                  <a:pt x="0" y="770889"/>
                </a:moveTo>
                <a:lnTo>
                  <a:pt x="0" y="0"/>
                </a:lnTo>
                <a:lnTo>
                  <a:pt x="4043882" y="0"/>
                </a:lnTo>
                <a:lnTo>
                  <a:pt x="4064281" y="7619"/>
                </a:lnTo>
                <a:lnTo>
                  <a:pt x="4087028" y="13969"/>
                </a:lnTo>
                <a:lnTo>
                  <a:pt x="4112055" y="21589"/>
                </a:lnTo>
                <a:lnTo>
                  <a:pt x="4139291" y="29209"/>
                </a:lnTo>
                <a:lnTo>
                  <a:pt x="4168668" y="36829"/>
                </a:lnTo>
                <a:lnTo>
                  <a:pt x="4200117" y="45719"/>
                </a:lnTo>
                <a:lnTo>
                  <a:pt x="4233568" y="53339"/>
                </a:lnTo>
                <a:lnTo>
                  <a:pt x="4268954" y="62229"/>
                </a:lnTo>
                <a:lnTo>
                  <a:pt x="4306204" y="71119"/>
                </a:lnTo>
                <a:lnTo>
                  <a:pt x="4386022" y="88899"/>
                </a:lnTo>
                <a:lnTo>
                  <a:pt x="4428453" y="99059"/>
                </a:lnTo>
                <a:lnTo>
                  <a:pt x="4472472" y="107949"/>
                </a:lnTo>
                <a:lnTo>
                  <a:pt x="4518010" y="118109"/>
                </a:lnTo>
                <a:lnTo>
                  <a:pt x="4564999" y="126999"/>
                </a:lnTo>
                <a:lnTo>
                  <a:pt x="4766081" y="167639"/>
                </a:lnTo>
                <a:lnTo>
                  <a:pt x="5041788" y="218439"/>
                </a:lnTo>
                <a:lnTo>
                  <a:pt x="5099486" y="227329"/>
                </a:lnTo>
                <a:lnTo>
                  <a:pt x="5114083" y="229869"/>
                </a:lnTo>
                <a:lnTo>
                  <a:pt x="2472687" y="229869"/>
                </a:lnTo>
                <a:lnTo>
                  <a:pt x="2352674" y="233679"/>
                </a:lnTo>
                <a:lnTo>
                  <a:pt x="2281457" y="233679"/>
                </a:lnTo>
                <a:lnTo>
                  <a:pt x="2073905" y="241299"/>
                </a:lnTo>
                <a:lnTo>
                  <a:pt x="2006742" y="245109"/>
                </a:lnTo>
                <a:lnTo>
                  <a:pt x="1875425" y="255269"/>
                </a:lnTo>
                <a:lnTo>
                  <a:pt x="1685912" y="274319"/>
                </a:lnTo>
                <a:lnTo>
                  <a:pt x="1624715" y="281939"/>
                </a:lnTo>
                <a:lnTo>
                  <a:pt x="1446994" y="308609"/>
                </a:lnTo>
                <a:lnTo>
                  <a:pt x="1277995" y="339089"/>
                </a:lnTo>
                <a:lnTo>
                  <a:pt x="1066050" y="384809"/>
                </a:lnTo>
                <a:lnTo>
                  <a:pt x="916994" y="422909"/>
                </a:lnTo>
                <a:lnTo>
                  <a:pt x="822281" y="450849"/>
                </a:lnTo>
                <a:lnTo>
                  <a:pt x="776311" y="463549"/>
                </a:lnTo>
                <a:lnTo>
                  <a:pt x="687121" y="491489"/>
                </a:lnTo>
                <a:lnTo>
                  <a:pt x="643894" y="506729"/>
                </a:lnTo>
                <a:lnTo>
                  <a:pt x="560158" y="534669"/>
                </a:lnTo>
                <a:lnTo>
                  <a:pt x="519641" y="549909"/>
                </a:lnTo>
                <a:lnTo>
                  <a:pt x="480018" y="563879"/>
                </a:lnTo>
                <a:lnTo>
                  <a:pt x="441287" y="579119"/>
                </a:lnTo>
                <a:lnTo>
                  <a:pt x="403444" y="593089"/>
                </a:lnTo>
                <a:lnTo>
                  <a:pt x="366484" y="608329"/>
                </a:lnTo>
                <a:lnTo>
                  <a:pt x="330404" y="622299"/>
                </a:lnTo>
                <a:lnTo>
                  <a:pt x="295200" y="637539"/>
                </a:lnTo>
                <a:lnTo>
                  <a:pt x="260868" y="651509"/>
                </a:lnTo>
                <a:lnTo>
                  <a:pt x="227404" y="665479"/>
                </a:lnTo>
                <a:lnTo>
                  <a:pt x="194804" y="680719"/>
                </a:lnTo>
                <a:lnTo>
                  <a:pt x="163064" y="694689"/>
                </a:lnTo>
                <a:lnTo>
                  <a:pt x="132181" y="708659"/>
                </a:lnTo>
                <a:lnTo>
                  <a:pt x="102150" y="722629"/>
                </a:lnTo>
                <a:lnTo>
                  <a:pt x="72968" y="735329"/>
                </a:lnTo>
                <a:lnTo>
                  <a:pt x="44631" y="749299"/>
                </a:lnTo>
                <a:lnTo>
                  <a:pt x="17134" y="761999"/>
                </a:lnTo>
                <a:lnTo>
                  <a:pt x="0" y="770889"/>
                </a:lnTo>
                <a:close/>
              </a:path>
              <a:path w="9144000" h="770890">
                <a:moveTo>
                  <a:pt x="8145176" y="430529"/>
                </a:moveTo>
                <a:lnTo>
                  <a:pt x="6993437" y="430529"/>
                </a:lnTo>
                <a:lnTo>
                  <a:pt x="7112608" y="427989"/>
                </a:lnTo>
                <a:lnTo>
                  <a:pt x="7172446" y="425449"/>
                </a:lnTo>
                <a:lnTo>
                  <a:pt x="7292388" y="417829"/>
                </a:lnTo>
                <a:lnTo>
                  <a:pt x="7472252" y="402589"/>
                </a:lnTo>
                <a:lnTo>
                  <a:pt x="7532003" y="396239"/>
                </a:lnTo>
                <a:lnTo>
                  <a:pt x="7591573" y="388619"/>
                </a:lnTo>
                <a:lnTo>
                  <a:pt x="7650915" y="382269"/>
                </a:lnTo>
                <a:lnTo>
                  <a:pt x="7709979" y="374649"/>
                </a:lnTo>
                <a:lnTo>
                  <a:pt x="7999490" y="330199"/>
                </a:lnTo>
                <a:lnTo>
                  <a:pt x="8166831" y="299719"/>
                </a:lnTo>
                <a:lnTo>
                  <a:pt x="8221265" y="288289"/>
                </a:lnTo>
                <a:lnTo>
                  <a:pt x="8274946" y="278129"/>
                </a:lnTo>
                <a:lnTo>
                  <a:pt x="8379859" y="255269"/>
                </a:lnTo>
                <a:lnTo>
                  <a:pt x="8430996" y="245109"/>
                </a:lnTo>
                <a:lnTo>
                  <a:pt x="8530392" y="222249"/>
                </a:lnTo>
                <a:lnTo>
                  <a:pt x="8671578" y="187959"/>
                </a:lnTo>
                <a:lnTo>
                  <a:pt x="8716340" y="177799"/>
                </a:lnTo>
                <a:lnTo>
                  <a:pt x="8802131" y="154939"/>
                </a:lnTo>
                <a:lnTo>
                  <a:pt x="8882624" y="134619"/>
                </a:lnTo>
                <a:lnTo>
                  <a:pt x="8920764" y="123189"/>
                </a:lnTo>
                <a:lnTo>
                  <a:pt x="8957438" y="113029"/>
                </a:lnTo>
                <a:lnTo>
                  <a:pt x="8992597" y="104139"/>
                </a:lnTo>
                <a:lnTo>
                  <a:pt x="9026193" y="93979"/>
                </a:lnTo>
                <a:lnTo>
                  <a:pt x="9058179" y="85089"/>
                </a:lnTo>
                <a:lnTo>
                  <a:pt x="9088507" y="76199"/>
                </a:lnTo>
                <a:lnTo>
                  <a:pt x="9117130" y="67309"/>
                </a:lnTo>
                <a:lnTo>
                  <a:pt x="9143999" y="59689"/>
                </a:lnTo>
                <a:lnTo>
                  <a:pt x="9143999" y="250189"/>
                </a:lnTo>
                <a:lnTo>
                  <a:pt x="9142006" y="251459"/>
                </a:lnTo>
                <a:lnTo>
                  <a:pt x="9128153" y="255269"/>
                </a:lnTo>
                <a:lnTo>
                  <a:pt x="9112010" y="259079"/>
                </a:lnTo>
                <a:lnTo>
                  <a:pt x="9093622" y="264159"/>
                </a:lnTo>
                <a:lnTo>
                  <a:pt x="9073034" y="269239"/>
                </a:lnTo>
                <a:lnTo>
                  <a:pt x="9050292" y="275589"/>
                </a:lnTo>
                <a:lnTo>
                  <a:pt x="9025441" y="280669"/>
                </a:lnTo>
                <a:lnTo>
                  <a:pt x="8998526" y="287019"/>
                </a:lnTo>
                <a:lnTo>
                  <a:pt x="8969591" y="293369"/>
                </a:lnTo>
                <a:lnTo>
                  <a:pt x="8938682" y="299719"/>
                </a:lnTo>
                <a:lnTo>
                  <a:pt x="8905845" y="307339"/>
                </a:lnTo>
                <a:lnTo>
                  <a:pt x="8871124" y="313689"/>
                </a:lnTo>
                <a:lnTo>
                  <a:pt x="8796211" y="328929"/>
                </a:lnTo>
                <a:lnTo>
                  <a:pt x="8714306" y="344169"/>
                </a:lnTo>
                <a:lnTo>
                  <a:pt x="8579126" y="367029"/>
                </a:lnTo>
                <a:lnTo>
                  <a:pt x="8530960" y="374649"/>
                </a:lnTo>
                <a:lnTo>
                  <a:pt x="8481318" y="383539"/>
                </a:lnTo>
                <a:lnTo>
                  <a:pt x="8154963" y="429259"/>
                </a:lnTo>
                <a:lnTo>
                  <a:pt x="8145176" y="430529"/>
                </a:lnTo>
                <a:close/>
              </a:path>
              <a:path w="9144000" h="770890">
                <a:moveTo>
                  <a:pt x="6892112" y="516889"/>
                </a:moveTo>
                <a:lnTo>
                  <a:pt x="6780850" y="516889"/>
                </a:lnTo>
                <a:lnTo>
                  <a:pt x="6740996" y="515619"/>
                </a:lnTo>
                <a:lnTo>
                  <a:pt x="6700357" y="515619"/>
                </a:lnTo>
                <a:lnTo>
                  <a:pt x="6530318" y="510539"/>
                </a:lnTo>
                <a:lnTo>
                  <a:pt x="6486031" y="507999"/>
                </a:lnTo>
                <a:lnTo>
                  <a:pt x="6441070" y="506729"/>
                </a:lnTo>
                <a:lnTo>
                  <a:pt x="6158206" y="491489"/>
                </a:lnTo>
                <a:lnTo>
                  <a:pt x="6059375" y="483869"/>
                </a:lnTo>
                <a:lnTo>
                  <a:pt x="6009192" y="481329"/>
                </a:lnTo>
                <a:lnTo>
                  <a:pt x="5855795" y="469899"/>
                </a:lnTo>
                <a:lnTo>
                  <a:pt x="5803775" y="464819"/>
                </a:lnTo>
                <a:lnTo>
                  <a:pt x="5698519" y="457199"/>
                </a:lnTo>
                <a:lnTo>
                  <a:pt x="5645318" y="452119"/>
                </a:lnTo>
                <a:lnTo>
                  <a:pt x="5591762" y="448309"/>
                </a:lnTo>
                <a:lnTo>
                  <a:pt x="5537867" y="443229"/>
                </a:lnTo>
                <a:lnTo>
                  <a:pt x="5483654" y="439419"/>
                </a:lnTo>
                <a:lnTo>
                  <a:pt x="5263982" y="419099"/>
                </a:lnTo>
                <a:lnTo>
                  <a:pt x="5208454" y="415289"/>
                </a:lnTo>
                <a:lnTo>
                  <a:pt x="4079203" y="312419"/>
                </a:lnTo>
                <a:lnTo>
                  <a:pt x="4023244" y="308609"/>
                </a:lnTo>
                <a:lnTo>
                  <a:pt x="3911898" y="298449"/>
                </a:lnTo>
                <a:lnTo>
                  <a:pt x="3856548" y="294639"/>
                </a:lnTo>
                <a:lnTo>
                  <a:pt x="3801440" y="289559"/>
                </a:lnTo>
                <a:lnTo>
                  <a:pt x="3637745" y="278129"/>
                </a:lnTo>
                <a:lnTo>
                  <a:pt x="3583786" y="273049"/>
                </a:lnTo>
                <a:lnTo>
                  <a:pt x="3530162" y="269239"/>
                </a:lnTo>
                <a:lnTo>
                  <a:pt x="3476889" y="266699"/>
                </a:lnTo>
                <a:lnTo>
                  <a:pt x="3371477" y="259079"/>
                </a:lnTo>
                <a:lnTo>
                  <a:pt x="3319375" y="256539"/>
                </a:lnTo>
                <a:lnTo>
                  <a:pt x="3267700" y="252729"/>
                </a:lnTo>
                <a:lnTo>
                  <a:pt x="2967669" y="237489"/>
                </a:lnTo>
                <a:lnTo>
                  <a:pt x="2687724" y="229869"/>
                </a:lnTo>
                <a:lnTo>
                  <a:pt x="5114083" y="229869"/>
                </a:lnTo>
                <a:lnTo>
                  <a:pt x="5276453" y="257809"/>
                </a:lnTo>
                <a:lnTo>
                  <a:pt x="5336502" y="266699"/>
                </a:lnTo>
                <a:lnTo>
                  <a:pt x="5396966" y="276859"/>
                </a:lnTo>
                <a:lnTo>
                  <a:pt x="5457777" y="285749"/>
                </a:lnTo>
                <a:lnTo>
                  <a:pt x="5518864" y="295909"/>
                </a:lnTo>
                <a:lnTo>
                  <a:pt x="5703099" y="322579"/>
                </a:lnTo>
                <a:lnTo>
                  <a:pt x="5764605" y="330199"/>
                </a:lnTo>
                <a:lnTo>
                  <a:pt x="5826043" y="339089"/>
                </a:lnTo>
                <a:lnTo>
                  <a:pt x="6069732" y="369569"/>
                </a:lnTo>
                <a:lnTo>
                  <a:pt x="6306810" y="394969"/>
                </a:lnTo>
                <a:lnTo>
                  <a:pt x="6477623" y="410209"/>
                </a:lnTo>
                <a:lnTo>
                  <a:pt x="6640367" y="421639"/>
                </a:lnTo>
                <a:lnTo>
                  <a:pt x="6743462" y="426719"/>
                </a:lnTo>
                <a:lnTo>
                  <a:pt x="6888619" y="430529"/>
                </a:lnTo>
                <a:lnTo>
                  <a:pt x="8145176" y="430529"/>
                </a:lnTo>
                <a:lnTo>
                  <a:pt x="8096242" y="436879"/>
                </a:lnTo>
                <a:lnTo>
                  <a:pt x="8036405" y="443229"/>
                </a:lnTo>
                <a:lnTo>
                  <a:pt x="7975496" y="450849"/>
                </a:lnTo>
                <a:lnTo>
                  <a:pt x="7722053" y="476249"/>
                </a:lnTo>
                <a:lnTo>
                  <a:pt x="7455083" y="496569"/>
                </a:lnTo>
                <a:lnTo>
                  <a:pt x="7247714" y="507999"/>
                </a:lnTo>
                <a:lnTo>
                  <a:pt x="7106746" y="513079"/>
                </a:lnTo>
                <a:lnTo>
                  <a:pt x="6892112" y="516889"/>
                </a:lnTo>
                <a:close/>
              </a:path>
            </a:pathLst>
          </a:custGeom>
          <a:solidFill>
            <a:srgbClr val="FF6600"/>
          </a:solidFill>
        </p:spPr>
        <p:txBody>
          <a:bodyPr wrap="square" lIns="0" tIns="0" rIns="0" bIns="0" rtlCol="0"/>
          <a:lstStyle/>
          <a:p>
            <a:endParaRPr/>
          </a:p>
        </p:txBody>
      </p:sp>
      <p:sp>
        <p:nvSpPr>
          <p:cNvPr id="17" name="bg object 17"/>
          <p:cNvSpPr/>
          <p:nvPr/>
        </p:nvSpPr>
        <p:spPr>
          <a:xfrm>
            <a:off x="4400076" y="0"/>
            <a:ext cx="4744085" cy="450215"/>
          </a:xfrm>
          <a:custGeom>
            <a:avLst/>
            <a:gdLst/>
            <a:ahLst/>
            <a:cxnLst/>
            <a:rect l="l" t="t" r="r" b="b"/>
            <a:pathLst>
              <a:path w="4744084" h="450215">
                <a:moveTo>
                  <a:pt x="2743868" y="450049"/>
                </a:moveTo>
                <a:lnTo>
                  <a:pt x="2686356" y="449649"/>
                </a:lnTo>
                <a:lnTo>
                  <a:pt x="2629373" y="448336"/>
                </a:lnTo>
                <a:lnTo>
                  <a:pt x="2583620" y="446585"/>
                </a:lnTo>
                <a:lnTo>
                  <a:pt x="2536276" y="444170"/>
                </a:lnTo>
                <a:lnTo>
                  <a:pt x="2487426" y="441115"/>
                </a:lnTo>
                <a:lnTo>
                  <a:pt x="2385540" y="433180"/>
                </a:lnTo>
                <a:lnTo>
                  <a:pt x="2278634" y="422968"/>
                </a:lnTo>
                <a:lnTo>
                  <a:pt x="2167383" y="410669"/>
                </a:lnTo>
                <a:lnTo>
                  <a:pt x="1993827" y="388719"/>
                </a:lnTo>
                <a:lnTo>
                  <a:pt x="1814274" y="363137"/>
                </a:lnTo>
                <a:lnTo>
                  <a:pt x="1569466" y="324478"/>
                </a:lnTo>
                <a:lnTo>
                  <a:pt x="1262337" y="270971"/>
                </a:lnTo>
                <a:lnTo>
                  <a:pt x="849096" y="191680"/>
                </a:lnTo>
                <a:lnTo>
                  <a:pt x="434363" y="104255"/>
                </a:lnTo>
                <a:lnTo>
                  <a:pt x="154188" y="39652"/>
                </a:lnTo>
                <a:lnTo>
                  <a:pt x="40463" y="11013"/>
                </a:lnTo>
                <a:lnTo>
                  <a:pt x="0" y="0"/>
                </a:lnTo>
                <a:lnTo>
                  <a:pt x="4743923" y="0"/>
                </a:lnTo>
                <a:lnTo>
                  <a:pt x="4743923" y="144265"/>
                </a:lnTo>
                <a:lnTo>
                  <a:pt x="4215462" y="261889"/>
                </a:lnTo>
                <a:lnTo>
                  <a:pt x="4013636" y="303203"/>
                </a:lnTo>
                <a:lnTo>
                  <a:pt x="3852145" y="333706"/>
                </a:lnTo>
                <a:lnTo>
                  <a:pt x="3683899" y="362683"/>
                </a:lnTo>
                <a:lnTo>
                  <a:pt x="3568836" y="380658"/>
                </a:lnTo>
                <a:lnTo>
                  <a:pt x="3452051" y="397211"/>
                </a:lnTo>
                <a:lnTo>
                  <a:pt x="3334056" y="412046"/>
                </a:lnTo>
                <a:lnTo>
                  <a:pt x="3215365" y="424866"/>
                </a:lnTo>
                <a:lnTo>
                  <a:pt x="3155917" y="430427"/>
                </a:lnTo>
                <a:lnTo>
                  <a:pt x="3096488" y="435373"/>
                </a:lnTo>
                <a:lnTo>
                  <a:pt x="3037140" y="439667"/>
                </a:lnTo>
                <a:lnTo>
                  <a:pt x="2977938" y="443271"/>
                </a:lnTo>
                <a:lnTo>
                  <a:pt x="2918946" y="446148"/>
                </a:lnTo>
                <a:lnTo>
                  <a:pt x="2860228" y="448262"/>
                </a:lnTo>
                <a:lnTo>
                  <a:pt x="2801847" y="449575"/>
                </a:lnTo>
                <a:lnTo>
                  <a:pt x="2743868" y="450049"/>
                </a:lnTo>
                <a:close/>
              </a:path>
            </a:pathLst>
          </a:custGeom>
          <a:solidFill>
            <a:srgbClr val="000099"/>
          </a:solidFill>
        </p:spPr>
        <p:txBody>
          <a:bodyPr wrap="square" lIns="0" tIns="0" rIns="0" bIns="0" rtlCol="0"/>
          <a:lstStyle/>
          <a:p>
            <a:endParaRPr/>
          </a:p>
        </p:txBody>
      </p:sp>
      <p:sp>
        <p:nvSpPr>
          <p:cNvPr id="18" name="bg object 18"/>
          <p:cNvSpPr/>
          <p:nvPr/>
        </p:nvSpPr>
        <p:spPr>
          <a:xfrm>
            <a:off x="0" y="0"/>
            <a:ext cx="9069705" cy="761365"/>
          </a:xfrm>
          <a:custGeom>
            <a:avLst/>
            <a:gdLst/>
            <a:ahLst/>
            <a:cxnLst/>
            <a:rect l="l" t="t" r="r" b="b"/>
            <a:pathLst>
              <a:path w="9069705" h="761365">
                <a:moveTo>
                  <a:pt x="0" y="761341"/>
                </a:moveTo>
                <a:lnTo>
                  <a:pt x="53491" y="746759"/>
                </a:lnTo>
                <a:lnTo>
                  <a:pt x="112891" y="730868"/>
                </a:lnTo>
                <a:lnTo>
                  <a:pt x="177134" y="714038"/>
                </a:lnTo>
                <a:lnTo>
                  <a:pt x="246046" y="696392"/>
                </a:lnTo>
                <a:lnTo>
                  <a:pt x="319454" y="678054"/>
                </a:lnTo>
                <a:lnTo>
                  <a:pt x="357790" y="668664"/>
                </a:lnTo>
                <a:lnTo>
                  <a:pt x="397184" y="659148"/>
                </a:lnTo>
                <a:lnTo>
                  <a:pt x="437617" y="649522"/>
                </a:lnTo>
                <a:lnTo>
                  <a:pt x="479065" y="639799"/>
                </a:lnTo>
                <a:lnTo>
                  <a:pt x="521506" y="629997"/>
                </a:lnTo>
                <a:lnTo>
                  <a:pt x="564921" y="620131"/>
                </a:lnTo>
                <a:lnTo>
                  <a:pt x="609286" y="610216"/>
                </a:lnTo>
                <a:lnTo>
                  <a:pt x="654580" y="600267"/>
                </a:lnTo>
                <a:lnTo>
                  <a:pt x="700782" y="590301"/>
                </a:lnTo>
                <a:lnTo>
                  <a:pt x="747869" y="580332"/>
                </a:lnTo>
                <a:lnTo>
                  <a:pt x="795821" y="570376"/>
                </a:lnTo>
                <a:lnTo>
                  <a:pt x="844615" y="560450"/>
                </a:lnTo>
                <a:lnTo>
                  <a:pt x="894230" y="550567"/>
                </a:lnTo>
                <a:lnTo>
                  <a:pt x="944644" y="540744"/>
                </a:lnTo>
                <a:lnTo>
                  <a:pt x="995836" y="530997"/>
                </a:lnTo>
                <a:lnTo>
                  <a:pt x="1047783" y="521340"/>
                </a:lnTo>
                <a:lnTo>
                  <a:pt x="1100465" y="511789"/>
                </a:lnTo>
                <a:lnTo>
                  <a:pt x="1153859" y="502360"/>
                </a:lnTo>
                <a:lnTo>
                  <a:pt x="1207944" y="493069"/>
                </a:lnTo>
                <a:lnTo>
                  <a:pt x="1262698" y="483930"/>
                </a:lnTo>
                <a:lnTo>
                  <a:pt x="1318100" y="474960"/>
                </a:lnTo>
                <a:lnTo>
                  <a:pt x="1374128" y="466173"/>
                </a:lnTo>
                <a:lnTo>
                  <a:pt x="1430760" y="457586"/>
                </a:lnTo>
                <a:lnTo>
                  <a:pt x="1487975" y="449214"/>
                </a:lnTo>
                <a:lnTo>
                  <a:pt x="1545750" y="441072"/>
                </a:lnTo>
                <a:lnTo>
                  <a:pt x="1604065" y="433176"/>
                </a:lnTo>
                <a:lnTo>
                  <a:pt x="1662898" y="425541"/>
                </a:lnTo>
                <a:lnTo>
                  <a:pt x="1722227" y="418183"/>
                </a:lnTo>
                <a:lnTo>
                  <a:pt x="1782030" y="411118"/>
                </a:lnTo>
                <a:lnTo>
                  <a:pt x="1842285" y="404360"/>
                </a:lnTo>
                <a:lnTo>
                  <a:pt x="1902972" y="397926"/>
                </a:lnTo>
                <a:lnTo>
                  <a:pt x="1964068" y="391831"/>
                </a:lnTo>
                <a:lnTo>
                  <a:pt x="2025552" y="386090"/>
                </a:lnTo>
                <a:lnTo>
                  <a:pt x="2087402" y="380719"/>
                </a:lnTo>
                <a:lnTo>
                  <a:pt x="2149596" y="375734"/>
                </a:lnTo>
                <a:lnTo>
                  <a:pt x="2212113" y="371150"/>
                </a:lnTo>
                <a:lnTo>
                  <a:pt x="2274931" y="366982"/>
                </a:lnTo>
                <a:lnTo>
                  <a:pt x="2338029" y="363246"/>
                </a:lnTo>
                <a:lnTo>
                  <a:pt x="2401384" y="359958"/>
                </a:lnTo>
                <a:lnTo>
                  <a:pt x="2464975" y="357133"/>
                </a:lnTo>
                <a:lnTo>
                  <a:pt x="2528781" y="354786"/>
                </a:lnTo>
                <a:lnTo>
                  <a:pt x="2570379" y="353583"/>
                </a:lnTo>
                <a:lnTo>
                  <a:pt x="2612648" y="352685"/>
                </a:lnTo>
                <a:lnTo>
                  <a:pt x="2655572" y="352083"/>
                </a:lnTo>
                <a:lnTo>
                  <a:pt x="2699133" y="351769"/>
                </a:lnTo>
                <a:lnTo>
                  <a:pt x="2743314" y="351734"/>
                </a:lnTo>
                <a:lnTo>
                  <a:pt x="2788098" y="351971"/>
                </a:lnTo>
                <a:lnTo>
                  <a:pt x="2833468" y="352471"/>
                </a:lnTo>
                <a:lnTo>
                  <a:pt x="2879405" y="353225"/>
                </a:lnTo>
                <a:lnTo>
                  <a:pt x="2925893" y="354226"/>
                </a:lnTo>
                <a:lnTo>
                  <a:pt x="2972915" y="355466"/>
                </a:lnTo>
                <a:lnTo>
                  <a:pt x="3020453" y="356936"/>
                </a:lnTo>
                <a:lnTo>
                  <a:pt x="3068490" y="358628"/>
                </a:lnTo>
                <a:lnTo>
                  <a:pt x="3117008" y="360534"/>
                </a:lnTo>
                <a:lnTo>
                  <a:pt x="3165991" y="362646"/>
                </a:lnTo>
                <a:lnTo>
                  <a:pt x="3215421" y="364954"/>
                </a:lnTo>
                <a:lnTo>
                  <a:pt x="3265281" y="367452"/>
                </a:lnTo>
                <a:lnTo>
                  <a:pt x="3315553" y="370131"/>
                </a:lnTo>
                <a:lnTo>
                  <a:pt x="3366221" y="372983"/>
                </a:lnTo>
                <a:lnTo>
                  <a:pt x="3417266" y="375999"/>
                </a:lnTo>
                <a:lnTo>
                  <a:pt x="3468672" y="379171"/>
                </a:lnTo>
                <a:lnTo>
                  <a:pt x="3520421" y="382492"/>
                </a:lnTo>
                <a:lnTo>
                  <a:pt x="3572497" y="385952"/>
                </a:lnTo>
                <a:lnTo>
                  <a:pt x="3624881" y="389544"/>
                </a:lnTo>
                <a:lnTo>
                  <a:pt x="3677556" y="393259"/>
                </a:lnTo>
                <a:lnTo>
                  <a:pt x="3730506" y="397090"/>
                </a:lnTo>
                <a:lnTo>
                  <a:pt x="3783712" y="401027"/>
                </a:lnTo>
                <a:lnTo>
                  <a:pt x="3837158" y="405064"/>
                </a:lnTo>
                <a:lnTo>
                  <a:pt x="3890826" y="409190"/>
                </a:lnTo>
                <a:lnTo>
                  <a:pt x="3944699" y="413399"/>
                </a:lnTo>
                <a:lnTo>
                  <a:pt x="3998760" y="417683"/>
                </a:lnTo>
                <a:lnTo>
                  <a:pt x="4052992" y="422032"/>
                </a:lnTo>
                <a:lnTo>
                  <a:pt x="4107376" y="426438"/>
                </a:lnTo>
                <a:lnTo>
                  <a:pt x="4161896" y="430894"/>
                </a:lnTo>
                <a:lnTo>
                  <a:pt x="4216535" y="435392"/>
                </a:lnTo>
                <a:lnTo>
                  <a:pt x="4271274" y="439922"/>
                </a:lnTo>
                <a:lnTo>
                  <a:pt x="4326098" y="444477"/>
                </a:lnTo>
                <a:lnTo>
                  <a:pt x="4380988" y="449049"/>
                </a:lnTo>
                <a:lnTo>
                  <a:pt x="4435928" y="453628"/>
                </a:lnTo>
                <a:lnTo>
                  <a:pt x="4490900" y="458209"/>
                </a:lnTo>
                <a:lnTo>
                  <a:pt x="4545886" y="462780"/>
                </a:lnTo>
                <a:lnTo>
                  <a:pt x="4600870" y="467336"/>
                </a:lnTo>
                <a:lnTo>
                  <a:pt x="4655834" y="471867"/>
                </a:lnTo>
                <a:lnTo>
                  <a:pt x="4710761" y="476366"/>
                </a:lnTo>
                <a:lnTo>
                  <a:pt x="4765634" y="480823"/>
                </a:lnTo>
                <a:lnTo>
                  <a:pt x="4820434" y="485231"/>
                </a:lnTo>
                <a:lnTo>
                  <a:pt x="4875146" y="489582"/>
                </a:lnTo>
                <a:lnTo>
                  <a:pt x="4929752" y="493867"/>
                </a:lnTo>
                <a:lnTo>
                  <a:pt x="4984233" y="498078"/>
                </a:lnTo>
                <a:lnTo>
                  <a:pt x="5038574" y="502207"/>
                </a:lnTo>
                <a:lnTo>
                  <a:pt x="5092757" y="506246"/>
                </a:lnTo>
                <a:lnTo>
                  <a:pt x="5146764" y="510187"/>
                </a:lnTo>
                <a:lnTo>
                  <a:pt x="5200579" y="514020"/>
                </a:lnTo>
                <a:lnTo>
                  <a:pt x="5254183" y="517739"/>
                </a:lnTo>
                <a:lnTo>
                  <a:pt x="5307561" y="521334"/>
                </a:lnTo>
                <a:lnTo>
                  <a:pt x="5360693" y="524799"/>
                </a:lnTo>
                <a:lnTo>
                  <a:pt x="5413563" y="528123"/>
                </a:lnTo>
                <a:lnTo>
                  <a:pt x="5466155" y="531300"/>
                </a:lnTo>
                <a:lnTo>
                  <a:pt x="5518450" y="534320"/>
                </a:lnTo>
                <a:lnTo>
                  <a:pt x="5570430" y="537177"/>
                </a:lnTo>
                <a:lnTo>
                  <a:pt x="5622080" y="539861"/>
                </a:lnTo>
                <a:lnTo>
                  <a:pt x="5673382" y="542364"/>
                </a:lnTo>
                <a:lnTo>
                  <a:pt x="5724317" y="544678"/>
                </a:lnTo>
                <a:lnTo>
                  <a:pt x="5774870" y="546795"/>
                </a:lnTo>
                <a:lnTo>
                  <a:pt x="5825022" y="548707"/>
                </a:lnTo>
                <a:lnTo>
                  <a:pt x="5874757" y="550405"/>
                </a:lnTo>
                <a:lnTo>
                  <a:pt x="5924057" y="551882"/>
                </a:lnTo>
                <a:lnTo>
                  <a:pt x="5972905" y="553128"/>
                </a:lnTo>
                <a:lnTo>
                  <a:pt x="6021283" y="554136"/>
                </a:lnTo>
                <a:lnTo>
                  <a:pt x="6069175" y="554898"/>
                </a:lnTo>
                <a:lnTo>
                  <a:pt x="6116563" y="555405"/>
                </a:lnTo>
                <a:lnTo>
                  <a:pt x="6163429" y="555649"/>
                </a:lnTo>
                <a:lnTo>
                  <a:pt x="6209756" y="555622"/>
                </a:lnTo>
                <a:lnTo>
                  <a:pt x="6255528" y="555316"/>
                </a:lnTo>
                <a:lnTo>
                  <a:pt x="6300727" y="554722"/>
                </a:lnTo>
                <a:lnTo>
                  <a:pt x="6345335" y="553832"/>
                </a:lnTo>
                <a:lnTo>
                  <a:pt x="6389335" y="552639"/>
                </a:lnTo>
                <a:lnTo>
                  <a:pt x="6432710" y="551133"/>
                </a:lnTo>
                <a:lnTo>
                  <a:pt x="6475442" y="549306"/>
                </a:lnTo>
                <a:lnTo>
                  <a:pt x="6517515" y="547152"/>
                </a:lnTo>
                <a:lnTo>
                  <a:pt x="6579582" y="543352"/>
                </a:lnTo>
                <a:lnTo>
                  <a:pt x="6641349" y="538892"/>
                </a:lnTo>
                <a:lnTo>
                  <a:pt x="6702804" y="533794"/>
                </a:lnTo>
                <a:lnTo>
                  <a:pt x="6763937" y="528083"/>
                </a:lnTo>
                <a:lnTo>
                  <a:pt x="6824736" y="521782"/>
                </a:lnTo>
                <a:lnTo>
                  <a:pt x="6885188" y="514914"/>
                </a:lnTo>
                <a:lnTo>
                  <a:pt x="6945283" y="507503"/>
                </a:lnTo>
                <a:lnTo>
                  <a:pt x="7005009" y="499573"/>
                </a:lnTo>
                <a:lnTo>
                  <a:pt x="7064355" y="491148"/>
                </a:lnTo>
                <a:lnTo>
                  <a:pt x="7123309" y="482250"/>
                </a:lnTo>
                <a:lnTo>
                  <a:pt x="7181858" y="472904"/>
                </a:lnTo>
                <a:lnTo>
                  <a:pt x="7239993" y="463132"/>
                </a:lnTo>
                <a:lnTo>
                  <a:pt x="7297700" y="452960"/>
                </a:lnTo>
                <a:lnTo>
                  <a:pt x="7354970" y="442410"/>
                </a:lnTo>
                <a:lnTo>
                  <a:pt x="7411789" y="431506"/>
                </a:lnTo>
                <a:lnTo>
                  <a:pt x="7468147" y="420271"/>
                </a:lnTo>
                <a:lnTo>
                  <a:pt x="7524032" y="408729"/>
                </a:lnTo>
                <a:lnTo>
                  <a:pt x="7579432" y="396904"/>
                </a:lnTo>
                <a:lnTo>
                  <a:pt x="7634336" y="384820"/>
                </a:lnTo>
                <a:lnTo>
                  <a:pt x="7688732" y="372499"/>
                </a:lnTo>
                <a:lnTo>
                  <a:pt x="7742609" y="359966"/>
                </a:lnTo>
                <a:lnTo>
                  <a:pt x="7795955" y="347243"/>
                </a:lnTo>
                <a:lnTo>
                  <a:pt x="7848759" y="334356"/>
                </a:lnTo>
                <a:lnTo>
                  <a:pt x="7901009" y="321327"/>
                </a:lnTo>
                <a:lnTo>
                  <a:pt x="7952693" y="308179"/>
                </a:lnTo>
                <a:lnTo>
                  <a:pt x="8003800" y="294938"/>
                </a:lnTo>
                <a:lnTo>
                  <a:pt x="8054318" y="281625"/>
                </a:lnTo>
                <a:lnTo>
                  <a:pt x="8104236" y="268265"/>
                </a:lnTo>
                <a:lnTo>
                  <a:pt x="8153542" y="254881"/>
                </a:lnTo>
                <a:lnTo>
                  <a:pt x="8202225" y="241497"/>
                </a:lnTo>
                <a:lnTo>
                  <a:pt x="8250273" y="228137"/>
                </a:lnTo>
                <a:lnTo>
                  <a:pt x="8297675" y="214823"/>
                </a:lnTo>
                <a:lnTo>
                  <a:pt x="8344418" y="201581"/>
                </a:lnTo>
                <a:lnTo>
                  <a:pt x="8390492" y="188433"/>
                </a:lnTo>
                <a:lnTo>
                  <a:pt x="8435885" y="175402"/>
                </a:lnTo>
                <a:lnTo>
                  <a:pt x="8480584" y="162513"/>
                </a:lnTo>
                <a:lnTo>
                  <a:pt x="8524580" y="149789"/>
                </a:lnTo>
                <a:lnTo>
                  <a:pt x="8567860" y="137254"/>
                </a:lnTo>
                <a:lnTo>
                  <a:pt x="8610412" y="124931"/>
                </a:lnTo>
                <a:lnTo>
                  <a:pt x="8652226" y="112844"/>
                </a:lnTo>
                <a:lnTo>
                  <a:pt x="8693288" y="101016"/>
                </a:lnTo>
                <a:lnTo>
                  <a:pt x="8733589" y="89472"/>
                </a:lnTo>
                <a:lnTo>
                  <a:pt x="8773116" y="78234"/>
                </a:lnTo>
                <a:lnTo>
                  <a:pt x="8811858" y="67326"/>
                </a:lnTo>
                <a:lnTo>
                  <a:pt x="8849803" y="56773"/>
                </a:lnTo>
                <a:lnTo>
                  <a:pt x="8886940" y="46597"/>
                </a:lnTo>
                <a:lnTo>
                  <a:pt x="8958742" y="27471"/>
                </a:lnTo>
                <a:lnTo>
                  <a:pt x="9027172" y="10138"/>
                </a:lnTo>
                <a:lnTo>
                  <a:pt x="9060094" y="2203"/>
                </a:lnTo>
                <a:lnTo>
                  <a:pt x="9069617" y="0"/>
                </a:lnTo>
              </a:path>
            </a:pathLst>
          </a:custGeom>
          <a:ln w="10774">
            <a:solidFill>
              <a:srgbClr val="DE6500"/>
            </a:solidFill>
          </a:ln>
        </p:spPr>
        <p:txBody>
          <a:bodyPr wrap="square" lIns="0" tIns="0" rIns="0" bIns="0" rtlCol="0"/>
          <a:lstStyle/>
          <a:p>
            <a:endParaRPr/>
          </a:p>
        </p:txBody>
      </p:sp>
      <p:sp>
        <p:nvSpPr>
          <p:cNvPr id="19" name="bg object 19"/>
          <p:cNvSpPr/>
          <p:nvPr/>
        </p:nvSpPr>
        <p:spPr>
          <a:xfrm>
            <a:off x="7" y="42725"/>
            <a:ext cx="9144000" cy="669925"/>
          </a:xfrm>
          <a:custGeom>
            <a:avLst/>
            <a:gdLst/>
            <a:ahLst/>
            <a:cxnLst/>
            <a:rect l="l" t="t" r="r" b="b"/>
            <a:pathLst>
              <a:path w="9144000" h="669925">
                <a:moveTo>
                  <a:pt x="0" y="669346"/>
                </a:moveTo>
                <a:lnTo>
                  <a:pt x="52556" y="662188"/>
                </a:lnTo>
                <a:lnTo>
                  <a:pt x="110528" y="653523"/>
                </a:lnTo>
                <a:lnTo>
                  <a:pt x="173708" y="643483"/>
                </a:lnTo>
                <a:lnTo>
                  <a:pt x="241890" y="632203"/>
                </a:lnTo>
                <a:lnTo>
                  <a:pt x="314868" y="619817"/>
                </a:lnTo>
                <a:lnTo>
                  <a:pt x="353090" y="613251"/>
                </a:lnTo>
                <a:lnTo>
                  <a:pt x="392433" y="606459"/>
                </a:lnTo>
                <a:lnTo>
                  <a:pt x="432871" y="599457"/>
                </a:lnTo>
                <a:lnTo>
                  <a:pt x="474379" y="592263"/>
                </a:lnTo>
                <a:lnTo>
                  <a:pt x="516931" y="584892"/>
                </a:lnTo>
                <a:lnTo>
                  <a:pt x="560501" y="577362"/>
                </a:lnTo>
                <a:lnTo>
                  <a:pt x="605062" y="569690"/>
                </a:lnTo>
                <a:lnTo>
                  <a:pt x="650589" y="561892"/>
                </a:lnTo>
                <a:lnTo>
                  <a:pt x="697057" y="553984"/>
                </a:lnTo>
                <a:lnTo>
                  <a:pt x="744439" y="545985"/>
                </a:lnTo>
                <a:lnTo>
                  <a:pt x="792709" y="537910"/>
                </a:lnTo>
                <a:lnTo>
                  <a:pt x="841842" y="529776"/>
                </a:lnTo>
                <a:lnTo>
                  <a:pt x="891812" y="521599"/>
                </a:lnTo>
                <a:lnTo>
                  <a:pt x="942593" y="513398"/>
                </a:lnTo>
                <a:lnTo>
                  <a:pt x="994158" y="505188"/>
                </a:lnTo>
                <a:lnTo>
                  <a:pt x="1046483" y="496986"/>
                </a:lnTo>
                <a:lnTo>
                  <a:pt x="1099542" y="488809"/>
                </a:lnTo>
                <a:lnTo>
                  <a:pt x="1153308" y="480674"/>
                </a:lnTo>
                <a:lnTo>
                  <a:pt x="1207755" y="472597"/>
                </a:lnTo>
                <a:lnTo>
                  <a:pt x="1262859" y="464595"/>
                </a:lnTo>
                <a:lnTo>
                  <a:pt x="1318592" y="456686"/>
                </a:lnTo>
                <a:lnTo>
                  <a:pt x="1374930" y="448884"/>
                </a:lnTo>
                <a:lnTo>
                  <a:pt x="1431845" y="441209"/>
                </a:lnTo>
                <a:lnTo>
                  <a:pt x="1489313" y="433675"/>
                </a:lnTo>
                <a:lnTo>
                  <a:pt x="1547308" y="426300"/>
                </a:lnTo>
                <a:lnTo>
                  <a:pt x="1605803" y="419101"/>
                </a:lnTo>
                <a:lnTo>
                  <a:pt x="1664773" y="412094"/>
                </a:lnTo>
                <a:lnTo>
                  <a:pt x="1724193" y="405297"/>
                </a:lnTo>
                <a:lnTo>
                  <a:pt x="1784035" y="398725"/>
                </a:lnTo>
                <a:lnTo>
                  <a:pt x="1844274" y="392396"/>
                </a:lnTo>
                <a:lnTo>
                  <a:pt x="1904885" y="386326"/>
                </a:lnTo>
                <a:lnTo>
                  <a:pt x="1965842" y="380532"/>
                </a:lnTo>
                <a:lnTo>
                  <a:pt x="2027118" y="375031"/>
                </a:lnTo>
                <a:lnTo>
                  <a:pt x="2088688" y="369840"/>
                </a:lnTo>
                <a:lnTo>
                  <a:pt x="2150526" y="364975"/>
                </a:lnTo>
                <a:lnTo>
                  <a:pt x="2212606" y="360453"/>
                </a:lnTo>
                <a:lnTo>
                  <a:pt x="2274903" y="356291"/>
                </a:lnTo>
                <a:lnTo>
                  <a:pt x="2337390" y="352505"/>
                </a:lnTo>
                <a:lnTo>
                  <a:pt x="2400041" y="349113"/>
                </a:lnTo>
                <a:lnTo>
                  <a:pt x="2462832" y="346131"/>
                </a:lnTo>
                <a:lnTo>
                  <a:pt x="2525735" y="343576"/>
                </a:lnTo>
                <a:lnTo>
                  <a:pt x="2588725" y="341464"/>
                </a:lnTo>
                <a:lnTo>
                  <a:pt x="2631078" y="340332"/>
                </a:lnTo>
                <a:lnTo>
                  <a:pt x="2674093" y="339444"/>
                </a:lnTo>
                <a:lnTo>
                  <a:pt x="2717753" y="338793"/>
                </a:lnTo>
                <a:lnTo>
                  <a:pt x="2762038" y="338373"/>
                </a:lnTo>
                <a:lnTo>
                  <a:pt x="2806934" y="338176"/>
                </a:lnTo>
                <a:lnTo>
                  <a:pt x="2852421" y="338196"/>
                </a:lnTo>
                <a:lnTo>
                  <a:pt x="2898483" y="338426"/>
                </a:lnTo>
                <a:lnTo>
                  <a:pt x="2945102" y="338860"/>
                </a:lnTo>
                <a:lnTo>
                  <a:pt x="2992261" y="339491"/>
                </a:lnTo>
                <a:lnTo>
                  <a:pt x="3039942" y="340312"/>
                </a:lnTo>
                <a:lnTo>
                  <a:pt x="3088128" y="341316"/>
                </a:lnTo>
                <a:lnTo>
                  <a:pt x="3136801" y="342496"/>
                </a:lnTo>
                <a:lnTo>
                  <a:pt x="3185945" y="343847"/>
                </a:lnTo>
                <a:lnTo>
                  <a:pt x="3235541" y="345360"/>
                </a:lnTo>
                <a:lnTo>
                  <a:pt x="3285573" y="347030"/>
                </a:lnTo>
                <a:lnTo>
                  <a:pt x="3336023" y="348850"/>
                </a:lnTo>
                <a:lnTo>
                  <a:pt x="3386872" y="350812"/>
                </a:lnTo>
                <a:lnTo>
                  <a:pt x="3438105" y="352911"/>
                </a:lnTo>
                <a:lnTo>
                  <a:pt x="3489704" y="355139"/>
                </a:lnTo>
                <a:lnTo>
                  <a:pt x="3541651" y="357490"/>
                </a:lnTo>
                <a:lnTo>
                  <a:pt x="3593929" y="359957"/>
                </a:lnTo>
                <a:lnTo>
                  <a:pt x="3646520" y="362533"/>
                </a:lnTo>
                <a:lnTo>
                  <a:pt x="3699407" y="365211"/>
                </a:lnTo>
                <a:lnTo>
                  <a:pt x="3752572" y="367985"/>
                </a:lnTo>
                <a:lnTo>
                  <a:pt x="3805999" y="370849"/>
                </a:lnTo>
                <a:lnTo>
                  <a:pt x="3859670" y="373794"/>
                </a:lnTo>
                <a:lnTo>
                  <a:pt x="3913567" y="376816"/>
                </a:lnTo>
                <a:lnTo>
                  <a:pt x="3967673" y="379906"/>
                </a:lnTo>
                <a:lnTo>
                  <a:pt x="4021970" y="383058"/>
                </a:lnTo>
                <a:lnTo>
                  <a:pt x="4076442" y="386265"/>
                </a:lnTo>
                <a:lnTo>
                  <a:pt x="4131070" y="389521"/>
                </a:lnTo>
                <a:lnTo>
                  <a:pt x="4185838" y="392820"/>
                </a:lnTo>
                <a:lnTo>
                  <a:pt x="4240727" y="396153"/>
                </a:lnTo>
                <a:lnTo>
                  <a:pt x="4295721" y="399514"/>
                </a:lnTo>
                <a:lnTo>
                  <a:pt x="4350802" y="402898"/>
                </a:lnTo>
                <a:lnTo>
                  <a:pt x="4405953" y="406296"/>
                </a:lnTo>
                <a:lnTo>
                  <a:pt x="4461156" y="409703"/>
                </a:lnTo>
                <a:lnTo>
                  <a:pt x="4516394" y="413111"/>
                </a:lnTo>
                <a:lnTo>
                  <a:pt x="4571649" y="416514"/>
                </a:lnTo>
                <a:lnTo>
                  <a:pt x="4626904" y="419905"/>
                </a:lnTo>
                <a:lnTo>
                  <a:pt x="4682142" y="423277"/>
                </a:lnTo>
                <a:lnTo>
                  <a:pt x="4737345" y="426624"/>
                </a:lnTo>
                <a:lnTo>
                  <a:pt x="4792496" y="429939"/>
                </a:lnTo>
                <a:lnTo>
                  <a:pt x="4847578" y="433214"/>
                </a:lnTo>
                <a:lnTo>
                  <a:pt x="4902572" y="436445"/>
                </a:lnTo>
                <a:lnTo>
                  <a:pt x="4957462" y="439622"/>
                </a:lnTo>
                <a:lnTo>
                  <a:pt x="5012230" y="442741"/>
                </a:lnTo>
                <a:lnTo>
                  <a:pt x="5066858" y="445794"/>
                </a:lnTo>
                <a:lnTo>
                  <a:pt x="5121330" y="448774"/>
                </a:lnTo>
                <a:lnTo>
                  <a:pt x="5175628" y="451675"/>
                </a:lnTo>
                <a:lnTo>
                  <a:pt x="5229735" y="454490"/>
                </a:lnTo>
                <a:lnTo>
                  <a:pt x="5283632" y="457213"/>
                </a:lnTo>
                <a:lnTo>
                  <a:pt x="5337303" y="459835"/>
                </a:lnTo>
                <a:lnTo>
                  <a:pt x="5390731" y="462352"/>
                </a:lnTo>
                <a:lnTo>
                  <a:pt x="5443897" y="464756"/>
                </a:lnTo>
                <a:lnTo>
                  <a:pt x="5496785" y="467040"/>
                </a:lnTo>
                <a:lnTo>
                  <a:pt x="5549377" y="469197"/>
                </a:lnTo>
                <a:lnTo>
                  <a:pt x="5601656" y="471221"/>
                </a:lnTo>
                <a:lnTo>
                  <a:pt x="5653603" y="473106"/>
                </a:lnTo>
                <a:lnTo>
                  <a:pt x="5705203" y="474844"/>
                </a:lnTo>
                <a:lnTo>
                  <a:pt x="5756437" y="476428"/>
                </a:lnTo>
                <a:lnTo>
                  <a:pt x="5807288" y="477853"/>
                </a:lnTo>
                <a:lnTo>
                  <a:pt x="5857738" y="479110"/>
                </a:lnTo>
                <a:lnTo>
                  <a:pt x="5907771" y="480194"/>
                </a:lnTo>
                <a:lnTo>
                  <a:pt x="5957369" y="481098"/>
                </a:lnTo>
                <a:lnTo>
                  <a:pt x="6006514" y="481815"/>
                </a:lnTo>
                <a:lnTo>
                  <a:pt x="6055188" y="482338"/>
                </a:lnTo>
                <a:lnTo>
                  <a:pt x="6103376" y="482660"/>
                </a:lnTo>
                <a:lnTo>
                  <a:pt x="6151058" y="482775"/>
                </a:lnTo>
                <a:lnTo>
                  <a:pt x="6198218" y="482677"/>
                </a:lnTo>
                <a:lnTo>
                  <a:pt x="6244839" y="482357"/>
                </a:lnTo>
                <a:lnTo>
                  <a:pt x="6290902" y="481810"/>
                </a:lnTo>
                <a:lnTo>
                  <a:pt x="6336391" y="481029"/>
                </a:lnTo>
                <a:lnTo>
                  <a:pt x="6381288" y="480008"/>
                </a:lnTo>
                <a:lnTo>
                  <a:pt x="6425576" y="478738"/>
                </a:lnTo>
                <a:lnTo>
                  <a:pt x="6469236" y="477214"/>
                </a:lnTo>
                <a:lnTo>
                  <a:pt x="6512253" y="475429"/>
                </a:lnTo>
                <a:lnTo>
                  <a:pt x="6554608" y="473377"/>
                </a:lnTo>
                <a:lnTo>
                  <a:pt x="6617485" y="469807"/>
                </a:lnTo>
                <a:lnTo>
                  <a:pt x="6680051" y="465679"/>
                </a:lnTo>
                <a:lnTo>
                  <a:pt x="6742293" y="461013"/>
                </a:lnTo>
                <a:lnTo>
                  <a:pt x="6804201" y="455829"/>
                </a:lnTo>
                <a:lnTo>
                  <a:pt x="6865762" y="450149"/>
                </a:lnTo>
                <a:lnTo>
                  <a:pt x="6926964" y="443991"/>
                </a:lnTo>
                <a:lnTo>
                  <a:pt x="6987794" y="437378"/>
                </a:lnTo>
                <a:lnTo>
                  <a:pt x="7048240" y="430329"/>
                </a:lnTo>
                <a:lnTo>
                  <a:pt x="7108291" y="422865"/>
                </a:lnTo>
                <a:lnTo>
                  <a:pt x="7167934" y="415006"/>
                </a:lnTo>
                <a:lnTo>
                  <a:pt x="7227157" y="406773"/>
                </a:lnTo>
                <a:lnTo>
                  <a:pt x="7285947" y="398186"/>
                </a:lnTo>
                <a:lnTo>
                  <a:pt x="7344293" y="389267"/>
                </a:lnTo>
                <a:lnTo>
                  <a:pt x="7402183" y="380034"/>
                </a:lnTo>
                <a:lnTo>
                  <a:pt x="7459604" y="370510"/>
                </a:lnTo>
                <a:lnTo>
                  <a:pt x="7516544" y="360714"/>
                </a:lnTo>
                <a:lnTo>
                  <a:pt x="7572991" y="350666"/>
                </a:lnTo>
                <a:lnTo>
                  <a:pt x="7628932" y="340388"/>
                </a:lnTo>
                <a:lnTo>
                  <a:pt x="7684357" y="329900"/>
                </a:lnTo>
                <a:lnTo>
                  <a:pt x="7739252" y="319222"/>
                </a:lnTo>
                <a:lnTo>
                  <a:pt x="7793606" y="308375"/>
                </a:lnTo>
                <a:lnTo>
                  <a:pt x="7847405" y="297379"/>
                </a:lnTo>
                <a:lnTo>
                  <a:pt x="7900639" y="286255"/>
                </a:lnTo>
                <a:lnTo>
                  <a:pt x="7953295" y="275023"/>
                </a:lnTo>
                <a:lnTo>
                  <a:pt x="8005361" y="263704"/>
                </a:lnTo>
                <a:lnTo>
                  <a:pt x="8056824" y="252318"/>
                </a:lnTo>
                <a:lnTo>
                  <a:pt x="8107672" y="240886"/>
                </a:lnTo>
                <a:lnTo>
                  <a:pt x="8157894" y="229429"/>
                </a:lnTo>
                <a:lnTo>
                  <a:pt x="8207477" y="217966"/>
                </a:lnTo>
                <a:lnTo>
                  <a:pt x="8256409" y="206518"/>
                </a:lnTo>
                <a:lnTo>
                  <a:pt x="8304678" y="195106"/>
                </a:lnTo>
                <a:lnTo>
                  <a:pt x="8352272" y="183750"/>
                </a:lnTo>
                <a:lnTo>
                  <a:pt x="8399178" y="172471"/>
                </a:lnTo>
                <a:lnTo>
                  <a:pt x="8445385" y="161289"/>
                </a:lnTo>
                <a:lnTo>
                  <a:pt x="8490879" y="150225"/>
                </a:lnTo>
                <a:lnTo>
                  <a:pt x="8535650" y="139299"/>
                </a:lnTo>
                <a:lnTo>
                  <a:pt x="8579685" y="128532"/>
                </a:lnTo>
                <a:lnTo>
                  <a:pt x="8622972" y="117943"/>
                </a:lnTo>
                <a:lnTo>
                  <a:pt x="8665498" y="107555"/>
                </a:lnTo>
                <a:lnTo>
                  <a:pt x="8707252" y="97387"/>
                </a:lnTo>
                <a:lnTo>
                  <a:pt x="8748221" y="87459"/>
                </a:lnTo>
                <a:lnTo>
                  <a:pt x="8788393" y="77793"/>
                </a:lnTo>
                <a:lnTo>
                  <a:pt x="8827756" y="68408"/>
                </a:lnTo>
                <a:lnTo>
                  <a:pt x="8866298" y="59325"/>
                </a:lnTo>
                <a:lnTo>
                  <a:pt x="8904007" y="50565"/>
                </a:lnTo>
                <a:lnTo>
                  <a:pt x="8976876" y="34095"/>
                </a:lnTo>
                <a:lnTo>
                  <a:pt x="9046265" y="19161"/>
                </a:lnTo>
                <a:lnTo>
                  <a:pt x="9112079" y="5927"/>
                </a:lnTo>
                <a:lnTo>
                  <a:pt x="9143614" y="0"/>
                </a:lnTo>
              </a:path>
            </a:pathLst>
          </a:custGeom>
          <a:ln w="9524">
            <a:solidFill>
              <a:srgbClr val="AB73D4"/>
            </a:solidFill>
          </a:ln>
        </p:spPr>
        <p:txBody>
          <a:bodyPr wrap="square" lIns="0" tIns="0" rIns="0" bIns="0" rtlCol="0"/>
          <a:lstStyle/>
          <a:p>
            <a:endParaRPr/>
          </a:p>
        </p:txBody>
      </p:sp>
      <p:sp>
        <p:nvSpPr>
          <p:cNvPr id="20" name="bg object 20"/>
          <p:cNvSpPr/>
          <p:nvPr/>
        </p:nvSpPr>
        <p:spPr>
          <a:xfrm>
            <a:off x="0" y="4497169"/>
            <a:ext cx="9144000" cy="646430"/>
          </a:xfrm>
          <a:custGeom>
            <a:avLst/>
            <a:gdLst/>
            <a:ahLst/>
            <a:cxnLst/>
            <a:rect l="l" t="t" r="r" b="b"/>
            <a:pathLst>
              <a:path w="9144000" h="646429">
                <a:moveTo>
                  <a:pt x="9143999" y="646330"/>
                </a:moveTo>
                <a:lnTo>
                  <a:pt x="0" y="646330"/>
                </a:lnTo>
                <a:lnTo>
                  <a:pt x="0" y="0"/>
                </a:lnTo>
                <a:lnTo>
                  <a:pt x="9143999" y="0"/>
                </a:lnTo>
                <a:lnTo>
                  <a:pt x="9143999" y="646330"/>
                </a:lnTo>
                <a:close/>
              </a:path>
            </a:pathLst>
          </a:custGeom>
          <a:solidFill>
            <a:srgbClr val="000099"/>
          </a:solidFill>
        </p:spPr>
        <p:txBody>
          <a:bodyPr wrap="square" lIns="0" tIns="0" rIns="0" bIns="0" rtlCol="0"/>
          <a:lstStyle/>
          <a:p>
            <a:endParaRPr/>
          </a:p>
        </p:txBody>
      </p:sp>
      <p:sp>
        <p:nvSpPr>
          <p:cNvPr id="21" name="bg object 21"/>
          <p:cNvSpPr/>
          <p:nvPr/>
        </p:nvSpPr>
        <p:spPr>
          <a:xfrm>
            <a:off x="6180666" y="4476749"/>
            <a:ext cx="2963545" cy="666750"/>
          </a:xfrm>
          <a:custGeom>
            <a:avLst/>
            <a:gdLst/>
            <a:ahLst/>
            <a:cxnLst/>
            <a:rect l="l" t="t" r="r" b="b"/>
            <a:pathLst>
              <a:path w="2963545" h="666750">
                <a:moveTo>
                  <a:pt x="2963333" y="666749"/>
                </a:moveTo>
                <a:lnTo>
                  <a:pt x="0" y="666749"/>
                </a:lnTo>
                <a:lnTo>
                  <a:pt x="2963333" y="0"/>
                </a:lnTo>
                <a:lnTo>
                  <a:pt x="2963333" y="666749"/>
                </a:lnTo>
                <a:close/>
              </a:path>
            </a:pathLst>
          </a:custGeom>
          <a:solidFill>
            <a:srgbClr val="FF6600"/>
          </a:solidFill>
        </p:spPr>
        <p:txBody>
          <a:bodyPr wrap="square" lIns="0" tIns="0" rIns="0" bIns="0" rtlCol="0"/>
          <a:lstStyle/>
          <a:p>
            <a:endParaRPr/>
          </a:p>
        </p:txBody>
      </p:sp>
      <p:pic>
        <p:nvPicPr>
          <p:cNvPr id="22" name="bg object 22"/>
          <p:cNvPicPr/>
          <p:nvPr/>
        </p:nvPicPr>
        <p:blipFill>
          <a:blip r:embed="rId7" cstate="print"/>
          <a:stretch>
            <a:fillRect/>
          </a:stretch>
        </p:blipFill>
        <p:spPr>
          <a:xfrm>
            <a:off x="8216630" y="4400550"/>
            <a:ext cx="927369" cy="742949"/>
          </a:xfrm>
          <a:prstGeom prst="rect">
            <a:avLst/>
          </a:prstGeom>
        </p:spPr>
      </p:pic>
      <p:sp>
        <p:nvSpPr>
          <p:cNvPr id="2" name="Holder 2"/>
          <p:cNvSpPr>
            <a:spLocks noGrp="1"/>
          </p:cNvSpPr>
          <p:nvPr>
            <p:ph type="title"/>
          </p:nvPr>
        </p:nvSpPr>
        <p:spPr>
          <a:xfrm>
            <a:off x="669862" y="-21844"/>
            <a:ext cx="7804274" cy="1397000"/>
          </a:xfrm>
          <a:prstGeom prst="rect">
            <a:avLst/>
          </a:prstGeom>
        </p:spPr>
        <p:txBody>
          <a:bodyPr wrap="square" lIns="0" tIns="0" rIns="0" bIns="0">
            <a:spAutoFit/>
          </a:bodyPr>
          <a:lstStyle>
            <a:lvl1pPr>
              <a:defRPr sz="5000" b="0" i="0">
                <a:solidFill>
                  <a:srgbClr val="7030A0"/>
                </a:solidFill>
                <a:latin typeface="Constantia"/>
                <a:cs typeface="Constantia"/>
              </a:defRPr>
            </a:lvl1pPr>
          </a:lstStyle>
          <a:p>
            <a:endParaRPr/>
          </a:p>
        </p:txBody>
      </p:sp>
      <p:sp>
        <p:nvSpPr>
          <p:cNvPr id="3" name="Holder 3"/>
          <p:cNvSpPr>
            <a:spLocks noGrp="1"/>
          </p:cNvSpPr>
          <p:nvPr>
            <p:ph type="body" idx="1"/>
          </p:nvPr>
        </p:nvSpPr>
        <p:spPr>
          <a:xfrm>
            <a:off x="412750" y="1444625"/>
            <a:ext cx="8319134" cy="17519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stackoverflow.com/" TargetMode="External"/><Relationship Id="rId13" Type="http://schemas.openxmlformats.org/officeDocument/2006/relationships/hyperlink" Target="https://www.programiz.com/" TargetMode="External"/><Relationship Id="rId3" Type="http://schemas.openxmlformats.org/officeDocument/2006/relationships/hyperlink" Target="https://www.coursera.org/" TargetMode="External"/><Relationship Id="rId7" Type="http://schemas.openxmlformats.org/officeDocument/2006/relationships/hyperlink" Target="https://leetcode.com/" TargetMode="External"/><Relationship Id="rId12" Type="http://schemas.openxmlformats.org/officeDocument/2006/relationships/hyperlink" Target="https://www.tutorialspoint.com/" TargetMode="External"/><Relationship Id="rId17" Type="http://schemas.openxmlformats.org/officeDocument/2006/relationships/hyperlink" Target="https://cs50.harvard.edu/" TargetMode="External"/><Relationship Id="rId2" Type="http://schemas.openxmlformats.org/officeDocument/2006/relationships/hyperlink" Target="https://www.geeksforgeeks.org/" TargetMode="External"/><Relationship Id="rId16" Type="http://schemas.openxmlformats.org/officeDocument/2006/relationships/hyperlink" Target="https://ocw.mit.edu/" TargetMode="External"/><Relationship Id="rId1" Type="http://schemas.openxmlformats.org/officeDocument/2006/relationships/slideLayout" Target="../slideLayouts/slideLayout2.xml"/><Relationship Id="rId6" Type="http://schemas.openxmlformats.org/officeDocument/2006/relationships/hyperlink" Target="https://www.hackerrank.com/" TargetMode="External"/><Relationship Id="rId11" Type="http://schemas.openxmlformats.org/officeDocument/2006/relationships/hyperlink" Target="https://www.javatpoint.com/" TargetMode="External"/><Relationship Id="rId5" Type="http://schemas.openxmlformats.org/officeDocument/2006/relationships/hyperlink" Target="https://www.w3schools.com/" TargetMode="External"/><Relationship Id="rId15" Type="http://schemas.openxmlformats.org/officeDocument/2006/relationships/hyperlink" Target="https://www.educative.io/" TargetMode="External"/><Relationship Id="rId10" Type="http://schemas.openxmlformats.org/officeDocument/2006/relationships/hyperlink" Target="https://realpython.com/" TargetMode="External"/><Relationship Id="rId4" Type="http://schemas.openxmlformats.org/officeDocument/2006/relationships/hyperlink" Target="https://www.khanacademy.org/computing/computer-programming" TargetMode="External"/><Relationship Id="rId9" Type="http://schemas.openxmlformats.org/officeDocument/2006/relationships/hyperlink" Target="https://github.com/" TargetMode="External"/><Relationship Id="rId14" Type="http://schemas.openxmlformats.org/officeDocument/2006/relationships/hyperlink" Target="https://www.sololearn.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714758"/>
            <a:ext cx="9144000" cy="1428750"/>
            <a:chOff x="0" y="3714758"/>
            <a:chExt cx="9144000" cy="1428750"/>
          </a:xfrm>
        </p:grpSpPr>
        <p:pic>
          <p:nvPicPr>
            <p:cNvPr id="3" name="object 3"/>
            <p:cNvPicPr/>
            <p:nvPr/>
          </p:nvPicPr>
          <p:blipFill>
            <a:blip r:embed="rId2" cstate="print"/>
            <a:stretch>
              <a:fillRect/>
            </a:stretch>
          </p:blipFill>
          <p:spPr>
            <a:xfrm>
              <a:off x="1071537" y="3786196"/>
              <a:ext cx="1158239" cy="611504"/>
            </a:xfrm>
            <a:prstGeom prst="rect">
              <a:avLst/>
            </a:prstGeom>
          </p:spPr>
        </p:pic>
        <p:pic>
          <p:nvPicPr>
            <p:cNvPr id="4" name="object 4"/>
            <p:cNvPicPr/>
            <p:nvPr/>
          </p:nvPicPr>
          <p:blipFill>
            <a:blip r:embed="rId3" cstate="print"/>
            <a:stretch>
              <a:fillRect/>
            </a:stretch>
          </p:blipFill>
          <p:spPr>
            <a:xfrm>
              <a:off x="4071934" y="3714758"/>
              <a:ext cx="990599" cy="700495"/>
            </a:xfrm>
            <a:prstGeom prst="rect">
              <a:avLst/>
            </a:prstGeom>
          </p:spPr>
        </p:pic>
        <p:pic>
          <p:nvPicPr>
            <p:cNvPr id="5" name="object 5"/>
            <p:cNvPicPr/>
            <p:nvPr/>
          </p:nvPicPr>
          <p:blipFill>
            <a:blip r:embed="rId4" cstate="print"/>
            <a:stretch>
              <a:fillRect/>
            </a:stretch>
          </p:blipFill>
          <p:spPr>
            <a:xfrm>
              <a:off x="7022732" y="3741652"/>
              <a:ext cx="952506" cy="714379"/>
            </a:xfrm>
            <a:prstGeom prst="rect">
              <a:avLst/>
            </a:prstGeom>
          </p:spPr>
        </p:pic>
      </p:grpSp>
      <p:sp>
        <p:nvSpPr>
          <p:cNvPr id="6" name="object 6"/>
          <p:cNvSpPr txBox="1">
            <a:spLocks noGrp="1"/>
          </p:cNvSpPr>
          <p:nvPr>
            <p:ph type="title"/>
          </p:nvPr>
        </p:nvSpPr>
        <p:spPr>
          <a:xfrm>
            <a:off x="523081" y="707110"/>
            <a:ext cx="8088630" cy="1671320"/>
          </a:xfrm>
          <a:prstGeom prst="rect">
            <a:avLst/>
          </a:prstGeom>
        </p:spPr>
        <p:txBody>
          <a:bodyPr vert="horz" wrap="square" lIns="0" tIns="12700" rIns="0" bIns="0" rtlCol="0">
            <a:spAutoFit/>
          </a:bodyPr>
          <a:lstStyle/>
          <a:p>
            <a:pPr marL="897890" marR="5080" indent="-885825">
              <a:lnSpc>
                <a:spcPct val="100000"/>
              </a:lnSpc>
              <a:spcBef>
                <a:spcPts val="100"/>
              </a:spcBef>
            </a:pPr>
            <a:r>
              <a:rPr sz="3600"/>
              <a:t>K.</a:t>
            </a:r>
            <a:r>
              <a:rPr sz="3600" spc="-85"/>
              <a:t> </a:t>
            </a:r>
            <a:r>
              <a:rPr sz="3600"/>
              <a:t>C.</a:t>
            </a:r>
            <a:r>
              <a:rPr sz="3600" spc="-80"/>
              <a:t> </a:t>
            </a:r>
            <a:r>
              <a:rPr sz="3600" spc="-25"/>
              <a:t>COLLEGE</a:t>
            </a:r>
            <a:r>
              <a:rPr sz="3600" spc="-85"/>
              <a:t> </a:t>
            </a:r>
            <a:r>
              <a:rPr sz="3600"/>
              <a:t>OF</a:t>
            </a:r>
            <a:r>
              <a:rPr sz="3600" spc="-80"/>
              <a:t> </a:t>
            </a:r>
            <a:r>
              <a:rPr sz="3600" spc="-20"/>
              <a:t>ENGINEERING</a:t>
            </a:r>
            <a:r>
              <a:rPr sz="3600" spc="-125"/>
              <a:t> </a:t>
            </a:r>
            <a:r>
              <a:rPr sz="3600" spc="-25"/>
              <a:t>AND </a:t>
            </a:r>
            <a:r>
              <a:rPr sz="3600" spc="-30"/>
              <a:t>MANAGEMENT</a:t>
            </a:r>
            <a:r>
              <a:rPr sz="3600" spc="-190"/>
              <a:t> </a:t>
            </a:r>
            <a:r>
              <a:rPr sz="3600" spc="-10"/>
              <a:t>STUDIES</a:t>
            </a:r>
            <a:r>
              <a:rPr sz="3600" spc="-180"/>
              <a:t> </a:t>
            </a:r>
            <a:r>
              <a:rPr sz="3600" spc="-25"/>
              <a:t>AND</a:t>
            </a:r>
            <a:endParaRPr sz="3600"/>
          </a:p>
          <a:p>
            <a:pPr marL="2900680">
              <a:lnSpc>
                <a:spcPct val="100000"/>
              </a:lnSpc>
            </a:pPr>
            <a:r>
              <a:rPr sz="3600" spc="-10"/>
              <a:t>RESEARCH</a:t>
            </a:r>
            <a:endParaRPr sz="3600"/>
          </a:p>
        </p:txBody>
      </p:sp>
      <p:sp>
        <p:nvSpPr>
          <p:cNvPr id="8" name="object 8"/>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7" name="object 7"/>
          <p:cNvSpPr txBox="1"/>
          <p:nvPr/>
        </p:nvSpPr>
        <p:spPr>
          <a:xfrm>
            <a:off x="588602" y="2353030"/>
            <a:ext cx="7962265" cy="1186180"/>
          </a:xfrm>
          <a:prstGeom prst="rect">
            <a:avLst/>
          </a:prstGeom>
        </p:spPr>
        <p:txBody>
          <a:bodyPr vert="horz" wrap="square" lIns="0" tIns="12700" rIns="0" bIns="0" rtlCol="0">
            <a:spAutoFit/>
          </a:bodyPr>
          <a:lstStyle/>
          <a:p>
            <a:pPr algn="ctr">
              <a:lnSpc>
                <a:spcPct val="100000"/>
              </a:lnSpc>
              <a:spcBef>
                <a:spcPts val="100"/>
              </a:spcBef>
            </a:pPr>
            <a:r>
              <a:rPr sz="3600">
                <a:solidFill>
                  <a:srgbClr val="7030A0"/>
                </a:solidFill>
                <a:latin typeface="Constantia"/>
                <a:cs typeface="Constantia"/>
              </a:rPr>
              <a:t>Department</a:t>
            </a:r>
            <a:r>
              <a:rPr sz="3600" spc="-120">
                <a:solidFill>
                  <a:srgbClr val="7030A0"/>
                </a:solidFill>
                <a:latin typeface="Constantia"/>
                <a:cs typeface="Constantia"/>
              </a:rPr>
              <a:t> </a:t>
            </a:r>
            <a:r>
              <a:rPr sz="3600">
                <a:solidFill>
                  <a:srgbClr val="7030A0"/>
                </a:solidFill>
                <a:latin typeface="Constantia"/>
                <a:cs typeface="Constantia"/>
              </a:rPr>
              <a:t>Of</a:t>
            </a:r>
            <a:r>
              <a:rPr sz="3600" spc="50">
                <a:solidFill>
                  <a:srgbClr val="7030A0"/>
                </a:solidFill>
                <a:latin typeface="Constantia"/>
                <a:cs typeface="Constantia"/>
              </a:rPr>
              <a:t> </a:t>
            </a:r>
            <a:r>
              <a:rPr sz="3600" spc="-25">
                <a:solidFill>
                  <a:srgbClr val="7030A0"/>
                </a:solidFill>
                <a:latin typeface="Constantia"/>
                <a:cs typeface="Constantia"/>
              </a:rPr>
              <a:t>Information</a:t>
            </a:r>
            <a:r>
              <a:rPr sz="3600" spc="-145">
                <a:solidFill>
                  <a:srgbClr val="7030A0"/>
                </a:solidFill>
                <a:latin typeface="Constantia"/>
                <a:cs typeface="Constantia"/>
              </a:rPr>
              <a:t> </a:t>
            </a:r>
            <a:r>
              <a:rPr sz="3600" spc="-10">
                <a:solidFill>
                  <a:srgbClr val="7030A0"/>
                </a:solidFill>
                <a:latin typeface="Constantia"/>
                <a:cs typeface="Constantia"/>
              </a:rPr>
              <a:t>Technology</a:t>
            </a:r>
            <a:endParaRPr sz="3600">
              <a:latin typeface="Constantia"/>
              <a:cs typeface="Constantia"/>
            </a:endParaRPr>
          </a:p>
          <a:p>
            <a:pPr marL="3810" algn="ctr">
              <a:lnSpc>
                <a:spcPct val="100000"/>
              </a:lnSpc>
              <a:spcBef>
                <a:spcPts val="95"/>
              </a:spcBef>
            </a:pPr>
            <a:r>
              <a:rPr sz="1950">
                <a:solidFill>
                  <a:srgbClr val="7030A0"/>
                </a:solidFill>
                <a:latin typeface="Constantia"/>
                <a:cs typeface="Constantia"/>
              </a:rPr>
              <a:t>(Aﬃliated</a:t>
            </a:r>
            <a:r>
              <a:rPr sz="1950" spc="5">
                <a:solidFill>
                  <a:srgbClr val="7030A0"/>
                </a:solidFill>
                <a:latin typeface="Constantia"/>
                <a:cs typeface="Constantia"/>
              </a:rPr>
              <a:t> </a:t>
            </a:r>
            <a:r>
              <a:rPr sz="1950">
                <a:solidFill>
                  <a:srgbClr val="7030A0"/>
                </a:solidFill>
                <a:latin typeface="Constantia"/>
                <a:cs typeface="Constantia"/>
              </a:rPr>
              <a:t>to</a:t>
            </a:r>
            <a:r>
              <a:rPr sz="1950" spc="-45">
                <a:solidFill>
                  <a:srgbClr val="7030A0"/>
                </a:solidFill>
                <a:latin typeface="Constantia"/>
                <a:cs typeface="Constantia"/>
              </a:rPr>
              <a:t> </a:t>
            </a:r>
            <a:r>
              <a:rPr sz="1950">
                <a:solidFill>
                  <a:srgbClr val="7030A0"/>
                </a:solidFill>
                <a:latin typeface="Constantia"/>
                <a:cs typeface="Constantia"/>
              </a:rPr>
              <a:t>the</a:t>
            </a:r>
            <a:r>
              <a:rPr sz="1950" spc="-20">
                <a:solidFill>
                  <a:srgbClr val="7030A0"/>
                </a:solidFill>
                <a:latin typeface="Constantia"/>
                <a:cs typeface="Constantia"/>
              </a:rPr>
              <a:t> </a:t>
            </a:r>
            <a:r>
              <a:rPr sz="1950" spc="-10">
                <a:solidFill>
                  <a:srgbClr val="7030A0"/>
                </a:solidFill>
                <a:latin typeface="Constantia"/>
                <a:cs typeface="Constantia"/>
              </a:rPr>
              <a:t>University</a:t>
            </a:r>
            <a:r>
              <a:rPr sz="1950" spc="-80">
                <a:solidFill>
                  <a:srgbClr val="7030A0"/>
                </a:solidFill>
                <a:latin typeface="Constantia"/>
                <a:cs typeface="Constantia"/>
              </a:rPr>
              <a:t> </a:t>
            </a:r>
            <a:r>
              <a:rPr sz="1950">
                <a:solidFill>
                  <a:srgbClr val="7030A0"/>
                </a:solidFill>
                <a:latin typeface="Constantia"/>
                <a:cs typeface="Constantia"/>
              </a:rPr>
              <a:t>of</a:t>
            </a:r>
            <a:r>
              <a:rPr sz="1950" spc="80">
                <a:solidFill>
                  <a:srgbClr val="7030A0"/>
                </a:solidFill>
                <a:latin typeface="Constantia"/>
                <a:cs typeface="Constantia"/>
              </a:rPr>
              <a:t> </a:t>
            </a:r>
            <a:r>
              <a:rPr sz="1950" spc="-10">
                <a:solidFill>
                  <a:srgbClr val="7030A0"/>
                </a:solidFill>
                <a:latin typeface="Constantia"/>
                <a:cs typeface="Constantia"/>
              </a:rPr>
              <a:t>Mumbai)</a:t>
            </a:r>
            <a:endParaRPr sz="1950">
              <a:latin typeface="Constantia"/>
              <a:cs typeface="Constantia"/>
            </a:endParaRPr>
          </a:p>
          <a:p>
            <a:pPr algn="ctr">
              <a:lnSpc>
                <a:spcPct val="100000"/>
              </a:lnSpc>
              <a:spcBef>
                <a:spcPts val="35"/>
              </a:spcBef>
            </a:pPr>
            <a:r>
              <a:rPr sz="1950">
                <a:solidFill>
                  <a:srgbClr val="7030A0"/>
                </a:solidFill>
                <a:latin typeface="Constantia"/>
                <a:cs typeface="Constantia"/>
              </a:rPr>
              <a:t>Mith</a:t>
            </a:r>
            <a:r>
              <a:rPr sz="1950" spc="-5">
                <a:solidFill>
                  <a:srgbClr val="7030A0"/>
                </a:solidFill>
                <a:latin typeface="Constantia"/>
                <a:cs typeface="Constantia"/>
              </a:rPr>
              <a:t> </a:t>
            </a:r>
            <a:r>
              <a:rPr sz="1950">
                <a:solidFill>
                  <a:srgbClr val="7030A0"/>
                </a:solidFill>
                <a:latin typeface="Constantia"/>
                <a:cs typeface="Constantia"/>
              </a:rPr>
              <a:t>Bunder</a:t>
            </a:r>
            <a:r>
              <a:rPr sz="1950" spc="-50">
                <a:solidFill>
                  <a:srgbClr val="7030A0"/>
                </a:solidFill>
                <a:latin typeface="Constantia"/>
                <a:cs typeface="Constantia"/>
              </a:rPr>
              <a:t> </a:t>
            </a:r>
            <a:r>
              <a:rPr sz="1950">
                <a:solidFill>
                  <a:srgbClr val="7030A0"/>
                </a:solidFill>
                <a:latin typeface="Constantia"/>
                <a:cs typeface="Constantia"/>
              </a:rPr>
              <a:t>Road,</a:t>
            </a:r>
            <a:r>
              <a:rPr sz="1950" spc="20">
                <a:solidFill>
                  <a:srgbClr val="7030A0"/>
                </a:solidFill>
                <a:latin typeface="Constantia"/>
                <a:cs typeface="Constantia"/>
              </a:rPr>
              <a:t> </a:t>
            </a:r>
            <a:r>
              <a:rPr sz="1950">
                <a:solidFill>
                  <a:srgbClr val="7030A0"/>
                </a:solidFill>
                <a:latin typeface="Constantia"/>
                <a:cs typeface="Constantia"/>
              </a:rPr>
              <a:t>Near</a:t>
            </a:r>
            <a:r>
              <a:rPr sz="1950" spc="-45">
                <a:solidFill>
                  <a:srgbClr val="7030A0"/>
                </a:solidFill>
                <a:latin typeface="Constantia"/>
                <a:cs typeface="Constantia"/>
              </a:rPr>
              <a:t> </a:t>
            </a:r>
            <a:r>
              <a:rPr sz="1950">
                <a:solidFill>
                  <a:srgbClr val="7030A0"/>
                </a:solidFill>
                <a:latin typeface="Constantia"/>
                <a:cs typeface="Constantia"/>
              </a:rPr>
              <a:t>Hume</a:t>
            </a:r>
            <a:r>
              <a:rPr sz="1950" spc="-25">
                <a:solidFill>
                  <a:srgbClr val="7030A0"/>
                </a:solidFill>
                <a:latin typeface="Constantia"/>
                <a:cs typeface="Constantia"/>
              </a:rPr>
              <a:t> </a:t>
            </a:r>
            <a:r>
              <a:rPr sz="1950">
                <a:solidFill>
                  <a:srgbClr val="7030A0"/>
                </a:solidFill>
                <a:latin typeface="Constantia"/>
                <a:cs typeface="Constantia"/>
              </a:rPr>
              <a:t>Pipe,</a:t>
            </a:r>
            <a:r>
              <a:rPr sz="1950" spc="20">
                <a:solidFill>
                  <a:srgbClr val="7030A0"/>
                </a:solidFill>
                <a:latin typeface="Constantia"/>
                <a:cs typeface="Constantia"/>
              </a:rPr>
              <a:t> </a:t>
            </a:r>
            <a:r>
              <a:rPr sz="1950">
                <a:solidFill>
                  <a:srgbClr val="7030A0"/>
                </a:solidFill>
                <a:latin typeface="Constantia"/>
                <a:cs typeface="Constantia"/>
              </a:rPr>
              <a:t>Kopari,</a:t>
            </a:r>
            <a:r>
              <a:rPr sz="1950" spc="-15">
                <a:solidFill>
                  <a:srgbClr val="7030A0"/>
                </a:solidFill>
                <a:latin typeface="Constantia"/>
                <a:cs typeface="Constantia"/>
              </a:rPr>
              <a:t> </a:t>
            </a:r>
            <a:r>
              <a:rPr sz="1950">
                <a:solidFill>
                  <a:srgbClr val="7030A0"/>
                </a:solidFill>
                <a:latin typeface="Constantia"/>
                <a:cs typeface="Constantia"/>
              </a:rPr>
              <a:t>Thane(E)-</a:t>
            </a:r>
            <a:r>
              <a:rPr sz="1950" spc="-10">
                <a:solidFill>
                  <a:srgbClr val="7030A0"/>
                </a:solidFill>
                <a:latin typeface="Constantia"/>
                <a:cs typeface="Constantia"/>
              </a:rPr>
              <a:t>400603</a:t>
            </a:r>
            <a:endParaRPr sz="1950">
              <a:latin typeface="Constantia"/>
              <a:cs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85750"/>
            <a:ext cx="7804274" cy="1397000"/>
          </a:xfrm>
          <a:prstGeom prst="rect">
            <a:avLst/>
          </a:prstGeom>
        </p:spPr>
        <p:txBody>
          <a:bodyPr vert="horz" wrap="square" lIns="0" tIns="167640" rIns="0" bIns="0" rtlCol="0">
            <a:spAutoFit/>
          </a:bodyPr>
          <a:lstStyle/>
          <a:p>
            <a:pPr marL="1897380" marR="5080" indent="-1150620">
              <a:lnSpc>
                <a:spcPct val="100000"/>
              </a:lnSpc>
              <a:spcBef>
                <a:spcPts val="100"/>
              </a:spcBef>
            </a:pPr>
            <a:r>
              <a:rPr sz="4000" spc="-10"/>
              <a:t>CHALLENGES</a:t>
            </a:r>
            <a:r>
              <a:rPr sz="4000" spc="-135"/>
              <a:t> </a:t>
            </a:r>
            <a:r>
              <a:rPr sz="4000"/>
              <a:t>IN</a:t>
            </a:r>
            <a:r>
              <a:rPr sz="4000" spc="-130"/>
              <a:t> </a:t>
            </a:r>
            <a:r>
              <a:rPr sz="4000" spc="-10"/>
              <a:t>EXISTING METHODOLOGY</a:t>
            </a:r>
            <a:endParaRPr sz="4000"/>
          </a:p>
        </p:txBody>
      </p:sp>
      <p:sp>
        <p:nvSpPr>
          <p:cNvPr id="3" name="object 3"/>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4" name="TextBox 3">
            <a:extLst>
              <a:ext uri="{FF2B5EF4-FFF2-40B4-BE49-F238E27FC236}">
                <a16:creationId xmlns:a16="http://schemas.microsoft.com/office/drawing/2014/main" id="{313E0769-9D40-F755-877C-9A7A699DCA8A}"/>
              </a:ext>
            </a:extLst>
          </p:cNvPr>
          <p:cNvSpPr txBox="1"/>
          <p:nvPr/>
        </p:nvSpPr>
        <p:spPr>
          <a:xfrm>
            <a:off x="339724" y="1657350"/>
            <a:ext cx="8423275" cy="2462213"/>
          </a:xfrm>
          <a:prstGeom prst="rect">
            <a:avLst/>
          </a:prstGeom>
          <a:noFill/>
        </p:spPr>
        <p:txBody>
          <a:bodyPr wrap="square" lIns="91440" tIns="45720" rIns="91440" bIns="45720" rtlCol="0" anchor="t">
            <a:spAutoFit/>
          </a:bodyPr>
          <a:lstStyle/>
          <a:p>
            <a:pPr>
              <a:buAutoNum type="arabicPeriod"/>
            </a:pPr>
            <a:r>
              <a:rPr lang="en-US" sz="1700" b="1"/>
              <a:t>High Learning Curve</a:t>
            </a:r>
            <a:r>
              <a:rPr lang="en-US" sz="1700"/>
              <a:t>: Beginners may find the platform overwhelming.</a:t>
            </a:r>
          </a:p>
          <a:p>
            <a:pPr>
              <a:buAutoNum type="arabicPeriod"/>
            </a:pPr>
            <a:r>
              <a:rPr lang="en-US" sz="1700" b="1"/>
              <a:t>Limited Tutorials</a:t>
            </a:r>
            <a:r>
              <a:rPr lang="en-US" sz="1700"/>
              <a:t>: Lacks structured foundational lessons for in-depth learning.</a:t>
            </a:r>
            <a:endParaRPr lang="en-US"/>
          </a:p>
          <a:p>
            <a:pPr>
              <a:buAutoNum type="arabicPeriod"/>
            </a:pPr>
            <a:r>
              <a:rPr lang="en-US" sz="1700" b="1"/>
              <a:t>Quality Control in Solutions</a:t>
            </a:r>
            <a:r>
              <a:rPr lang="en-US" sz="1700"/>
              <a:t>: User-generated solutions vary, confusing beginners.</a:t>
            </a:r>
            <a:endParaRPr lang="en-US"/>
          </a:p>
          <a:p>
            <a:pPr>
              <a:buAutoNum type="arabicPeriod"/>
            </a:pPr>
            <a:r>
              <a:rPr lang="en-US" sz="1700" b="1"/>
              <a:t>Limited Personalization</a:t>
            </a:r>
            <a:r>
              <a:rPr lang="en-US" sz="1700"/>
              <a:t>: Doesn't offer personalized learning based on user performance.</a:t>
            </a:r>
            <a:endParaRPr lang="en-US"/>
          </a:p>
          <a:p>
            <a:r>
              <a:rPr lang="en-US" sz="1700" b="1"/>
              <a:t>Summary</a:t>
            </a:r>
            <a:r>
              <a:rPr lang="en-US" sz="1700"/>
              <a:t>: </a:t>
            </a:r>
            <a:r>
              <a:rPr lang="en-US" sz="1700" err="1"/>
              <a:t>LeetCode's</a:t>
            </a:r>
            <a:r>
              <a:rPr lang="en-US" sz="1700"/>
              <a:t> strengths in problem-solving are counterbalanced by challenges for beginners, such as a lack of guided learning paths and real-world coding simulations.</a:t>
            </a:r>
            <a:endParaRPr lang="en-US"/>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863" y="-19050"/>
            <a:ext cx="7804274" cy="1197764"/>
          </a:xfrm>
          <a:prstGeom prst="rect">
            <a:avLst/>
          </a:prstGeom>
        </p:spPr>
        <p:txBody>
          <a:bodyPr vert="horz" wrap="square" lIns="0" tIns="698500" rIns="0" bIns="0" rtlCol="0">
            <a:spAutoFit/>
          </a:bodyPr>
          <a:lstStyle/>
          <a:p>
            <a:pPr marL="90805">
              <a:lnSpc>
                <a:spcPct val="100000"/>
              </a:lnSpc>
              <a:spcBef>
                <a:spcPts val="100"/>
              </a:spcBef>
            </a:pPr>
            <a:r>
              <a:rPr sz="3200" spc="-30"/>
              <a:t>PROPOSED</a:t>
            </a:r>
            <a:r>
              <a:rPr sz="3200" spc="-204"/>
              <a:t> </a:t>
            </a:r>
            <a:r>
              <a:rPr sz="3200" spc="-10"/>
              <a:t>METHODOLOGY</a:t>
            </a:r>
            <a:endParaRPr sz="3200"/>
          </a:p>
        </p:txBody>
      </p:sp>
      <p:sp>
        <p:nvSpPr>
          <p:cNvPr id="3" name="object 3"/>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4" name="TextBox 3">
            <a:extLst>
              <a:ext uri="{FF2B5EF4-FFF2-40B4-BE49-F238E27FC236}">
                <a16:creationId xmlns:a16="http://schemas.microsoft.com/office/drawing/2014/main" id="{82922D36-3DE1-6CCA-720B-7A1B94A6995E}"/>
              </a:ext>
            </a:extLst>
          </p:cNvPr>
          <p:cNvSpPr txBox="1"/>
          <p:nvPr/>
        </p:nvSpPr>
        <p:spPr>
          <a:xfrm>
            <a:off x="339725" y="1440764"/>
            <a:ext cx="8270876" cy="3323987"/>
          </a:xfrm>
          <a:prstGeom prst="rect">
            <a:avLst/>
          </a:prstGeom>
          <a:noFill/>
        </p:spPr>
        <p:txBody>
          <a:bodyPr wrap="square" rtlCol="0">
            <a:spAutoFit/>
          </a:bodyPr>
          <a:lstStyle/>
          <a:p>
            <a:pPr>
              <a:buFont typeface="+mj-lt"/>
              <a:buAutoNum type="arabicPeriod"/>
            </a:pPr>
            <a:r>
              <a:rPr lang="en-US" sz="1400" b="1"/>
              <a:t>Structured Learning Paths</a:t>
            </a:r>
            <a:r>
              <a:rPr lang="en-US" sz="1400"/>
              <a:t>: Chapter-wise lessons for C, C++, Java, and Python, with a beginner-friendly approach.</a:t>
            </a:r>
          </a:p>
          <a:p>
            <a:pPr>
              <a:buFont typeface="+mj-lt"/>
              <a:buAutoNum type="arabicPeriod"/>
            </a:pPr>
            <a:r>
              <a:rPr lang="en-US" sz="1400" b="1"/>
              <a:t>Integrated Local Compiler</a:t>
            </a:r>
            <a:r>
              <a:rPr lang="en-US" sz="1400"/>
              <a:t>: Real-world coding experience with local compilation in the app.</a:t>
            </a:r>
          </a:p>
          <a:p>
            <a:pPr>
              <a:buFont typeface="+mj-lt"/>
              <a:buAutoNum type="arabicPeriod"/>
            </a:pPr>
            <a:r>
              <a:rPr lang="en-US" sz="1400" b="1"/>
              <a:t>Curated Solutions</a:t>
            </a:r>
            <a:r>
              <a:rPr lang="en-US" sz="1400"/>
              <a:t>: High-quality, verified solutions to help users understand problem-solving approaches.</a:t>
            </a:r>
          </a:p>
          <a:p>
            <a:r>
              <a:rPr lang="en-US" sz="1400" b="1"/>
              <a:t>Summary</a:t>
            </a:r>
          </a:p>
          <a:p>
            <a:r>
              <a:rPr lang="en-US" sz="1400"/>
              <a:t>The </a:t>
            </a:r>
            <a:r>
              <a:rPr lang="en-US" sz="1400" b="1"/>
              <a:t>existing </a:t>
            </a:r>
            <a:r>
              <a:rPr lang="en-US" sz="1400" b="1" err="1"/>
              <a:t>LeetCode</a:t>
            </a:r>
            <a:r>
              <a:rPr lang="en-US" sz="1400" b="1"/>
              <a:t> methodology</a:t>
            </a:r>
            <a:r>
              <a:rPr lang="en-US" sz="1400"/>
              <a:t> is strong for competitive programming but lacks beginner-friendly features and real-world coding experiences. The </a:t>
            </a:r>
            <a:r>
              <a:rPr lang="en-US" sz="1400" b="1"/>
              <a:t>proposed methodology</a:t>
            </a:r>
            <a:r>
              <a:rPr lang="en-US" sz="1400"/>
              <a:t> introduces chapter-based learning, personalized progress tracking, and local code compilation, making the platform more accessible and effective for learners at all levels.</a:t>
            </a:r>
          </a:p>
          <a:p>
            <a:endParaRPr lang="en-US" sz="1400"/>
          </a:p>
          <a:p>
            <a:endParaRPr lang="en-US" sz="1400"/>
          </a:p>
          <a:p>
            <a:endParaRPr lang="en-IN" sz="1400"/>
          </a:p>
          <a:p>
            <a:pPr>
              <a:buFont typeface="+mj-lt"/>
              <a:buAutoNum type="arabicPeriod"/>
            </a:pPr>
            <a:endParaRPr lang="en-US" sz="1400"/>
          </a:p>
          <a:p>
            <a:endParaRPr lang="en-I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9528" y="438150"/>
            <a:ext cx="9083738" cy="505267"/>
          </a:xfrm>
          <a:prstGeom prst="rect">
            <a:avLst/>
          </a:prstGeom>
        </p:spPr>
        <p:txBody>
          <a:bodyPr vert="horz" wrap="square" lIns="0" tIns="12700" rIns="0" bIns="0" rtlCol="0">
            <a:spAutoFit/>
          </a:bodyPr>
          <a:lstStyle/>
          <a:p>
            <a:pPr marL="1574800" marR="5080" indent="-1450975">
              <a:lnSpc>
                <a:spcPct val="100000"/>
              </a:lnSpc>
              <a:spcBef>
                <a:spcPts val="100"/>
              </a:spcBef>
            </a:pPr>
            <a:r>
              <a:rPr sz="3200" spc="-215" dirty="0"/>
              <a:t> </a:t>
            </a:r>
            <a:r>
              <a:rPr sz="3200" spc="-35" dirty="0"/>
              <a:t>FLOWCHART</a:t>
            </a:r>
            <a:endParaRPr sz="3200" dirty="0"/>
          </a:p>
        </p:txBody>
      </p:sp>
      <p:sp>
        <p:nvSpPr>
          <p:cNvPr id="4" name="object 4"/>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pic>
        <p:nvPicPr>
          <p:cNvPr id="5" name="Picture 4" descr="A diagram of a company&#10;&#10;Description automatically generated">
            <a:extLst>
              <a:ext uri="{FF2B5EF4-FFF2-40B4-BE49-F238E27FC236}">
                <a16:creationId xmlns:a16="http://schemas.microsoft.com/office/drawing/2014/main" id="{3298FADF-AE2A-E237-55D6-87395D0E1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166" y="943417"/>
            <a:ext cx="2824206" cy="3562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4526" y="-302414"/>
            <a:ext cx="7804274" cy="1197764"/>
          </a:xfrm>
          <a:prstGeom prst="rect">
            <a:avLst/>
          </a:prstGeom>
        </p:spPr>
        <p:txBody>
          <a:bodyPr vert="horz" wrap="square" lIns="0" tIns="698500" rIns="0" bIns="0" rtlCol="0">
            <a:spAutoFit/>
          </a:bodyPr>
          <a:lstStyle/>
          <a:p>
            <a:pPr marL="131445">
              <a:lnSpc>
                <a:spcPct val="100000"/>
              </a:lnSpc>
              <a:spcBef>
                <a:spcPts val="100"/>
              </a:spcBef>
            </a:pPr>
            <a:r>
              <a:rPr sz="3200"/>
              <a:t>DESIGN</a:t>
            </a:r>
            <a:r>
              <a:rPr sz="3200" spc="-15"/>
              <a:t> </a:t>
            </a:r>
            <a:r>
              <a:rPr sz="3200"/>
              <a:t>–</a:t>
            </a:r>
            <a:r>
              <a:rPr sz="3200" spc="-10"/>
              <a:t> </a:t>
            </a:r>
            <a:r>
              <a:rPr sz="3200"/>
              <a:t>(CLASS</a:t>
            </a:r>
            <a:r>
              <a:rPr sz="3200" spc="-15"/>
              <a:t> </a:t>
            </a:r>
            <a:r>
              <a:rPr sz="3200" spc="-10"/>
              <a:t>DIAGRAM)</a:t>
            </a:r>
            <a:endParaRPr sz="3200"/>
          </a:p>
        </p:txBody>
      </p:sp>
      <p:sp>
        <p:nvSpPr>
          <p:cNvPr id="4" name="object 4"/>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pic>
        <p:nvPicPr>
          <p:cNvPr id="5" name="Picture 4" descr="A diagram of a computer code&#10;&#10;Description automatically generated">
            <a:extLst>
              <a:ext uri="{FF2B5EF4-FFF2-40B4-BE49-F238E27FC236}">
                <a16:creationId xmlns:a16="http://schemas.microsoft.com/office/drawing/2014/main" id="{3A8B900E-C868-F454-AD01-ED0135250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819150"/>
            <a:ext cx="7372663" cy="38112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863" y="448958"/>
            <a:ext cx="7804274" cy="1397000"/>
          </a:xfrm>
          <a:prstGeom prst="rect">
            <a:avLst/>
          </a:prstGeom>
        </p:spPr>
        <p:txBody>
          <a:bodyPr vert="horz" wrap="square" lIns="0" tIns="12700" rIns="0" bIns="0" rtlCol="0">
            <a:spAutoFit/>
          </a:bodyPr>
          <a:lstStyle/>
          <a:p>
            <a:pPr marL="1715770" marR="5080" indent="-1703705">
              <a:lnSpc>
                <a:spcPct val="100000"/>
              </a:lnSpc>
              <a:spcBef>
                <a:spcPts val="100"/>
              </a:spcBef>
            </a:pPr>
            <a:r>
              <a:rPr sz="4500" spc="-70"/>
              <a:t>HARDWARE</a:t>
            </a:r>
            <a:r>
              <a:rPr sz="4500" spc="-160"/>
              <a:t> </a:t>
            </a:r>
            <a:r>
              <a:rPr sz="4500"/>
              <a:t>AND</a:t>
            </a:r>
            <a:r>
              <a:rPr sz="4500" spc="-105"/>
              <a:t> </a:t>
            </a:r>
            <a:r>
              <a:rPr sz="4500" spc="-25"/>
              <a:t>SOFTWARE </a:t>
            </a:r>
            <a:r>
              <a:rPr sz="4500" spc="-10"/>
              <a:t>REQUIREMENTS</a:t>
            </a:r>
            <a:endParaRPr sz="4500"/>
          </a:p>
        </p:txBody>
      </p:sp>
      <p:sp>
        <p:nvSpPr>
          <p:cNvPr id="4" name="object 4"/>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437491" y="1463802"/>
            <a:ext cx="7230109" cy="382156"/>
          </a:xfrm>
          <a:prstGeom prst="rect">
            <a:avLst/>
          </a:prstGeom>
        </p:spPr>
        <p:txBody>
          <a:bodyPr vert="horz" wrap="square" lIns="0" tIns="12700" rIns="0" bIns="0" rtlCol="0">
            <a:spAutoFit/>
          </a:bodyPr>
          <a:lstStyle/>
          <a:p>
            <a:pPr marL="12065" marR="5080">
              <a:lnSpc>
                <a:spcPct val="100000"/>
              </a:lnSpc>
              <a:spcBef>
                <a:spcPts val="100"/>
              </a:spcBef>
              <a:buClr>
                <a:srgbClr val="FF7301"/>
              </a:buClr>
              <a:buSzPct val="94230"/>
              <a:tabLst>
                <a:tab pos="379730" algn="l"/>
              </a:tabLst>
            </a:pPr>
            <a:endParaRPr sz="2400">
              <a:latin typeface="Constantia"/>
              <a:cs typeface="Constantia"/>
            </a:endParaRPr>
          </a:p>
        </p:txBody>
      </p:sp>
      <p:sp>
        <p:nvSpPr>
          <p:cNvPr id="11" name="TextBox 10">
            <a:extLst>
              <a:ext uri="{FF2B5EF4-FFF2-40B4-BE49-F238E27FC236}">
                <a16:creationId xmlns:a16="http://schemas.microsoft.com/office/drawing/2014/main" id="{F0FFC3E5-E5AF-8ADF-8D85-35F5AF59C8B4}"/>
              </a:ext>
            </a:extLst>
          </p:cNvPr>
          <p:cNvSpPr txBox="1"/>
          <p:nvPr/>
        </p:nvSpPr>
        <p:spPr>
          <a:xfrm>
            <a:off x="527728" y="2212307"/>
            <a:ext cx="7944509" cy="2031325"/>
          </a:xfrm>
          <a:prstGeom prst="rect">
            <a:avLst/>
          </a:prstGeom>
          <a:noFill/>
        </p:spPr>
        <p:txBody>
          <a:bodyPr wrap="square" rtlCol="0">
            <a:spAutoFit/>
          </a:bodyPr>
          <a:lstStyle/>
          <a:p>
            <a:r>
              <a:rPr lang="en-IN" b="1"/>
              <a:t>Hardware Requirements (PC/Laptop Configuration):</a:t>
            </a:r>
          </a:p>
          <a:p>
            <a:pPr>
              <a:buFont typeface="Arial" panose="020B0604020202020204" pitchFamily="34" charset="0"/>
              <a:buChar char="•"/>
            </a:pPr>
            <a:r>
              <a:rPr lang="en-IN" b="1"/>
              <a:t>Processor</a:t>
            </a:r>
            <a:r>
              <a:rPr lang="en-IN"/>
              <a:t>: Minimum dual-core processor (e.g., Intel i3 or equivalent).</a:t>
            </a:r>
          </a:p>
          <a:p>
            <a:pPr>
              <a:buFont typeface="Arial" panose="020B0604020202020204" pitchFamily="34" charset="0"/>
              <a:buChar char="•"/>
            </a:pPr>
            <a:r>
              <a:rPr lang="en-IN" b="1"/>
              <a:t>RAM</a:t>
            </a:r>
            <a:r>
              <a:rPr lang="en-IN"/>
              <a:t>: At least 4 GB of RAM (8 GB recommended for better performance).</a:t>
            </a:r>
          </a:p>
          <a:p>
            <a:pPr>
              <a:buFont typeface="Arial" panose="020B0604020202020204" pitchFamily="34" charset="0"/>
              <a:buChar char="•"/>
            </a:pPr>
            <a:r>
              <a:rPr lang="en-IN" b="1"/>
              <a:t>Storage</a:t>
            </a:r>
            <a:r>
              <a:rPr lang="en-IN"/>
              <a:t>: Minimum of 500 MB of available disk space for the application, along with additional space for user data.</a:t>
            </a:r>
          </a:p>
          <a:p>
            <a:pPr>
              <a:buFont typeface="Arial" panose="020B0604020202020204" pitchFamily="34" charset="0"/>
              <a:buChar char="•"/>
            </a:pPr>
            <a:r>
              <a:rPr lang="en-IN" b="1"/>
              <a:t>Graphics</a:t>
            </a:r>
            <a:r>
              <a:rPr lang="en-IN"/>
              <a:t>: Integrated graphics that support JavaFX applications</a:t>
            </a:r>
          </a:p>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AE3C8A5-BD34-9DF9-8443-BDF080B725DD}"/>
              </a:ext>
            </a:extLst>
          </p:cNvPr>
          <p:cNvSpPr>
            <a:spLocks noGrp="1" noChangeArrowheads="1"/>
          </p:cNvSpPr>
          <p:nvPr>
            <p:ph type="body" idx="1"/>
          </p:nvPr>
        </p:nvSpPr>
        <p:spPr bwMode="auto">
          <a:xfrm>
            <a:off x="152400" y="586592"/>
            <a:ext cx="8763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For server-side (if hosted on a dedicated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Processor</a:t>
            </a:r>
            <a:r>
              <a:rPr kumimoji="0" lang="en-US" altLang="en-US" sz="1800" b="0" i="0" u="none" strike="noStrike" cap="none" normalizeH="0" baseline="0">
                <a:ln>
                  <a:noFill/>
                </a:ln>
                <a:solidFill>
                  <a:schemeClr val="tx1"/>
                </a:solidFill>
                <a:effectLst/>
                <a:latin typeface="Arial" panose="020B0604020202020204" pitchFamily="34" charset="0"/>
              </a:rPr>
              <a:t>: Quad-core processor (e.g., Intel Xeon or equivalent).</a:t>
            </a:r>
          </a:p>
          <a:p>
            <a:pPr algn="l" rtl="0" eaLnBrk="0" fontAlgn="base" hangingPunct="0">
              <a:spcBef>
                <a:spcPct val="0"/>
              </a:spcBef>
              <a:spcAft>
                <a:spcPct val="0"/>
              </a:spcAft>
              <a:buFontTx/>
              <a:buChar char="•"/>
            </a:pPr>
            <a:r>
              <a:rPr kumimoji="0" lang="en-US" altLang="en-US" sz="1800" b="1" i="0" u="none" strike="noStrike" cap="none" normalizeH="0" baseline="0">
                <a:ln>
                  <a:noFill/>
                </a:ln>
                <a:effectLst/>
                <a:latin typeface="Arial"/>
                <a:cs typeface="Arial"/>
              </a:rPr>
              <a:t>RAM</a:t>
            </a:r>
            <a:r>
              <a:rPr kumimoji="0" lang="en-US" altLang="en-US" sz="1800" b="0" i="0" u="none" strike="noStrike" cap="none" normalizeH="0" baseline="0">
                <a:ln>
                  <a:noFill/>
                </a:ln>
                <a:effectLst/>
                <a:latin typeface="Arial"/>
                <a:cs typeface="Arial"/>
              </a:rPr>
              <a:t>: Minimum</a:t>
            </a:r>
            <a:r>
              <a:rPr lang="en-US" altLang="en-US">
                <a:latin typeface="Arial"/>
                <a:cs typeface="Arial"/>
              </a:rPr>
              <a:t> 16</a:t>
            </a:r>
            <a:r>
              <a:rPr kumimoji="0" lang="en-US" altLang="en-US" sz="1800" b="0" i="0" u="none" strike="noStrike" cap="none" normalizeH="0" baseline="0">
                <a:ln>
                  <a:noFill/>
                </a:ln>
                <a:effectLst/>
                <a:latin typeface="Arial"/>
                <a:cs typeface="Arial"/>
              </a:rPr>
              <a:t> GB (</a:t>
            </a:r>
            <a:r>
              <a:rPr lang="en-US" altLang="en-US">
                <a:latin typeface="Arial"/>
                <a:cs typeface="Arial"/>
              </a:rPr>
              <a:t>32</a:t>
            </a:r>
            <a:r>
              <a:rPr kumimoji="0" lang="en-US" altLang="en-US" sz="1800" b="0" i="0" u="none" strike="noStrike" cap="none" normalizeH="0" baseline="0">
                <a:ln>
                  <a:noFill/>
                </a:ln>
                <a:effectLst/>
                <a:latin typeface="Arial"/>
                <a:cs typeface="Arial"/>
              </a:rPr>
              <a:t> GB recommended for handling multiple user sessions).</a:t>
            </a:r>
            <a:endParaRPr lang="en-US" altLang="en-US" sz="1800" b="0" i="0" u="none" strike="noStrike" cap="none" normalizeH="0" baseline="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Storage</a:t>
            </a:r>
            <a:r>
              <a:rPr kumimoji="0" lang="en-US" altLang="en-US" sz="1800" b="0" i="0" u="none" strike="noStrike" cap="none" normalizeH="0" baseline="0">
                <a:ln>
                  <a:noFill/>
                </a:ln>
                <a:solidFill>
                  <a:schemeClr val="tx1"/>
                </a:solidFill>
                <a:effectLst/>
                <a:latin typeface="Arial" panose="020B0604020202020204" pitchFamily="34" charset="0"/>
              </a:rPr>
              <a:t>: SSD with at least 100 GB of available space for database and application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Network</a:t>
            </a:r>
            <a:r>
              <a:rPr kumimoji="0" lang="en-US" altLang="en-US" sz="1800" b="0" i="0" u="none" strike="noStrike" cap="none" normalizeH="0" baseline="0">
                <a:ln>
                  <a:noFill/>
                </a:ln>
                <a:solidFill>
                  <a:schemeClr val="tx1"/>
                </a:solidFill>
                <a:effectLst/>
                <a:latin typeface="Arial" panose="020B0604020202020204" pitchFamily="34" charset="0"/>
              </a:rPr>
              <a:t>: High-speed internet connection to handle concurrent users​.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Arial" panose="020B0604020202020204" pitchFamily="34" charset="0"/>
              </a:rPr>
              <a:t>Software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effectLst/>
                <a:latin typeface="Arial"/>
                <a:cs typeface="Arial"/>
              </a:rPr>
              <a:t>Front End</a:t>
            </a:r>
            <a:r>
              <a:rPr kumimoji="0" lang="en-US" altLang="en-US" b="0" i="0" u="none" strike="noStrike" cap="none" normalizeH="0" baseline="0">
                <a:ln>
                  <a:noFill/>
                </a:ln>
                <a:effectLst/>
                <a:latin typeface="Arial"/>
                <a:cs typeface="Arial"/>
              </a:rPr>
              <a:t>: </a:t>
            </a:r>
            <a:r>
              <a:rPr kumimoji="0" lang="en-US" altLang="en-US" sz="1800" b="0" i="0" u="none" strike="noStrike" cap="none" normalizeH="0" baseline="0">
                <a:ln>
                  <a:noFill/>
                </a:ln>
                <a:effectLst/>
                <a:latin typeface="Arial"/>
                <a:cs typeface="Arial"/>
              </a:rPr>
              <a:t>JavaFX for building the user interface, with the help of Scene Builder for UI layout. The integrated development environment (IDE) used is unspecified but could be typical Java IDEs like </a:t>
            </a:r>
            <a:r>
              <a:rPr kumimoji="0" lang="en-US" altLang="en-US" sz="1800" b="1" i="0" u="none" strike="noStrike" cap="none" normalizeH="0" baseline="0">
                <a:ln>
                  <a:noFill/>
                </a:ln>
                <a:effectLst/>
                <a:latin typeface="Arial"/>
                <a:cs typeface="Arial"/>
              </a:rPr>
              <a:t>Eclipse</a:t>
            </a:r>
            <a:r>
              <a:rPr kumimoji="0" lang="en-US" altLang="en-US" sz="1800" b="0" i="0" u="none" strike="noStrike" cap="none" normalizeH="0" baseline="0">
                <a:ln>
                  <a:noFill/>
                </a:ln>
                <a:effectLst/>
                <a:latin typeface="Arial"/>
                <a:cs typeface="Arial"/>
              </a:rPr>
              <a:t> or </a:t>
            </a:r>
            <a:r>
              <a:rPr kumimoji="0" lang="en-US" altLang="en-US" sz="1800" b="1" i="0" u="none" strike="noStrike" cap="none" normalizeH="0" baseline="0">
                <a:ln>
                  <a:noFill/>
                </a:ln>
                <a:effectLst/>
                <a:latin typeface="Arial"/>
                <a:cs typeface="Arial"/>
              </a:rPr>
              <a:t>IntelliJ IDEA</a:t>
            </a:r>
            <a:r>
              <a:rPr kumimoji="0" lang="en-US" altLang="en-US" sz="1800" b="0" i="0" u="none" strike="noStrike" cap="none" normalizeH="0" baseline="0">
                <a:ln>
                  <a:noFill/>
                </a:ln>
                <a:effectLst/>
                <a:latin typeface="Arial"/>
                <a:cs typeface="Arial"/>
              </a:rPr>
              <a:t>.</a:t>
            </a:r>
            <a:endParaRPr lang="en-US" altLang="en-US" sz="1800" b="0" i="0" u="none" strike="noStrike" cap="none" normalizeH="0" baseline="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effectLst/>
                <a:latin typeface="Arial"/>
                <a:cs typeface="Arial"/>
              </a:rPr>
              <a:t>Back End</a:t>
            </a:r>
            <a:r>
              <a:rPr kumimoji="0" lang="en-US" altLang="en-US" sz="1800" b="0" i="0" u="none" strike="noStrike" cap="none" normalizeH="0" baseline="0">
                <a:ln>
                  <a:noFill/>
                </a:ln>
                <a:effectLst/>
                <a:latin typeface="Arial"/>
                <a:cs typeface="Arial"/>
              </a:rPr>
              <a:t>: The backend uses a relational database such as </a:t>
            </a:r>
            <a:r>
              <a:rPr kumimoji="0" lang="en-US" altLang="en-US" sz="1800" b="1" i="0" u="none" strike="noStrike" cap="none" normalizeH="0" baseline="0">
                <a:ln>
                  <a:noFill/>
                </a:ln>
                <a:effectLst/>
                <a:latin typeface="Arial"/>
                <a:cs typeface="Arial"/>
              </a:rPr>
              <a:t>MySQL</a:t>
            </a:r>
            <a:r>
              <a:rPr kumimoji="0" lang="en-US" altLang="en-US" sz="1800" b="0" i="0" u="none" strike="noStrike" cap="none" normalizeH="0" baseline="0">
                <a:ln>
                  <a:noFill/>
                </a:ln>
                <a:effectLst/>
                <a:latin typeface="Arial"/>
                <a:cs typeface="Arial"/>
              </a:rPr>
              <a:t> for user authentication, chapter content management, and storing user interactions​</a:t>
            </a:r>
            <a:endParaRPr lang="en-US" altLang="en-US" sz="1800" b="0" i="0" u="none" strike="noStrike" cap="none" normalizeH="0" baseline="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559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19760" rIns="0" bIns="0" rtlCol="0">
            <a:spAutoFit/>
          </a:bodyPr>
          <a:lstStyle/>
          <a:p>
            <a:pPr marL="192405">
              <a:lnSpc>
                <a:spcPct val="100000"/>
              </a:lnSpc>
              <a:spcBef>
                <a:spcPts val="100"/>
              </a:spcBef>
            </a:pPr>
            <a:r>
              <a:rPr spc="-50"/>
              <a:t>IMPLEMENTATION</a:t>
            </a:r>
            <a:r>
              <a:rPr spc="-225"/>
              <a:t> </a:t>
            </a:r>
            <a:r>
              <a:rPr spc="-20"/>
              <a:t>PLAN</a:t>
            </a:r>
          </a:p>
        </p:txBody>
      </p:sp>
      <p:sp>
        <p:nvSpPr>
          <p:cNvPr id="4" name="object 4"/>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pic>
        <p:nvPicPr>
          <p:cNvPr id="5" name="image23.png">
            <a:extLst>
              <a:ext uri="{FF2B5EF4-FFF2-40B4-BE49-F238E27FC236}">
                <a16:creationId xmlns:a16="http://schemas.microsoft.com/office/drawing/2014/main" id="{7DD6ECF9-323A-1E59-7F48-464EFFF23879}"/>
              </a:ext>
            </a:extLst>
          </p:cNvPr>
          <p:cNvPicPr/>
          <p:nvPr/>
        </p:nvPicPr>
        <p:blipFill>
          <a:blip r:embed="rId2"/>
          <a:srcRect l="1941" b="8767"/>
          <a:stretch>
            <a:fillRect/>
          </a:stretch>
        </p:blipFill>
        <p:spPr>
          <a:xfrm>
            <a:off x="669862" y="1428750"/>
            <a:ext cx="7269225" cy="2973705"/>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863" y="-171450"/>
            <a:ext cx="7804274" cy="1397000"/>
          </a:xfrm>
          <a:prstGeom prst="rect">
            <a:avLst/>
          </a:prstGeom>
        </p:spPr>
        <p:txBody>
          <a:bodyPr vert="horz" wrap="square" lIns="0" tIns="619760" rIns="0" bIns="0" rtlCol="0">
            <a:spAutoFit/>
          </a:bodyPr>
          <a:lstStyle/>
          <a:p>
            <a:pPr marL="1838325">
              <a:lnSpc>
                <a:spcPct val="100000"/>
              </a:lnSpc>
              <a:spcBef>
                <a:spcPts val="100"/>
              </a:spcBef>
            </a:pPr>
            <a:r>
              <a:rPr spc="-35"/>
              <a:t>CONCLUSION</a:t>
            </a:r>
          </a:p>
        </p:txBody>
      </p:sp>
      <p:sp>
        <p:nvSpPr>
          <p:cNvPr id="3" name="object 3"/>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4" name="TextBox 3">
            <a:extLst>
              <a:ext uri="{FF2B5EF4-FFF2-40B4-BE49-F238E27FC236}">
                <a16:creationId xmlns:a16="http://schemas.microsoft.com/office/drawing/2014/main" id="{00D5B105-B5A8-7D44-8D51-3A17DC5C326E}"/>
              </a:ext>
            </a:extLst>
          </p:cNvPr>
          <p:cNvSpPr txBox="1"/>
          <p:nvPr/>
        </p:nvSpPr>
        <p:spPr>
          <a:xfrm>
            <a:off x="228600" y="1276350"/>
            <a:ext cx="8610600" cy="3416320"/>
          </a:xfrm>
          <a:prstGeom prst="rect">
            <a:avLst/>
          </a:prstGeom>
          <a:noFill/>
        </p:spPr>
        <p:txBody>
          <a:bodyPr wrap="square" rtlCol="0">
            <a:spAutoFit/>
          </a:bodyPr>
          <a:lstStyle/>
          <a:p>
            <a:r>
              <a:rPr lang="en-US"/>
              <a:t>The platform successfully integrates technologies like JavaFX, Scene Builder, and local compilers (GCC, JDK, and Python interpreter) to provide an interactive coding learning environment. It supports multiple programming languages and allows users to practice coding with real-time execution without the need for constant internet access, offering a distinct advantage in certain markets.</a:t>
            </a:r>
          </a:p>
          <a:p>
            <a:r>
              <a:rPr lang="en-US"/>
              <a:t>Key points of the conclusion:</a:t>
            </a:r>
          </a:p>
          <a:p>
            <a:pPr>
              <a:buFont typeface="Arial" panose="020B0604020202020204" pitchFamily="34" charset="0"/>
              <a:buChar char="•"/>
            </a:pPr>
            <a:r>
              <a:rPr lang="en-US" b="1"/>
              <a:t>Multi-language support</a:t>
            </a:r>
            <a:r>
              <a:rPr lang="en-US"/>
              <a:t>: The platform offers C, C++, Java, and Python, providing learners with flexibility.</a:t>
            </a:r>
          </a:p>
          <a:p>
            <a:pPr>
              <a:buFont typeface="Arial" panose="020B0604020202020204" pitchFamily="34" charset="0"/>
              <a:buChar char="•"/>
            </a:pPr>
            <a:r>
              <a:rPr lang="en-US" b="1"/>
              <a:t>Real-time code execution</a:t>
            </a:r>
            <a:r>
              <a:rPr lang="en-US"/>
              <a:t>: Using local compilers gives users a real-time coding experience, similar to working in standalone integrated development environments (IDEs).</a:t>
            </a:r>
          </a:p>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DE0D3-A8CC-743F-A17A-8B3D270C7A4B}"/>
              </a:ext>
            </a:extLst>
          </p:cNvPr>
          <p:cNvSpPr txBox="1"/>
          <p:nvPr/>
        </p:nvSpPr>
        <p:spPr>
          <a:xfrm>
            <a:off x="228600" y="1140589"/>
            <a:ext cx="8686800" cy="3139321"/>
          </a:xfrm>
          <a:prstGeom prst="rect">
            <a:avLst/>
          </a:prstGeom>
          <a:noFill/>
        </p:spPr>
        <p:txBody>
          <a:bodyPr wrap="square" rtlCol="0">
            <a:spAutoFit/>
          </a:bodyPr>
          <a:lstStyle/>
          <a:p>
            <a:pPr>
              <a:buFont typeface="Arial" panose="020B0604020202020204" pitchFamily="34" charset="0"/>
              <a:buChar char="•"/>
            </a:pPr>
            <a:r>
              <a:rPr lang="en-US" b="1"/>
              <a:t>Efficient frontend and backend</a:t>
            </a:r>
            <a:r>
              <a:rPr lang="en-US"/>
              <a:t>: The system demonstrates strong frontend design with JavaFX, while the backend efficiently handles user management and chapter content delivery.</a:t>
            </a:r>
          </a:p>
          <a:p>
            <a:pPr>
              <a:buFont typeface="Arial" panose="020B0604020202020204" pitchFamily="34" charset="0"/>
              <a:buChar char="•"/>
            </a:pPr>
            <a:r>
              <a:rPr lang="en-US" b="1"/>
              <a:t>Scalability</a:t>
            </a:r>
            <a:r>
              <a:rPr lang="en-US"/>
              <a:t>: The project is designed for future enhancements such as progress tracking, personalized learning paths, and analytics to increase user engagement.</a:t>
            </a:r>
          </a:p>
          <a:p>
            <a:pPr>
              <a:buFont typeface="Arial" panose="020B0604020202020204" pitchFamily="34" charset="0"/>
              <a:buChar char="•"/>
            </a:pPr>
            <a:r>
              <a:rPr lang="en-US" b="1"/>
              <a:t>Cost-effective</a:t>
            </a:r>
            <a:r>
              <a:rPr lang="en-US"/>
              <a:t>: The use of local compilers minimizes dependence on expensive cloud APIs, making it budget-friendly.</a:t>
            </a:r>
          </a:p>
          <a:p>
            <a:endParaRPr lang="en-US"/>
          </a:p>
          <a:p>
            <a:r>
              <a:rPr lang="en-US"/>
              <a:t>Overall, the platform serves as a robust solution for learners aiming to improve their coding skills across multiple programming language</a:t>
            </a:r>
          </a:p>
          <a:p>
            <a:endParaRPr lang="en-IN"/>
          </a:p>
        </p:txBody>
      </p:sp>
    </p:spTree>
    <p:extLst>
      <p:ext uri="{BB962C8B-B14F-4D97-AF65-F5344CB8AC3E}">
        <p14:creationId xmlns:p14="http://schemas.microsoft.com/office/powerpoint/2010/main" val="400485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2126" y="-247650"/>
            <a:ext cx="7804274" cy="1087477"/>
          </a:xfrm>
          <a:prstGeom prst="rect">
            <a:avLst/>
          </a:prstGeom>
        </p:spPr>
        <p:txBody>
          <a:bodyPr vert="horz" wrap="square" lIns="0" tIns="619760" rIns="0" bIns="0" rtlCol="0">
            <a:spAutoFit/>
          </a:bodyPr>
          <a:lstStyle/>
          <a:p>
            <a:pPr marL="1986280">
              <a:lnSpc>
                <a:spcPct val="100000"/>
              </a:lnSpc>
              <a:spcBef>
                <a:spcPts val="100"/>
              </a:spcBef>
            </a:pPr>
            <a:r>
              <a:rPr sz="3000" spc="-10"/>
              <a:t>REFERENCES</a:t>
            </a:r>
          </a:p>
        </p:txBody>
      </p:sp>
      <p:sp>
        <p:nvSpPr>
          <p:cNvPr id="4" name="object 4"/>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228600" y="460085"/>
            <a:ext cx="8382000" cy="4245265"/>
          </a:xfrm>
          <a:prstGeom prst="rect">
            <a:avLst/>
          </a:prstGeom>
        </p:spPr>
        <p:txBody>
          <a:bodyPr vert="horz" wrap="square" lIns="0" tIns="12700" rIns="0" bIns="0" rtlCol="0">
            <a:spAutoFit/>
          </a:bodyPr>
          <a:lstStyle/>
          <a:p>
            <a:pPr marL="914400" marR="0" algn="ctr">
              <a:lnSpc>
                <a:spcPct val="115000"/>
              </a:lnSpc>
              <a:spcBef>
                <a:spcPts val="0"/>
              </a:spcBef>
              <a:spcAft>
                <a:spcPts val="0"/>
              </a:spcAft>
            </a:pPr>
            <a:r>
              <a:rPr lang="en-IN" sz="1200" b="1">
                <a:effectLst/>
                <a:latin typeface="Times New Roman" panose="02020603050405020304" pitchFamily="18" charset="0"/>
                <a:ea typeface="Times New Roman" panose="02020603050405020304" pitchFamily="18" charset="0"/>
              </a:rPr>
              <a:t> </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err="1">
                <a:effectLst/>
                <a:latin typeface="Times New Roman" panose="02020603050405020304" pitchFamily="18" charset="0"/>
                <a:ea typeface="Times New Roman" panose="02020603050405020304" pitchFamily="18" charset="0"/>
              </a:rPr>
              <a:t>GeeksforGeeks</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2"/>
              </a:rPr>
              <a:t>https://www.geeksforgeeks.org/</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Coursera</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3"/>
              </a:rPr>
              <a:t>https://www.coursera.org/</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Khan Academy (Computer Programming)</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4"/>
              </a:rPr>
              <a:t>https://www.khanacademy.org/computing/computer-programming</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W3Schools</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5"/>
              </a:rPr>
              <a:t>https://www.w3schools.com/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edX (Computer Science Courses)</a:t>
            </a:r>
            <a:r>
              <a:rPr lang="en-US" sz="1200">
                <a:effectLst/>
                <a:latin typeface="Times New Roman" panose="02020603050405020304" pitchFamily="18" charset="0"/>
                <a:ea typeface="Times New Roman" panose="02020603050405020304" pitchFamily="18" charset="0"/>
              </a:rPr>
              <a:t> – https://www.edx.org/learn/computer-science</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err="1">
                <a:effectLst/>
                <a:latin typeface="Times New Roman" panose="02020603050405020304" pitchFamily="18" charset="0"/>
                <a:ea typeface="Times New Roman" panose="02020603050405020304" pitchFamily="18" charset="0"/>
              </a:rPr>
              <a:t>HackerRank</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6"/>
              </a:rPr>
              <a:t>https://www.hackerrank.com/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err="1">
                <a:effectLst/>
                <a:latin typeface="Times New Roman" panose="02020603050405020304" pitchFamily="18" charset="0"/>
                <a:ea typeface="Times New Roman" panose="02020603050405020304" pitchFamily="18" charset="0"/>
              </a:rPr>
              <a:t>LeetCode</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7"/>
              </a:rPr>
              <a:t>https://leetcode.com/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Udemy (Programming Courses)</a:t>
            </a:r>
            <a:r>
              <a:rPr lang="en-US" sz="1200">
                <a:effectLst/>
                <a:latin typeface="Times New Roman" panose="02020603050405020304" pitchFamily="18" charset="0"/>
                <a:ea typeface="Times New Roman" panose="02020603050405020304" pitchFamily="18" charset="0"/>
              </a:rPr>
              <a:t> – https://www.udemy.com/topic/programming-languages/</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Stack Overflow</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8"/>
              </a:rPr>
              <a:t>https://stackoverflow.com/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GitHub</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9"/>
              </a:rPr>
              <a:t>https://github.com/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Real Python</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10"/>
              </a:rPr>
              <a:t>https://realpython.com/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err="1">
                <a:effectLst/>
                <a:latin typeface="Times New Roman" panose="02020603050405020304" pitchFamily="18" charset="0"/>
                <a:ea typeface="Times New Roman" panose="02020603050405020304" pitchFamily="18" charset="0"/>
              </a:rPr>
              <a:t>JavaTPoint</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11"/>
              </a:rPr>
              <a:t>https://www.javatpoint.com/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err="1">
                <a:effectLst/>
                <a:latin typeface="Times New Roman" panose="02020603050405020304" pitchFamily="18" charset="0"/>
                <a:ea typeface="Times New Roman" panose="02020603050405020304" pitchFamily="18" charset="0"/>
              </a:rPr>
              <a:t>TutorialsPoint</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12"/>
              </a:rPr>
              <a:t>https://www.tutorialspoint.com/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err="1">
                <a:effectLst/>
                <a:latin typeface="Times New Roman" panose="02020603050405020304" pitchFamily="18" charset="0"/>
                <a:ea typeface="Times New Roman" panose="02020603050405020304" pitchFamily="18" charset="0"/>
              </a:rPr>
              <a:t>Programiz</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13"/>
              </a:rPr>
              <a:t>https://www.programiz.com/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err="1">
                <a:effectLst/>
                <a:latin typeface="Times New Roman" panose="02020603050405020304" pitchFamily="18" charset="0"/>
                <a:ea typeface="Times New Roman" panose="02020603050405020304" pitchFamily="18" charset="0"/>
              </a:rPr>
              <a:t>Sololearn</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14"/>
              </a:rPr>
              <a:t>https://www.sololearn.com/</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Educative</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15"/>
              </a:rPr>
              <a:t>https://www.educative.io/</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MIT </a:t>
            </a:r>
            <a:r>
              <a:rPr lang="en-US" sz="1200" b="1" err="1">
                <a:effectLst/>
                <a:latin typeface="Times New Roman" panose="02020603050405020304" pitchFamily="18" charset="0"/>
                <a:ea typeface="Times New Roman" panose="02020603050405020304" pitchFamily="18" charset="0"/>
              </a:rPr>
              <a:t>OpenCourseWare</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16"/>
              </a:rPr>
              <a:t>https://ocw.mit.edu/</a:t>
            </a:r>
            <a:endParaRPr lang="en-US" sz="12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tabLst>
                <a:tab pos="457200" algn="l"/>
              </a:tabLst>
            </a:pPr>
            <a:r>
              <a:rPr lang="en-US" sz="1200" b="1">
                <a:effectLst/>
                <a:latin typeface="Times New Roman" panose="02020603050405020304" pitchFamily="18" charset="0"/>
                <a:ea typeface="Times New Roman" panose="02020603050405020304" pitchFamily="18" charset="0"/>
              </a:rPr>
              <a:t>CS50 (Harvard's Intro to Computer Science)</a:t>
            </a:r>
            <a:r>
              <a:rPr lang="en-US" sz="1200">
                <a:effectLst/>
                <a:latin typeface="Times New Roman" panose="02020603050405020304" pitchFamily="18" charset="0"/>
                <a:ea typeface="Times New Roman" panose="02020603050405020304" pitchFamily="18" charset="0"/>
              </a:rPr>
              <a:t> – </a:t>
            </a:r>
            <a:r>
              <a:rPr lang="en-US" sz="1200" u="sng">
                <a:solidFill>
                  <a:srgbClr val="0000FF"/>
                </a:solidFill>
                <a:effectLst/>
                <a:latin typeface="Times New Roman" panose="02020603050405020304" pitchFamily="18" charset="0"/>
                <a:ea typeface="Times New Roman" panose="02020603050405020304" pitchFamily="18" charset="0"/>
                <a:hlinkClick r:id="rId17"/>
              </a:rPr>
              <a:t>https://cs50.harvard.edu/</a:t>
            </a:r>
            <a:endParaRPr lang="en-US" sz="1200">
              <a:effectLst/>
              <a:latin typeface="Arial" panose="020B0604020202020204" pitchFamily="34" charset="0"/>
              <a:ea typeface="Arial" panose="020B0604020202020204" pitchFamily="34" charset="0"/>
            </a:endParaRPr>
          </a:p>
          <a:p>
            <a:pPr marL="379730" marR="5080" indent="-367665">
              <a:lnSpc>
                <a:spcPct val="100000"/>
              </a:lnSpc>
              <a:spcBef>
                <a:spcPts val="100"/>
              </a:spcBef>
              <a:buClr>
                <a:srgbClr val="FF7301"/>
              </a:buClr>
              <a:buSzPct val="94230"/>
              <a:buFont typeface="Segoe UI Symbol"/>
              <a:buChar char="⚫"/>
              <a:tabLst>
                <a:tab pos="379730" algn="l"/>
              </a:tabLst>
            </a:pPr>
            <a:endParaRPr sz="1200">
              <a:latin typeface="Constantia"/>
              <a:cs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996" y="472342"/>
            <a:ext cx="7746365" cy="3516347"/>
          </a:xfrm>
          <a:prstGeom prst="rect">
            <a:avLst/>
          </a:prstGeom>
        </p:spPr>
        <p:txBody>
          <a:bodyPr vert="horz" wrap="square" lIns="0" tIns="12700" rIns="0" bIns="0" rtlCol="0">
            <a:spAutoFit/>
          </a:bodyPr>
          <a:lstStyle/>
          <a:p>
            <a:pPr marL="556260" marR="553720" indent="-1270" algn="ctr">
              <a:lnSpc>
                <a:spcPct val="100000"/>
              </a:lnSpc>
              <a:spcBef>
                <a:spcPts val="100"/>
              </a:spcBef>
            </a:pPr>
            <a:r>
              <a:rPr sz="7200" spc="-10" dirty="0">
                <a:latin typeface="Times New Roman"/>
                <a:cs typeface="Times New Roman"/>
              </a:rPr>
              <a:t>INTERNAL </a:t>
            </a:r>
            <a:r>
              <a:rPr sz="7200" spc="-15" dirty="0">
                <a:latin typeface="Times New Roman"/>
                <a:cs typeface="Times New Roman"/>
              </a:rPr>
              <a:t>PRESEN</a:t>
            </a:r>
            <a:r>
              <a:rPr sz="7200" spc="-600" dirty="0">
                <a:latin typeface="Times New Roman"/>
                <a:cs typeface="Times New Roman"/>
              </a:rPr>
              <a:t>T</a:t>
            </a:r>
            <a:r>
              <a:rPr sz="7200" spc="-810" dirty="0">
                <a:latin typeface="Times New Roman"/>
                <a:cs typeface="Times New Roman"/>
              </a:rPr>
              <a:t>A</a:t>
            </a:r>
            <a:r>
              <a:rPr sz="7200" spc="-15" dirty="0">
                <a:latin typeface="Times New Roman"/>
                <a:cs typeface="Times New Roman"/>
              </a:rPr>
              <a:t>TION</a:t>
            </a:r>
            <a:endParaRPr sz="7200" dirty="0">
              <a:latin typeface="Times New Roman"/>
              <a:cs typeface="Times New Roman"/>
            </a:endParaRPr>
          </a:p>
          <a:p>
            <a:pPr algn="ctr">
              <a:lnSpc>
                <a:spcPct val="100000"/>
              </a:lnSpc>
              <a:spcBef>
                <a:spcPts val="1440"/>
              </a:spcBef>
            </a:pPr>
            <a:r>
              <a:rPr sz="7200" spc="-55" dirty="0">
                <a:latin typeface="Times New Roman"/>
                <a:cs typeface="Times New Roman"/>
              </a:rPr>
              <a:t>SEM-</a:t>
            </a:r>
            <a:r>
              <a:rPr sz="7200" spc="-45" dirty="0">
                <a:latin typeface="Times New Roman"/>
                <a:cs typeface="Times New Roman"/>
              </a:rPr>
              <a:t>I</a:t>
            </a:r>
            <a:r>
              <a:rPr lang="en-IN" sz="7200" spc="-45" dirty="0">
                <a:latin typeface="Times New Roman"/>
                <a:cs typeface="Times New Roman"/>
              </a:rPr>
              <a:t>II</a:t>
            </a:r>
            <a:r>
              <a:rPr sz="7200" spc="-45" dirty="0">
                <a:latin typeface="Times New Roman"/>
                <a:cs typeface="Times New Roman"/>
              </a:rPr>
              <a:t>(202</a:t>
            </a:r>
            <a:r>
              <a:rPr lang="en-US" sz="7200" spc="-45" dirty="0">
                <a:latin typeface="Times New Roman"/>
                <a:cs typeface="Times New Roman"/>
              </a:rPr>
              <a:t>4</a:t>
            </a:r>
            <a:r>
              <a:rPr sz="7200" spc="-45" dirty="0">
                <a:latin typeface="Times New Roman"/>
                <a:cs typeface="Times New Roman"/>
              </a:rPr>
              <a:t>-</a:t>
            </a:r>
            <a:r>
              <a:rPr sz="7200" spc="-10" dirty="0">
                <a:latin typeface="Times New Roman"/>
                <a:cs typeface="Times New Roman"/>
              </a:rPr>
              <a:t>202</a:t>
            </a:r>
            <a:r>
              <a:rPr lang="en-US" sz="7200" spc="-10" dirty="0">
                <a:latin typeface="Times New Roman"/>
                <a:cs typeface="Times New Roman"/>
              </a:rPr>
              <a:t>5</a:t>
            </a:r>
            <a:r>
              <a:rPr sz="7200" spc="-10" dirty="0">
                <a:latin typeface="Times New Roman"/>
                <a:cs typeface="Times New Roman"/>
              </a:rPr>
              <a:t>)</a:t>
            </a:r>
            <a:endParaRPr sz="7200" dirty="0">
              <a:latin typeface="Times New Roman"/>
              <a:cs typeface="Times New Roman"/>
            </a:endParaRPr>
          </a:p>
        </p:txBody>
      </p:sp>
      <p:sp>
        <p:nvSpPr>
          <p:cNvPr id="3" name="object 3"/>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5935" y="309786"/>
            <a:ext cx="5113655" cy="782265"/>
          </a:xfrm>
          <a:prstGeom prst="rect">
            <a:avLst/>
          </a:prstGeom>
        </p:spPr>
        <p:txBody>
          <a:bodyPr vert="horz" wrap="square" lIns="0" tIns="12700" rIns="0" bIns="0" rtlCol="0">
            <a:spAutoFit/>
          </a:bodyPr>
          <a:lstStyle/>
          <a:p>
            <a:pPr marL="12700">
              <a:lnSpc>
                <a:spcPct val="100000"/>
              </a:lnSpc>
              <a:spcBef>
                <a:spcPts val="100"/>
              </a:spcBef>
            </a:pPr>
            <a:r>
              <a:rPr lang="en-US" spc="-10" dirty="0" err="1"/>
              <a:t>Codemaster</a:t>
            </a:r>
            <a:r>
              <a:rPr lang="en-US" spc="-10" dirty="0"/>
              <a:t> </a:t>
            </a:r>
            <a:endParaRPr spc="-10" dirty="0"/>
          </a:p>
        </p:txBody>
      </p:sp>
      <p:sp>
        <p:nvSpPr>
          <p:cNvPr id="4" name="object 4"/>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530225" y="998888"/>
            <a:ext cx="8004175" cy="2805383"/>
          </a:xfrm>
          <a:prstGeom prst="rect">
            <a:avLst/>
          </a:prstGeom>
        </p:spPr>
        <p:txBody>
          <a:bodyPr vert="horz" wrap="square" lIns="0" tIns="12065" rIns="0" bIns="0" rtlCol="0">
            <a:spAutoFit/>
          </a:bodyPr>
          <a:lstStyle/>
          <a:p>
            <a:pPr marL="12700" marR="2658745">
              <a:lnSpc>
                <a:spcPct val="116700"/>
              </a:lnSpc>
              <a:spcBef>
                <a:spcPts val="95"/>
              </a:spcBef>
            </a:pPr>
            <a:r>
              <a:rPr sz="2600" dirty="0">
                <a:solidFill>
                  <a:srgbClr val="7030A0"/>
                </a:solidFill>
                <a:latin typeface="Constantia"/>
                <a:cs typeface="Constantia"/>
              </a:rPr>
              <a:t>Group</a:t>
            </a:r>
            <a:r>
              <a:rPr sz="2600" spc="-155" dirty="0">
                <a:solidFill>
                  <a:srgbClr val="7030A0"/>
                </a:solidFill>
                <a:latin typeface="Constantia"/>
                <a:cs typeface="Constantia"/>
              </a:rPr>
              <a:t> </a:t>
            </a:r>
            <a:r>
              <a:rPr sz="2600" spc="-10" dirty="0">
                <a:solidFill>
                  <a:srgbClr val="7030A0"/>
                </a:solidFill>
                <a:latin typeface="Constantia"/>
                <a:cs typeface="Constantia"/>
              </a:rPr>
              <a:t>members </a:t>
            </a:r>
            <a:endParaRPr lang="en-IN" sz="2600" spc="-10" dirty="0">
              <a:solidFill>
                <a:srgbClr val="7030A0"/>
              </a:solidFill>
              <a:latin typeface="Constantia"/>
              <a:cs typeface="Constantia"/>
            </a:endParaRPr>
          </a:p>
          <a:p>
            <a:pPr marL="12700" marR="2658745">
              <a:lnSpc>
                <a:spcPct val="116700"/>
              </a:lnSpc>
              <a:spcBef>
                <a:spcPts val="95"/>
              </a:spcBef>
            </a:pPr>
            <a:r>
              <a:rPr sz="2600" spc="-25" dirty="0">
                <a:solidFill>
                  <a:srgbClr val="7030A0"/>
                </a:solidFill>
                <a:latin typeface="Constantia"/>
                <a:cs typeface="Constantia"/>
              </a:rPr>
              <a:t>1)</a:t>
            </a:r>
            <a:r>
              <a:rPr lang="en-IN" sz="2600" spc="-25" dirty="0">
                <a:solidFill>
                  <a:srgbClr val="7030A0"/>
                </a:solidFill>
                <a:latin typeface="Constantia"/>
                <a:cs typeface="Constantia"/>
              </a:rPr>
              <a:t>Shubham Gupta		19	</a:t>
            </a:r>
            <a:endParaRPr sz="2600" dirty="0">
              <a:latin typeface="Constantia"/>
              <a:cs typeface="Constantia"/>
            </a:endParaRPr>
          </a:p>
          <a:p>
            <a:pPr marL="12700">
              <a:lnSpc>
                <a:spcPct val="100000"/>
              </a:lnSpc>
              <a:spcBef>
                <a:spcPts val="520"/>
              </a:spcBef>
            </a:pPr>
            <a:r>
              <a:rPr sz="2600" spc="-25" dirty="0">
                <a:solidFill>
                  <a:srgbClr val="7030A0"/>
                </a:solidFill>
                <a:latin typeface="Constantia"/>
                <a:cs typeface="Constantia"/>
              </a:rPr>
              <a:t>2)</a:t>
            </a:r>
            <a:r>
              <a:rPr lang="en-IN" sz="2600" spc="-25" dirty="0">
                <a:solidFill>
                  <a:srgbClr val="7030A0"/>
                </a:solidFill>
                <a:latin typeface="Constantia"/>
                <a:cs typeface="Constantia"/>
              </a:rPr>
              <a:t>Nitesh Gupta		18</a:t>
            </a:r>
            <a:endParaRPr sz="2600" dirty="0">
              <a:latin typeface="Constantia"/>
              <a:cs typeface="Constantia"/>
            </a:endParaRPr>
          </a:p>
          <a:p>
            <a:pPr marL="12700">
              <a:lnSpc>
                <a:spcPct val="100000"/>
              </a:lnSpc>
              <a:spcBef>
                <a:spcPts val="520"/>
              </a:spcBef>
            </a:pPr>
            <a:r>
              <a:rPr sz="2600" spc="-25" dirty="0">
                <a:solidFill>
                  <a:srgbClr val="7030A0"/>
                </a:solidFill>
                <a:latin typeface="Constantia"/>
                <a:cs typeface="Constantia"/>
              </a:rPr>
              <a:t>3)</a:t>
            </a:r>
            <a:r>
              <a:rPr lang="en-IN" sz="2600" spc="-25" dirty="0">
                <a:solidFill>
                  <a:srgbClr val="7030A0"/>
                </a:solidFill>
                <a:latin typeface="Constantia"/>
                <a:cs typeface="Constantia"/>
              </a:rPr>
              <a:t>Ayush Jha			24</a:t>
            </a:r>
            <a:endParaRPr sz="2600" dirty="0">
              <a:latin typeface="Constantia"/>
              <a:cs typeface="Constantia"/>
            </a:endParaRPr>
          </a:p>
          <a:p>
            <a:pPr marL="12700">
              <a:lnSpc>
                <a:spcPct val="100000"/>
              </a:lnSpc>
              <a:spcBef>
                <a:spcPts val="520"/>
              </a:spcBef>
            </a:pPr>
            <a:r>
              <a:rPr lang="en-IN" sz="2600" spc="-25" dirty="0">
                <a:solidFill>
                  <a:srgbClr val="7030A0"/>
                </a:solidFill>
                <a:latin typeface="Constantia"/>
                <a:cs typeface="Constantia"/>
              </a:rPr>
              <a:t>4)Mohd Talha Faizan	53</a:t>
            </a:r>
            <a:endParaRPr lang="en-IN" sz="2600" dirty="0">
              <a:latin typeface="Constantia"/>
              <a:cs typeface="Constantia"/>
            </a:endParaRPr>
          </a:p>
          <a:p>
            <a:pPr marL="12700">
              <a:lnSpc>
                <a:spcPct val="100000"/>
              </a:lnSpc>
              <a:spcBef>
                <a:spcPts val="520"/>
              </a:spcBef>
              <a:tabLst>
                <a:tab pos="2298065" algn="l"/>
              </a:tabLst>
            </a:pPr>
            <a:r>
              <a:rPr lang="en-US" sz="2600" spc="-25" dirty="0">
                <a:solidFill>
                  <a:srgbClr val="7030A0"/>
                </a:solidFill>
                <a:latin typeface="Constantia"/>
                <a:cs typeface="Constantia"/>
              </a:rPr>
              <a:t>5)</a:t>
            </a:r>
            <a:r>
              <a:rPr lang="en-US" sz="2600" spc="-25" dirty="0" err="1">
                <a:solidFill>
                  <a:srgbClr val="7030A0"/>
                </a:solidFill>
                <a:latin typeface="Constantia"/>
                <a:cs typeface="Constantia"/>
              </a:rPr>
              <a:t>Amarja</a:t>
            </a:r>
            <a:r>
              <a:rPr lang="en-US" sz="2600" spc="-25" dirty="0">
                <a:solidFill>
                  <a:srgbClr val="7030A0"/>
                </a:solidFill>
                <a:latin typeface="Constantia"/>
                <a:cs typeface="Constantia"/>
              </a:rPr>
              <a:t> </a:t>
            </a:r>
            <a:r>
              <a:rPr lang="en-US" sz="2600" spc="-25" dirty="0" err="1">
                <a:solidFill>
                  <a:srgbClr val="7030A0"/>
                </a:solidFill>
                <a:latin typeface="Constantia"/>
                <a:cs typeface="Constantia"/>
              </a:rPr>
              <a:t>Adgaonkar</a:t>
            </a:r>
            <a:r>
              <a:rPr lang="en-US" sz="2600" spc="-25" dirty="0">
                <a:solidFill>
                  <a:srgbClr val="7030A0"/>
                </a:solidFill>
                <a:latin typeface="Constantia"/>
                <a:cs typeface="Constantia"/>
              </a:rPr>
              <a:t>     </a:t>
            </a:r>
            <a:r>
              <a:rPr lang="en-US" sz="2600" spc="-75" dirty="0">
                <a:solidFill>
                  <a:srgbClr val="7030A0"/>
                </a:solidFill>
                <a:latin typeface="Constantia"/>
                <a:cs typeface="Constantia"/>
              </a:rPr>
              <a:t> </a:t>
            </a:r>
            <a:r>
              <a:rPr lang="en-US" sz="2600" spc="-10" dirty="0">
                <a:solidFill>
                  <a:srgbClr val="7030A0"/>
                </a:solidFill>
                <a:latin typeface="Constantia"/>
                <a:cs typeface="Constantia"/>
              </a:rPr>
              <a:t>Guide</a:t>
            </a:r>
            <a:endParaRPr lang="en-US" sz="2600" dirty="0">
              <a:latin typeface="Constantia"/>
              <a:cs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0084" y="-53778"/>
            <a:ext cx="1327150" cy="711200"/>
          </a:xfrm>
          <a:prstGeom prst="rect">
            <a:avLst/>
          </a:prstGeom>
        </p:spPr>
        <p:txBody>
          <a:bodyPr vert="horz" wrap="square" lIns="0" tIns="12700" rIns="0" bIns="0" rtlCol="0">
            <a:spAutoFit/>
          </a:bodyPr>
          <a:lstStyle/>
          <a:p>
            <a:pPr marL="12700">
              <a:lnSpc>
                <a:spcPct val="100000"/>
              </a:lnSpc>
              <a:spcBef>
                <a:spcPts val="100"/>
              </a:spcBef>
            </a:pPr>
            <a:r>
              <a:rPr sz="4500" u="heavy" spc="-10">
                <a:uFill>
                  <a:solidFill>
                    <a:srgbClr val="7030A0"/>
                  </a:solidFill>
                </a:uFill>
                <a:latin typeface="Times New Roman"/>
                <a:cs typeface="Times New Roman"/>
              </a:rPr>
              <a:t>Index</a:t>
            </a:r>
            <a:endParaRPr sz="4500">
              <a:latin typeface="Times New Roman"/>
              <a:cs typeface="Times New Roman"/>
            </a:endParaRPr>
          </a:p>
        </p:txBody>
      </p:sp>
      <p:sp>
        <p:nvSpPr>
          <p:cNvPr id="4" name="object 4"/>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444508" y="644214"/>
            <a:ext cx="3462654" cy="3439160"/>
          </a:xfrm>
          <a:prstGeom prst="rect">
            <a:avLst/>
          </a:prstGeom>
        </p:spPr>
        <p:txBody>
          <a:bodyPr vert="horz" wrap="square" lIns="0" tIns="53340" rIns="0" bIns="0" rtlCol="0">
            <a:spAutoFit/>
          </a:bodyPr>
          <a:lstStyle/>
          <a:p>
            <a:pPr marL="343535" indent="-330835">
              <a:lnSpc>
                <a:spcPct val="100000"/>
              </a:lnSpc>
              <a:spcBef>
                <a:spcPts val="420"/>
              </a:spcBef>
              <a:buClr>
                <a:srgbClr val="FF7301"/>
              </a:buClr>
              <a:buSzPct val="93750"/>
              <a:buFont typeface="Segoe UI Symbol"/>
              <a:buChar char="⚫"/>
              <a:tabLst>
                <a:tab pos="343535" algn="l"/>
              </a:tabLst>
            </a:pPr>
            <a:r>
              <a:rPr sz="1600" spc="-10">
                <a:solidFill>
                  <a:srgbClr val="7030A0"/>
                </a:solidFill>
                <a:latin typeface="Times New Roman"/>
                <a:cs typeface="Times New Roman"/>
              </a:rPr>
              <a:t>Introduction</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a:solidFill>
                  <a:srgbClr val="7030A0"/>
                </a:solidFill>
                <a:latin typeface="Times New Roman"/>
                <a:cs typeface="Times New Roman"/>
              </a:rPr>
              <a:t>Need</a:t>
            </a:r>
            <a:r>
              <a:rPr sz="1600" spc="-5">
                <a:solidFill>
                  <a:srgbClr val="7030A0"/>
                </a:solidFill>
                <a:latin typeface="Times New Roman"/>
                <a:cs typeface="Times New Roman"/>
              </a:rPr>
              <a:t> </a:t>
            </a:r>
            <a:r>
              <a:rPr sz="1600">
                <a:solidFill>
                  <a:srgbClr val="7030A0"/>
                </a:solidFill>
                <a:latin typeface="Times New Roman"/>
                <a:cs typeface="Times New Roman"/>
              </a:rPr>
              <a:t>/</a:t>
            </a:r>
            <a:r>
              <a:rPr sz="1600" spc="-10">
                <a:solidFill>
                  <a:srgbClr val="7030A0"/>
                </a:solidFill>
                <a:latin typeface="Times New Roman"/>
                <a:cs typeface="Times New Roman"/>
              </a:rPr>
              <a:t> Motivation</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a:solidFill>
                  <a:srgbClr val="7030A0"/>
                </a:solidFill>
                <a:latin typeface="Times New Roman"/>
                <a:cs typeface="Times New Roman"/>
              </a:rPr>
              <a:t>Problem</a:t>
            </a:r>
            <a:r>
              <a:rPr sz="1600" spc="-90">
                <a:solidFill>
                  <a:srgbClr val="7030A0"/>
                </a:solidFill>
                <a:latin typeface="Times New Roman"/>
                <a:cs typeface="Times New Roman"/>
              </a:rPr>
              <a:t> </a:t>
            </a:r>
            <a:r>
              <a:rPr sz="1600" spc="-10">
                <a:solidFill>
                  <a:srgbClr val="7030A0"/>
                </a:solidFill>
                <a:latin typeface="Times New Roman"/>
                <a:cs typeface="Times New Roman"/>
              </a:rPr>
              <a:t>Definition</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spc="-10">
                <a:solidFill>
                  <a:srgbClr val="7030A0"/>
                </a:solidFill>
                <a:latin typeface="Times New Roman"/>
                <a:cs typeface="Times New Roman"/>
              </a:rPr>
              <a:t>Literature</a:t>
            </a:r>
            <a:r>
              <a:rPr sz="1600" spc="-15">
                <a:solidFill>
                  <a:srgbClr val="7030A0"/>
                </a:solidFill>
                <a:latin typeface="Times New Roman"/>
                <a:cs typeface="Times New Roman"/>
              </a:rPr>
              <a:t> </a:t>
            </a:r>
            <a:r>
              <a:rPr sz="1600" spc="-10">
                <a:solidFill>
                  <a:srgbClr val="7030A0"/>
                </a:solidFill>
                <a:latin typeface="Times New Roman"/>
                <a:cs typeface="Times New Roman"/>
              </a:rPr>
              <a:t>Survey</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a:solidFill>
                  <a:srgbClr val="7030A0"/>
                </a:solidFill>
                <a:latin typeface="Times New Roman"/>
                <a:cs typeface="Times New Roman"/>
              </a:rPr>
              <a:t>Existing</a:t>
            </a:r>
            <a:r>
              <a:rPr sz="1600" spc="-55">
                <a:solidFill>
                  <a:srgbClr val="7030A0"/>
                </a:solidFill>
                <a:latin typeface="Times New Roman"/>
                <a:cs typeface="Times New Roman"/>
              </a:rPr>
              <a:t> </a:t>
            </a:r>
            <a:r>
              <a:rPr sz="1600" spc="-10">
                <a:solidFill>
                  <a:srgbClr val="7030A0"/>
                </a:solidFill>
                <a:latin typeface="Times New Roman"/>
                <a:cs typeface="Times New Roman"/>
              </a:rPr>
              <a:t>Methodology</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spc="-10">
                <a:solidFill>
                  <a:srgbClr val="7030A0"/>
                </a:solidFill>
                <a:latin typeface="Times New Roman"/>
                <a:cs typeface="Times New Roman"/>
              </a:rPr>
              <a:t>Challenges</a:t>
            </a:r>
            <a:r>
              <a:rPr sz="1600" spc="-35">
                <a:solidFill>
                  <a:srgbClr val="7030A0"/>
                </a:solidFill>
                <a:latin typeface="Times New Roman"/>
                <a:cs typeface="Times New Roman"/>
              </a:rPr>
              <a:t> </a:t>
            </a:r>
            <a:r>
              <a:rPr sz="1600">
                <a:solidFill>
                  <a:srgbClr val="7030A0"/>
                </a:solidFill>
                <a:latin typeface="Times New Roman"/>
                <a:cs typeface="Times New Roman"/>
              </a:rPr>
              <a:t>in</a:t>
            </a:r>
            <a:r>
              <a:rPr sz="1600" spc="-25">
                <a:solidFill>
                  <a:srgbClr val="7030A0"/>
                </a:solidFill>
                <a:latin typeface="Times New Roman"/>
                <a:cs typeface="Times New Roman"/>
              </a:rPr>
              <a:t> </a:t>
            </a:r>
            <a:r>
              <a:rPr sz="1600">
                <a:solidFill>
                  <a:srgbClr val="7030A0"/>
                </a:solidFill>
                <a:latin typeface="Times New Roman"/>
                <a:cs typeface="Times New Roman"/>
              </a:rPr>
              <a:t>Existing</a:t>
            </a:r>
            <a:r>
              <a:rPr sz="1600" spc="-30">
                <a:solidFill>
                  <a:srgbClr val="7030A0"/>
                </a:solidFill>
                <a:latin typeface="Times New Roman"/>
                <a:cs typeface="Times New Roman"/>
              </a:rPr>
              <a:t> </a:t>
            </a:r>
            <a:r>
              <a:rPr sz="1600" spc="-10">
                <a:solidFill>
                  <a:srgbClr val="7030A0"/>
                </a:solidFill>
                <a:latin typeface="Times New Roman"/>
                <a:cs typeface="Times New Roman"/>
              </a:rPr>
              <a:t>Methodology</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a:solidFill>
                  <a:srgbClr val="7030A0"/>
                </a:solidFill>
                <a:latin typeface="Times New Roman"/>
                <a:cs typeface="Times New Roman"/>
              </a:rPr>
              <a:t>Proposed</a:t>
            </a:r>
            <a:r>
              <a:rPr sz="1600" spc="-60">
                <a:solidFill>
                  <a:srgbClr val="7030A0"/>
                </a:solidFill>
                <a:latin typeface="Times New Roman"/>
                <a:cs typeface="Times New Roman"/>
              </a:rPr>
              <a:t> </a:t>
            </a:r>
            <a:r>
              <a:rPr sz="1600" spc="-10">
                <a:solidFill>
                  <a:srgbClr val="7030A0"/>
                </a:solidFill>
                <a:latin typeface="Times New Roman"/>
                <a:cs typeface="Times New Roman"/>
              </a:rPr>
              <a:t>System</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a:solidFill>
                  <a:srgbClr val="7030A0"/>
                </a:solidFill>
                <a:latin typeface="Times New Roman"/>
                <a:cs typeface="Times New Roman"/>
              </a:rPr>
              <a:t>Design</a:t>
            </a:r>
            <a:r>
              <a:rPr sz="1600" spc="-35">
                <a:solidFill>
                  <a:srgbClr val="7030A0"/>
                </a:solidFill>
                <a:latin typeface="Times New Roman"/>
                <a:cs typeface="Times New Roman"/>
              </a:rPr>
              <a:t> </a:t>
            </a:r>
            <a:r>
              <a:rPr sz="1600">
                <a:solidFill>
                  <a:srgbClr val="7030A0"/>
                </a:solidFill>
                <a:latin typeface="Times New Roman"/>
                <a:cs typeface="Times New Roman"/>
              </a:rPr>
              <a:t>–</a:t>
            </a:r>
            <a:r>
              <a:rPr sz="1600" spc="-35">
                <a:solidFill>
                  <a:srgbClr val="7030A0"/>
                </a:solidFill>
                <a:latin typeface="Times New Roman"/>
                <a:cs typeface="Times New Roman"/>
              </a:rPr>
              <a:t> </a:t>
            </a:r>
            <a:r>
              <a:rPr sz="1600">
                <a:solidFill>
                  <a:srgbClr val="7030A0"/>
                </a:solidFill>
                <a:latin typeface="Times New Roman"/>
                <a:cs typeface="Times New Roman"/>
              </a:rPr>
              <a:t>Class</a:t>
            </a:r>
            <a:r>
              <a:rPr sz="1600" spc="-40">
                <a:solidFill>
                  <a:srgbClr val="7030A0"/>
                </a:solidFill>
                <a:latin typeface="Times New Roman"/>
                <a:cs typeface="Times New Roman"/>
              </a:rPr>
              <a:t> </a:t>
            </a:r>
            <a:r>
              <a:rPr sz="1600" spc="-10">
                <a:solidFill>
                  <a:srgbClr val="7030A0"/>
                </a:solidFill>
                <a:latin typeface="Times New Roman"/>
                <a:cs typeface="Times New Roman"/>
              </a:rPr>
              <a:t>Diagram</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spc="-10">
                <a:solidFill>
                  <a:srgbClr val="7030A0"/>
                </a:solidFill>
                <a:latin typeface="Times New Roman"/>
                <a:cs typeface="Times New Roman"/>
              </a:rPr>
              <a:t>Hardware</a:t>
            </a:r>
            <a:r>
              <a:rPr sz="1600" spc="-50">
                <a:solidFill>
                  <a:srgbClr val="7030A0"/>
                </a:solidFill>
                <a:latin typeface="Times New Roman"/>
                <a:cs typeface="Times New Roman"/>
              </a:rPr>
              <a:t> </a:t>
            </a:r>
            <a:r>
              <a:rPr sz="1600">
                <a:solidFill>
                  <a:srgbClr val="7030A0"/>
                </a:solidFill>
                <a:latin typeface="Times New Roman"/>
                <a:cs typeface="Times New Roman"/>
              </a:rPr>
              <a:t>and</a:t>
            </a:r>
            <a:r>
              <a:rPr sz="1600" spc="-45">
                <a:solidFill>
                  <a:srgbClr val="7030A0"/>
                </a:solidFill>
                <a:latin typeface="Times New Roman"/>
                <a:cs typeface="Times New Roman"/>
              </a:rPr>
              <a:t> </a:t>
            </a:r>
            <a:r>
              <a:rPr sz="1600">
                <a:solidFill>
                  <a:srgbClr val="7030A0"/>
                </a:solidFill>
                <a:latin typeface="Times New Roman"/>
                <a:cs typeface="Times New Roman"/>
              </a:rPr>
              <a:t>Software</a:t>
            </a:r>
            <a:r>
              <a:rPr sz="1600" spc="-50">
                <a:solidFill>
                  <a:srgbClr val="7030A0"/>
                </a:solidFill>
                <a:latin typeface="Times New Roman"/>
                <a:cs typeface="Times New Roman"/>
              </a:rPr>
              <a:t> </a:t>
            </a:r>
            <a:r>
              <a:rPr sz="1600" spc="-10">
                <a:solidFill>
                  <a:srgbClr val="7030A0"/>
                </a:solidFill>
                <a:latin typeface="Times New Roman"/>
                <a:cs typeface="Times New Roman"/>
              </a:rPr>
              <a:t>Requirements</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spc="-10">
                <a:solidFill>
                  <a:srgbClr val="7030A0"/>
                </a:solidFill>
                <a:latin typeface="Times New Roman"/>
                <a:cs typeface="Times New Roman"/>
              </a:rPr>
              <a:t>Implementation</a:t>
            </a:r>
            <a:r>
              <a:rPr sz="1600" spc="35">
                <a:solidFill>
                  <a:srgbClr val="7030A0"/>
                </a:solidFill>
                <a:latin typeface="Times New Roman"/>
                <a:cs typeface="Times New Roman"/>
              </a:rPr>
              <a:t> </a:t>
            </a:r>
            <a:r>
              <a:rPr sz="1600" spc="-20">
                <a:solidFill>
                  <a:srgbClr val="7030A0"/>
                </a:solidFill>
                <a:latin typeface="Times New Roman"/>
                <a:cs typeface="Times New Roman"/>
              </a:rPr>
              <a:t>Plan</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spc="-10">
                <a:solidFill>
                  <a:srgbClr val="7030A0"/>
                </a:solidFill>
                <a:latin typeface="Times New Roman"/>
                <a:cs typeface="Times New Roman"/>
              </a:rPr>
              <a:t>Conclusion</a:t>
            </a:r>
            <a:endParaRPr sz="1600">
              <a:latin typeface="Times New Roman"/>
              <a:cs typeface="Times New Roman"/>
            </a:endParaRPr>
          </a:p>
          <a:p>
            <a:pPr marL="343535" indent="-330835">
              <a:lnSpc>
                <a:spcPct val="100000"/>
              </a:lnSpc>
              <a:spcBef>
                <a:spcPts val="320"/>
              </a:spcBef>
              <a:buClr>
                <a:srgbClr val="FF7301"/>
              </a:buClr>
              <a:buSzPct val="93750"/>
              <a:buFont typeface="Segoe UI Symbol"/>
              <a:buChar char="⚫"/>
              <a:tabLst>
                <a:tab pos="343535" algn="l"/>
              </a:tabLst>
            </a:pPr>
            <a:r>
              <a:rPr sz="1600" spc="-10">
                <a:solidFill>
                  <a:srgbClr val="7030A0"/>
                </a:solidFill>
                <a:latin typeface="Times New Roman"/>
                <a:cs typeface="Times New Roman"/>
              </a:rPr>
              <a:t>References</a:t>
            </a:r>
            <a:endParaRPr sz="16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85216"/>
            <a:ext cx="4953000" cy="505267"/>
          </a:xfrm>
          <a:prstGeom prst="rect">
            <a:avLst/>
          </a:prstGeom>
        </p:spPr>
        <p:txBody>
          <a:bodyPr vert="horz" wrap="square" lIns="0" tIns="12700" rIns="0" bIns="0" rtlCol="0">
            <a:spAutoFit/>
          </a:bodyPr>
          <a:lstStyle/>
          <a:p>
            <a:pPr marL="12700">
              <a:lnSpc>
                <a:spcPct val="100000"/>
              </a:lnSpc>
              <a:spcBef>
                <a:spcPts val="100"/>
              </a:spcBef>
            </a:pPr>
            <a:r>
              <a:rPr sz="3200" spc="-10"/>
              <a:t>INTRODUCTION</a:t>
            </a:r>
          </a:p>
        </p:txBody>
      </p:sp>
      <p:sp>
        <p:nvSpPr>
          <p:cNvPr id="3" name="object 3"/>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4" name="TextBox 3">
            <a:extLst>
              <a:ext uri="{FF2B5EF4-FFF2-40B4-BE49-F238E27FC236}">
                <a16:creationId xmlns:a16="http://schemas.microsoft.com/office/drawing/2014/main" id="{BB3C114F-7A8C-ADA6-D48B-63B6A12F12A3}"/>
              </a:ext>
            </a:extLst>
          </p:cNvPr>
          <p:cNvSpPr txBox="1"/>
          <p:nvPr/>
        </p:nvSpPr>
        <p:spPr>
          <a:xfrm>
            <a:off x="339724" y="1372616"/>
            <a:ext cx="8347075" cy="3323987"/>
          </a:xfrm>
          <a:prstGeom prst="rect">
            <a:avLst/>
          </a:prstGeom>
          <a:noFill/>
        </p:spPr>
        <p:txBody>
          <a:bodyPr wrap="square" rtlCol="0">
            <a:spAutoFit/>
          </a:bodyPr>
          <a:lstStyle/>
          <a:p>
            <a:r>
              <a:rPr lang="en-US" sz="1400"/>
              <a:t>This project focuses on addressing the growing demand for programming skills by creating a coding learning application. It is designed to teach four widely-used programming languages—C, C++, Java, and Python—catering to both beginners and intermediate learners.</a:t>
            </a:r>
          </a:p>
          <a:p>
            <a:r>
              <a:rPr lang="en-US" sz="1400"/>
              <a:t>Key features include:</a:t>
            </a:r>
          </a:p>
          <a:p>
            <a:pPr>
              <a:buFont typeface="Arial" panose="020B0604020202020204" pitchFamily="34" charset="0"/>
              <a:buChar char="•"/>
            </a:pPr>
            <a:r>
              <a:rPr lang="en-US" sz="1400" b="1"/>
              <a:t>Chapter-wise notes</a:t>
            </a:r>
            <a:r>
              <a:rPr lang="en-US" sz="1400"/>
              <a:t> to build foundational knowledge for each language.</a:t>
            </a:r>
          </a:p>
          <a:p>
            <a:pPr>
              <a:buFont typeface="Arial" panose="020B0604020202020204" pitchFamily="34" charset="0"/>
              <a:buChar char="•"/>
            </a:pPr>
            <a:r>
              <a:rPr lang="en-US" sz="1400" b="1"/>
              <a:t>Coding questions</a:t>
            </a:r>
            <a:r>
              <a:rPr lang="en-US" sz="1400"/>
              <a:t> that users can solve directly within the application using an </a:t>
            </a:r>
            <a:r>
              <a:rPr lang="en-US" sz="1400" b="1"/>
              <a:t>in-built compiler</a:t>
            </a:r>
            <a:r>
              <a:rPr lang="en-US" sz="1400"/>
              <a:t>.</a:t>
            </a:r>
          </a:p>
          <a:p>
            <a:pPr>
              <a:buFont typeface="Arial" panose="020B0604020202020204" pitchFamily="34" charset="0"/>
              <a:buChar char="•"/>
            </a:pPr>
            <a:r>
              <a:rPr lang="en-US" sz="1400" b="1"/>
              <a:t>Multi-language support</a:t>
            </a:r>
            <a:r>
              <a:rPr lang="en-US" sz="1400"/>
              <a:t>, allowing users to switch between languages for broader learning.</a:t>
            </a:r>
          </a:p>
          <a:p>
            <a:pPr>
              <a:buFont typeface="Arial" panose="020B0604020202020204" pitchFamily="34" charset="0"/>
              <a:buChar char="•"/>
            </a:pPr>
            <a:r>
              <a:rPr lang="en-US" sz="1400"/>
              <a:t>A </a:t>
            </a:r>
            <a:r>
              <a:rPr lang="en-US" sz="1400" b="1"/>
              <a:t>user management system</a:t>
            </a:r>
            <a:r>
              <a:rPr lang="en-US" sz="1400"/>
              <a:t> integrated with a database that securely stores user details, though it currently does not track progress.</a:t>
            </a:r>
          </a:p>
          <a:p>
            <a:r>
              <a:rPr lang="en-US" sz="1400"/>
              <a:t>The platform is structured to provide both educational resources and practical coding experience, making it an efficient and engaging tool for learning programming. Future enhancements may include personalized learning paths and performance tracking.</a:t>
            </a:r>
          </a:p>
          <a:p>
            <a:endParaRPr lang="en-IN" sz="1400"/>
          </a:p>
          <a:p>
            <a:pPr>
              <a:buFont typeface="Arial" panose="020B0604020202020204" pitchFamily="34" charset="0"/>
              <a:buChar char="•"/>
            </a:pPr>
            <a:endParaRPr lang="en-US" sz="1400"/>
          </a:p>
          <a:p>
            <a:endParaRPr lang="en-I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19760" rIns="0" bIns="0" rtlCol="0">
            <a:spAutoFit/>
          </a:bodyPr>
          <a:lstStyle/>
          <a:p>
            <a:pPr marL="750570">
              <a:lnSpc>
                <a:spcPct val="100000"/>
              </a:lnSpc>
              <a:spcBef>
                <a:spcPts val="100"/>
              </a:spcBef>
            </a:pPr>
            <a:r>
              <a:t>NEED</a:t>
            </a:r>
            <a:r>
              <a:rPr spc="-20"/>
              <a:t> </a:t>
            </a:r>
            <a:r>
              <a:t>/</a:t>
            </a:r>
            <a:r>
              <a:rPr spc="-15"/>
              <a:t> </a:t>
            </a:r>
            <a:r>
              <a:rPr spc="-80"/>
              <a:t>MOTIVATION</a:t>
            </a:r>
          </a:p>
        </p:txBody>
      </p:sp>
      <p:sp>
        <p:nvSpPr>
          <p:cNvPr id="3" name="object 3"/>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4" name="TextBox 3">
            <a:extLst>
              <a:ext uri="{FF2B5EF4-FFF2-40B4-BE49-F238E27FC236}">
                <a16:creationId xmlns:a16="http://schemas.microsoft.com/office/drawing/2014/main" id="{58DFF572-0AF3-F30D-A3F6-7D6C7377680A}"/>
              </a:ext>
            </a:extLst>
          </p:cNvPr>
          <p:cNvSpPr txBox="1"/>
          <p:nvPr/>
        </p:nvSpPr>
        <p:spPr>
          <a:xfrm>
            <a:off x="193675" y="1231826"/>
            <a:ext cx="8610600" cy="3416320"/>
          </a:xfrm>
          <a:prstGeom prst="rect">
            <a:avLst/>
          </a:prstGeom>
          <a:noFill/>
        </p:spPr>
        <p:txBody>
          <a:bodyPr wrap="square" rtlCol="0">
            <a:spAutoFit/>
          </a:bodyPr>
          <a:lstStyle/>
          <a:p>
            <a:r>
              <a:rPr lang="en-US"/>
              <a:t>The </a:t>
            </a:r>
            <a:r>
              <a:rPr lang="en-US" b="1"/>
              <a:t>need/motivation</a:t>
            </a:r>
            <a:r>
              <a:rPr lang="en-US"/>
              <a:t> for developing the "</a:t>
            </a:r>
            <a:r>
              <a:rPr lang="en-US" err="1"/>
              <a:t>CodeMaster</a:t>
            </a:r>
            <a:r>
              <a:rPr lang="en-US"/>
              <a:t>" coding learning platform is rooted in the growing demand for programming skills in the rapidly evolving digital world. As technology becomes more integrated into various industries and everyday life, there is an increasing requirement for effective, accessible, and engaging ways to learn programming.</a:t>
            </a:r>
          </a:p>
          <a:p>
            <a:r>
              <a:rPr lang="en-US"/>
              <a:t>The project aims to address this need by providing a structured platform where users can learn and practice widely-used programming languages (C, C++, Java, Python) through chapter-wise notes and an integrated compiler. This application caters to both beginners and intermediate learners, making the coding process seamless and interactive, thus enhancing programming skills efficiently and effectively​</a:t>
            </a:r>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0"/>
            <a:ext cx="7804274" cy="1118255"/>
          </a:xfrm>
          <a:prstGeom prst="rect">
            <a:avLst/>
          </a:prstGeom>
        </p:spPr>
        <p:txBody>
          <a:bodyPr vert="horz" wrap="square" lIns="0" tIns="619760" rIns="0" bIns="0" rtlCol="0">
            <a:spAutoFit/>
          </a:bodyPr>
          <a:lstStyle/>
          <a:p>
            <a:pPr marL="516890">
              <a:lnSpc>
                <a:spcPct val="100000"/>
              </a:lnSpc>
              <a:spcBef>
                <a:spcPts val="100"/>
              </a:spcBef>
            </a:pPr>
            <a:r>
              <a:rPr sz="3200" spc="-10"/>
              <a:t>PROBLEM</a:t>
            </a:r>
            <a:r>
              <a:rPr sz="3200" spc="-275"/>
              <a:t> </a:t>
            </a:r>
            <a:r>
              <a:rPr sz="3200" spc="-10"/>
              <a:t>DEFINITION</a:t>
            </a:r>
          </a:p>
        </p:txBody>
      </p:sp>
      <p:sp>
        <p:nvSpPr>
          <p:cNvPr id="3" name="object 3"/>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4" name="TextBox 3">
            <a:extLst>
              <a:ext uri="{FF2B5EF4-FFF2-40B4-BE49-F238E27FC236}">
                <a16:creationId xmlns:a16="http://schemas.microsoft.com/office/drawing/2014/main" id="{289BB431-5A76-92F6-C044-BFFC8474A9B1}"/>
              </a:ext>
            </a:extLst>
          </p:cNvPr>
          <p:cNvSpPr txBox="1"/>
          <p:nvPr/>
        </p:nvSpPr>
        <p:spPr>
          <a:xfrm>
            <a:off x="457199" y="1179076"/>
            <a:ext cx="8153401" cy="3754874"/>
          </a:xfrm>
          <a:prstGeom prst="rect">
            <a:avLst/>
          </a:prstGeom>
          <a:noFill/>
        </p:spPr>
        <p:txBody>
          <a:bodyPr wrap="square" rtlCol="0">
            <a:spAutoFit/>
          </a:bodyPr>
          <a:lstStyle/>
          <a:p>
            <a:r>
              <a:rPr lang="en-US" sz="1400"/>
              <a:t>The </a:t>
            </a:r>
            <a:r>
              <a:rPr lang="en-US" sz="1400" b="1"/>
              <a:t>problem definition</a:t>
            </a:r>
            <a:r>
              <a:rPr lang="en-US" sz="1400"/>
              <a:t> for the "</a:t>
            </a:r>
            <a:r>
              <a:rPr lang="en-US" sz="1400" err="1"/>
              <a:t>CodeMaster</a:t>
            </a:r>
            <a:r>
              <a:rPr lang="en-US" sz="1400"/>
              <a:t>" project is to build a user-friendly, intuitive coding learning platform that offers a seamless experience for users learning and practicing programming in C, C++, Java, and Python.</a:t>
            </a:r>
          </a:p>
          <a:p>
            <a:r>
              <a:rPr lang="en-US" sz="1400"/>
              <a:t>Key objectives include:</a:t>
            </a:r>
          </a:p>
          <a:p>
            <a:pPr>
              <a:buFont typeface="+mj-lt"/>
              <a:buAutoNum type="arabicPeriod"/>
            </a:pPr>
            <a:r>
              <a:rPr lang="en-US" sz="1400" b="1"/>
              <a:t>Engaging Learning Experience</a:t>
            </a:r>
            <a:r>
              <a:rPr lang="en-US" sz="1400"/>
              <a:t>: Provide an intuitive platform for users to learn and practice coding with a focus on user-friendliness.</a:t>
            </a:r>
          </a:p>
          <a:p>
            <a:r>
              <a:rPr lang="en-US" sz="1400" b="1"/>
              <a:t>Structured Learning Paths</a:t>
            </a:r>
            <a:r>
              <a:rPr lang="en-US" sz="1400"/>
              <a:t>: Offer chapter-wise notes guiding users from basic to advanced concepts.</a:t>
            </a:r>
          </a:p>
          <a:p>
            <a:r>
              <a:rPr lang="en-US" sz="1400" b="1"/>
              <a:t> 3.Hands-on Coding Practice</a:t>
            </a:r>
            <a:r>
              <a:rPr lang="en-US" sz="1400"/>
              <a:t>: Integrate a built-in compiler for users to write, run, and test their code directly within the application.</a:t>
            </a:r>
          </a:p>
          <a:p>
            <a:r>
              <a:rPr lang="en-US" sz="1400" b="1"/>
              <a:t>4.Personalized User Management</a:t>
            </a:r>
            <a:r>
              <a:rPr lang="en-US" sz="1400"/>
              <a:t>: Store user details securely for potential future personalization features like progress tracking.</a:t>
            </a:r>
          </a:p>
          <a:p>
            <a:r>
              <a:rPr lang="en-US" sz="1400" b="1"/>
              <a:t>5.Multi-language Support</a:t>
            </a:r>
            <a:r>
              <a:rPr lang="en-US" sz="1400"/>
              <a:t>: Consolidate the learning process for multiple programming languages in one platform</a:t>
            </a:r>
          </a:p>
          <a:p>
            <a:endParaRPr lang="en-IN" sz="1400"/>
          </a:p>
          <a:p>
            <a:pPr>
              <a:buFont typeface="+mj-lt"/>
              <a:buAutoNum type="arabicPeriod"/>
            </a:pPr>
            <a:endParaRPr lang="en-US" sz="1400"/>
          </a:p>
          <a:p>
            <a:endParaRPr lang="en-IN"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6131" y="451640"/>
            <a:ext cx="6278245" cy="443711"/>
          </a:xfrm>
          <a:prstGeom prst="rect">
            <a:avLst/>
          </a:prstGeom>
        </p:spPr>
        <p:txBody>
          <a:bodyPr vert="horz" wrap="square" lIns="0" tIns="12700" rIns="0" bIns="0" rtlCol="0">
            <a:spAutoFit/>
          </a:bodyPr>
          <a:lstStyle/>
          <a:p>
            <a:pPr marL="12700">
              <a:lnSpc>
                <a:spcPct val="100000"/>
              </a:lnSpc>
              <a:spcBef>
                <a:spcPts val="100"/>
              </a:spcBef>
            </a:pPr>
            <a:r>
              <a:rPr sz="2800" spc="-10"/>
              <a:t>LITERATURE</a:t>
            </a:r>
            <a:r>
              <a:rPr sz="2800" spc="-229"/>
              <a:t> </a:t>
            </a:r>
            <a:r>
              <a:rPr sz="2800" spc="-20"/>
              <a:t>SURVEY</a:t>
            </a:r>
          </a:p>
        </p:txBody>
      </p:sp>
      <p:sp>
        <p:nvSpPr>
          <p:cNvPr id="4" name="object 4"/>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394933864"/>
              </p:ext>
            </p:extLst>
          </p:nvPr>
        </p:nvGraphicFramePr>
        <p:xfrm>
          <a:off x="76200" y="895351"/>
          <a:ext cx="8915400" cy="3539256"/>
        </p:xfrm>
        <a:graphic>
          <a:graphicData uri="http://schemas.openxmlformats.org/drawingml/2006/table">
            <a:tbl>
              <a:tblPr firstRow="1" bandRow="1">
                <a:tableStyleId>{2D5ABB26-0587-4C30-8999-92F81FD0307C}</a:tableStyleId>
              </a:tblPr>
              <a:tblGrid>
                <a:gridCol w="888209">
                  <a:extLst>
                    <a:ext uri="{9D8B030D-6E8A-4147-A177-3AD203B41FA5}">
                      <a16:colId xmlns:a16="http://schemas.microsoft.com/office/drawing/2014/main" val="20000"/>
                    </a:ext>
                  </a:extLst>
                </a:gridCol>
                <a:gridCol w="2630194">
                  <a:extLst>
                    <a:ext uri="{9D8B030D-6E8A-4147-A177-3AD203B41FA5}">
                      <a16:colId xmlns:a16="http://schemas.microsoft.com/office/drawing/2014/main" val="20001"/>
                    </a:ext>
                  </a:extLst>
                </a:gridCol>
                <a:gridCol w="2152359">
                  <a:extLst>
                    <a:ext uri="{9D8B030D-6E8A-4147-A177-3AD203B41FA5}">
                      <a16:colId xmlns:a16="http://schemas.microsoft.com/office/drawing/2014/main" val="20002"/>
                    </a:ext>
                  </a:extLst>
                </a:gridCol>
                <a:gridCol w="1617609">
                  <a:extLst>
                    <a:ext uri="{9D8B030D-6E8A-4147-A177-3AD203B41FA5}">
                      <a16:colId xmlns:a16="http://schemas.microsoft.com/office/drawing/2014/main" val="20003"/>
                    </a:ext>
                  </a:extLst>
                </a:gridCol>
                <a:gridCol w="1627029">
                  <a:extLst>
                    <a:ext uri="{9D8B030D-6E8A-4147-A177-3AD203B41FA5}">
                      <a16:colId xmlns:a16="http://schemas.microsoft.com/office/drawing/2014/main" val="20004"/>
                    </a:ext>
                  </a:extLst>
                </a:gridCol>
              </a:tblGrid>
              <a:tr h="622335">
                <a:tc>
                  <a:txBody>
                    <a:bodyPr/>
                    <a:lstStyle/>
                    <a:p>
                      <a:pPr marL="85725">
                        <a:lnSpc>
                          <a:spcPct val="100000"/>
                        </a:lnSpc>
                        <a:spcBef>
                          <a:spcPts val="225"/>
                        </a:spcBef>
                      </a:pPr>
                      <a:r>
                        <a:rPr sz="1800" b="1" spc="-10">
                          <a:solidFill>
                            <a:srgbClr val="FFFFFF"/>
                          </a:solidFill>
                          <a:latin typeface="Constantia"/>
                          <a:cs typeface="Constantia"/>
                        </a:rPr>
                        <a:t>Sr.No</a:t>
                      </a:r>
                      <a:endParaRPr sz="1800">
                        <a:latin typeface="Constantia"/>
                        <a:cs typeface="Constantia"/>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42378"/>
                    </a:solidFill>
                  </a:tcPr>
                </a:tc>
                <a:tc>
                  <a:txBody>
                    <a:bodyPr/>
                    <a:lstStyle/>
                    <a:p>
                      <a:pPr marL="85725" marR="689610">
                        <a:lnSpc>
                          <a:spcPct val="100000"/>
                        </a:lnSpc>
                        <a:spcBef>
                          <a:spcPts val="225"/>
                        </a:spcBef>
                      </a:pPr>
                      <a:r>
                        <a:rPr sz="1800" b="1">
                          <a:solidFill>
                            <a:srgbClr val="FFFFFF"/>
                          </a:solidFill>
                          <a:latin typeface="Constantia"/>
                          <a:cs typeface="Constantia"/>
                        </a:rPr>
                        <a:t>Title</a:t>
                      </a:r>
                      <a:r>
                        <a:rPr sz="1800" b="1" spc="-114">
                          <a:solidFill>
                            <a:srgbClr val="FFFFFF"/>
                          </a:solidFill>
                          <a:latin typeface="Constantia"/>
                          <a:cs typeface="Constantia"/>
                        </a:rPr>
                        <a:t> </a:t>
                      </a:r>
                      <a:r>
                        <a:rPr sz="1800" b="1">
                          <a:solidFill>
                            <a:srgbClr val="FFFFFF"/>
                          </a:solidFill>
                          <a:latin typeface="Constantia"/>
                          <a:cs typeface="Constantia"/>
                        </a:rPr>
                        <a:t>of</a:t>
                      </a:r>
                      <a:r>
                        <a:rPr sz="1800" b="1" spc="15">
                          <a:solidFill>
                            <a:srgbClr val="FFFFFF"/>
                          </a:solidFill>
                          <a:latin typeface="Constantia"/>
                          <a:cs typeface="Constantia"/>
                        </a:rPr>
                        <a:t> </a:t>
                      </a:r>
                      <a:r>
                        <a:rPr sz="1800" b="1">
                          <a:solidFill>
                            <a:srgbClr val="FFFFFF"/>
                          </a:solidFill>
                          <a:latin typeface="Constantia"/>
                          <a:cs typeface="Constantia"/>
                        </a:rPr>
                        <a:t>Paper</a:t>
                      </a:r>
                      <a:r>
                        <a:rPr sz="1800" b="1" spc="-80">
                          <a:solidFill>
                            <a:srgbClr val="FFFFFF"/>
                          </a:solidFill>
                          <a:latin typeface="Constantia"/>
                          <a:cs typeface="Constantia"/>
                        </a:rPr>
                        <a:t> </a:t>
                      </a:r>
                      <a:r>
                        <a:rPr sz="1800" b="1" spc="-50">
                          <a:solidFill>
                            <a:srgbClr val="FFFFFF"/>
                          </a:solidFill>
                          <a:latin typeface="Constantia"/>
                          <a:cs typeface="Constantia"/>
                        </a:rPr>
                        <a:t>/ </a:t>
                      </a:r>
                      <a:r>
                        <a:rPr sz="1800" b="1" spc="-10">
                          <a:solidFill>
                            <a:srgbClr val="FFFFFF"/>
                          </a:solidFill>
                          <a:latin typeface="Constantia"/>
                          <a:cs typeface="Constantia"/>
                        </a:rPr>
                        <a:t>website</a:t>
                      </a:r>
                      <a:endParaRPr sz="1800">
                        <a:latin typeface="Constantia"/>
                        <a:cs typeface="Constantia"/>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542378"/>
                    </a:solidFill>
                  </a:tcPr>
                </a:tc>
                <a:tc>
                  <a:txBody>
                    <a:bodyPr/>
                    <a:lstStyle/>
                    <a:p>
                      <a:pPr marL="85090" marR="410845">
                        <a:lnSpc>
                          <a:spcPct val="100000"/>
                        </a:lnSpc>
                        <a:spcBef>
                          <a:spcPts val="225"/>
                        </a:spcBef>
                      </a:pPr>
                      <a:r>
                        <a:rPr sz="1800" b="1" spc="-10">
                          <a:solidFill>
                            <a:srgbClr val="FFFFFF"/>
                          </a:solidFill>
                          <a:latin typeface="Constantia"/>
                          <a:cs typeface="Constantia"/>
                        </a:rPr>
                        <a:t>Methodology </a:t>
                      </a:r>
                      <a:r>
                        <a:rPr sz="1800" b="1" spc="-20">
                          <a:solidFill>
                            <a:srgbClr val="FFFFFF"/>
                          </a:solidFill>
                          <a:latin typeface="Constantia"/>
                          <a:cs typeface="Constantia"/>
                        </a:rPr>
                        <a:t>used</a:t>
                      </a:r>
                      <a:endParaRPr sz="1800">
                        <a:latin typeface="Constantia"/>
                        <a:cs typeface="Constantia"/>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42378"/>
                    </a:solidFill>
                  </a:tcPr>
                </a:tc>
                <a:tc>
                  <a:txBody>
                    <a:bodyPr/>
                    <a:lstStyle/>
                    <a:p>
                      <a:pPr marL="85725">
                        <a:lnSpc>
                          <a:spcPct val="100000"/>
                        </a:lnSpc>
                        <a:spcBef>
                          <a:spcPts val="225"/>
                        </a:spcBef>
                      </a:pPr>
                      <a:r>
                        <a:rPr sz="1800" b="1" spc="-10">
                          <a:solidFill>
                            <a:srgbClr val="FFFFFF"/>
                          </a:solidFill>
                          <a:latin typeface="Constantia"/>
                          <a:cs typeface="Constantia"/>
                        </a:rPr>
                        <a:t>Advantage</a:t>
                      </a:r>
                      <a:endParaRPr sz="1800">
                        <a:latin typeface="Constantia"/>
                        <a:cs typeface="Constantia"/>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42378"/>
                    </a:solidFill>
                  </a:tcPr>
                </a:tc>
                <a:tc>
                  <a:txBody>
                    <a:bodyPr/>
                    <a:lstStyle/>
                    <a:p>
                      <a:pPr marL="85725" marR="150495">
                        <a:lnSpc>
                          <a:spcPct val="100000"/>
                        </a:lnSpc>
                        <a:spcBef>
                          <a:spcPts val="225"/>
                        </a:spcBef>
                      </a:pPr>
                      <a:r>
                        <a:rPr sz="1800" b="1" spc="-10">
                          <a:solidFill>
                            <a:srgbClr val="FFFFFF"/>
                          </a:solidFill>
                          <a:latin typeface="Constantia"/>
                          <a:cs typeface="Constantia"/>
                        </a:rPr>
                        <a:t>Limitations</a:t>
                      </a:r>
                      <a:r>
                        <a:rPr sz="1800" b="1" spc="-80">
                          <a:solidFill>
                            <a:srgbClr val="FFFFFF"/>
                          </a:solidFill>
                          <a:latin typeface="Constantia"/>
                          <a:cs typeface="Constantia"/>
                        </a:rPr>
                        <a:t> </a:t>
                      </a:r>
                      <a:r>
                        <a:rPr sz="1800" b="1" spc="-50">
                          <a:solidFill>
                            <a:srgbClr val="FFFFFF"/>
                          </a:solidFill>
                          <a:latin typeface="Constantia"/>
                          <a:cs typeface="Constantia"/>
                        </a:rPr>
                        <a:t>/ </a:t>
                      </a:r>
                      <a:r>
                        <a:rPr sz="1800" b="1" spc="-10">
                          <a:solidFill>
                            <a:srgbClr val="FFFFFF"/>
                          </a:solidFill>
                          <a:latin typeface="Constantia"/>
                          <a:cs typeface="Constantia"/>
                        </a:rPr>
                        <a:t>Challenges</a:t>
                      </a:r>
                      <a:endParaRPr sz="1800">
                        <a:latin typeface="Constantia"/>
                        <a:cs typeface="Constantia"/>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42378"/>
                    </a:solidFill>
                  </a:tcPr>
                </a:tc>
                <a:extLst>
                  <a:ext uri="{0D108BD9-81ED-4DB2-BD59-A6C34878D82A}">
                    <a16:rowId xmlns:a16="http://schemas.microsoft.com/office/drawing/2014/main" val="10000"/>
                  </a:ext>
                </a:extLst>
              </a:tr>
              <a:tr h="771500">
                <a:tc>
                  <a:txBody>
                    <a:bodyPr/>
                    <a:lstStyle/>
                    <a:p>
                      <a:pPr>
                        <a:lnSpc>
                          <a:spcPct val="100000"/>
                        </a:lnSpc>
                      </a:pPr>
                      <a:r>
                        <a:rPr lang="en-US" sz="1600">
                          <a:latin typeface="Times New Roman"/>
                          <a:cs typeface="Times New Roman"/>
                        </a:rPr>
                        <a:t>1</a:t>
                      </a:r>
                      <a:endParaRPr sz="160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ECBD4"/>
                    </a:solidFill>
                  </a:tcPr>
                </a:tc>
                <a:tc>
                  <a:txBody>
                    <a:bodyPr/>
                    <a:lstStyle/>
                    <a:p>
                      <a:pPr marL="0" marR="0">
                        <a:lnSpc>
                          <a:spcPct val="115000"/>
                        </a:lnSpc>
                        <a:spcBef>
                          <a:spcPts val="0"/>
                        </a:spcBef>
                        <a:spcAft>
                          <a:spcPts val="0"/>
                        </a:spcAft>
                      </a:pPr>
                      <a:r>
                        <a:rPr lang="en-IN" sz="1400">
                          <a:effectLst/>
                          <a:latin typeface="Times New Roman" panose="02020603050405020304" pitchFamily="18" charset="0"/>
                          <a:ea typeface="Times New Roman" panose="02020603050405020304" pitchFamily="18" charset="0"/>
                        </a:rPr>
                        <a:t>A Novel Approach to Coding Education</a:t>
                      </a:r>
                      <a:endParaRPr lang="en-US" sz="1400">
                        <a:effectLst/>
                        <a:latin typeface="Arial" panose="020B0604020202020204" pitchFamily="34" charset="0"/>
                        <a:ea typeface="Arial" panose="020B0604020202020204" pitchFamily="34" charset="0"/>
                      </a:endParaRPr>
                    </a:p>
                  </a:txBody>
                  <a:tcPr marL="63500" marR="63500" marT="63500" marB="635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CBD4"/>
                    </a:solidFill>
                  </a:tcPr>
                </a:tc>
                <a:tc>
                  <a:txBody>
                    <a:bodyPr/>
                    <a:lstStyle/>
                    <a:p>
                      <a:pPr>
                        <a:lnSpc>
                          <a:spcPct val="100000"/>
                        </a:lnSpc>
                      </a:pPr>
                      <a:r>
                        <a:rPr lang="en-IN" sz="1400">
                          <a:solidFill>
                            <a:schemeClr val="tx1"/>
                          </a:solidFill>
                          <a:effectLst/>
                          <a:latin typeface="+mn-lt"/>
                          <a:ea typeface="+mn-ea"/>
                          <a:cs typeface="+mn-cs"/>
                        </a:rPr>
                        <a:t>Developed a web-based platform integrating exercises with tutorials</a:t>
                      </a:r>
                      <a:endParaRPr sz="140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CECBD4"/>
                    </a:solidFill>
                  </a:tcPr>
                </a:tc>
                <a:tc>
                  <a:txBody>
                    <a:bodyPr/>
                    <a:lstStyle/>
                    <a:p>
                      <a:pPr>
                        <a:lnSpc>
                          <a:spcPct val="100000"/>
                        </a:lnSpc>
                      </a:pPr>
                      <a:r>
                        <a:rPr lang="en-IN" sz="1400">
                          <a:solidFill>
                            <a:schemeClr val="tx1"/>
                          </a:solidFill>
                          <a:effectLst/>
                          <a:latin typeface="+mn-lt"/>
                          <a:ea typeface="+mn-ea"/>
                          <a:cs typeface="+mn-cs"/>
                        </a:rPr>
                        <a:t>Seamless integration of tutorials and exercises</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ECBD4"/>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mn-lt"/>
                          <a:ea typeface="+mn-ea"/>
                          <a:cs typeface="+mn-cs"/>
                        </a:rPr>
                        <a:t>Limited to one programming language (Python).</a:t>
                      </a:r>
                      <a:endParaRPr lang="en-US" sz="1400">
                        <a:solidFill>
                          <a:schemeClr val="tx1"/>
                        </a:solidFill>
                        <a:effectLst/>
                        <a:latin typeface="+mn-lt"/>
                        <a:ea typeface="+mn-ea"/>
                        <a:cs typeface="+mn-cs"/>
                      </a:endParaRPr>
                    </a:p>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CBD4"/>
                    </a:solidFill>
                  </a:tcPr>
                </a:tc>
                <a:extLst>
                  <a:ext uri="{0D108BD9-81ED-4DB2-BD59-A6C34878D82A}">
                    <a16:rowId xmlns:a16="http://schemas.microsoft.com/office/drawing/2014/main" val="10001"/>
                  </a:ext>
                </a:extLst>
              </a:tr>
              <a:tr h="984065">
                <a:tc>
                  <a:txBody>
                    <a:bodyPr/>
                    <a:lstStyle/>
                    <a:p>
                      <a:pPr>
                        <a:lnSpc>
                          <a:spcPct val="100000"/>
                        </a:lnSpc>
                      </a:pPr>
                      <a:r>
                        <a:rPr lang="en-US" sz="1600">
                          <a:latin typeface="Times New Roman"/>
                          <a:cs typeface="Times New Roman"/>
                        </a:rPr>
                        <a:t>2</a:t>
                      </a: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7EB"/>
                    </a:solidFill>
                  </a:tcPr>
                </a:tc>
                <a:tc>
                  <a:txBody>
                    <a:bodyPr/>
                    <a:lstStyle/>
                    <a:p>
                      <a:pPr>
                        <a:lnSpc>
                          <a:spcPct val="100000"/>
                        </a:lnSpc>
                      </a:pPr>
                      <a:r>
                        <a:rPr lang="en-IN" sz="1400">
                          <a:solidFill>
                            <a:schemeClr val="tx1"/>
                          </a:solidFill>
                          <a:effectLst/>
                          <a:latin typeface="+mn-lt"/>
                          <a:ea typeface="+mn-ea"/>
                          <a:cs typeface="+mn-cs"/>
                        </a:rPr>
                        <a:t>Improving Online Learning for Coders</a:t>
                      </a: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7EB"/>
                    </a:solidFill>
                  </a:tcPr>
                </a:tc>
                <a:tc>
                  <a:txBody>
                    <a:bodyPr/>
                    <a:lstStyle/>
                    <a:p>
                      <a:pPr>
                        <a:lnSpc>
                          <a:spcPct val="100000"/>
                        </a:lnSpc>
                      </a:pPr>
                      <a:r>
                        <a:rPr lang="en-IN" sz="1400">
                          <a:solidFill>
                            <a:schemeClr val="tx1"/>
                          </a:solidFill>
                          <a:effectLst/>
                          <a:latin typeface="+mn-lt"/>
                          <a:ea typeface="+mn-ea"/>
                          <a:cs typeface="+mn-cs"/>
                        </a:rPr>
                        <a:t>Used data analytics to provide personalized content to learners</a:t>
                      </a:r>
                      <a:endParaRPr sz="140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7EB"/>
                    </a:solidFill>
                  </a:tcPr>
                </a:tc>
                <a:tc>
                  <a:txBody>
                    <a:bodyPr/>
                    <a:lstStyle/>
                    <a:p>
                      <a:pPr marL="0" marR="0">
                        <a:lnSpc>
                          <a:spcPct val="115000"/>
                        </a:lnSpc>
                        <a:spcBef>
                          <a:spcPts val="0"/>
                        </a:spcBef>
                        <a:spcAft>
                          <a:spcPts val="0"/>
                        </a:spcAft>
                      </a:pPr>
                      <a:r>
                        <a:rPr lang="en-IN" sz="1400">
                          <a:effectLst/>
                          <a:latin typeface="Times New Roman" panose="02020603050405020304" pitchFamily="18" charset="0"/>
                          <a:ea typeface="Times New Roman" panose="02020603050405020304" pitchFamily="18" charset="0"/>
                        </a:rPr>
                        <a:t>Personalized learning paths improve user engagement.	</a:t>
                      </a:r>
                      <a:endParaRPr lang="en-US" sz="1400">
                        <a:effectLst/>
                        <a:latin typeface="Arial" panose="020B0604020202020204" pitchFamily="34" charset="0"/>
                        <a:ea typeface="Arial" panose="020B0604020202020204" pitchFamily="34" charset="0"/>
                      </a:endParaRPr>
                    </a:p>
                  </a:txBody>
                  <a:tcPr marL="63500" marR="63500" marT="63500" marB="6350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7EB"/>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a:solidFill>
                            <a:schemeClr val="tx1"/>
                          </a:solidFill>
                          <a:effectLst/>
                          <a:latin typeface="+mn-lt"/>
                          <a:ea typeface="+mn-ea"/>
                          <a:cs typeface="+mn-cs"/>
                        </a:rPr>
                        <a:t>High server costs for data processing.</a:t>
                      </a:r>
                      <a:endParaRPr lang="en-US" sz="1400">
                        <a:solidFill>
                          <a:schemeClr val="tx1"/>
                        </a:solidFill>
                        <a:effectLst/>
                        <a:latin typeface="+mn-lt"/>
                        <a:ea typeface="+mn-ea"/>
                        <a:cs typeface="+mn-cs"/>
                      </a:endParaRPr>
                    </a:p>
                    <a:p>
                      <a:pPr>
                        <a:lnSpc>
                          <a:spcPct val="100000"/>
                        </a:lnSpc>
                      </a:pPr>
                      <a:endParaRPr sz="140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E9E7EB"/>
                    </a:solidFill>
                  </a:tcPr>
                </a:tc>
                <a:extLst>
                  <a:ext uri="{0D108BD9-81ED-4DB2-BD59-A6C34878D82A}">
                    <a16:rowId xmlns:a16="http://schemas.microsoft.com/office/drawing/2014/main" val="10002"/>
                  </a:ext>
                </a:extLst>
              </a:tr>
              <a:tr h="974900">
                <a:tc>
                  <a:txBody>
                    <a:bodyPr/>
                    <a:lstStyle/>
                    <a:p>
                      <a:pPr>
                        <a:lnSpc>
                          <a:spcPct val="100000"/>
                        </a:lnSpc>
                      </a:pPr>
                      <a:r>
                        <a:rPr lang="en-US" sz="1600">
                          <a:latin typeface="Times New Roman"/>
                          <a:cs typeface="Times New Roman"/>
                        </a:rPr>
                        <a:t>3</a:t>
                      </a:r>
                      <a:endParaRPr sz="160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ECBD4"/>
                    </a:solidFill>
                  </a:tcPr>
                </a:tc>
                <a:tc>
                  <a:txBody>
                    <a:bodyPr/>
                    <a:lstStyle/>
                    <a:p>
                      <a:pPr marL="0" marR="0">
                        <a:lnSpc>
                          <a:spcPct val="115000"/>
                        </a:lnSpc>
                        <a:spcBef>
                          <a:spcPts val="0"/>
                        </a:spcBef>
                        <a:spcAft>
                          <a:spcPts val="0"/>
                        </a:spcAft>
                      </a:pPr>
                      <a:r>
                        <a:rPr lang="en-IN" sz="1400">
                          <a:effectLst/>
                          <a:latin typeface="Times New Roman" panose="02020603050405020304" pitchFamily="18" charset="0"/>
                          <a:ea typeface="Times New Roman" panose="02020603050405020304" pitchFamily="18" charset="0"/>
                        </a:rPr>
                        <a:t>Interactive Coding Platforms for Beginners</a:t>
                      </a:r>
                      <a:endParaRPr lang="en-US" sz="1400">
                        <a:effectLst/>
                        <a:latin typeface="Arial" panose="020B0604020202020204" pitchFamily="34" charset="0"/>
                        <a:ea typeface="Arial" panose="020B0604020202020204" pitchFamily="34" charset="0"/>
                      </a:endParaRPr>
                    </a:p>
                  </a:txBody>
                  <a:tcPr marL="63500" marR="63500" marT="63500" marB="6350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ECBD4"/>
                    </a:solidFill>
                  </a:tcPr>
                </a:tc>
                <a:tc>
                  <a:txBody>
                    <a:bodyPr/>
                    <a:lstStyle/>
                    <a:p>
                      <a:pPr marL="0" marR="0">
                        <a:lnSpc>
                          <a:spcPct val="115000"/>
                        </a:lnSpc>
                        <a:spcBef>
                          <a:spcPts val="0"/>
                        </a:spcBef>
                        <a:spcAft>
                          <a:spcPts val="0"/>
                        </a:spcAft>
                      </a:pPr>
                      <a:r>
                        <a:rPr lang="en-IN" sz="1400">
                          <a:effectLst/>
                          <a:latin typeface="Times New Roman" panose="02020603050405020304" pitchFamily="18" charset="0"/>
                          <a:ea typeface="Times New Roman" panose="02020603050405020304" pitchFamily="18" charset="0"/>
                        </a:rPr>
                        <a:t>Built an interactive, gamified platform with real-time code validation.	</a:t>
                      </a:r>
                      <a:endParaRPr lang="en-US" sz="14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CECBD4"/>
                    </a:solidFill>
                  </a:tcPr>
                </a:tc>
                <a:tc>
                  <a:txBody>
                    <a:bodyPr/>
                    <a:lstStyle/>
                    <a:p>
                      <a:pPr marL="0" marR="0">
                        <a:lnSpc>
                          <a:spcPct val="115000"/>
                        </a:lnSpc>
                        <a:spcBef>
                          <a:spcPts val="0"/>
                        </a:spcBef>
                        <a:spcAft>
                          <a:spcPts val="0"/>
                        </a:spcAft>
                      </a:pPr>
                      <a:r>
                        <a:rPr lang="en-IN" sz="1400">
                          <a:effectLst/>
                          <a:latin typeface="Times New Roman" panose="02020603050405020304" pitchFamily="18" charset="0"/>
                          <a:ea typeface="Times New Roman" panose="02020603050405020304" pitchFamily="18" charset="0"/>
                        </a:rPr>
                        <a:t>Real-time feedback encourages hands-on learning.	</a:t>
                      </a:r>
                      <a:endParaRPr lang="en-US" sz="14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ECBD4"/>
                    </a:solidFill>
                  </a:tcPr>
                </a:tc>
                <a:tc>
                  <a:txBody>
                    <a:bodyPr/>
                    <a:lstStyle/>
                    <a:p>
                      <a:r>
                        <a:rPr lang="en-IN" sz="1400">
                          <a:solidFill>
                            <a:schemeClr val="tx1"/>
                          </a:solidFill>
                          <a:effectLst/>
                          <a:latin typeface="+mn-lt"/>
                          <a:ea typeface="+mn-ea"/>
                          <a:cs typeface="+mn-cs"/>
                        </a:rPr>
                        <a:t>Requires constant internet connection.</a:t>
                      </a:r>
                      <a:endParaRPr lang="en-US" sz="1400">
                        <a:solidFill>
                          <a:schemeClr val="tx1"/>
                        </a:solidFill>
                        <a:effectLst/>
                        <a:latin typeface="+mn-lt"/>
                        <a:ea typeface="+mn-ea"/>
                        <a:cs typeface="+mn-cs"/>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CECBD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264" y="585216"/>
            <a:ext cx="8033384" cy="787400"/>
          </a:xfrm>
          <a:prstGeom prst="rect">
            <a:avLst/>
          </a:prstGeom>
        </p:spPr>
        <p:txBody>
          <a:bodyPr vert="horz" wrap="square" lIns="0" tIns="12700" rIns="0" bIns="0" rtlCol="0">
            <a:spAutoFit/>
          </a:bodyPr>
          <a:lstStyle/>
          <a:p>
            <a:pPr marL="12700">
              <a:lnSpc>
                <a:spcPct val="100000"/>
              </a:lnSpc>
              <a:spcBef>
                <a:spcPts val="100"/>
              </a:spcBef>
            </a:pPr>
            <a:r>
              <a:t>EXISTING</a:t>
            </a:r>
            <a:r>
              <a:rPr spc="-195"/>
              <a:t> </a:t>
            </a:r>
            <a:r>
              <a:rPr spc="-10"/>
              <a:t>METHODOLOGY</a:t>
            </a:r>
          </a:p>
        </p:txBody>
      </p:sp>
      <p:sp>
        <p:nvSpPr>
          <p:cNvPr id="3" name="object 3"/>
          <p:cNvSpPr txBox="1"/>
          <p:nvPr/>
        </p:nvSpPr>
        <p:spPr>
          <a:xfrm>
            <a:off x="339725" y="4580085"/>
            <a:ext cx="5302885" cy="513715"/>
          </a:xfrm>
          <a:prstGeom prst="rect">
            <a:avLst/>
          </a:prstGeom>
        </p:spPr>
        <p:txBody>
          <a:bodyPr vert="horz" wrap="square" lIns="0" tIns="0" rIns="0" bIns="0" rtlCol="0">
            <a:spAutoFit/>
          </a:bodyPr>
          <a:lstStyle/>
          <a:p>
            <a:pPr marL="1256030">
              <a:lnSpc>
                <a:spcPts val="1190"/>
              </a:lnSpc>
            </a:pPr>
            <a:r>
              <a:rPr sz="1000" b="1" spc="-10">
                <a:solidFill>
                  <a:srgbClr val="FFFFFF"/>
                </a:solidFill>
                <a:latin typeface="Times New Roman"/>
                <a:cs typeface="Times New Roman"/>
              </a:rPr>
              <a:t>Excelssior</a:t>
            </a:r>
            <a:r>
              <a:rPr sz="1000" b="1" spc="-35">
                <a:solidFill>
                  <a:srgbClr val="FFFFFF"/>
                </a:solidFill>
                <a:latin typeface="Times New Roman"/>
                <a:cs typeface="Times New Roman"/>
              </a:rPr>
              <a:t> </a:t>
            </a:r>
            <a:r>
              <a:rPr sz="1000" b="1">
                <a:solidFill>
                  <a:srgbClr val="FFFFFF"/>
                </a:solidFill>
                <a:latin typeface="Times New Roman"/>
                <a:cs typeface="Times New Roman"/>
              </a:rPr>
              <a:t>Education</a:t>
            </a:r>
            <a:r>
              <a:rPr sz="1000" b="1" spc="-20">
                <a:solidFill>
                  <a:srgbClr val="FFFFFF"/>
                </a:solidFill>
                <a:latin typeface="Times New Roman"/>
                <a:cs typeface="Times New Roman"/>
              </a:rPr>
              <a:t> </a:t>
            </a:r>
            <a:r>
              <a:rPr sz="1000" b="1" spc="-10">
                <a:solidFill>
                  <a:srgbClr val="FFFFFF"/>
                </a:solidFill>
                <a:latin typeface="Times New Roman"/>
                <a:cs typeface="Times New Roman"/>
              </a:rPr>
              <a:t>Society’s</a:t>
            </a:r>
            <a:endParaRPr sz="1000">
              <a:latin typeface="Times New Roman"/>
              <a:cs typeface="Times New Roman"/>
            </a:endParaRPr>
          </a:p>
          <a:p>
            <a:pPr marL="12700">
              <a:lnSpc>
                <a:spcPct val="100000"/>
              </a:lnSpc>
              <a:spcBef>
                <a:spcPts val="185"/>
              </a:spcBef>
            </a:pPr>
            <a:r>
              <a:rPr sz="1100" b="1">
                <a:solidFill>
                  <a:srgbClr val="FFFFFF"/>
                </a:solidFill>
                <a:latin typeface="Times New Roman"/>
                <a:cs typeface="Times New Roman"/>
              </a:rPr>
              <a:t>K.C.</a:t>
            </a:r>
            <a:r>
              <a:rPr sz="1100" b="1" spc="229">
                <a:solidFill>
                  <a:srgbClr val="FFFFFF"/>
                </a:solidFill>
                <a:latin typeface="Times New Roman"/>
                <a:cs typeface="Times New Roman"/>
              </a:rPr>
              <a:t> </a:t>
            </a:r>
            <a:r>
              <a:rPr sz="1100" b="1">
                <a:solidFill>
                  <a:srgbClr val="FFFFFF"/>
                </a:solidFill>
                <a:latin typeface="Times New Roman"/>
                <a:cs typeface="Times New Roman"/>
              </a:rPr>
              <a:t>COLLEGE</a:t>
            </a:r>
            <a:r>
              <a:rPr sz="1100" b="1" spc="235">
                <a:solidFill>
                  <a:srgbClr val="FFFFFF"/>
                </a:solidFill>
                <a:latin typeface="Times New Roman"/>
                <a:cs typeface="Times New Roman"/>
              </a:rPr>
              <a:t> </a:t>
            </a:r>
            <a:r>
              <a:rPr sz="1100" b="1">
                <a:solidFill>
                  <a:srgbClr val="FFFFFF"/>
                </a:solidFill>
                <a:latin typeface="Times New Roman"/>
                <a:cs typeface="Times New Roman"/>
              </a:rPr>
              <a:t>OF</a:t>
            </a:r>
            <a:r>
              <a:rPr sz="1100" b="1" spc="190">
                <a:solidFill>
                  <a:srgbClr val="FFFFFF"/>
                </a:solidFill>
                <a:latin typeface="Times New Roman"/>
                <a:cs typeface="Times New Roman"/>
              </a:rPr>
              <a:t> </a:t>
            </a:r>
            <a:r>
              <a:rPr sz="1100" b="1">
                <a:solidFill>
                  <a:srgbClr val="FFFFFF"/>
                </a:solidFill>
                <a:latin typeface="Times New Roman"/>
                <a:cs typeface="Times New Roman"/>
              </a:rPr>
              <a:t>ENGINEERING</a:t>
            </a:r>
            <a:r>
              <a:rPr sz="1100" b="1" spc="229">
                <a:solidFill>
                  <a:srgbClr val="FFFFFF"/>
                </a:solidFill>
                <a:latin typeface="Times New Roman"/>
                <a:cs typeface="Times New Roman"/>
              </a:rPr>
              <a:t> </a:t>
            </a:r>
            <a:r>
              <a:rPr sz="1100" b="1">
                <a:solidFill>
                  <a:srgbClr val="FFFFFF"/>
                </a:solidFill>
                <a:latin typeface="Times New Roman"/>
                <a:cs typeface="Times New Roman"/>
              </a:rPr>
              <a:t>&amp;</a:t>
            </a:r>
            <a:r>
              <a:rPr sz="1100" b="1" spc="235">
                <a:solidFill>
                  <a:srgbClr val="FFFFFF"/>
                </a:solidFill>
                <a:latin typeface="Times New Roman"/>
                <a:cs typeface="Times New Roman"/>
              </a:rPr>
              <a:t> </a:t>
            </a:r>
            <a:r>
              <a:rPr sz="1100" b="1" spc="-10">
                <a:solidFill>
                  <a:srgbClr val="FFFFFF"/>
                </a:solidFill>
                <a:latin typeface="Times New Roman"/>
                <a:cs typeface="Times New Roman"/>
              </a:rPr>
              <a:t>MANAGEMENT</a:t>
            </a:r>
            <a:r>
              <a:rPr sz="1100" b="1" spc="-40">
                <a:solidFill>
                  <a:srgbClr val="FFFFFF"/>
                </a:solidFill>
                <a:latin typeface="Times New Roman"/>
                <a:cs typeface="Times New Roman"/>
              </a:rPr>
              <a:t> </a:t>
            </a:r>
            <a:r>
              <a:rPr sz="1100" b="1" spc="-10">
                <a:solidFill>
                  <a:srgbClr val="FFFFFF"/>
                </a:solidFill>
                <a:latin typeface="Times New Roman"/>
                <a:cs typeface="Times New Roman"/>
              </a:rPr>
              <a:t>STUDIES</a:t>
            </a:r>
            <a:r>
              <a:rPr sz="1100" b="1" spc="-25">
                <a:solidFill>
                  <a:srgbClr val="FFFFFF"/>
                </a:solidFill>
                <a:latin typeface="Times New Roman"/>
                <a:cs typeface="Times New Roman"/>
              </a:rPr>
              <a:t> </a:t>
            </a:r>
            <a:r>
              <a:rPr sz="1100" b="1">
                <a:solidFill>
                  <a:srgbClr val="FFFFFF"/>
                </a:solidFill>
                <a:latin typeface="Times New Roman"/>
                <a:cs typeface="Times New Roman"/>
              </a:rPr>
              <a:t>&amp;</a:t>
            </a:r>
            <a:r>
              <a:rPr sz="1100" b="1" spc="-20">
                <a:solidFill>
                  <a:srgbClr val="FFFFFF"/>
                </a:solidFill>
                <a:latin typeface="Times New Roman"/>
                <a:cs typeface="Times New Roman"/>
              </a:rPr>
              <a:t> </a:t>
            </a:r>
            <a:r>
              <a:rPr sz="1100" b="1" spc="-10">
                <a:solidFill>
                  <a:srgbClr val="FFFFFF"/>
                </a:solidFill>
                <a:latin typeface="Times New Roman"/>
                <a:cs typeface="Times New Roman"/>
              </a:rPr>
              <a:t>RESEARCH</a:t>
            </a:r>
            <a:endParaRPr sz="1100">
              <a:latin typeface="Times New Roman"/>
              <a:cs typeface="Times New Roman"/>
            </a:endParaRPr>
          </a:p>
          <a:p>
            <a:pPr marL="952500">
              <a:lnSpc>
                <a:spcPct val="100000"/>
              </a:lnSpc>
              <a:spcBef>
                <a:spcPts val="30"/>
              </a:spcBef>
            </a:pPr>
            <a:r>
              <a:rPr sz="1000" b="1" spc="-10">
                <a:solidFill>
                  <a:srgbClr val="FFFFFF"/>
                </a:solidFill>
                <a:latin typeface="Times New Roman"/>
                <a:cs typeface="Times New Roman"/>
              </a:rPr>
              <a:t>(Affiliated</a:t>
            </a:r>
            <a:r>
              <a:rPr sz="1000" b="1" spc="-20">
                <a:solidFill>
                  <a:srgbClr val="FFFFFF"/>
                </a:solidFill>
                <a:latin typeface="Times New Roman"/>
                <a:cs typeface="Times New Roman"/>
              </a:rPr>
              <a:t> </a:t>
            </a:r>
            <a:r>
              <a:rPr sz="1000" b="1">
                <a:solidFill>
                  <a:srgbClr val="FFFFFF"/>
                </a:solidFill>
                <a:latin typeface="Times New Roman"/>
                <a:cs typeface="Times New Roman"/>
              </a:rPr>
              <a:t>to</a:t>
            </a:r>
            <a:r>
              <a:rPr sz="1000" b="1" spc="-15">
                <a:solidFill>
                  <a:srgbClr val="FFFFFF"/>
                </a:solidFill>
                <a:latin typeface="Times New Roman"/>
                <a:cs typeface="Times New Roman"/>
              </a:rPr>
              <a:t> </a:t>
            </a:r>
            <a:r>
              <a:rPr sz="1000" b="1">
                <a:solidFill>
                  <a:srgbClr val="FFFFFF"/>
                </a:solidFill>
                <a:latin typeface="Times New Roman"/>
                <a:cs typeface="Times New Roman"/>
              </a:rPr>
              <a:t>the</a:t>
            </a:r>
            <a:r>
              <a:rPr sz="1000" b="1" spc="-20">
                <a:solidFill>
                  <a:srgbClr val="FFFFFF"/>
                </a:solidFill>
                <a:latin typeface="Times New Roman"/>
                <a:cs typeface="Times New Roman"/>
              </a:rPr>
              <a:t> </a:t>
            </a:r>
            <a:r>
              <a:rPr sz="1000" b="1">
                <a:solidFill>
                  <a:srgbClr val="FFFFFF"/>
                </a:solidFill>
                <a:latin typeface="Times New Roman"/>
                <a:cs typeface="Times New Roman"/>
              </a:rPr>
              <a:t>University</a:t>
            </a:r>
            <a:r>
              <a:rPr sz="1000" b="1" spc="-10">
                <a:solidFill>
                  <a:srgbClr val="FFFFFF"/>
                </a:solidFill>
                <a:latin typeface="Times New Roman"/>
                <a:cs typeface="Times New Roman"/>
              </a:rPr>
              <a:t> </a:t>
            </a:r>
            <a:r>
              <a:rPr sz="1000" b="1">
                <a:solidFill>
                  <a:srgbClr val="FFFFFF"/>
                </a:solidFill>
                <a:latin typeface="Times New Roman"/>
                <a:cs typeface="Times New Roman"/>
              </a:rPr>
              <a:t>of</a:t>
            </a:r>
            <a:r>
              <a:rPr sz="1000" b="1" spc="-15">
                <a:solidFill>
                  <a:srgbClr val="FFFFFF"/>
                </a:solidFill>
                <a:latin typeface="Times New Roman"/>
                <a:cs typeface="Times New Roman"/>
              </a:rPr>
              <a:t> </a:t>
            </a:r>
            <a:r>
              <a:rPr sz="1000" b="1" spc="-10">
                <a:solidFill>
                  <a:srgbClr val="FFFFFF"/>
                </a:solidFill>
                <a:latin typeface="Times New Roman"/>
                <a:cs typeface="Times New Roman"/>
              </a:rPr>
              <a:t>Mumbai)</a:t>
            </a:r>
            <a:endParaRPr sz="1000">
              <a:latin typeface="Times New Roman"/>
              <a:cs typeface="Times New Roman"/>
            </a:endParaRPr>
          </a:p>
        </p:txBody>
      </p:sp>
      <p:sp>
        <p:nvSpPr>
          <p:cNvPr id="4" name="TextBox 3">
            <a:extLst>
              <a:ext uri="{FF2B5EF4-FFF2-40B4-BE49-F238E27FC236}">
                <a16:creationId xmlns:a16="http://schemas.microsoft.com/office/drawing/2014/main" id="{73B682E1-3A08-C32A-0522-6C90BE0CF9D4}"/>
              </a:ext>
            </a:extLst>
          </p:cNvPr>
          <p:cNvSpPr txBox="1"/>
          <p:nvPr/>
        </p:nvSpPr>
        <p:spPr>
          <a:xfrm>
            <a:off x="152401" y="1276350"/>
            <a:ext cx="8686800" cy="2985433"/>
          </a:xfrm>
          <a:prstGeom prst="rect">
            <a:avLst/>
          </a:prstGeom>
          <a:noFill/>
        </p:spPr>
        <p:txBody>
          <a:bodyPr wrap="square" rtlCol="0">
            <a:spAutoFit/>
          </a:bodyPr>
          <a:lstStyle/>
          <a:p>
            <a:r>
              <a:rPr lang="en-US" sz="1700" b="1"/>
              <a:t>Existing Methodology in </a:t>
            </a:r>
            <a:r>
              <a:rPr lang="en-US" sz="1700" b="1" err="1"/>
              <a:t>LeetCode</a:t>
            </a:r>
            <a:endParaRPr lang="en-US" sz="1700" b="1"/>
          </a:p>
          <a:p>
            <a:pPr>
              <a:buFont typeface="+mj-lt"/>
              <a:buAutoNum type="arabicPeriod"/>
            </a:pPr>
            <a:r>
              <a:rPr lang="en-US" sz="1700" b="1"/>
              <a:t>Problem Library</a:t>
            </a:r>
            <a:r>
              <a:rPr lang="en-US" sz="1700"/>
              <a:t>: Extensive coding problems with different difficulty levels for practice.</a:t>
            </a:r>
          </a:p>
          <a:p>
            <a:pPr>
              <a:buFont typeface="+mj-lt"/>
              <a:buAutoNum type="arabicPeriod"/>
            </a:pPr>
            <a:r>
              <a:rPr lang="en-US" sz="1700" b="1"/>
              <a:t>Real-Time Feedback</a:t>
            </a:r>
            <a:r>
              <a:rPr lang="en-US" sz="1700"/>
              <a:t>: Immediate feedback on code submissions with pass/fail results.</a:t>
            </a:r>
          </a:p>
          <a:p>
            <a:pPr>
              <a:buFont typeface="+mj-lt"/>
              <a:buAutoNum type="arabicPeriod"/>
            </a:pPr>
            <a:r>
              <a:rPr lang="en-US" sz="1700" b="1"/>
              <a:t>Learning Paths</a:t>
            </a:r>
            <a:r>
              <a:rPr lang="en-US" sz="1700"/>
              <a:t>: Guided problem-solving through Explore Cards for various topics.</a:t>
            </a:r>
          </a:p>
          <a:p>
            <a:pPr>
              <a:buFont typeface="+mj-lt"/>
              <a:buAutoNum type="arabicPeriod"/>
            </a:pPr>
            <a:r>
              <a:rPr lang="en-US" sz="1700" b="1"/>
              <a:t>Community Solutions</a:t>
            </a:r>
            <a:r>
              <a:rPr lang="en-US" sz="1700"/>
              <a:t>: Users share solutions and access official editorials.</a:t>
            </a:r>
          </a:p>
          <a:p>
            <a:pPr>
              <a:buFont typeface="+mj-lt"/>
              <a:buAutoNum type="arabicPeriod"/>
            </a:pPr>
            <a:r>
              <a:rPr lang="en-US" sz="1700" b="1"/>
              <a:t>Progress Tracking</a:t>
            </a:r>
            <a:r>
              <a:rPr lang="en-US" sz="1700"/>
              <a:t>: Tracks performance, offers badges, and ranks solutions.</a:t>
            </a:r>
          </a:p>
          <a:p>
            <a:pPr>
              <a:buFont typeface="+mj-lt"/>
              <a:buAutoNum type="arabicPeriod"/>
            </a:pPr>
            <a:r>
              <a:rPr lang="en-US" sz="1700" b="1"/>
              <a:t>Competitive Contests</a:t>
            </a:r>
            <a:r>
              <a:rPr lang="en-US" sz="1700"/>
              <a:t>: Regular coding contests for timed problem-solving.</a:t>
            </a:r>
          </a:p>
          <a:p>
            <a:r>
              <a:rPr lang="en-US" sz="1700" b="1"/>
              <a:t>Summary</a:t>
            </a:r>
            <a:r>
              <a:rPr lang="en-US" sz="1700"/>
              <a:t>: </a:t>
            </a:r>
            <a:r>
              <a:rPr lang="en-US" sz="1700" err="1"/>
              <a:t>LeetCode</a:t>
            </a:r>
            <a:r>
              <a:rPr lang="en-US" sz="1700"/>
              <a:t> focuses on problem-solving, competitive programming, and interview preparation, providing instant feedback and a strong community, but lacks foundational learning support.</a:t>
            </a:r>
          </a:p>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1941</Words>
  <Application>Microsoft Office PowerPoint</Application>
  <PresentationFormat>On-screen Show (16:9)</PresentationFormat>
  <Paragraphs>193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Constantia</vt:lpstr>
      <vt:lpstr>Segoe UI Symbol</vt:lpstr>
      <vt:lpstr>Times New Roman</vt:lpstr>
      <vt:lpstr>Office Theme</vt:lpstr>
      <vt:lpstr>K. C. COLLEGE OF ENGINEERING AND MANAGEMENT STUDIES AND RESEARCH</vt:lpstr>
      <vt:lpstr>INTERNAL PRESENTATION SEM-III(2024-2025)</vt:lpstr>
      <vt:lpstr>Codemaster </vt:lpstr>
      <vt:lpstr>Index</vt:lpstr>
      <vt:lpstr>INTRODUCTION</vt:lpstr>
      <vt:lpstr>NEED / MOTIVATION</vt:lpstr>
      <vt:lpstr>PROBLEM DEFINITION</vt:lpstr>
      <vt:lpstr>LITERATURE SURVEY</vt:lpstr>
      <vt:lpstr>EXISTING METHODOLOGY</vt:lpstr>
      <vt:lpstr>CHALLENGES IN EXISTING METHODOLOGY</vt:lpstr>
      <vt:lpstr>PROPOSED METHODOLOGY</vt:lpstr>
      <vt:lpstr> FLOWCHART</vt:lpstr>
      <vt:lpstr>DESIGN – (CLASS DIAGRAM)</vt:lpstr>
      <vt:lpstr>HARDWARE AND SOFTWARE REQUIREMENTS</vt:lpstr>
      <vt:lpstr>PowerPoint Presentation</vt:lpstr>
      <vt:lpstr>IMPLEMENTATION PLAN</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TEMPLATE.pptx</dc:title>
  <dc:creator>Nitesh</dc:creator>
  <cp:lastModifiedBy>Shubham Gupta</cp:lastModifiedBy>
  <cp:revision>1</cp:revision>
  <dcterms:created xsi:type="dcterms:W3CDTF">2024-10-24T10:03:55Z</dcterms:created>
  <dcterms:modified xsi:type="dcterms:W3CDTF">2024-10-25T06:21:43Z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