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5" r:id="rId12"/>
    <p:sldId id="266" r:id="rId13"/>
    <p:sldId id="268" r:id="rId14"/>
    <p:sldId id="277" r:id="rId15"/>
    <p:sldId id="271" r:id="rId16"/>
    <p:sldId id="276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723AD3-F00A-41C9-8CCC-D883B52281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79"/>
            <p14:sldId id="265"/>
            <p14:sldId id="266"/>
            <p14:sldId id="268"/>
            <p14:sldId id="277"/>
            <p14:sldId id="271"/>
            <p14:sldId id="276"/>
            <p14:sldId id="272"/>
            <p14:sldId id="274"/>
          </p14:sldIdLst>
        </p14:section>
        <p14:section name="Untitled Section" id="{9728498E-1459-49FB-A576-73660AA64A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0391-370A-40E5-A5DB-4FDEA60A926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0214-0C5E-4310-AA1A-77D786B26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0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C7D-3C6F-C89D-4869-A7725FE3D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BA3D5-D49D-3CB8-2F73-FA5E90FA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927A-64D7-E8F7-065F-6479E5CC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C9F2-D39A-4CEE-9022-58C8FC5E3438}" type="datetime1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B356-2617-A68D-3DEE-DD0C525E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92D-23A8-3630-4C89-94868FA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FF8B-92D4-5717-6973-8F33DB3E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7E1BE-173F-DD93-83DA-9A2DBAC1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0DF7-4049-B461-EFBF-52C41243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179-D791-479E-9020-5C196395092D}" type="datetime1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05AB-B658-C09D-C5EA-FC9395A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E39B-DBFE-DD8A-6801-1287DDA1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CF067-5365-7454-0534-7C42C8CA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BE441-AEB1-68AC-4A9C-36C376DA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5337-60A5-3A02-457D-E2D8447E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18B4-2E83-4194-80E3-32D49A6D2B2D}" type="datetime1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E37F-DC50-A5D5-72FE-220C32A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13C9-97EF-1B5F-2AA7-E0DE4E6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BC5C-F157-7E77-C011-A48637BD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C426-F7B6-C3BE-CD8E-243E16C1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7BC2-0E87-B125-3866-590F617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A484-B188-4242-9E5F-2A4B44347A46}" type="datetime1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4084-F0B7-76A6-E614-6229654D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31E7-7485-8583-61DB-689CE33E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7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D0F8-BDF8-D453-9764-B0B0F052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BCA-DFD4-7F93-A70E-B6C6F0DA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243B-A092-5705-8D13-D8E5B37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688-9B31-420F-AD62-23E3D00087DD}" type="datetime1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E27C-E495-DA8A-596D-EAF71CEB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DF52-292C-589E-57E0-E984859B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E2A7-6750-F6B0-DA86-BC9A5D0C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6605-9176-6F56-2E62-9AA9ABDF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BD1C-8255-40BA-F916-C3953900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15D6-30C7-E60D-CBB4-EF61D36D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731-C28C-4EE1-A953-CA5AC8110BEA}" type="datetime1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B817F-DB19-F4AC-CB14-B0AD6EE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21FB-DD39-FE41-A22F-CBA00237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863E-853D-85F2-AC21-9BC246E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AAE25-D1A3-07AF-22D2-DE1FE77E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47ED-76AD-D1F6-1850-CFE78C29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430B8-3A41-6B89-87FA-A38EEB495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AEFBA-D658-7C1F-299C-F42C3432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9415A-F49C-8EC4-366A-85B626DA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3FC0-9548-49A4-BF59-246568AA87C8}" type="datetime1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3FCC8-9B50-91A1-145B-34F6BD36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4AD9E-0294-A6B8-D54B-BA04678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25B2-A18A-A41F-D6C8-2DFD170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68E9A-1D10-7706-017A-A2A5F32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DE8D-8029-4465-8199-F6C2015DF122}" type="datetime1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1753-67EB-97A7-9C09-54304E9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DE983-FC64-AB2D-C462-BDB0040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6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5A0B9-8841-CA65-DCBE-AF0B97F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24A-5C22-408A-8375-393E323A0689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2311A-882E-EFCE-A4B1-6CE3474B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812C7-384C-4CF2-736C-DE706279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4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A7A2-4D9D-BC9E-402A-4EED7C97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D56-9CFF-C7EC-AD65-77567FB6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80BE-6B3C-D2CA-BE4D-71442EB7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42061-F140-6248-92EC-0FEA5ED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44FA-96EA-48F4-B5D9-51A7D04C113C}" type="datetime1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EA9E-495C-A3EC-4A4D-063BED55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1DC9-697E-F368-5BB3-B1DD9AA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5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B678-7C2C-3B87-3026-F4EE465B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D3721-9DB5-65FF-DDB0-5AEB887C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8849C-CB8E-258B-77CE-86B954B5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4BCEE-97DA-51C8-B81D-0638A025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1E8F-4D46-41E0-A86F-5402108D3E71}" type="datetime1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CC7D-E0E2-A989-6E1C-B4AD6DD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A7CC-9B05-C9EB-1F8A-C2569644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82D05-F12E-37CB-69EF-7ACD69A9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D5DEA-0FE2-EC54-1326-D3E5576E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8FA-2799-D776-D205-2C0B56CFE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8411-B8B8-4B4B-A4BC-95FF6844B492}" type="datetime1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49AD-9147-E650-463B-0934028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5FD6-F35C-949A-E04A-32E5B3E8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FDC90AB-B5CF-3376-17BE-FE61A85F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81E2F07-C13A-53F7-C319-118A39FA6ACF}"/>
              </a:ext>
            </a:extLst>
          </p:cNvPr>
          <p:cNvSpPr/>
          <p:nvPr/>
        </p:nvSpPr>
        <p:spPr>
          <a:xfrm>
            <a:off x="0" y="0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0A261-9AD3-1695-3614-A58256B7632A}"/>
              </a:ext>
            </a:extLst>
          </p:cNvPr>
          <p:cNvSpPr txBox="1"/>
          <p:nvPr/>
        </p:nvSpPr>
        <p:spPr>
          <a:xfrm>
            <a:off x="394445" y="681317"/>
            <a:ext cx="739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Wi-Fi Performance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F1E2E-BAA1-0DD3-D3D0-EAE8573AF48E}"/>
              </a:ext>
            </a:extLst>
          </p:cNvPr>
          <p:cNvSpPr txBox="1"/>
          <p:nvPr/>
        </p:nvSpPr>
        <p:spPr>
          <a:xfrm>
            <a:off x="394445" y="1163054"/>
            <a:ext cx="7397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</a:rPr>
              <a:t>Specialist Programmer Intern Project, Infosys Ltd.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FA874-1F73-FA5B-CE0A-BD929CD3FB43}"/>
              </a:ext>
            </a:extLst>
          </p:cNvPr>
          <p:cNvSpPr txBox="1"/>
          <p:nvPr/>
        </p:nvSpPr>
        <p:spPr>
          <a:xfrm>
            <a:off x="460702" y="1863573"/>
            <a:ext cx="73978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FFFF00"/>
                </a:solidFill>
              </a:rPr>
              <a:t>By: </a:t>
            </a:r>
          </a:p>
          <a:p>
            <a:r>
              <a:rPr lang="en-IN" sz="1400" dirty="0">
                <a:solidFill>
                  <a:schemeClr val="bg1"/>
                </a:solidFill>
              </a:rPr>
              <a:t>       Team – 3</a:t>
            </a:r>
            <a:br>
              <a:rPr lang="en-IN" sz="1400" dirty="0">
                <a:solidFill>
                  <a:schemeClr val="bg1"/>
                </a:solidFill>
              </a:rPr>
            </a:br>
            <a:r>
              <a:rPr lang="en-IN" sz="1400" dirty="0">
                <a:solidFill>
                  <a:schemeClr val="bg1"/>
                </a:solidFill>
              </a:rPr>
              <a:t>	</a:t>
            </a:r>
            <a:r>
              <a:rPr lang="en-IN" sz="1200" dirty="0">
                <a:solidFill>
                  <a:schemeClr val="bg1"/>
                </a:solidFill>
              </a:rPr>
              <a:t>Shubhajit Rana (583059)</a:t>
            </a:r>
            <a:br>
              <a:rPr lang="en-IN" sz="1200" dirty="0">
                <a:solidFill>
                  <a:schemeClr val="bg1"/>
                </a:solidFill>
              </a:rPr>
            </a:br>
            <a:r>
              <a:rPr lang="en-IN" sz="1200" dirty="0">
                <a:solidFill>
                  <a:schemeClr val="bg1"/>
                </a:solidFill>
              </a:rPr>
              <a:t>	Siddeswari Adepu (583058)</a:t>
            </a:r>
          </a:p>
          <a:p>
            <a:r>
              <a:rPr lang="en-IN" sz="1200" dirty="0">
                <a:solidFill>
                  <a:schemeClr val="bg1"/>
                </a:solidFill>
              </a:rPr>
              <a:t>	Geetika Shekhawat (583064)</a:t>
            </a:r>
          </a:p>
        </p:txBody>
      </p:sp>
      <p:pic>
        <p:nvPicPr>
          <p:cNvPr id="1026" name="Picture 2" descr="Convergence 2024 - Apps on Google Play">
            <a:extLst>
              <a:ext uri="{FF2B5EF4-FFF2-40B4-BE49-F238E27FC236}">
                <a16:creationId xmlns:a16="http://schemas.microsoft.com/office/drawing/2014/main" id="{043096AB-93D9-4DAC-AE15-1586D91EE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18566"/>
          <a:stretch/>
        </p:blipFill>
        <p:spPr bwMode="auto">
          <a:xfrm>
            <a:off x="8032376" y="0"/>
            <a:ext cx="4159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9584C4-F2FA-91E0-64F6-4966952B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7B-A5FD-4AE4-9E36-2C21CC5339F1}" type="datetime1">
              <a:rPr lang="en-IN" smtClean="0"/>
              <a:t>22-04-2025</a:t>
            </a:fld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FF7E6A-EA3B-9673-8BE1-3567419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C4D98C-427D-24EC-59D8-6F7A2FA04BE6}"/>
              </a:ext>
            </a:extLst>
          </p:cNvPr>
          <p:cNvSpPr txBox="1"/>
          <p:nvPr/>
        </p:nvSpPr>
        <p:spPr>
          <a:xfrm>
            <a:off x="394444" y="5054878"/>
            <a:ext cx="739784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</a:rPr>
              <a:t>Under the guidance of: 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b="1" dirty="0">
                <a:solidFill>
                  <a:schemeClr val="bg1"/>
                </a:solidFill>
              </a:rPr>
              <a:t>Mr. Nahas Pareekutty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1600" dirty="0">
                <a:solidFill>
                  <a:schemeClr val="bg1"/>
                </a:solidFill>
              </a:rPr>
              <a:t>Senior Technologist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31C683-AC5D-1261-D652-82F53BF19C5D}"/>
              </a:ext>
            </a:extLst>
          </p:cNvPr>
          <p:cNvSpPr txBox="1"/>
          <p:nvPr/>
        </p:nvSpPr>
        <p:spPr>
          <a:xfrm>
            <a:off x="394445" y="3414853"/>
            <a:ext cx="739784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Presented By: 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b="1" dirty="0">
                <a:solidFill>
                  <a:schemeClr val="bg1"/>
                </a:solidFill>
              </a:rPr>
              <a:t>SHUBHAJIT RANA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1200" dirty="0">
                <a:solidFill>
                  <a:schemeClr val="bg1"/>
                </a:solidFill>
              </a:rPr>
              <a:t>Specialist Programmer Intern – Python DS</a:t>
            </a:r>
          </a:p>
          <a:p>
            <a:r>
              <a:rPr lang="en-IN" sz="1200" dirty="0">
                <a:solidFill>
                  <a:schemeClr val="bg1"/>
                </a:solidFill>
              </a:rPr>
              <a:t>	Emp. No- 583059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2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2847-10E2-7F15-808A-0618864F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4FE32839-EDB8-C67D-D101-6FA8F6B8F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93EE704F-123E-BAB9-4161-3E064DCA50FB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CD6F2-552F-415D-56B1-569C4D1C3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23-04-2025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AB5A9F-A1A8-45B3-1E08-9789A756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1C8C5-0C58-9D92-BBCE-D25DD1936F30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 &amp; Store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27F563-74C8-9F27-D841-DF27B1F97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4" y="1138825"/>
            <a:ext cx="5230204" cy="48625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B3C24-B189-12DF-158A-63D6EE320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138825"/>
            <a:ext cx="5267313" cy="486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5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30D7-FC7B-F7F9-2A3D-C2AF5ACB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FCDB21D1-5999-3C31-F901-FD052694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EDE5C03A-DA0B-8343-9877-08886B62BEB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C7342-4AFB-586E-79C6-F6CF9FAC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C0950-27E4-FAEF-5293-06B97816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472FC-AE8D-4359-6970-07D48752033D}"/>
              </a:ext>
            </a:extLst>
          </p:cNvPr>
          <p:cNvSpPr txBox="1"/>
          <p:nvPr/>
        </p:nvSpPr>
        <p:spPr>
          <a:xfrm>
            <a:off x="952052" y="350654"/>
            <a:ext cx="1116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&amp; Visualize – 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Layouts, Data Loader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480EE-9B28-161C-EDD3-6DA1D3A1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" y="1045405"/>
            <a:ext cx="6012026" cy="5174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27D04F-22C0-8B71-7052-D9CAF8CCA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14" y="1041480"/>
            <a:ext cx="5325932" cy="52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6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211B-3559-6579-F312-86D6FCC4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5A1ADC6B-49FD-F987-98D5-893072F6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F512E90-483F-4D32-8C9E-C724D486D709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3D3B2-3746-D6C8-5189-9984E9C9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AF9B0-565E-CC22-8B43-6A11803F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DA09D-FBF7-38F1-67F1-A2327B547787}"/>
              </a:ext>
            </a:extLst>
          </p:cNvPr>
          <p:cNvSpPr txBox="1"/>
          <p:nvPr/>
        </p:nvSpPr>
        <p:spPr>
          <a:xfrm>
            <a:off x="952052" y="350654"/>
            <a:ext cx="1089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&amp; Visualize – 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Callbacks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97435-6E15-F3F9-0B99-17EBC411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3" y="931634"/>
            <a:ext cx="5135413" cy="5498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9AB78-C3E2-20F9-DE2B-BF329160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28" y="912361"/>
            <a:ext cx="6332239" cy="54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08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310F1-6F6F-1D6E-4DCC-8F17A43F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E171AFE-C0DD-B232-4306-E416C286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07BFC3DE-A78C-DBC1-65A0-E814894B821E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827E3-C451-6648-C9BD-05C7371E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16E49-65F9-F97C-7CE7-90470E8B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3E036-96D9-5582-FF66-50C0B86277C6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 - UI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15AEAE-B189-7B88-6248-9DC50DE3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54" y="1061535"/>
            <a:ext cx="5027028" cy="51687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BC7A5-C004-44C9-A115-AC62014BA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772" y="1061535"/>
            <a:ext cx="5027028" cy="51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EC922-9D8E-BAB6-09B7-B01EE83C2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16F1DEC7-59A5-950B-2118-7E1E7D79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CA601536-4480-95CD-7C3C-708794C5BC54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E0955-5A8F-A393-D70E-829ADE5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4212-3620-FCE2-CE02-098830E8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14EB4-E682-1456-46D1-FBEBF63A44C2}"/>
              </a:ext>
            </a:extLst>
          </p:cNvPr>
          <p:cNvSpPr txBox="1"/>
          <p:nvPr/>
        </p:nvSpPr>
        <p:spPr>
          <a:xfrm>
            <a:off x="952052" y="350654"/>
            <a:ext cx="9518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Visualization &amp; Analyse  - </a:t>
            </a:r>
            <a:r>
              <a:rPr lang="en-IN" sz="3200" dirty="0">
                <a:solidFill>
                  <a:schemeClr val="accent5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Dashboard 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CAF0F-C730-0DB4-A27A-40A693CA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5" y="958299"/>
            <a:ext cx="5172635" cy="2661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A68F8-49C0-364D-5138-590DA014D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416" y="935429"/>
            <a:ext cx="5177828" cy="2684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DAB7-7C37-444A-4EA6-682E7E1EB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279" y="3693788"/>
            <a:ext cx="5168851" cy="26854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CD9F62-1541-07AB-E595-CDB6F4BE1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178" y="3717390"/>
            <a:ext cx="5205066" cy="268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96FC-CA53-67FB-176E-7EDD832A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38F61713-FF92-8C33-F30F-67BA9A87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22E4C13-9B27-A56E-7B47-06E6B03BA416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97509-7BA3-09A2-21F6-179D9DE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DECDB-8959-EB42-7E56-2E6EAB41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62279-CAB1-47BB-5CE9-BC7233CB4DC3}"/>
              </a:ext>
            </a:extLst>
          </p:cNvPr>
          <p:cNvSpPr txBox="1"/>
          <p:nvPr/>
        </p:nvSpPr>
        <p:spPr>
          <a:xfrm>
            <a:off x="566571" y="377549"/>
            <a:ext cx="10495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Challenges Faced and Solutions &amp; Workarounds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3AF951-2E22-0612-573B-5B3C7578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36852"/>
              </p:ext>
            </p:extLst>
          </p:nvPr>
        </p:nvGraphicFramePr>
        <p:xfrm>
          <a:off x="744071" y="1734740"/>
          <a:ext cx="10609729" cy="3383280"/>
        </p:xfrm>
        <a:graphic>
          <a:graphicData uri="http://schemas.openxmlformats.org/drawingml/2006/table">
            <a:tbl>
              <a:tblPr/>
              <a:tblGrid>
                <a:gridCol w="4735033">
                  <a:extLst>
                    <a:ext uri="{9D8B030D-6E8A-4147-A177-3AD203B41FA5}">
                      <a16:colId xmlns:a16="http://schemas.microsoft.com/office/drawing/2014/main" val="3040917757"/>
                    </a:ext>
                  </a:extLst>
                </a:gridCol>
                <a:gridCol w="5874696">
                  <a:extLst>
                    <a:ext uri="{9D8B030D-6E8A-4147-A177-3AD203B41FA5}">
                      <a16:colId xmlns:a16="http://schemas.microsoft.com/office/drawing/2014/main" val="2106388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Challenges Faced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Solutions &amp; Workarounds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60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Zero or missing values (e.g., upload speed = 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Filtered out null/zero entries and labeled them clearly during 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4949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Visualization of sparse or inconsistent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Simulated multiple test runs to generate more consistent and analyzable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49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Grouped charts with mixed-scale parameters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Applied normalized values, and added clear legends for better readability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252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1"/>
                          </a:solidFill>
                        </a:rPr>
                        <a:t>Choosing appropriate visualization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Experimented with various chart styles → finalized on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bar graphs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heatmaps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387721"/>
                  </a:ext>
                </a:extLst>
              </a:tr>
              <a:tr h="17474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UI inefficiency during early stages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Refined layout for better toggle controls, and responsiveness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793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Difficulty in consistent scan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Used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threading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for smooth, periodic data collection without overlap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53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8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D6BF1-5FAE-93E4-5A34-4FF0A662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E9130665-36D1-C624-5FCA-7446CBD3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F23284FC-8008-FA6C-9EF0-2C962956A91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80B88-2F1A-FE37-376D-9FB13207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F9A880-ADAE-7DF0-22E0-EAE4589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A5CD8-52D3-0664-BC8D-348CC6FF068B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10AC-8F38-4FED-950C-6CC4BE99C898}"/>
              </a:ext>
            </a:extLst>
          </p:cNvPr>
          <p:cNvSpPr txBox="1"/>
          <p:nvPr/>
        </p:nvSpPr>
        <p:spPr>
          <a:xfrm>
            <a:off x="1084728" y="1084729"/>
            <a:ext cx="9861177" cy="152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✅ Successfully implemented an automated monitoring system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✅ Enabled real-time data collection with efficient storage solutions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✅ Provided clear insights through visual trend analysis and reporting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✅ Designed with scalability, modularity, and efficiency for easy deployment in various environments</a:t>
            </a:r>
          </a:p>
        </p:txBody>
      </p:sp>
    </p:spTree>
    <p:extLst>
      <p:ext uri="{BB962C8B-B14F-4D97-AF65-F5344CB8AC3E}">
        <p14:creationId xmlns:p14="http://schemas.microsoft.com/office/powerpoint/2010/main" val="328861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AF047-8CBD-B18E-D0C5-CF4B05D6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D01E862-7F11-5280-058F-68A7056C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9BE58C1E-1748-3BEC-5A15-DF2A0CF68E2D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E78A-1405-4FE8-5740-37F253B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66D28-8E3E-0878-91A6-7FD46E5D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5476B-E31E-3276-72EA-F2168FC6AE3A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Possible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5A148-EFBA-661D-D136-DB20AFB167B4}"/>
              </a:ext>
            </a:extLst>
          </p:cNvPr>
          <p:cNvSpPr txBox="1"/>
          <p:nvPr/>
        </p:nvSpPr>
        <p:spPr>
          <a:xfrm>
            <a:off x="1048871" y="1034041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b="1" dirty="0">
                <a:solidFill>
                  <a:schemeClr val="bg1"/>
                </a:solidFill>
              </a:rPr>
              <a:t>Add More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Include Browsing performance, video streaming performance for deeper analysis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2. Real-Time Dashboard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Live monitoring of ongoing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Auto-refresh charts with latest performance metrics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3. Smart Alerts &amp;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Trigger alerts for threshold breaches (e.g., high latency, no signal)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Notify admins for quick diagnostics and response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4. Cross-Platform Compatibility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Develop lightweight mobile version for field engineers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Sync data with centralized backend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5. Automated Optimization Suggestions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Recommend better access points or time slots based on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</a:rPr>
              <a:t>Use historical trends to improve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664401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58B9-B6C9-0ABE-FDBA-A5DFE1E45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E9283D9-4176-5DAC-BBA7-F36680A2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DFDDBE90-FBB5-5A6F-8DEC-E73088E5670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1DAFA-B8AE-47E8-BE92-B42B8EBE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0F1AD-F6CE-948B-6EC5-32D561A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6DD0-7865-FA88-074D-91A354276C4F}"/>
              </a:ext>
            </a:extLst>
          </p:cNvPr>
          <p:cNvSpPr txBox="1"/>
          <p:nvPr/>
        </p:nvSpPr>
        <p:spPr>
          <a:xfrm>
            <a:off x="0" y="260976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223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464C-86CC-3C62-86DC-44329260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E05743F6-77E0-50C1-5965-2045D06D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A3DA36B-097E-88AC-DD80-F7B6E9A2CA3B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3673-7EBF-8BCD-276E-B1456E8C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AD60-20F3-4D2F-B5C8-16CD3721A558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01F4F-09F3-CE07-278C-7BD6C1A5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851DD-689E-E166-9930-A7A7DDCDE352}"/>
              </a:ext>
            </a:extLst>
          </p:cNvPr>
          <p:cNvSpPr txBox="1"/>
          <p:nvPr/>
        </p:nvSpPr>
        <p:spPr>
          <a:xfrm>
            <a:off x="838200" y="2213323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C0F0E-275A-2CDE-5CA6-2C9B590B3049}"/>
              </a:ext>
            </a:extLst>
          </p:cNvPr>
          <p:cNvSpPr txBox="1"/>
          <p:nvPr/>
        </p:nvSpPr>
        <p:spPr>
          <a:xfrm>
            <a:off x="838199" y="2816920"/>
            <a:ext cx="95608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Wi-Fi is now a big part of public spaces, especially busy places like airports.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Thousands of travelers use public Wi-Fi to find their way, check tickets, or watch videos.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Airport staff also need strong and fast Wi-Fi for things like check-ins, moving luggage, and keeping things secure.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But sometimes, the Wi-Fi doesn’t work well. This can happen when too many people are using it, when walls block the signal, or when other signals cause problems.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Real-time monitoring helps ensure QoS (Quality of Service) across the entire airport infrastructure.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This project wants to build a tool that automatically checks how well the Wi-Fi is working.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will show important details like how strong the signal is, how fast it is, if there’s any delay, and if any data gets lost.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994AF-3E08-26CF-5B53-9044B15B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9"/>
            <a:ext cx="12192000" cy="18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4478B-0E24-D7CF-0441-B5989EE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2CAD7A9E-E1EB-8EE4-EED8-969C227B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B8673357-C64F-0E4B-280B-EDDD319F161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7E5DE-CC85-C012-147E-0B4FCCA4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54F-56FC-4AC7-8DE9-262D2935599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A246B-8BA0-7ECE-996C-4080E84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3</a:t>
            </a:fld>
            <a:endParaRPr lang="en-IN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D007FDDA-4221-0322-8986-9DB3151F64B1}"/>
              </a:ext>
            </a:extLst>
          </p:cNvPr>
          <p:cNvSpPr/>
          <p:nvPr/>
        </p:nvSpPr>
        <p:spPr>
          <a:xfrm>
            <a:off x="838200" y="1035782"/>
            <a:ext cx="10515600" cy="2074971"/>
          </a:xfrm>
          <a:prstGeom prst="roundRect">
            <a:avLst>
              <a:gd name="adj" fmla="val 208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5F865-EC2A-31C6-8191-8DACA1C0C2F4}"/>
              </a:ext>
            </a:extLst>
          </p:cNvPr>
          <p:cNvSpPr txBox="1"/>
          <p:nvPr/>
        </p:nvSpPr>
        <p:spPr>
          <a:xfrm>
            <a:off x="838200" y="347395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6DA9D-3E70-CB48-95A7-536380195049}"/>
              </a:ext>
            </a:extLst>
          </p:cNvPr>
          <p:cNvSpPr txBox="1"/>
          <p:nvPr/>
        </p:nvSpPr>
        <p:spPr>
          <a:xfrm>
            <a:off x="1111623" y="1114089"/>
            <a:ext cx="9879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Wi-Fi performance fluctuates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 user density during peak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Physical obstructions (walls, glass, distance from Routers)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Interference from multiple networks and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Manual checking is inefficient and not scalable in dynamic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Need for a lightweight, automated solution to track: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Download/Upload Speed, Signal strength (RSSI), latency, packet 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Time/location-based performance trends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66FB-9A1A-C4E3-5D09-01A88D0EFA87}"/>
              </a:ext>
            </a:extLst>
          </p:cNvPr>
          <p:cNvSpPr txBox="1"/>
          <p:nvPr/>
        </p:nvSpPr>
        <p:spPr>
          <a:xfrm>
            <a:off x="838199" y="3376454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:</a:t>
            </a: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34420232-E123-812A-A95E-6A6B1FCB9558}"/>
              </a:ext>
            </a:extLst>
          </p:cNvPr>
          <p:cNvSpPr/>
          <p:nvPr/>
        </p:nvSpPr>
        <p:spPr>
          <a:xfrm>
            <a:off x="838200" y="4118640"/>
            <a:ext cx="10515600" cy="1888883"/>
          </a:xfrm>
          <a:prstGeom prst="roundRect">
            <a:avLst>
              <a:gd name="adj" fmla="val 208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6D008-31B6-1D61-3758-039B644F4E17}"/>
              </a:ext>
            </a:extLst>
          </p:cNvPr>
          <p:cNvSpPr txBox="1"/>
          <p:nvPr/>
        </p:nvSpPr>
        <p:spPr>
          <a:xfrm>
            <a:off x="1156447" y="4256236"/>
            <a:ext cx="98791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Airport Wi-Fi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Airports serve thousands of passengers daily who rely on public Wi-Fi for communication, ticketing, navigation, and entertainment.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Airline staff and operations teams require uninterrupted network access for check-ins, boarding, logistics,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Wi-Fi zones are spread across large areas — terminals, lounges, gates, baggage counters — with varying signal strength and usage 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Real-time monitoring helps ensure QoS (Quality of Service) across the entire airport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6997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9C6AE-B9C2-8ACE-BD1C-4938BD30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B9151CB9-6117-D572-3BFC-D50FE4CF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2215FEBB-5277-C657-5E5E-581CE26428CF}"/>
              </a:ext>
            </a:extLst>
          </p:cNvPr>
          <p:cNvSpPr/>
          <p:nvPr/>
        </p:nvSpPr>
        <p:spPr>
          <a:xfrm>
            <a:off x="0" y="4207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1E598-6CFA-6350-CAEA-EAB11E5B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D79-3E8F-428D-AF01-7AC7FAC877B8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53BE5-8A4E-5F31-C962-1A5A51A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4</a:t>
            </a:fld>
            <a:endParaRPr lang="en-IN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63DF4279-2DDC-A5D4-6CB3-4B5897851B69}"/>
              </a:ext>
            </a:extLst>
          </p:cNvPr>
          <p:cNvSpPr/>
          <p:nvPr/>
        </p:nvSpPr>
        <p:spPr>
          <a:xfrm>
            <a:off x="1006212" y="1416575"/>
            <a:ext cx="45719" cy="3962250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274958B1-FD30-9471-0BAB-CD35CA8C806B}"/>
              </a:ext>
            </a:extLst>
          </p:cNvPr>
          <p:cNvSpPr/>
          <p:nvPr/>
        </p:nvSpPr>
        <p:spPr>
          <a:xfrm>
            <a:off x="1128656" y="1776546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6CA195DF-F40B-4D52-2A2A-264185B31FC5}"/>
              </a:ext>
            </a:extLst>
          </p:cNvPr>
          <p:cNvSpPr/>
          <p:nvPr/>
        </p:nvSpPr>
        <p:spPr>
          <a:xfrm>
            <a:off x="838200" y="1593114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66CBD53-CFF4-7D58-616C-A6386E789BFA}"/>
              </a:ext>
            </a:extLst>
          </p:cNvPr>
          <p:cNvSpPr/>
          <p:nvPr/>
        </p:nvSpPr>
        <p:spPr>
          <a:xfrm>
            <a:off x="993099" y="1656555"/>
            <a:ext cx="91381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1</a:t>
            </a:r>
            <a:endParaRPr lang="en-US" sz="1648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71CB8786-09E7-A3AE-D110-DB31CA0AD792}"/>
              </a:ext>
            </a:extLst>
          </p:cNvPr>
          <p:cNvSpPr/>
          <p:nvPr/>
        </p:nvSpPr>
        <p:spPr>
          <a:xfrm>
            <a:off x="838200" y="2878096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82A94B6-07F0-93DA-C256-63C568DBC481}"/>
              </a:ext>
            </a:extLst>
          </p:cNvPr>
          <p:cNvSpPr/>
          <p:nvPr/>
        </p:nvSpPr>
        <p:spPr>
          <a:xfrm>
            <a:off x="973663" y="2923540"/>
            <a:ext cx="136723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2</a:t>
            </a:r>
            <a:endParaRPr lang="en-US" sz="1648" dirty="0"/>
          </a:p>
        </p:txBody>
      </p:sp>
      <p:sp>
        <p:nvSpPr>
          <p:cNvPr id="14" name="Shape 14">
            <a:extLst>
              <a:ext uri="{FF2B5EF4-FFF2-40B4-BE49-F238E27FC236}">
                <a16:creationId xmlns:a16="http://schemas.microsoft.com/office/drawing/2014/main" id="{11E73CCE-E98D-77B9-9BAC-448D6CFA0EB6}"/>
              </a:ext>
            </a:extLst>
          </p:cNvPr>
          <p:cNvSpPr/>
          <p:nvPr/>
        </p:nvSpPr>
        <p:spPr>
          <a:xfrm>
            <a:off x="1021706" y="4597613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5" name="Shape 15">
            <a:extLst>
              <a:ext uri="{FF2B5EF4-FFF2-40B4-BE49-F238E27FC236}">
                <a16:creationId xmlns:a16="http://schemas.microsoft.com/office/drawing/2014/main" id="{4343ECEF-5F9A-4376-3EE2-0E5C649DBBDE}"/>
              </a:ext>
            </a:extLst>
          </p:cNvPr>
          <p:cNvSpPr/>
          <p:nvPr/>
        </p:nvSpPr>
        <p:spPr>
          <a:xfrm>
            <a:off x="838200" y="4414181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6" name="Text 16">
            <a:extLst>
              <a:ext uri="{FF2B5EF4-FFF2-40B4-BE49-F238E27FC236}">
                <a16:creationId xmlns:a16="http://schemas.microsoft.com/office/drawing/2014/main" id="{4CD8F86D-1BA0-D984-06F7-D231F15E4E99}"/>
              </a:ext>
            </a:extLst>
          </p:cNvPr>
          <p:cNvSpPr/>
          <p:nvPr/>
        </p:nvSpPr>
        <p:spPr>
          <a:xfrm>
            <a:off x="959419" y="4463555"/>
            <a:ext cx="139303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3</a:t>
            </a:r>
            <a:endParaRPr lang="en-US" sz="164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36613-F294-039D-37A8-B140BC2CF795}"/>
              </a:ext>
            </a:extLst>
          </p:cNvPr>
          <p:cNvSpPr txBox="1"/>
          <p:nvPr/>
        </p:nvSpPr>
        <p:spPr>
          <a:xfrm>
            <a:off x="952054" y="350654"/>
            <a:ext cx="405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Objectives</a:t>
            </a: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34E3B690-EFE4-ECCC-787B-2224548CBA61}"/>
              </a:ext>
            </a:extLst>
          </p:cNvPr>
          <p:cNvSpPr/>
          <p:nvPr/>
        </p:nvSpPr>
        <p:spPr>
          <a:xfrm>
            <a:off x="1836091" y="161438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400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Automated Wi-Fi Monitoring</a:t>
            </a:r>
            <a:endParaRPr lang="en-US" sz="1400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3F5DD708-2CC4-1507-BBA0-F74FBCB46253}"/>
              </a:ext>
            </a:extLst>
          </p:cNvPr>
          <p:cNvSpPr/>
          <p:nvPr/>
        </p:nvSpPr>
        <p:spPr>
          <a:xfrm>
            <a:off x="2209800" y="1908123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chemeClr val="bg1"/>
                </a:solidFill>
                <a:ea typeface="Raleway" pitchFamily="34" charset="-122"/>
                <a:cs typeface="Raleway" pitchFamily="34" charset="-120"/>
              </a:rPr>
              <a:t>Start collecting Wi-Fi data through a simple user interface (UI)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chemeClr val="bg1"/>
                </a:solidFill>
                <a:ea typeface="Raleway" pitchFamily="34" charset="-122"/>
                <a:cs typeface="Raleway" pitchFamily="34" charset="-120"/>
              </a:rPr>
              <a:t>Each scan completes one full data collection run</a:t>
            </a:r>
            <a:endParaRPr lang="en-US" sz="1236" dirty="0">
              <a:solidFill>
                <a:schemeClr val="bg1"/>
              </a:solidFill>
            </a:endParaRPr>
          </a:p>
        </p:txBody>
      </p:sp>
      <p:sp>
        <p:nvSpPr>
          <p:cNvPr id="21" name="Shape 4">
            <a:extLst>
              <a:ext uri="{FF2B5EF4-FFF2-40B4-BE49-F238E27FC236}">
                <a16:creationId xmlns:a16="http://schemas.microsoft.com/office/drawing/2014/main" id="{6A143AB8-CA20-A9B9-543A-AEC0BFD79FE0}"/>
              </a:ext>
            </a:extLst>
          </p:cNvPr>
          <p:cNvSpPr/>
          <p:nvPr/>
        </p:nvSpPr>
        <p:spPr>
          <a:xfrm>
            <a:off x="1149905" y="3031565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707E80CD-E60D-F4B9-6D62-CA4D791CE746}"/>
              </a:ext>
            </a:extLst>
          </p:cNvPr>
          <p:cNvSpPr/>
          <p:nvPr/>
        </p:nvSpPr>
        <p:spPr>
          <a:xfrm>
            <a:off x="1159393" y="4598798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C7565383-0869-1980-10BE-3756B7A0A0F4}"/>
              </a:ext>
            </a:extLst>
          </p:cNvPr>
          <p:cNvSpPr/>
          <p:nvPr/>
        </p:nvSpPr>
        <p:spPr>
          <a:xfrm>
            <a:off x="1836091" y="287809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400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 Performance Metrics Collection</a:t>
            </a: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9C364269-7FEE-5658-8E41-44A623F21E49}"/>
              </a:ext>
            </a:extLst>
          </p:cNvPr>
          <p:cNvSpPr/>
          <p:nvPr/>
        </p:nvSpPr>
        <p:spPr>
          <a:xfrm>
            <a:off x="2209800" y="3204291"/>
            <a:ext cx="5178426" cy="1086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Upload/Download speeds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Signal Strength (RSSI)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Latency (Ping Delay)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Jitter and Packet Loss</a:t>
            </a: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756375B8-86DA-F043-5C5C-413A7EFA327E}"/>
              </a:ext>
            </a:extLst>
          </p:cNvPr>
          <p:cNvSpPr/>
          <p:nvPr/>
        </p:nvSpPr>
        <p:spPr>
          <a:xfrm>
            <a:off x="1836091" y="448663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400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Trend Visualization &amp; Analysis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143FE70-6977-5DD5-C48D-3F73A2EB3DB9}"/>
              </a:ext>
            </a:extLst>
          </p:cNvPr>
          <p:cNvSpPr/>
          <p:nvPr/>
        </p:nvSpPr>
        <p:spPr>
          <a:xfrm>
            <a:off x="2209800" y="4768705"/>
            <a:ext cx="5178426" cy="726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Analyze collected data over time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Comparative analysis over locations </a:t>
            </a:r>
          </a:p>
        </p:txBody>
      </p:sp>
    </p:spTree>
    <p:extLst>
      <p:ext uri="{BB962C8B-B14F-4D97-AF65-F5344CB8AC3E}">
        <p14:creationId xmlns:p14="http://schemas.microsoft.com/office/powerpoint/2010/main" val="12993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4CABC-8C0F-9923-A375-610BEC85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78BE01C3-E1C1-5B54-1EB3-71AB9528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9C604318-B75F-3864-FCA2-150C7B21795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286DA-D956-715B-1418-A0EF7BB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641F-FB99-4F0F-AD44-08A722D9C9A0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CC420-541E-B09B-1895-414A0AF3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903D8-DAA5-AD6A-4254-4A19CCAD5980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&amp; Literature Review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ABE0724-0A23-2EFC-6296-FD3A8ED598BE}"/>
              </a:ext>
            </a:extLst>
          </p:cNvPr>
          <p:cNvSpPr/>
          <p:nvPr/>
        </p:nvSpPr>
        <p:spPr>
          <a:xfrm>
            <a:off x="952053" y="1105687"/>
            <a:ext cx="5178426" cy="1217454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5D625E3-77CE-3C48-FDFF-E49DD35F0BB7}"/>
              </a:ext>
            </a:extLst>
          </p:cNvPr>
          <p:cNvSpPr/>
          <p:nvPr/>
        </p:nvSpPr>
        <p:spPr>
          <a:xfrm>
            <a:off x="1295400" y="113135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Tools &amp; Libraries Explored</a:t>
            </a:r>
            <a:endParaRPr lang="en-US" sz="1373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B462BC1-F5FB-C49D-7AEA-4045EB8D8EF5}"/>
              </a:ext>
            </a:extLst>
          </p:cNvPr>
          <p:cNvSpPr/>
          <p:nvPr/>
        </p:nvSpPr>
        <p:spPr>
          <a:xfrm>
            <a:off x="1387855" y="1371873"/>
            <a:ext cx="4484027" cy="9512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iperf3 and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speedtest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-cli: Used for measuring network speeds.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Python's subprocess module: Executes system commands :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netsh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 (for RSSI) and ping (for latency and packet loss) to collect data.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3A83704-07DE-F60D-58C5-13C191FECCC3}"/>
              </a:ext>
            </a:extLst>
          </p:cNvPr>
          <p:cNvSpPr/>
          <p:nvPr/>
        </p:nvSpPr>
        <p:spPr>
          <a:xfrm>
            <a:off x="956859" y="2753819"/>
            <a:ext cx="7044466" cy="1293705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39F533D4-5B7F-3761-42E0-6F0730A11CA1}"/>
              </a:ext>
            </a:extLst>
          </p:cNvPr>
          <p:cNvSpPr/>
          <p:nvPr/>
        </p:nvSpPr>
        <p:spPr>
          <a:xfrm>
            <a:off x="1387855" y="292407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Visualization Options</a:t>
            </a: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D464BFC-1DF2-AC4B-D65C-9B419C75A6EE}"/>
              </a:ext>
            </a:extLst>
          </p:cNvPr>
          <p:cNvSpPr/>
          <p:nvPr/>
        </p:nvSpPr>
        <p:spPr>
          <a:xfrm>
            <a:off x="1486466" y="3176764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Evaluated: Matplotlib, Seaborn,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Plotly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, Dash.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Chosen: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Plotly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 for simplicity and Dash for interactive visualizations.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688B8E5-7A0A-CF8C-2346-B8C49C84E7B2}"/>
              </a:ext>
            </a:extLst>
          </p:cNvPr>
          <p:cNvSpPr/>
          <p:nvPr/>
        </p:nvSpPr>
        <p:spPr>
          <a:xfrm>
            <a:off x="952053" y="4478203"/>
            <a:ext cx="9536653" cy="1447468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0D85B14D-6DAD-C00A-BA5F-6C8CAF25D544}"/>
              </a:ext>
            </a:extLst>
          </p:cNvPr>
          <p:cNvSpPr/>
          <p:nvPr/>
        </p:nvSpPr>
        <p:spPr>
          <a:xfrm>
            <a:off x="1432679" y="456175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Key Parameter Dependencies</a:t>
            </a: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EBFD768-7FE6-64EF-BDE5-D053A8EDA9FB}"/>
              </a:ext>
            </a:extLst>
          </p:cNvPr>
          <p:cNvSpPr/>
          <p:nvPr/>
        </p:nvSpPr>
        <p:spPr>
          <a:xfrm>
            <a:off x="1432678" y="4794079"/>
            <a:ext cx="5954239" cy="11364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RSSI: Affected by factors such as distance, walls, and antenna quality.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Latency: Influenced by network congestion and routing.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Speed: Dependent on network interference, number of users, and the channel used.</a:t>
            </a:r>
          </a:p>
          <a:p>
            <a:pPr marL="285750" indent="-285750">
              <a:lnSpc>
                <a:spcPts val="1978"/>
              </a:lnSpc>
              <a:buFont typeface="Arial" panose="020B0604020202020204" pitchFamily="34" charset="0"/>
              <a:buChar char="•"/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Jitter &amp; Packet Loss: Indicators of network stability.</a:t>
            </a:r>
            <a:endParaRPr lang="en-US" sz="1236" dirty="0"/>
          </a:p>
        </p:txBody>
      </p:sp>
    </p:spTree>
    <p:extLst>
      <p:ext uri="{BB962C8B-B14F-4D97-AF65-F5344CB8AC3E}">
        <p14:creationId xmlns:p14="http://schemas.microsoft.com/office/powerpoint/2010/main" val="395893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EBE49-E95F-55E2-A254-8DDB074B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3AE7CCC0-65C6-F46E-A27A-8561ADBC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E1F5AD0E-4B01-319F-B3A6-42DC7547D7AB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01D0F-B809-9307-D989-65E585FD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7F6F-08C5-BD11-D5FA-C9A953B6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D2D41-7D74-1921-2A0B-403CD11664B1}"/>
              </a:ext>
            </a:extLst>
          </p:cNvPr>
          <p:cNvSpPr txBox="1"/>
          <p:nvPr/>
        </p:nvSpPr>
        <p:spPr>
          <a:xfrm>
            <a:off x="884818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&amp; Technologies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139CB-3A7F-4043-8E85-53843470B4BC}"/>
              </a:ext>
            </a:extLst>
          </p:cNvPr>
          <p:cNvSpPr txBox="1"/>
          <p:nvPr/>
        </p:nvSpPr>
        <p:spPr>
          <a:xfrm>
            <a:off x="1290916" y="1497105"/>
            <a:ext cx="402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Core programming language to build and run the tool</a:t>
            </a:r>
            <a:endParaRPr lang="en-IN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0D0BDD-0D4A-DADF-0EAA-CEABD74207E5}"/>
              </a:ext>
            </a:extLst>
          </p:cNvPr>
          <p:cNvSpPr txBox="1"/>
          <p:nvPr/>
        </p:nvSpPr>
        <p:spPr>
          <a:xfrm>
            <a:off x="1290916" y="2290006"/>
            <a:ext cx="402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Flask</a:t>
            </a: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Lightweight web framework to create the UI &amp; backend</a:t>
            </a:r>
            <a:endParaRPr lang="en-IN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4B709-6A02-12CA-1D44-D08DAE2AD059}"/>
              </a:ext>
            </a:extLst>
          </p:cNvPr>
          <p:cNvSpPr txBox="1"/>
          <p:nvPr/>
        </p:nvSpPr>
        <p:spPr>
          <a:xfrm>
            <a:off x="1290916" y="3149381"/>
            <a:ext cx="402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>
                <a:solidFill>
                  <a:schemeClr val="bg1"/>
                </a:solidFill>
              </a:rPr>
              <a:t>Speedtest</a:t>
            </a:r>
            <a:r>
              <a:rPr lang="en-IN" b="1" dirty="0">
                <a:solidFill>
                  <a:schemeClr val="bg1"/>
                </a:solidFill>
              </a:rPr>
              <a:t>-cli</a:t>
            </a: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To measure Wi-Fi Parameter programmatically</a:t>
            </a:r>
            <a:endParaRPr lang="en-IN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602BE6-A860-42AD-EA6C-EA6E4E49907F}"/>
              </a:ext>
            </a:extLst>
          </p:cNvPr>
          <p:cNvSpPr txBox="1"/>
          <p:nvPr/>
        </p:nvSpPr>
        <p:spPr>
          <a:xfrm>
            <a:off x="1290916" y="3914476"/>
            <a:ext cx="40251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MongoDB</a:t>
            </a: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To store performance data for analysis</a:t>
            </a:r>
            <a:endParaRPr lang="en-IN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FC0B2-21E4-66DC-327D-D8CCD8ED9E4E}"/>
              </a:ext>
            </a:extLst>
          </p:cNvPr>
          <p:cNvSpPr txBox="1"/>
          <p:nvPr/>
        </p:nvSpPr>
        <p:spPr>
          <a:xfrm>
            <a:off x="6741458" y="1497105"/>
            <a:ext cx="4025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Dash</a:t>
            </a: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For building interactive data dashboards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D7868-C9C0-56DB-02BD-F8CD3B778C83}"/>
              </a:ext>
            </a:extLst>
          </p:cNvPr>
          <p:cNvSpPr txBox="1"/>
          <p:nvPr/>
        </p:nvSpPr>
        <p:spPr>
          <a:xfrm>
            <a:off x="6741458" y="2290006"/>
            <a:ext cx="4025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Pandas</a:t>
            </a: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To process and analyze collected Wi-Fi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41494-BC3D-AF0D-8EB6-D16D01288FD0}"/>
              </a:ext>
            </a:extLst>
          </p:cNvPr>
          <p:cNvSpPr txBox="1"/>
          <p:nvPr/>
        </p:nvSpPr>
        <p:spPr>
          <a:xfrm>
            <a:off x="6741458" y="3149381"/>
            <a:ext cx="4025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err="1">
                <a:solidFill>
                  <a:schemeClr val="bg1"/>
                </a:solidFill>
              </a:rPr>
              <a:t>Plotly</a:t>
            </a:r>
            <a:endParaRPr lang="en-IN" b="1" dirty="0">
              <a:solidFill>
                <a:schemeClr val="bg1"/>
              </a:solidFill>
            </a:endParaRP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To create visual charts and graphs from the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C94E9-04E5-F57A-10BA-5FACB5AC65FB}"/>
              </a:ext>
            </a:extLst>
          </p:cNvPr>
          <p:cNvSpPr txBox="1"/>
          <p:nvPr/>
        </p:nvSpPr>
        <p:spPr>
          <a:xfrm>
            <a:off x="6741458" y="3914476"/>
            <a:ext cx="40251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bg1"/>
                </a:solidFill>
              </a:rPr>
              <a:t>HTML, CSS</a:t>
            </a:r>
          </a:p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</a:rPr>
              <a:t>To design and style the user interface</a:t>
            </a:r>
            <a:endParaRPr lang="en-IN" sz="1200" i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80B5-39E1-9875-BDF5-34E843EF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FD1E3FA0-B4D7-29F3-678D-DC90B172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C9C746C9-A33D-C637-AFAC-736E3713350B}"/>
              </a:ext>
            </a:extLst>
          </p:cNvPr>
          <p:cNvSpPr/>
          <p:nvPr/>
        </p:nvSpPr>
        <p:spPr>
          <a:xfrm>
            <a:off x="0" y="-5240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262BA-3523-0FD8-013E-5D8DDA2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6449F-E8D7-A128-24F4-D0A8231E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A899C-229D-E83B-F4E6-50D3AF6B3253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 Approach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51A4ED-6D7C-F109-E5AE-D28CB7233A7B}"/>
              </a:ext>
            </a:extLst>
          </p:cNvPr>
          <p:cNvSpPr/>
          <p:nvPr/>
        </p:nvSpPr>
        <p:spPr>
          <a:xfrm>
            <a:off x="838200" y="2099665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F727792-4952-4FC9-D48A-58AF8250758D}"/>
              </a:ext>
            </a:extLst>
          </p:cNvPr>
          <p:cNvSpPr/>
          <p:nvPr/>
        </p:nvSpPr>
        <p:spPr>
          <a:xfrm>
            <a:off x="838200" y="2099664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186148-3131-05E2-2375-D43EA34FDA1C}"/>
              </a:ext>
            </a:extLst>
          </p:cNvPr>
          <p:cNvSpPr/>
          <p:nvPr/>
        </p:nvSpPr>
        <p:spPr>
          <a:xfrm>
            <a:off x="4589930" y="2080023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1AB3F46B-E6CA-FF97-82D6-02CB09116973}"/>
              </a:ext>
            </a:extLst>
          </p:cNvPr>
          <p:cNvSpPr/>
          <p:nvPr/>
        </p:nvSpPr>
        <p:spPr>
          <a:xfrm>
            <a:off x="4580965" y="2075187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6A11C-3A6F-8CB9-FC96-AFAD0ACD3B38}"/>
              </a:ext>
            </a:extLst>
          </p:cNvPr>
          <p:cNvSpPr/>
          <p:nvPr/>
        </p:nvSpPr>
        <p:spPr>
          <a:xfrm>
            <a:off x="8238565" y="2075188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8E2B279-85BE-D91A-23B6-41EDEA7BC007}"/>
              </a:ext>
            </a:extLst>
          </p:cNvPr>
          <p:cNvSpPr/>
          <p:nvPr/>
        </p:nvSpPr>
        <p:spPr>
          <a:xfrm>
            <a:off x="8238565" y="2075187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1AA38-E86C-12FD-4FB5-D853F952CB21}"/>
              </a:ext>
            </a:extLst>
          </p:cNvPr>
          <p:cNvSpPr txBox="1"/>
          <p:nvPr/>
        </p:nvSpPr>
        <p:spPr>
          <a:xfrm>
            <a:off x="1089212" y="2286374"/>
            <a:ext cx="2438400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Collection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5CC5CD-F95D-8734-1013-2EE474ED7AD8}"/>
              </a:ext>
            </a:extLst>
          </p:cNvPr>
          <p:cNvSpPr txBox="1"/>
          <p:nvPr/>
        </p:nvSpPr>
        <p:spPr>
          <a:xfrm>
            <a:off x="4760260" y="2322752"/>
            <a:ext cx="2581834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8333F-AB08-25DC-4AEB-AE641EA3BE96}"/>
              </a:ext>
            </a:extLst>
          </p:cNvPr>
          <p:cNvSpPr txBox="1"/>
          <p:nvPr/>
        </p:nvSpPr>
        <p:spPr>
          <a:xfrm>
            <a:off x="4769225" y="2890985"/>
            <a:ext cx="258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Results stored in </a:t>
            </a:r>
            <a:r>
              <a:rPr lang="en-US" sz="1400" b="1" dirty="0">
                <a:solidFill>
                  <a:schemeClr val="bg1"/>
                </a:solidFill>
              </a:rPr>
              <a:t>MongoDB</a:t>
            </a:r>
            <a:r>
              <a:rPr lang="en-US" sz="1400" dirty="0">
                <a:solidFill>
                  <a:schemeClr val="bg1"/>
                </a:solidFill>
              </a:rPr>
              <a:t> for structured and scalable storage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Each entry includes test time, network metrics, and location tag and run number.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4993C-0B63-C4FC-E710-605354F449E4}"/>
              </a:ext>
            </a:extLst>
          </p:cNvPr>
          <p:cNvSpPr txBox="1"/>
          <p:nvPr/>
        </p:nvSpPr>
        <p:spPr>
          <a:xfrm>
            <a:off x="8238565" y="2299295"/>
            <a:ext cx="29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Analysis &amp; Visualization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04C2B-624D-352D-9CEE-70DC75D11C44}"/>
              </a:ext>
            </a:extLst>
          </p:cNvPr>
          <p:cNvSpPr txBox="1"/>
          <p:nvPr/>
        </p:nvSpPr>
        <p:spPr>
          <a:xfrm>
            <a:off x="8435791" y="2844967"/>
            <a:ext cx="258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fetched from MongoDB for processing.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Parameters visualized using Bar graphs, Heat Maps and Grouped Bars.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DC2C2-2918-02DC-E5CB-0EAD36D7EAC1}"/>
              </a:ext>
            </a:extLst>
          </p:cNvPr>
          <p:cNvSpPr txBox="1"/>
          <p:nvPr/>
        </p:nvSpPr>
        <p:spPr>
          <a:xfrm>
            <a:off x="1017495" y="2928732"/>
            <a:ext cx="258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Used </a:t>
            </a:r>
            <a:r>
              <a:rPr lang="en-US" sz="1400" dirty="0" err="1">
                <a:solidFill>
                  <a:schemeClr val="bg1"/>
                </a:solidFill>
              </a:rPr>
              <a:t>speedtest</a:t>
            </a:r>
            <a:r>
              <a:rPr lang="en-US" sz="1400" dirty="0">
                <a:solidFill>
                  <a:schemeClr val="bg1"/>
                </a:solidFill>
              </a:rPr>
              <a:t>-cli to collect the data. Collects metrics: Download/Upload Speed, Latency, RSSI, Jitter, Timestamp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26A4B6D-E36F-DABA-5590-B3E28E1F8E9C}"/>
              </a:ext>
            </a:extLst>
          </p:cNvPr>
          <p:cNvSpPr/>
          <p:nvPr/>
        </p:nvSpPr>
        <p:spPr>
          <a:xfrm rot="16200000">
            <a:off x="3920257" y="2866586"/>
            <a:ext cx="578224" cy="581828"/>
          </a:xfrm>
          <a:prstGeom prst="downArrow">
            <a:avLst>
              <a:gd name="adj1" fmla="val 46899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0C30CF4-C2AD-BCBC-6FDC-21B582499F67}"/>
              </a:ext>
            </a:extLst>
          </p:cNvPr>
          <p:cNvSpPr/>
          <p:nvPr/>
        </p:nvSpPr>
        <p:spPr>
          <a:xfrm rot="16200000">
            <a:off x="7612838" y="2795396"/>
            <a:ext cx="578224" cy="581828"/>
          </a:xfrm>
          <a:prstGeom prst="downArrow">
            <a:avLst>
              <a:gd name="adj1" fmla="val 46899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D04B-4060-4D22-253D-26A5F89FD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9C6619D6-4741-88FC-9176-56B036F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65771AD8-30A6-E1AA-B75C-BB58B53B4B6F}"/>
              </a:ext>
            </a:extLst>
          </p:cNvPr>
          <p:cNvSpPr/>
          <p:nvPr/>
        </p:nvSpPr>
        <p:spPr>
          <a:xfrm>
            <a:off x="-1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CBB55-0F3D-C39B-6DCD-0C3C1D8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23-04-2025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576A4-1157-BD4A-344D-B512A4B5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3941-3653-6287-6188-810604D3FF8D}"/>
              </a:ext>
            </a:extLst>
          </p:cNvPr>
          <p:cNvSpPr txBox="1"/>
          <p:nvPr/>
        </p:nvSpPr>
        <p:spPr>
          <a:xfrm>
            <a:off x="3413758" y="257018"/>
            <a:ext cx="536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 Flow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307785-A60A-235E-32AB-4F1850B54E44}"/>
              </a:ext>
            </a:extLst>
          </p:cNvPr>
          <p:cNvSpPr/>
          <p:nvPr/>
        </p:nvSpPr>
        <p:spPr>
          <a:xfrm>
            <a:off x="6050281" y="983185"/>
            <a:ext cx="45719" cy="5325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E8D89-3FC5-65CD-8EA4-E45D42C531E2}"/>
              </a:ext>
            </a:extLst>
          </p:cNvPr>
          <p:cNvSpPr txBox="1"/>
          <p:nvPr/>
        </p:nvSpPr>
        <p:spPr>
          <a:xfrm>
            <a:off x="311744" y="741574"/>
            <a:ext cx="302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accent4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Data Collection Part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B9C38-8214-072C-FA18-471D3BF42BD5}"/>
              </a:ext>
            </a:extLst>
          </p:cNvPr>
          <p:cNvSpPr txBox="1"/>
          <p:nvPr/>
        </p:nvSpPr>
        <p:spPr>
          <a:xfrm>
            <a:off x="6379509" y="741574"/>
            <a:ext cx="446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accent4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Data Analyse &amp; Visualization Part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219025-7A24-A371-3738-8617216F9664}"/>
              </a:ext>
            </a:extLst>
          </p:cNvPr>
          <p:cNvSpPr/>
          <p:nvPr/>
        </p:nvSpPr>
        <p:spPr>
          <a:xfrm>
            <a:off x="2023111" y="6015768"/>
            <a:ext cx="887506" cy="365125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4B5DA-1211-01CD-86A1-194013C4C4A7}"/>
              </a:ext>
            </a:extLst>
          </p:cNvPr>
          <p:cNvSpPr txBox="1"/>
          <p:nvPr/>
        </p:nvSpPr>
        <p:spPr>
          <a:xfrm>
            <a:off x="2155340" y="6029053"/>
            <a:ext cx="6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Stop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21A31E-2E44-C2AE-0648-ECFC107855D2}"/>
              </a:ext>
            </a:extLst>
          </p:cNvPr>
          <p:cNvSpPr/>
          <p:nvPr/>
        </p:nvSpPr>
        <p:spPr>
          <a:xfrm>
            <a:off x="664285" y="1944144"/>
            <a:ext cx="3605158" cy="40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38483-55FC-6DB5-78C0-36328310A8C3}"/>
              </a:ext>
            </a:extLst>
          </p:cNvPr>
          <p:cNvSpPr txBox="1"/>
          <p:nvPr/>
        </p:nvSpPr>
        <p:spPr>
          <a:xfrm>
            <a:off x="838200" y="1984335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User click on “Start Collection” on UI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8C6723-0998-337A-E7DD-D1E0F413A7CD}"/>
              </a:ext>
            </a:extLst>
          </p:cNvPr>
          <p:cNvSpPr/>
          <p:nvPr/>
        </p:nvSpPr>
        <p:spPr>
          <a:xfrm>
            <a:off x="664285" y="2564183"/>
            <a:ext cx="3605158" cy="380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FD6DB-8980-672C-0902-5DAE9CC2CB76}"/>
              </a:ext>
            </a:extLst>
          </p:cNvPr>
          <p:cNvSpPr txBox="1"/>
          <p:nvPr/>
        </p:nvSpPr>
        <p:spPr>
          <a:xfrm>
            <a:off x="838200" y="2604374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Check if Collection is running or not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08A4BE1-9B50-290A-2814-DAFA0B668019}"/>
              </a:ext>
            </a:extLst>
          </p:cNvPr>
          <p:cNvSpPr/>
          <p:nvPr/>
        </p:nvSpPr>
        <p:spPr>
          <a:xfrm>
            <a:off x="1398622" y="3171226"/>
            <a:ext cx="2181297" cy="825695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3B6EB-6746-F3A2-110F-FB67EE4EAC81}"/>
              </a:ext>
            </a:extLst>
          </p:cNvPr>
          <p:cNvSpPr txBox="1"/>
          <p:nvPr/>
        </p:nvSpPr>
        <p:spPr>
          <a:xfrm>
            <a:off x="1897930" y="3334090"/>
            <a:ext cx="113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If not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Running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B40B63-490F-60D0-7E28-CA4A27D67A38}"/>
              </a:ext>
            </a:extLst>
          </p:cNvPr>
          <p:cNvSpPr/>
          <p:nvPr/>
        </p:nvSpPr>
        <p:spPr>
          <a:xfrm>
            <a:off x="664285" y="4288572"/>
            <a:ext cx="3605158" cy="418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01B08-AB73-2ED8-3717-A7B84C634790}"/>
              </a:ext>
            </a:extLst>
          </p:cNvPr>
          <p:cNvSpPr txBox="1"/>
          <p:nvPr/>
        </p:nvSpPr>
        <p:spPr>
          <a:xfrm>
            <a:off x="838200" y="4328764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Start a new thread start_collection()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CC8938-27E9-B108-6EC9-88D724EB2455}"/>
              </a:ext>
            </a:extLst>
          </p:cNvPr>
          <p:cNvSpPr/>
          <p:nvPr/>
        </p:nvSpPr>
        <p:spPr>
          <a:xfrm>
            <a:off x="664285" y="4955099"/>
            <a:ext cx="3605158" cy="798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090D7-22F7-3A19-7BA9-3B0D41F04936}"/>
              </a:ext>
            </a:extLst>
          </p:cNvPr>
          <p:cNvSpPr txBox="1"/>
          <p:nvPr/>
        </p:nvSpPr>
        <p:spPr>
          <a:xfrm>
            <a:off x="838200" y="4937848"/>
            <a:ext cx="3367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Loop through each location: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Get </a:t>
            </a:r>
            <a:r>
              <a:rPr lang="en-US" sz="1200" b="1" dirty="0" err="1">
                <a:solidFill>
                  <a:schemeClr val="bg1"/>
                </a:solidFill>
              </a:rPr>
              <a:t>wifi</a:t>
            </a:r>
            <a:r>
              <a:rPr lang="en-US" sz="1200" b="1" dirty="0">
                <a:solidFill>
                  <a:schemeClr val="bg1"/>
                </a:solidFill>
              </a:rPr>
              <a:t> data using </a:t>
            </a:r>
            <a:r>
              <a:rPr lang="en-US" sz="1200" b="1" dirty="0" err="1">
                <a:solidFill>
                  <a:schemeClr val="bg1"/>
                </a:solidFill>
              </a:rPr>
              <a:t>Speedtest</a:t>
            </a:r>
            <a:r>
              <a:rPr lang="en-US" sz="1200" b="1" dirty="0">
                <a:solidFill>
                  <a:schemeClr val="bg1"/>
                </a:solidFill>
              </a:rPr>
              <a:t>-cli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Store in DB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Repeat for next location</a:t>
            </a:r>
            <a:endParaRPr lang="en-IN" sz="1200" b="1" dirty="0">
              <a:solidFill>
                <a:schemeClr val="bg1"/>
              </a:solidFill>
            </a:endParaRPr>
          </a:p>
          <a:p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6E7A91-2EC7-06A0-2D7C-9F911E76AE3C}"/>
              </a:ext>
            </a:extLst>
          </p:cNvPr>
          <p:cNvSpPr/>
          <p:nvPr/>
        </p:nvSpPr>
        <p:spPr>
          <a:xfrm>
            <a:off x="1983887" y="1318900"/>
            <a:ext cx="887506" cy="365125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36E48-693C-A9DF-9B56-044C7413341F}"/>
              </a:ext>
            </a:extLst>
          </p:cNvPr>
          <p:cNvSpPr txBox="1"/>
          <p:nvPr/>
        </p:nvSpPr>
        <p:spPr>
          <a:xfrm>
            <a:off x="2116116" y="1332185"/>
            <a:ext cx="6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5B905F1-638B-0106-2286-6500E98AE556}"/>
              </a:ext>
            </a:extLst>
          </p:cNvPr>
          <p:cNvSpPr/>
          <p:nvPr/>
        </p:nvSpPr>
        <p:spPr>
          <a:xfrm>
            <a:off x="2323427" y="1711556"/>
            <a:ext cx="286870" cy="20479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61A57B3-3E62-3D27-E59E-C38CE6A53EB3}"/>
              </a:ext>
            </a:extLst>
          </p:cNvPr>
          <p:cNvSpPr/>
          <p:nvPr/>
        </p:nvSpPr>
        <p:spPr>
          <a:xfrm>
            <a:off x="2323428" y="2365199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2F48EED-E623-5CB9-3FFF-C5F25639B8B6}"/>
              </a:ext>
            </a:extLst>
          </p:cNvPr>
          <p:cNvSpPr/>
          <p:nvPr/>
        </p:nvSpPr>
        <p:spPr>
          <a:xfrm>
            <a:off x="2323428" y="2946191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E77BBA2-CDC1-52A6-AD60-B25CCA0F10CF}"/>
              </a:ext>
            </a:extLst>
          </p:cNvPr>
          <p:cNvSpPr/>
          <p:nvPr/>
        </p:nvSpPr>
        <p:spPr>
          <a:xfrm>
            <a:off x="2323428" y="4040984"/>
            <a:ext cx="286870" cy="204792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17263CE-C831-49EC-DD20-D41E06C6D2F9}"/>
              </a:ext>
            </a:extLst>
          </p:cNvPr>
          <p:cNvSpPr/>
          <p:nvPr/>
        </p:nvSpPr>
        <p:spPr>
          <a:xfrm>
            <a:off x="2323428" y="4733056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9017174-DEF2-49B0-2DF1-DDB85E6B3382}"/>
              </a:ext>
            </a:extLst>
          </p:cNvPr>
          <p:cNvSpPr/>
          <p:nvPr/>
        </p:nvSpPr>
        <p:spPr>
          <a:xfrm>
            <a:off x="2323428" y="5756417"/>
            <a:ext cx="286870" cy="2047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D0411766-32B4-A790-1081-9F9BB1D07F86}"/>
              </a:ext>
            </a:extLst>
          </p:cNvPr>
          <p:cNvSpPr/>
          <p:nvPr/>
        </p:nvSpPr>
        <p:spPr>
          <a:xfrm flipV="1">
            <a:off x="3693460" y="3532670"/>
            <a:ext cx="1524000" cy="380574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750536-AD9D-1838-6ED4-C05495178E7D}"/>
              </a:ext>
            </a:extLst>
          </p:cNvPr>
          <p:cNvSpPr/>
          <p:nvPr/>
        </p:nvSpPr>
        <p:spPr>
          <a:xfrm>
            <a:off x="4674764" y="3975530"/>
            <a:ext cx="887506" cy="365125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F739E-55CE-5B96-6246-33A09A617120}"/>
              </a:ext>
            </a:extLst>
          </p:cNvPr>
          <p:cNvSpPr txBox="1"/>
          <p:nvPr/>
        </p:nvSpPr>
        <p:spPr>
          <a:xfrm>
            <a:off x="4806993" y="3988815"/>
            <a:ext cx="6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Stop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FE50E6-0D81-ED73-41F3-AD41DF6DA8CA}"/>
              </a:ext>
            </a:extLst>
          </p:cNvPr>
          <p:cNvSpPr txBox="1"/>
          <p:nvPr/>
        </p:nvSpPr>
        <p:spPr>
          <a:xfrm>
            <a:off x="4148574" y="3228579"/>
            <a:ext cx="63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C623F-50FC-A3F0-D1C2-E82FB4621B0F}"/>
              </a:ext>
            </a:extLst>
          </p:cNvPr>
          <p:cNvSpPr txBox="1"/>
          <p:nvPr/>
        </p:nvSpPr>
        <p:spPr>
          <a:xfrm>
            <a:off x="6481482" y="1470212"/>
            <a:ext cx="529724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🔹 </a:t>
            </a:r>
            <a:r>
              <a:rPr lang="en-IN" sz="1600" b="1" dirty="0">
                <a:solidFill>
                  <a:schemeClr val="bg1"/>
                </a:solidFill>
              </a:rPr>
              <a:t>Fetch Data from Database to DataFrame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Load all stored Wi-Fi performance data into a Pandas DataFrame for analysis</a:t>
            </a:r>
          </a:p>
          <a:p>
            <a:pPr>
              <a:buNone/>
            </a:pPr>
            <a:endParaRPr lang="en-IN" sz="1400" i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🔹 </a:t>
            </a:r>
            <a:r>
              <a:rPr lang="en-IN" sz="1600" b="1" dirty="0">
                <a:solidFill>
                  <a:schemeClr val="bg1"/>
                </a:solidFill>
              </a:rPr>
              <a:t>Overview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Show the latest run's values (speed, signal, latency, etc.)</a:t>
            </a:r>
          </a:p>
          <a:p>
            <a:pPr>
              <a:buNone/>
            </a:pPr>
            <a:endParaRPr lang="en-IN" sz="1400" i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🔹 </a:t>
            </a:r>
            <a:r>
              <a:rPr lang="en-IN" sz="1600" b="1" dirty="0">
                <a:solidFill>
                  <a:schemeClr val="bg1"/>
                </a:solidFill>
              </a:rPr>
              <a:t>Run Analysis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Display bar charts based on a selected </a:t>
            </a:r>
            <a:r>
              <a:rPr lang="en-IN" sz="1400" b="1" i="1" dirty="0">
                <a:solidFill>
                  <a:schemeClr val="bg1"/>
                </a:solidFill>
              </a:rPr>
              <a:t>date</a:t>
            </a:r>
            <a:r>
              <a:rPr lang="en-IN" sz="1400" i="1" dirty="0">
                <a:solidFill>
                  <a:schemeClr val="bg1"/>
                </a:solidFill>
              </a:rPr>
              <a:t>, </a:t>
            </a:r>
            <a:r>
              <a:rPr lang="en-IN" sz="1400" b="1" i="1" dirty="0">
                <a:solidFill>
                  <a:schemeClr val="bg1"/>
                </a:solidFill>
              </a:rPr>
              <a:t>run ID</a:t>
            </a:r>
            <a:r>
              <a:rPr lang="en-IN" sz="1400" i="1" dirty="0">
                <a:solidFill>
                  <a:schemeClr val="bg1"/>
                </a:solidFill>
              </a:rPr>
              <a:t>, and </a:t>
            </a:r>
            <a:r>
              <a:rPr lang="en-IN" sz="1400" b="1" i="1" dirty="0">
                <a:solidFill>
                  <a:schemeClr val="bg1"/>
                </a:solidFill>
              </a:rPr>
              <a:t>location</a:t>
            </a:r>
            <a:br>
              <a:rPr lang="en-IN" sz="1400" i="1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Useful for comparing metrics of one specific run</a:t>
            </a:r>
          </a:p>
          <a:p>
            <a:pPr>
              <a:buNone/>
            </a:pPr>
            <a:endParaRPr lang="en-IN" sz="1400" i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1600" dirty="0">
                <a:solidFill>
                  <a:schemeClr val="bg1"/>
                </a:solidFill>
              </a:rPr>
              <a:t>🔹 </a:t>
            </a:r>
            <a:r>
              <a:rPr lang="en-IN" sz="1600" b="1" dirty="0">
                <a:solidFill>
                  <a:schemeClr val="bg1"/>
                </a:solidFill>
              </a:rPr>
              <a:t>Trends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Compare </a:t>
            </a:r>
            <a:r>
              <a:rPr lang="en-IN" sz="1400" b="1" i="1" dirty="0">
                <a:solidFill>
                  <a:schemeClr val="bg1"/>
                </a:solidFill>
              </a:rPr>
              <a:t>normalized parameters</a:t>
            </a:r>
            <a:r>
              <a:rPr lang="en-IN" sz="1400" i="1" dirty="0">
                <a:solidFill>
                  <a:schemeClr val="bg1"/>
                </a:solidFill>
              </a:rPr>
              <a:t> (like speed, signal strength)</a:t>
            </a:r>
            <a:br>
              <a:rPr lang="en-IN" sz="1400" i="1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Show changes across </a:t>
            </a:r>
            <a:r>
              <a:rPr lang="en-IN" sz="1400" b="1" i="1" dirty="0">
                <a:solidFill>
                  <a:schemeClr val="bg1"/>
                </a:solidFill>
              </a:rPr>
              <a:t>locations</a:t>
            </a:r>
            <a:r>
              <a:rPr lang="en-IN" sz="1400" i="1" dirty="0">
                <a:solidFill>
                  <a:schemeClr val="bg1"/>
                </a:solidFill>
              </a:rPr>
              <a:t> within a selected </a:t>
            </a:r>
            <a:r>
              <a:rPr lang="en-IN" sz="1400" b="1" i="1" dirty="0">
                <a:solidFill>
                  <a:schemeClr val="bg1"/>
                </a:solidFill>
              </a:rPr>
              <a:t>date </a:t>
            </a:r>
            <a:r>
              <a:rPr lang="en-IN" sz="1600" b="1" dirty="0">
                <a:solidFill>
                  <a:schemeClr val="bg1"/>
                </a:solidFill>
              </a:rPr>
              <a:t>range</a:t>
            </a:r>
          </a:p>
          <a:p>
            <a:pPr>
              <a:buNone/>
            </a:pP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🔹 </a:t>
            </a:r>
            <a:r>
              <a:rPr lang="en-IN" sz="1600" b="1" dirty="0">
                <a:solidFill>
                  <a:schemeClr val="bg1"/>
                </a:solidFill>
              </a:rPr>
              <a:t>Heatmap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Visualize any </a:t>
            </a:r>
            <a:r>
              <a:rPr lang="en-IN" sz="1400" b="1" i="1" dirty="0">
                <a:solidFill>
                  <a:schemeClr val="bg1"/>
                </a:solidFill>
              </a:rPr>
              <a:t>single parameter</a:t>
            </a:r>
            <a:r>
              <a:rPr lang="en-IN" sz="1400" i="1" dirty="0">
                <a:solidFill>
                  <a:schemeClr val="bg1"/>
                </a:solidFill>
              </a:rPr>
              <a:t> (e.g., signal strength)</a:t>
            </a:r>
            <a:br>
              <a:rPr lang="en-IN" sz="1400" i="1" dirty="0">
                <a:solidFill>
                  <a:schemeClr val="bg1"/>
                </a:solidFill>
              </a:rPr>
            </a:br>
            <a:r>
              <a:rPr lang="en-IN" sz="1400" i="1" dirty="0">
                <a:solidFill>
                  <a:schemeClr val="bg1"/>
                </a:solidFill>
              </a:rPr>
              <a:t>→ Compare across all </a:t>
            </a:r>
            <a:r>
              <a:rPr lang="en-IN" sz="1400" b="1" i="1" dirty="0">
                <a:solidFill>
                  <a:schemeClr val="bg1"/>
                </a:solidFill>
              </a:rPr>
              <a:t>locations</a:t>
            </a:r>
            <a:r>
              <a:rPr lang="en-IN" sz="1400" i="1" dirty="0">
                <a:solidFill>
                  <a:schemeClr val="bg1"/>
                </a:solidFill>
              </a:rPr>
              <a:t> using color-coded heatmaps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30C9C-F6BF-C2E3-FB9B-EB71B8FD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45051B99-0031-0923-C06D-39CA0695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D225B102-F4E8-4115-5D90-C6BE0B3C570C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47CA8-9350-52E5-D2FF-79646DF7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22-04-2025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A7B65-E767-21A1-2021-5460EF2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C4C7A-9F96-F755-6CC3-40B674764F64}"/>
              </a:ext>
            </a:extLst>
          </p:cNvPr>
          <p:cNvSpPr txBox="1"/>
          <p:nvPr/>
        </p:nvSpPr>
        <p:spPr>
          <a:xfrm>
            <a:off x="5300483" y="2885788"/>
            <a:ext cx="5728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File Tree</a:t>
            </a:r>
            <a:endParaRPr lang="en-IN" sz="3200" dirty="0">
              <a:solidFill>
                <a:schemeClr val="accent1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4A5E5-ABB8-FBC9-F0BC-07CE1A31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410" y="473218"/>
            <a:ext cx="2896004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1223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Aharoni</vt:lpstr>
      <vt:lpstr>Arial</vt:lpstr>
      <vt:lpstr>Arial Black</vt:lpstr>
      <vt:lpstr>Bradley Hand ITC</vt:lpstr>
      <vt:lpstr>Calibri</vt:lpstr>
      <vt:lpstr>Calibri Light</vt:lpstr>
      <vt:lpstr>Comfortaa</vt:lpstr>
      <vt:lpstr>Raleway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SHUBHAJIT RANA</dc:creator>
  <cp:lastModifiedBy>SHUBHAJIT RANA</cp:lastModifiedBy>
  <cp:revision>48</cp:revision>
  <dcterms:created xsi:type="dcterms:W3CDTF">2025-04-19T18:35:38Z</dcterms:created>
  <dcterms:modified xsi:type="dcterms:W3CDTF">2025-04-22T21:32:44Z</dcterms:modified>
</cp:coreProperties>
</file>