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147375615" r:id="rId5"/>
    <p:sldId id="2147375589" r:id="rId6"/>
    <p:sldId id="4848" r:id="rId7"/>
    <p:sldId id="2147375609" r:id="rId8"/>
    <p:sldId id="2147375597" r:id="rId9"/>
    <p:sldId id="2147375600" r:id="rId10"/>
    <p:sldId id="2147375616" r:id="rId11"/>
    <p:sldId id="2147375617" r:id="rId12"/>
    <p:sldId id="2147375618" r:id="rId13"/>
    <p:sldId id="2147375602" r:id="rId14"/>
    <p:sldId id="2147375619" r:id="rId15"/>
    <p:sldId id="2147375610" r:id="rId16"/>
    <p:sldId id="2147375601" r:id="rId17"/>
    <p:sldId id="2147375620" r:id="rId18"/>
    <p:sldId id="2147375611" r:id="rId19"/>
    <p:sldId id="2147375603" r:id="rId20"/>
    <p:sldId id="2147375604" r:id="rId21"/>
    <p:sldId id="2147375605" r:id="rId22"/>
    <p:sldId id="2147375608" r:id="rId23"/>
    <p:sldId id="2147375612" r:id="rId24"/>
    <p:sldId id="2147375613" r:id="rId25"/>
    <p:sldId id="2147375614" r:id="rId26"/>
    <p:sldId id="1633"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86" d="100"/>
          <a:sy n="86" d="100"/>
        </p:scale>
        <p:origin x="562" y="48"/>
      </p:cViewPr>
      <p:guideLst>
        <p:guide orient="horz" pos="867"/>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28B1AF-C344-4286-94A5-42E88BDEC885}" type="datetime1">
              <a:rPr lang="fr-FR" smtClean="0"/>
              <a:t>03/10/2024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Chakradhar Kanumarlapudi</a:t>
            </a:r>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A0A7F-77BF-49CF-BF71-CF3F87829938}" type="datetime1">
              <a:rPr lang="fr-FR" smtClean="0"/>
              <a:t>03/10/2024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Chakradhar Kanumarlapudi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3.jp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9.jp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2985895"/>
            <a:ext cx="10525125" cy="1217769"/>
          </a:xfrm>
        </p:spPr>
        <p:txBody>
          <a:bodyPr anchor="b">
            <a:spAutoFit/>
          </a:bodyPr>
          <a:lstStyle/>
          <a:p>
            <a:r>
              <a:rPr lang="en-US" sz="4000" dirty="0"/>
              <a:t>My Weekly Journey PPT- 1</a:t>
            </a:r>
          </a:p>
          <a:p>
            <a:r>
              <a:rPr lang="en-US" sz="3200" b="0" dirty="0"/>
              <a:t>(23/09/2024 – 27/09/2024)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987416"/>
            <a:ext cx="8299182" cy="523220"/>
          </a:xfrm>
          <a:prstGeom prst="rect">
            <a:avLst/>
          </a:prstGeom>
          <a:noFill/>
        </p:spPr>
        <p:txBody>
          <a:bodyPr wrap="square" rtlCol="0">
            <a:spAutoFit/>
          </a:bodyPr>
          <a:lstStyle/>
          <a:p>
            <a:r>
              <a:rPr lang="en-US" sz="2800" b="1" dirty="0">
                <a:solidFill>
                  <a:schemeClr val="bg1"/>
                </a:solidFill>
              </a:rPr>
              <a:t>Name – Shubhadip Paul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US" sz="2800" b="1" dirty="0">
                <a:solidFill>
                  <a:schemeClr val="bg1"/>
                </a:solidFill>
              </a:rPr>
              <a:t>A</a:t>
            </a:r>
            <a:r>
              <a:rPr lang="en-IN" sz="2800" b="1" dirty="0" err="1">
                <a:solidFill>
                  <a:schemeClr val="bg1"/>
                </a:solidFill>
              </a:rPr>
              <a:t>xis</a:t>
            </a:r>
            <a:r>
              <a:rPr lang="en-IN" sz="2800" b="1" dirty="0">
                <a:solidFill>
                  <a:schemeClr val="bg1"/>
                </a:solidFill>
              </a:rPr>
              <a:t> Bank Quality Assurance Trainee</a:t>
            </a:r>
          </a:p>
        </p:txBody>
      </p:sp>
    </p:spTree>
    <p:extLst>
      <p:ext uri="{BB962C8B-B14F-4D97-AF65-F5344CB8AC3E}">
        <p14:creationId xmlns:p14="http://schemas.microsoft.com/office/powerpoint/2010/main" val="31537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1205458"/>
          </a:xfrm>
        </p:spPr>
        <p:txBody>
          <a:bodyPr/>
          <a:lstStyle/>
          <a:p>
            <a:r>
              <a:rPr lang="en-US" sz="3200" dirty="0"/>
              <a:t>Understanding Of Microsoft Office </a:t>
            </a:r>
          </a:p>
          <a:p>
            <a:r>
              <a:rPr lang="en-US" sz="3200" dirty="0"/>
              <a:t>- By Vinod Krishna Sir ,</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FD1FFE-8733-D5CE-C59E-4CA556619F79}"/>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cs typeface="+mj-cs"/>
              </a:rPr>
              <a:t>Learning 1 | Shortcut Keys Of MS </a:t>
            </a:r>
            <a:r>
              <a:rPr lang="en-US" b="1" dirty="0" err="1">
                <a:effectLst>
                  <a:outerShdw blurRad="38100" dist="38100" dir="2700000" algn="tl">
                    <a:srgbClr val="000000">
                      <a:alpha val="43137"/>
                    </a:srgbClr>
                  </a:outerShdw>
                </a:effectLst>
                <a:latin typeface="+mn-lt"/>
                <a:cs typeface="+mj-cs"/>
              </a:rPr>
              <a:t>Excell</a:t>
            </a:r>
            <a:r>
              <a:rPr lang="en-US" b="1" dirty="0">
                <a:effectLst>
                  <a:outerShdw blurRad="38100" dist="38100" dir="2700000" algn="tl">
                    <a:srgbClr val="000000">
                      <a:alpha val="43137"/>
                    </a:srgbClr>
                  </a:outerShdw>
                </a:effectLst>
                <a:latin typeface="+mn-lt"/>
                <a:cs typeface="+mj-cs"/>
              </a:rPr>
              <a:t>,</a:t>
            </a:r>
            <a:endParaRPr lang="en-IN" dirty="0"/>
          </a:p>
        </p:txBody>
      </p:sp>
      <p:sp>
        <p:nvSpPr>
          <p:cNvPr id="4" name="Slide Number Placeholder 3">
            <a:extLst>
              <a:ext uri="{FF2B5EF4-FFF2-40B4-BE49-F238E27FC236}">
                <a16:creationId xmlns:a16="http://schemas.microsoft.com/office/drawing/2014/main" id="{F54106D1-D450-C971-8CB0-8730BAE500EF}"/>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5" name="Rectangle 1">
            <a:extLst>
              <a:ext uri="{FF2B5EF4-FFF2-40B4-BE49-F238E27FC236}">
                <a16:creationId xmlns:a16="http://schemas.microsoft.com/office/drawing/2014/main" id="{3A10615A-DD91-2FB4-F2B7-0FC70BCBCB70}"/>
              </a:ext>
            </a:extLst>
          </p:cNvPr>
          <p:cNvSpPr>
            <a:spLocks noGrp="1" noChangeArrowheads="1"/>
          </p:cNvSpPr>
          <p:nvPr>
            <p:ph type="body" sz="quarter" idx="14"/>
          </p:nvPr>
        </p:nvSpPr>
        <p:spPr bwMode="auto">
          <a:xfrm>
            <a:off x="463549" y="1854481"/>
            <a:ext cx="1133487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Ctrl + Arrow Keys</a:t>
            </a:r>
            <a:r>
              <a:rPr kumimoji="0" lang="en-US" altLang="en-US" sz="1800" b="0" i="0" u="none" strike="noStrike" cap="none" normalizeH="0" baseline="0" dirty="0">
                <a:ln>
                  <a:noFill/>
                </a:ln>
                <a:solidFill>
                  <a:schemeClr val="tx1"/>
                </a:solidFill>
                <a:effectLst/>
                <a:latin typeface="Arial" panose="020B0604020202020204" pitchFamily="34" charset="0"/>
              </a:rPr>
              <a:t>: Move to the edge of data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Ctrl + Shift + "+"</a:t>
            </a:r>
            <a:r>
              <a:rPr kumimoji="0" lang="en-US" altLang="en-US" sz="1800" b="0" i="0" u="none" strike="noStrike" cap="none" normalizeH="0" baseline="0" dirty="0">
                <a:ln>
                  <a:noFill/>
                </a:ln>
                <a:solidFill>
                  <a:schemeClr val="tx1"/>
                </a:solidFill>
                <a:effectLst/>
                <a:latin typeface="Arial" panose="020B0604020202020204" pitchFamily="34" charset="0"/>
              </a:rPr>
              <a:t>: Insert a new cell/row/column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Ctrl + "-"</a:t>
            </a:r>
            <a:r>
              <a:rPr kumimoji="0" lang="en-US" altLang="en-US" sz="1800" b="0" i="0" u="none" strike="noStrike" cap="none" normalizeH="0" baseline="0" dirty="0">
                <a:ln>
                  <a:noFill/>
                </a:ln>
                <a:solidFill>
                  <a:schemeClr val="tx1"/>
                </a:solidFill>
                <a:effectLst/>
                <a:latin typeface="Arial" panose="020B0604020202020204" pitchFamily="34" charset="0"/>
              </a:rPr>
              <a:t>: Delete the selected cell/row/column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Alt + =</a:t>
            </a:r>
            <a:r>
              <a:rPr kumimoji="0" lang="en-US" altLang="en-US" sz="1800" b="0" i="0" u="none" strike="noStrike" cap="none" normalizeH="0" baseline="0" dirty="0">
                <a:ln>
                  <a:noFill/>
                </a:ln>
                <a:solidFill>
                  <a:schemeClr val="tx1"/>
                </a:solidFill>
                <a:effectLst/>
                <a:latin typeface="Arial" panose="020B0604020202020204" pitchFamily="34" charset="0"/>
              </a:rPr>
              <a:t>: AutoSum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Ctrl + Shift + L</a:t>
            </a:r>
            <a:r>
              <a:rPr kumimoji="0" lang="en-US" altLang="en-US" sz="1800" b="0" i="0" u="none" strike="noStrike" cap="none" normalizeH="0" baseline="0" dirty="0">
                <a:ln>
                  <a:noFill/>
                </a:ln>
                <a:solidFill>
                  <a:schemeClr val="tx1"/>
                </a:solidFill>
                <a:effectLst/>
                <a:latin typeface="Arial" panose="020B0604020202020204" pitchFamily="34" charset="0"/>
              </a:rPr>
              <a:t>: Apply/Remove Filter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F2</a:t>
            </a:r>
            <a:r>
              <a:rPr kumimoji="0" lang="en-US" altLang="en-US" sz="1800" b="0" i="0" u="none" strike="noStrike" cap="none" normalizeH="0" baseline="0" dirty="0">
                <a:ln>
                  <a:noFill/>
                </a:ln>
                <a:solidFill>
                  <a:schemeClr val="tx1"/>
                </a:solidFill>
                <a:effectLst/>
                <a:latin typeface="Arial" panose="020B0604020202020204" pitchFamily="34" charset="0"/>
              </a:rPr>
              <a:t>: Edit the selected cell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Ctrl + Space</a:t>
            </a:r>
            <a:r>
              <a:rPr kumimoji="0" lang="en-US" altLang="en-US" sz="1800" b="0" i="0" u="none" strike="noStrike" cap="none" normalizeH="0" baseline="0" dirty="0">
                <a:ln>
                  <a:noFill/>
                </a:ln>
                <a:solidFill>
                  <a:schemeClr val="tx1"/>
                </a:solidFill>
                <a:effectLst/>
                <a:latin typeface="Arial" panose="020B0604020202020204" pitchFamily="34" charset="0"/>
              </a:rPr>
              <a:t>: Select the entire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Shift + Space</a:t>
            </a:r>
            <a:r>
              <a:rPr kumimoji="0" lang="en-US" altLang="en-US" sz="1800" b="0" i="0" u="none" strike="noStrike" cap="none" normalizeH="0" baseline="0" dirty="0">
                <a:ln>
                  <a:noFill/>
                </a:ln>
                <a:solidFill>
                  <a:schemeClr val="tx1"/>
                </a:solidFill>
                <a:effectLst/>
                <a:latin typeface="Arial" panose="020B0604020202020204" pitchFamily="34" charset="0"/>
              </a:rPr>
              <a:t>: Select the entire row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Ctrl + Shift + Arrow Keys</a:t>
            </a:r>
            <a:r>
              <a:rPr kumimoji="0" lang="en-US" altLang="en-US" sz="1800" b="0" i="0" u="none" strike="noStrike" cap="none" normalizeH="0" baseline="0" dirty="0">
                <a:ln>
                  <a:noFill/>
                </a:ln>
                <a:solidFill>
                  <a:schemeClr val="tx1"/>
                </a:solidFill>
                <a:effectLst/>
                <a:latin typeface="Arial" panose="020B0604020202020204" pitchFamily="34" charset="0"/>
              </a:rPr>
              <a:t>: Select cells to the edge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Ctrl + Enter</a:t>
            </a:r>
            <a:r>
              <a:rPr kumimoji="0" lang="en-US" altLang="en-US" sz="1800" b="0" i="0" u="none" strike="noStrike" cap="none" normalizeH="0" baseline="0" dirty="0">
                <a:ln>
                  <a:noFill/>
                </a:ln>
                <a:solidFill>
                  <a:schemeClr val="tx1"/>
                </a:solidFill>
                <a:effectLst/>
                <a:latin typeface="Arial" panose="020B0604020202020204" pitchFamily="34" charset="0"/>
              </a:rPr>
              <a:t>: Fill selected cells with the current entry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46593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D19235-684E-3655-765F-CCD6400B3D8C}"/>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3" name="TextBox 2">
            <a:extLst>
              <a:ext uri="{FF2B5EF4-FFF2-40B4-BE49-F238E27FC236}">
                <a16:creationId xmlns:a16="http://schemas.microsoft.com/office/drawing/2014/main" id="{35D62256-A62C-0E7D-4882-CF6C0327B177}"/>
              </a:ext>
            </a:extLst>
          </p:cNvPr>
          <p:cNvSpPr txBox="1"/>
          <p:nvPr/>
        </p:nvSpPr>
        <p:spPr>
          <a:xfrm>
            <a:off x="832104" y="466344"/>
            <a:ext cx="8101584" cy="80021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Key</a:t>
            </a:r>
            <a:r>
              <a:rPr lang="en-US" sz="140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Components</a:t>
            </a:r>
            <a:r>
              <a:rPr lang="en-US" sz="140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Covered</a:t>
            </a:r>
            <a:r>
              <a:rPr lang="en-US" sz="180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a:t>
            </a:r>
            <a:r>
              <a:rPr lang="en-US" sz="180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Microsoft Excel</a:t>
            </a:r>
            <a:endParaRPr lang="en-IN" sz="2800" b="1" dirty="0">
              <a:effectLst>
                <a:outerShdw blurRad="38100" dist="38100" dir="2700000" algn="tl">
                  <a:srgbClr val="000000">
                    <a:alpha val="43137"/>
                  </a:srgbClr>
                </a:outerShdw>
              </a:effectLst>
              <a:ea typeface="+mj-ea"/>
              <a:cs typeface="+mj-cs"/>
            </a:endParaRPr>
          </a:p>
          <a:p>
            <a:endParaRPr lang="en-IN" dirty="0"/>
          </a:p>
        </p:txBody>
      </p:sp>
      <p:sp>
        <p:nvSpPr>
          <p:cNvPr id="5" name="TextBox 4">
            <a:extLst>
              <a:ext uri="{FF2B5EF4-FFF2-40B4-BE49-F238E27FC236}">
                <a16:creationId xmlns:a16="http://schemas.microsoft.com/office/drawing/2014/main" id="{282E86E3-2A92-C091-C9E2-4C10410F4335}"/>
              </a:ext>
            </a:extLst>
          </p:cNvPr>
          <p:cNvSpPr txBox="1"/>
          <p:nvPr/>
        </p:nvSpPr>
        <p:spPr>
          <a:xfrm>
            <a:off x="832104" y="1481328"/>
            <a:ext cx="3904488"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Tools in Excel</a:t>
            </a:r>
          </a:p>
          <a:p>
            <a:pPr marL="285750" indent="-285750">
              <a:buFont typeface="Wingdings" panose="05000000000000000000" pitchFamily="2" charset="2"/>
              <a:buChar char="Ø"/>
            </a:pPr>
            <a:r>
              <a:rPr lang="en-US" dirty="0"/>
              <a:t>Text Functions</a:t>
            </a:r>
          </a:p>
          <a:p>
            <a:pPr marL="285750" indent="-285750">
              <a:buFont typeface="Wingdings" panose="05000000000000000000" pitchFamily="2" charset="2"/>
              <a:buChar char="Ø"/>
            </a:pPr>
            <a:r>
              <a:rPr lang="en-US" dirty="0"/>
              <a:t>Key Features of Excel Application</a:t>
            </a:r>
          </a:p>
          <a:p>
            <a:pPr marL="285750" indent="-285750">
              <a:buFont typeface="Wingdings" panose="05000000000000000000" pitchFamily="2" charset="2"/>
              <a:buChar char="Ø"/>
            </a:pPr>
            <a:r>
              <a:rPr lang="en-US" dirty="0"/>
              <a:t>Number Formatting</a:t>
            </a:r>
          </a:p>
          <a:p>
            <a:pPr marL="285750" indent="-285750">
              <a:buFont typeface="Wingdings" panose="05000000000000000000" pitchFamily="2" charset="2"/>
              <a:buChar char="Ø"/>
            </a:pPr>
            <a:r>
              <a:rPr lang="en-US" dirty="0"/>
              <a:t>Conditional Formatting</a:t>
            </a:r>
          </a:p>
          <a:p>
            <a:pPr marL="285750" indent="-285750">
              <a:buFont typeface="Wingdings" panose="05000000000000000000" pitchFamily="2" charset="2"/>
              <a:buChar char="Ø"/>
            </a:pPr>
            <a:r>
              <a:rPr lang="en-US" dirty="0"/>
              <a:t>Freezing Techniques</a:t>
            </a:r>
          </a:p>
          <a:p>
            <a:pPr marL="285750" indent="-285750">
              <a:buFont typeface="Wingdings" panose="05000000000000000000" pitchFamily="2" charset="2"/>
              <a:buChar char="Ø"/>
            </a:pPr>
            <a:r>
              <a:rPr lang="en-US" dirty="0"/>
              <a:t>Basic Formulas in Excel</a:t>
            </a:r>
          </a:p>
          <a:p>
            <a:pPr marL="285750" indent="-285750">
              <a:buFont typeface="Wingdings" panose="05000000000000000000" pitchFamily="2" charset="2"/>
              <a:buChar char="Ø"/>
            </a:pPr>
            <a:r>
              <a:rPr lang="en-US" dirty="0"/>
              <a:t>Lookup Functions</a:t>
            </a:r>
          </a:p>
          <a:p>
            <a:pPr marL="285750" indent="-285750">
              <a:buFont typeface="Wingdings" panose="05000000000000000000" pitchFamily="2" charset="2"/>
              <a:buChar char="Ø"/>
            </a:pPr>
            <a:r>
              <a:rPr lang="en-US" dirty="0"/>
              <a:t>Logical Functions</a:t>
            </a:r>
          </a:p>
          <a:p>
            <a:pPr marL="285750" indent="-285750">
              <a:buFont typeface="Wingdings" panose="05000000000000000000" pitchFamily="2" charset="2"/>
              <a:buChar char="Ø"/>
            </a:pPr>
            <a:r>
              <a:rPr lang="en-US" dirty="0"/>
              <a:t>Date and Time Functions</a:t>
            </a:r>
          </a:p>
          <a:p>
            <a:pPr marL="285750" indent="-285750">
              <a:buFont typeface="Wingdings" panose="05000000000000000000" pitchFamily="2" charset="2"/>
              <a:buChar char="Ø"/>
            </a:pPr>
            <a:r>
              <a:rPr lang="en-US" dirty="0"/>
              <a:t>Statistical Functions</a:t>
            </a:r>
          </a:p>
          <a:p>
            <a:pPr marL="285750" indent="-285750">
              <a:buFont typeface="Wingdings" panose="05000000000000000000" pitchFamily="2" charset="2"/>
              <a:buChar char="Ø"/>
            </a:pPr>
            <a:r>
              <a:rPr lang="en-US" dirty="0"/>
              <a:t>Data Validation</a:t>
            </a:r>
          </a:p>
          <a:p>
            <a:pPr marL="285750" indent="-285750">
              <a:buFont typeface="Wingdings" panose="05000000000000000000" pitchFamily="2" charset="2"/>
              <a:buChar char="Ø"/>
            </a:pPr>
            <a:r>
              <a:rPr lang="en-US" dirty="0"/>
              <a:t>Pivot Table</a:t>
            </a:r>
          </a:p>
          <a:p>
            <a:pPr marL="285750" indent="-285750">
              <a:buFont typeface="Wingdings" panose="05000000000000000000" pitchFamily="2" charset="2"/>
              <a:buChar char="Ø"/>
            </a:pPr>
            <a:r>
              <a:rPr lang="en-US" dirty="0"/>
              <a:t>Dashboards</a:t>
            </a:r>
          </a:p>
          <a:p>
            <a:endParaRPr lang="en-IN" dirty="0"/>
          </a:p>
        </p:txBody>
      </p:sp>
      <p:pic>
        <p:nvPicPr>
          <p:cNvPr id="7" name="Picture 6">
            <a:extLst>
              <a:ext uri="{FF2B5EF4-FFF2-40B4-BE49-F238E27FC236}">
                <a16:creationId xmlns:a16="http://schemas.microsoft.com/office/drawing/2014/main" id="{20D16A00-87BF-10DF-C0FC-4807D50B6DD3}"/>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5023106" y="1744909"/>
            <a:ext cx="6187438" cy="3983736"/>
          </a:xfrm>
          <a:prstGeom prst="rect">
            <a:avLst/>
          </a:prstGeom>
        </p:spPr>
      </p:pic>
    </p:spTree>
    <p:extLst>
      <p:ext uri="{BB962C8B-B14F-4D97-AF65-F5344CB8AC3E}">
        <p14:creationId xmlns:p14="http://schemas.microsoft.com/office/powerpoint/2010/main" val="22727760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Microsoft Excel</a:t>
            </a:r>
            <a:endParaRPr lang="en-IN" sz="4000" i="1" u="sng" dirty="0">
              <a:effectLst>
                <a:outerShdw blurRad="38100" dist="38100" dir="2700000" algn="tl">
                  <a:srgbClr val="000000">
                    <a:alpha val="43137"/>
                  </a:srgbClr>
                </a:outerShdw>
              </a:effectLst>
              <a:highlight>
                <a:srgbClr val="FF6600"/>
              </a:highlight>
            </a:endParaRPr>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Microsoft Excel: </a:t>
            </a:r>
            <a:r>
              <a:rPr lang="en-US" sz="2000" b="1" u="sng" dirty="0"/>
              <a:t>Dashboard</a:t>
            </a:r>
          </a:p>
          <a:p>
            <a:pPr>
              <a:buFont typeface="Wingdings" panose="05000000000000000000" pitchFamily="2" charset="2"/>
              <a:buChar char="Ø"/>
            </a:pPr>
            <a:r>
              <a:rPr lang="en-US" sz="1400" b="1" dirty="0"/>
              <a:t>Data Visualization</a:t>
            </a:r>
            <a:r>
              <a:rPr lang="en-US" sz="1400" dirty="0"/>
              <a:t>: Excel dashboards effectively present complex data through charts, graphs, and tables, making it easier to interpret and analyze information at a glance.</a:t>
            </a:r>
          </a:p>
          <a:p>
            <a:pPr>
              <a:buFont typeface="Wingdings" panose="05000000000000000000" pitchFamily="2" charset="2"/>
              <a:buChar char="Ø"/>
            </a:pPr>
            <a:r>
              <a:rPr lang="en-US" sz="1600" b="1" dirty="0"/>
              <a:t>Interactive Elements</a:t>
            </a:r>
            <a:r>
              <a:rPr lang="en-US" sz="1600" dirty="0"/>
              <a:t>: Dashboards can include slicers, drop-down menus, and buttons, allowing users to interact with the data and filter it according to their needs.</a:t>
            </a:r>
            <a:endParaRPr lang="en-US" sz="1400" dirty="0"/>
          </a:p>
          <a:p>
            <a:pPr>
              <a:buFont typeface="Wingdings" panose="05000000000000000000" pitchFamily="2" charset="2"/>
              <a:buChar char="Ø"/>
            </a:pPr>
            <a:r>
              <a:rPr lang="en-US" sz="1600" b="1" dirty="0"/>
              <a:t>Real-time Updates</a:t>
            </a:r>
            <a:r>
              <a:rPr lang="en-US" sz="1600" dirty="0"/>
              <a:t>: By linking to live data sources, Excel dashboards can provide up-to-date information, ensuring that decision-makers have access to the latest insights.</a:t>
            </a:r>
            <a:endParaRPr lang="en-US" sz="1400" b="1" dirty="0"/>
          </a:p>
          <a:p>
            <a:pPr>
              <a:buFont typeface="Wingdings" panose="05000000000000000000" pitchFamily="2" charset="2"/>
              <a:buChar char="Ø"/>
            </a:pPr>
            <a:r>
              <a:rPr lang="en-US" sz="1400" b="1" dirty="0"/>
              <a:t>Enhanced Decision-Making</a:t>
            </a:r>
            <a:r>
              <a:rPr lang="en-US" sz="1400" dirty="0"/>
              <a:t>:</a:t>
            </a:r>
            <a:r>
              <a:rPr lang="en-US" dirty="0"/>
              <a:t> With a clear visual representation of data, Excel dashboards aid in quick and informed decision-making, helping teams respond promptly to changing circumstances.</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A86D44AE-12BE-64DF-C9D8-FE79DEFEFB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1842704"/>
            <a:ext cx="5349007" cy="4094529"/>
          </a:xfrm>
          <a:prstGeom prst="rect">
            <a:avLst/>
          </a:prstGeom>
        </p:spPr>
      </p:pic>
      <p:sp>
        <p:nvSpPr>
          <p:cNvPr id="2" name="Slide Number Placeholder 1">
            <a:extLst>
              <a:ext uri="{FF2B5EF4-FFF2-40B4-BE49-F238E27FC236}">
                <a16:creationId xmlns:a16="http://schemas.microsoft.com/office/drawing/2014/main" id="{2B13AD28-4A27-8B02-2F6A-D09D70E6BC9D}"/>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Tree>
    <p:extLst>
      <p:ext uri="{BB962C8B-B14F-4D97-AF65-F5344CB8AC3E}">
        <p14:creationId xmlns:p14="http://schemas.microsoft.com/office/powerpoint/2010/main" val="3233747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1205458"/>
          </a:xfrm>
        </p:spPr>
        <p:txBody>
          <a:bodyPr/>
          <a:lstStyle/>
          <a:p>
            <a:r>
              <a:rPr lang="en-US" sz="3200" dirty="0"/>
              <a:t>Understanding Of Retail Banking</a:t>
            </a:r>
          </a:p>
          <a:p>
            <a:r>
              <a:rPr lang="en-US" sz="3200" dirty="0"/>
              <a:t>- By Neelam Raina Ma’am,</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2106462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104E2-0483-BC0C-3911-44831DF211A9}"/>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5" name="TextBox 4">
            <a:extLst>
              <a:ext uri="{FF2B5EF4-FFF2-40B4-BE49-F238E27FC236}">
                <a16:creationId xmlns:a16="http://schemas.microsoft.com/office/drawing/2014/main" id="{3A09C96E-DE47-9FAC-A9ED-0EDC2296FEA0}"/>
              </a:ext>
            </a:extLst>
          </p:cNvPr>
          <p:cNvSpPr txBox="1"/>
          <p:nvPr/>
        </p:nvSpPr>
        <p:spPr>
          <a:xfrm>
            <a:off x="877824" y="603504"/>
            <a:ext cx="7927848" cy="80021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Key</a:t>
            </a:r>
            <a:r>
              <a:rPr lang="en-US" sz="105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Components</a:t>
            </a:r>
            <a:r>
              <a:rPr lang="en-US" sz="105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Covered</a:t>
            </a:r>
            <a:r>
              <a:rPr lang="en-US" sz="120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a:t>
            </a:r>
            <a:r>
              <a:rPr lang="en-US" sz="120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Banking Domain</a:t>
            </a:r>
            <a:endParaRPr lang="en-IN" sz="2800" b="1" dirty="0">
              <a:effectLst>
                <a:outerShdw blurRad="38100" dist="38100" dir="2700000" algn="tl">
                  <a:srgbClr val="000000">
                    <a:alpha val="43137"/>
                  </a:srgbClr>
                </a:outerShdw>
              </a:effectLst>
              <a:ea typeface="+mj-ea"/>
              <a:cs typeface="+mj-cs"/>
            </a:endParaRPr>
          </a:p>
          <a:p>
            <a:endParaRPr lang="en-IN" dirty="0"/>
          </a:p>
        </p:txBody>
      </p:sp>
      <p:sp>
        <p:nvSpPr>
          <p:cNvPr id="7" name="TextBox 6">
            <a:extLst>
              <a:ext uri="{FF2B5EF4-FFF2-40B4-BE49-F238E27FC236}">
                <a16:creationId xmlns:a16="http://schemas.microsoft.com/office/drawing/2014/main" id="{0E14B102-D990-F076-D5F3-30A94C6709F7}"/>
              </a:ext>
            </a:extLst>
          </p:cNvPr>
          <p:cNvSpPr txBox="1"/>
          <p:nvPr/>
        </p:nvSpPr>
        <p:spPr>
          <a:xfrm>
            <a:off x="996696" y="1376363"/>
            <a:ext cx="4809744" cy="5632311"/>
          </a:xfrm>
          <a:prstGeom prst="rect">
            <a:avLst/>
          </a:prstGeom>
          <a:noFill/>
        </p:spPr>
        <p:txBody>
          <a:bodyPr wrap="square" rtlCol="0">
            <a:spAutoFit/>
          </a:bodyPr>
          <a:lstStyle/>
          <a:p>
            <a:pPr marL="285750" indent="-285750">
              <a:buFont typeface="Wingdings" panose="05000000000000000000" pitchFamily="2" charset="2"/>
              <a:buChar char="Ø"/>
            </a:pPr>
            <a:r>
              <a:rPr lang="en-US" dirty="0"/>
              <a:t>Core Banking Solutions</a:t>
            </a:r>
          </a:p>
          <a:p>
            <a:pPr marL="285750" indent="-285750">
              <a:buFont typeface="Wingdings" panose="05000000000000000000" pitchFamily="2" charset="2"/>
              <a:buChar char="Ø"/>
            </a:pPr>
            <a:r>
              <a:rPr lang="en-US" dirty="0"/>
              <a:t>Certificate of deposit</a:t>
            </a:r>
          </a:p>
          <a:p>
            <a:pPr marL="285750" indent="-285750">
              <a:buFont typeface="Wingdings" panose="05000000000000000000" pitchFamily="2" charset="2"/>
              <a:buChar char="Ø"/>
            </a:pPr>
            <a:r>
              <a:rPr lang="en-US" dirty="0"/>
              <a:t>Bulk Deposits</a:t>
            </a:r>
          </a:p>
          <a:p>
            <a:pPr marL="285750" indent="-285750">
              <a:buFont typeface="Wingdings" panose="05000000000000000000" pitchFamily="2" charset="2"/>
              <a:buChar char="Ø"/>
            </a:pPr>
            <a:r>
              <a:rPr lang="en-US" dirty="0"/>
              <a:t>Balance Sheets</a:t>
            </a:r>
          </a:p>
          <a:p>
            <a:pPr marL="285750" indent="-285750">
              <a:buFont typeface="Wingdings" panose="05000000000000000000" pitchFamily="2" charset="2"/>
              <a:buChar char="Ø"/>
            </a:pPr>
            <a:r>
              <a:rPr lang="en-US" dirty="0"/>
              <a:t>Retail Banking</a:t>
            </a:r>
          </a:p>
          <a:p>
            <a:pPr marL="285750" indent="-285750">
              <a:buFont typeface="Wingdings" panose="05000000000000000000" pitchFamily="2" charset="2"/>
              <a:buChar char="Ø"/>
            </a:pPr>
            <a:r>
              <a:rPr lang="en-US" dirty="0"/>
              <a:t>Money Laundering</a:t>
            </a:r>
          </a:p>
          <a:p>
            <a:pPr marL="285750" indent="-285750">
              <a:buFont typeface="Wingdings" panose="05000000000000000000" pitchFamily="2" charset="2"/>
              <a:buChar char="Ø"/>
            </a:pPr>
            <a:r>
              <a:rPr lang="en-US" dirty="0"/>
              <a:t>HUF Account</a:t>
            </a:r>
          </a:p>
          <a:p>
            <a:pPr marL="285750" indent="-285750">
              <a:buFont typeface="Wingdings" panose="05000000000000000000" pitchFamily="2" charset="2"/>
              <a:buChar char="Ø"/>
            </a:pPr>
            <a:r>
              <a:rPr lang="en-US" dirty="0"/>
              <a:t>Mandate Holder</a:t>
            </a:r>
          </a:p>
          <a:p>
            <a:pPr marL="285750" indent="-285750">
              <a:buFont typeface="Wingdings" panose="05000000000000000000" pitchFamily="2" charset="2"/>
              <a:buChar char="Ø"/>
            </a:pPr>
            <a:r>
              <a:rPr lang="en-US" dirty="0"/>
              <a:t>Wealth Management</a:t>
            </a:r>
          </a:p>
          <a:p>
            <a:pPr marL="285750" indent="-285750">
              <a:buFont typeface="Wingdings" panose="05000000000000000000" pitchFamily="2" charset="2"/>
              <a:buChar char="Ø"/>
            </a:pPr>
            <a:r>
              <a:rPr lang="en-US" dirty="0"/>
              <a:t>Asset Management</a:t>
            </a:r>
          </a:p>
          <a:p>
            <a:pPr marL="285750" indent="-285750">
              <a:buFont typeface="Wingdings" panose="05000000000000000000" pitchFamily="2" charset="2"/>
              <a:buChar char="Ø"/>
            </a:pPr>
            <a:r>
              <a:rPr lang="en-US" dirty="0"/>
              <a:t>Corporate Lending</a:t>
            </a:r>
          </a:p>
          <a:p>
            <a:pPr marL="285750" indent="-285750">
              <a:buFont typeface="Wingdings" panose="05000000000000000000" pitchFamily="2" charset="2"/>
              <a:buChar char="Ø"/>
            </a:pPr>
            <a:r>
              <a:rPr lang="en-US" dirty="0"/>
              <a:t>Bank Guarantee</a:t>
            </a:r>
          </a:p>
          <a:p>
            <a:pPr marL="285750" indent="-285750">
              <a:buFont typeface="Wingdings" panose="05000000000000000000" pitchFamily="2" charset="2"/>
              <a:buChar char="Ø"/>
            </a:pPr>
            <a:r>
              <a:rPr lang="en-US" dirty="0"/>
              <a:t>Letter Of Credit(LOC)</a:t>
            </a:r>
          </a:p>
          <a:p>
            <a:pPr marL="285750" indent="-285750">
              <a:buFont typeface="Wingdings" panose="05000000000000000000" pitchFamily="2" charset="2"/>
              <a:buChar char="Ø"/>
            </a:pPr>
            <a:r>
              <a:rPr lang="en-US" dirty="0"/>
              <a:t>Working Capital</a:t>
            </a:r>
          </a:p>
          <a:p>
            <a:pPr marL="285750" indent="-285750">
              <a:buFont typeface="Wingdings" panose="05000000000000000000" pitchFamily="2" charset="2"/>
              <a:buChar char="Ø"/>
            </a:pPr>
            <a:r>
              <a:rPr lang="en-US" dirty="0" err="1"/>
              <a:t>Corpoate</a:t>
            </a:r>
            <a:r>
              <a:rPr lang="en-US" dirty="0"/>
              <a:t> Loan Cycle</a:t>
            </a:r>
          </a:p>
          <a:p>
            <a:pPr marL="285750" indent="-285750">
              <a:buFont typeface="Wingdings" panose="05000000000000000000" pitchFamily="2" charset="2"/>
              <a:buChar char="Ø"/>
            </a:pPr>
            <a:r>
              <a:rPr lang="en-US" dirty="0"/>
              <a:t>Payment System</a:t>
            </a:r>
          </a:p>
          <a:p>
            <a:pPr marL="285750" indent="-285750">
              <a:buFont typeface="Wingdings" panose="05000000000000000000" pitchFamily="2" charset="2"/>
              <a:buChar char="Ø"/>
            </a:pPr>
            <a:r>
              <a:rPr lang="en-US" dirty="0"/>
              <a:t>Digital Wallet</a:t>
            </a:r>
          </a:p>
          <a:p>
            <a:pPr marL="285750" indent="-285750">
              <a:buFont typeface="Wingdings" panose="05000000000000000000" pitchFamily="2" charset="2"/>
              <a:buChar char="Ø"/>
            </a:pPr>
            <a:r>
              <a:rPr lang="en-US" dirty="0"/>
              <a:t>Point Of Sale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9" name="Picture 8">
            <a:extLst>
              <a:ext uri="{FF2B5EF4-FFF2-40B4-BE49-F238E27FC236}">
                <a16:creationId xmlns:a16="http://schemas.microsoft.com/office/drawing/2014/main" id="{D1F3C31E-BB82-1D7A-DAA0-F24EA0D4A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208" y="1403723"/>
            <a:ext cx="5580173" cy="4722758"/>
          </a:xfrm>
          <a:prstGeom prst="rect">
            <a:avLst/>
          </a:prstGeom>
        </p:spPr>
      </p:pic>
    </p:spTree>
    <p:extLst>
      <p:ext uri="{BB962C8B-B14F-4D97-AF65-F5344CB8AC3E}">
        <p14:creationId xmlns:p14="http://schemas.microsoft.com/office/powerpoint/2010/main" val="12354614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Banking Domain</a:t>
            </a:r>
            <a:endParaRPr lang="en-IN" sz="4000" i="1" u="sng" dirty="0">
              <a:effectLst>
                <a:outerShdw blurRad="38100" dist="38100" dir="2700000" algn="tl">
                  <a:srgbClr val="000000">
                    <a:alpha val="43137"/>
                  </a:srgbClr>
                </a:outerShdw>
              </a:effectLst>
              <a:highlight>
                <a:srgbClr val="FF6600"/>
              </a:highlight>
            </a:endParaRPr>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t>Banking Domain Knowledge:</a:t>
            </a:r>
          </a:p>
          <a:p>
            <a:pPr marL="0" indent="0">
              <a:buNone/>
            </a:pPr>
            <a:r>
              <a:rPr lang="en-US" sz="2000" b="1" u="sng" dirty="0"/>
              <a:t>Retail Banking:</a:t>
            </a:r>
            <a:endParaRPr lang="en-US" sz="2000" dirty="0"/>
          </a:p>
          <a:p>
            <a:pPr marL="0" indent="0">
              <a:buNone/>
            </a:pPr>
            <a:r>
              <a:rPr lang="en-US" sz="2000" dirty="0"/>
              <a:t>       Retail banking refers to the provision of financial services to individual consumers, including personal loans, mortgages, savings accounts, and checking accounts.</a:t>
            </a:r>
            <a:endParaRPr lang="en-US" sz="2000" b="1" u="sng" dirty="0"/>
          </a:p>
          <a:p>
            <a:pPr marL="0" indent="0">
              <a:buNone/>
            </a:pPr>
            <a:r>
              <a:rPr lang="en-US" sz="2000" b="1" u="sng" dirty="0"/>
              <a:t>Types of Current Accounts:</a:t>
            </a:r>
          </a:p>
          <a:p>
            <a:pPr>
              <a:buFont typeface="Courier New" panose="02070309020205020404" pitchFamily="49" charset="0"/>
              <a:buChar char="o"/>
            </a:pPr>
            <a:r>
              <a:rPr lang="en-US" sz="2000" dirty="0"/>
              <a:t>Partnership Account</a:t>
            </a:r>
          </a:p>
          <a:p>
            <a:pPr>
              <a:buFont typeface="Courier New" panose="02070309020205020404" pitchFamily="49" charset="0"/>
              <a:buChar char="o"/>
            </a:pPr>
            <a:r>
              <a:rPr lang="en-US" sz="2000" dirty="0"/>
              <a:t>sole proprietorship Account</a:t>
            </a:r>
          </a:p>
          <a:p>
            <a:pPr>
              <a:buFont typeface="Courier New" panose="02070309020205020404" pitchFamily="49" charset="0"/>
              <a:buChar char="o"/>
            </a:pPr>
            <a:r>
              <a:rPr lang="en-US" sz="2000" dirty="0"/>
              <a:t>Private limited companies</a:t>
            </a:r>
          </a:p>
          <a:p>
            <a:pPr>
              <a:buFont typeface="Courier New" panose="02070309020205020404" pitchFamily="49" charset="0"/>
              <a:buChar char="o"/>
            </a:pPr>
            <a:r>
              <a:rPr lang="en-US" sz="2000" dirty="0"/>
              <a:t>Public limited companies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C954FADF-AD4D-70DE-1DD6-0D42933D7A35}"/>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799" y="1847794"/>
            <a:ext cx="5349007" cy="4076241"/>
          </a:xfrm>
          <a:prstGeom prst="rect">
            <a:avLst/>
          </a:prstGeom>
        </p:spPr>
      </p:pic>
      <p:sp>
        <p:nvSpPr>
          <p:cNvPr id="2" name="Slide Number Placeholder 1">
            <a:extLst>
              <a:ext uri="{FF2B5EF4-FFF2-40B4-BE49-F238E27FC236}">
                <a16:creationId xmlns:a16="http://schemas.microsoft.com/office/drawing/2014/main" id="{82461DA4-BB56-B35F-DB77-30487F2135A2}"/>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Tree>
    <p:extLst>
      <p:ext uri="{BB962C8B-B14F-4D97-AF65-F5344CB8AC3E}">
        <p14:creationId xmlns:p14="http://schemas.microsoft.com/office/powerpoint/2010/main" val="39715123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a:t>
            </a:r>
            <a:r>
              <a:rPr lang="en-US" sz="4000" b="1" dirty="0">
                <a:effectLst>
                  <a:outerShdw blurRad="38100" dist="38100" dir="2700000" algn="tl">
                    <a:srgbClr val="000000">
                      <a:alpha val="43137"/>
                    </a:srgbClr>
                  </a:outerShdw>
                </a:effectLst>
                <a:latin typeface="+mn-lt"/>
                <a:cs typeface="+mj-cs"/>
              </a:rPr>
              <a:t> </a:t>
            </a:r>
            <a:r>
              <a:rPr lang="en-US" b="1" dirty="0">
                <a:effectLst>
                  <a:outerShdw blurRad="38100" dist="38100" dir="2700000" algn="tl">
                    <a:srgbClr val="000000">
                      <a:alpha val="43137"/>
                    </a:srgbClr>
                  </a:outerShdw>
                </a:effectLst>
                <a:latin typeface="+mn-lt"/>
                <a:cs typeface="+mj-cs"/>
              </a:rPr>
              <a:t>Banking Domain</a:t>
            </a:r>
            <a:endParaRPr lang="en-IN" i="1" u="sng" dirty="0">
              <a:effectLst>
                <a:outerShdw blurRad="38100" dist="38100" dir="2700000" algn="tl">
                  <a:srgbClr val="000000">
                    <a:alpha val="43137"/>
                  </a:srgbClr>
                </a:outerShdw>
              </a:effectLst>
              <a:highlight>
                <a:srgbClr val="FF6600"/>
              </a:highlight>
            </a:endParaRPr>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Recurring Deposit:</a:t>
            </a:r>
          </a:p>
          <a:p>
            <a:pPr marL="0" indent="0">
              <a:buNone/>
            </a:pPr>
            <a:r>
              <a:rPr lang="en-US" sz="2000" dirty="0"/>
              <a:t>    </a:t>
            </a:r>
            <a:r>
              <a:rPr lang="en-US" sz="2000" b="0" i="0" dirty="0">
                <a:solidFill>
                  <a:srgbClr val="001D35"/>
                </a:solidFill>
                <a:effectLst/>
                <a:latin typeface="Google Sans"/>
              </a:rPr>
              <a:t>A recurring deposit (RD) account is a type of term deposit that allows you to save money regularly and earn interest on your investment. It's a popular investment option in India, and is offered by banks and India Post.</a:t>
            </a:r>
            <a:endParaRPr lang="en-US" sz="2000" dirty="0"/>
          </a:p>
          <a:p>
            <a:pPr marL="0" indent="0">
              <a:buNone/>
            </a:pPr>
            <a:r>
              <a:rPr lang="en-US" sz="2000" b="1" dirty="0"/>
              <a:t>Hindu Undivided Family (HUF):</a:t>
            </a:r>
          </a:p>
          <a:p>
            <a:pPr marL="0" indent="0">
              <a:buNone/>
            </a:pPr>
            <a:r>
              <a:rPr lang="en-US" sz="2000" dirty="0"/>
              <a:t>     </a:t>
            </a:r>
            <a:r>
              <a:rPr lang="en-US" sz="2000" dirty="0">
                <a:solidFill>
                  <a:srgbClr val="001D35"/>
                </a:solidFill>
                <a:latin typeface="Google Sans"/>
              </a:rPr>
              <a:t>A Hindu Undivided Family (HUF) bank account is a bank account for a family that is considered a joint Hindu family. HUFs can be formed by Buddhists, Hindus, Sikhs, and Jains.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5554FDCF-F531-63BF-5A62-6A8CC71794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1860993"/>
            <a:ext cx="5349007" cy="4076241"/>
          </a:xfrm>
          <a:prstGeom prst="rect">
            <a:avLst/>
          </a:prstGeom>
        </p:spPr>
      </p:pic>
      <p:sp>
        <p:nvSpPr>
          <p:cNvPr id="2" name="Slide Number Placeholder 1">
            <a:extLst>
              <a:ext uri="{FF2B5EF4-FFF2-40B4-BE49-F238E27FC236}">
                <a16:creationId xmlns:a16="http://schemas.microsoft.com/office/drawing/2014/main" id="{2B57653A-9225-DE2C-F402-E32BDAD293F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Tree>
    <p:extLst>
      <p:ext uri="{BB962C8B-B14F-4D97-AF65-F5344CB8AC3E}">
        <p14:creationId xmlns:p14="http://schemas.microsoft.com/office/powerpoint/2010/main" val="31798056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a:t>
            </a:r>
            <a:r>
              <a:rPr lang="en-US" sz="4000" b="1" dirty="0">
                <a:effectLst>
                  <a:outerShdw blurRad="38100" dist="38100" dir="2700000" algn="tl">
                    <a:srgbClr val="000000">
                      <a:alpha val="43137"/>
                    </a:srgbClr>
                  </a:outerShdw>
                </a:effectLst>
                <a:latin typeface="+mn-lt"/>
                <a:cs typeface="+mj-cs"/>
              </a:rPr>
              <a:t> </a:t>
            </a:r>
            <a:r>
              <a:rPr lang="en-US" b="1" dirty="0">
                <a:effectLst>
                  <a:outerShdw blurRad="38100" dist="38100" dir="2700000" algn="tl">
                    <a:srgbClr val="000000">
                      <a:alpha val="43137"/>
                    </a:srgbClr>
                  </a:outerShdw>
                </a:effectLst>
                <a:latin typeface="+mn-lt"/>
                <a:cs typeface="+mj-cs"/>
              </a:rPr>
              <a:t>Banking Domain</a:t>
            </a:r>
            <a:endParaRPr lang="en-IN" i="1" u="sng" dirty="0">
              <a:effectLst>
                <a:outerShdw blurRad="38100" dist="38100" dir="2700000" algn="tl">
                  <a:srgbClr val="000000">
                    <a:alpha val="43137"/>
                  </a:srgbClr>
                </a:outerShdw>
              </a:effectLst>
              <a:highlight>
                <a:srgbClr val="FF6600"/>
              </a:highlight>
            </a:endParaRPr>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24719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t>Bank Guarantee:</a:t>
            </a:r>
          </a:p>
          <a:p>
            <a:pPr marL="0" indent="0">
              <a:buNone/>
            </a:pPr>
            <a:r>
              <a:rPr lang="en-US" sz="2000" dirty="0"/>
              <a:t>     </a:t>
            </a:r>
            <a:r>
              <a:rPr lang="en-US" sz="2000" b="0" i="0" dirty="0">
                <a:solidFill>
                  <a:srgbClr val="001D35"/>
                </a:solidFill>
                <a:effectLst/>
                <a:latin typeface="Google Sans"/>
              </a:rPr>
              <a:t>A bank guarantee is a financial instrument that ensures a party's financial obligations are met, even if they fail to do so. The bank acts as a guarantor, promising to pay a third party if the applicant doesn't fulfill their obligations.</a:t>
            </a:r>
          </a:p>
          <a:p>
            <a:pPr marL="0" indent="0">
              <a:buNone/>
            </a:pPr>
            <a:r>
              <a:rPr lang="en-US" sz="2000" b="1" u="sng" dirty="0"/>
              <a:t>Letter of Credit:</a:t>
            </a:r>
          </a:p>
          <a:p>
            <a:pPr marL="0" indent="0">
              <a:buNone/>
            </a:pPr>
            <a:r>
              <a:rPr lang="en-US" sz="2000" dirty="0"/>
              <a:t>    </a:t>
            </a:r>
            <a:r>
              <a:rPr lang="en-US" sz="2000" dirty="0">
                <a:solidFill>
                  <a:srgbClr val="001D35"/>
                </a:solidFill>
                <a:latin typeface="Google Sans"/>
              </a:rPr>
              <a:t>A letter of credit (LC) is a financial instrument that guarantees payment from a buyer to a seller in a business transaction. It's a contractual commitment by the buyer's bank to pay the seller once the seller ships the goods and provides the required documentation.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26911" y="2116212"/>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2" name="Slide Number Placeholder 1">
            <a:extLst>
              <a:ext uri="{FF2B5EF4-FFF2-40B4-BE49-F238E27FC236}">
                <a16:creationId xmlns:a16="http://schemas.microsoft.com/office/drawing/2014/main" id="{B4227F5F-A930-0A72-56CC-B479BE55017E}"/>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8" name="Picture 7">
            <a:extLst>
              <a:ext uri="{FF2B5EF4-FFF2-40B4-BE49-F238E27FC236}">
                <a16:creationId xmlns:a16="http://schemas.microsoft.com/office/drawing/2014/main" id="{F7A63D3B-402E-4EC3-1A6D-DFDEA91147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0700" y="2225813"/>
            <a:ext cx="5243128" cy="3731103"/>
          </a:xfrm>
          <a:prstGeom prst="rect">
            <a:avLst/>
          </a:prstGeom>
        </p:spPr>
      </p:pic>
    </p:spTree>
    <p:extLst>
      <p:ext uri="{BB962C8B-B14F-4D97-AF65-F5344CB8AC3E}">
        <p14:creationId xmlns:p14="http://schemas.microsoft.com/office/powerpoint/2010/main" val="863669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7 | Banking Domain</a:t>
            </a:r>
            <a:endParaRPr lang="en-IN" i="1" u="sng" dirty="0">
              <a:effectLst>
                <a:outerShdw blurRad="38100" dist="38100" dir="2700000" algn="tl">
                  <a:srgbClr val="000000">
                    <a:alpha val="43137"/>
                  </a:srgbClr>
                </a:outerShdw>
              </a:effectLst>
              <a:highlight>
                <a:srgbClr val="FF6600"/>
              </a:highlight>
            </a:endParaRPr>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298202"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0" u="sng" dirty="0">
                <a:solidFill>
                  <a:srgbClr val="001D35"/>
                </a:solidFill>
                <a:effectLst/>
                <a:latin typeface="Google Sans"/>
              </a:rPr>
              <a:t>India Post Payments Bank :</a:t>
            </a:r>
          </a:p>
          <a:p>
            <a:pPr marL="0" indent="0">
              <a:buNone/>
            </a:pPr>
            <a:r>
              <a:rPr lang="en-US" sz="2000" b="0" i="0" dirty="0">
                <a:solidFill>
                  <a:srgbClr val="001D35"/>
                </a:solidFill>
                <a:effectLst/>
                <a:latin typeface="Google Sans"/>
              </a:rPr>
              <a:t>IPPB stands for India Post Payments Bank, a subsidiary of the Indian postal department. The bank is a government-owned entity that offers a variety of services to the </a:t>
            </a:r>
            <a:r>
              <a:rPr lang="en-US" sz="2000" b="0" i="0" dirty="0" err="1">
                <a:solidFill>
                  <a:srgbClr val="001D35"/>
                </a:solidFill>
                <a:effectLst/>
                <a:latin typeface="Google Sans"/>
              </a:rPr>
              <a:t>public,including</a:t>
            </a:r>
            <a:endParaRPr lang="en-US" sz="2000" b="0" i="0" dirty="0">
              <a:solidFill>
                <a:srgbClr val="001D35"/>
              </a:solidFill>
              <a:effectLst/>
              <a:latin typeface="Google Sans"/>
            </a:endParaRPr>
          </a:p>
          <a:p>
            <a:pPr marL="0" indent="0">
              <a:buNone/>
            </a:pPr>
            <a:r>
              <a:rPr lang="en-US" sz="2000" b="1" i="0" dirty="0">
                <a:solidFill>
                  <a:srgbClr val="001D35"/>
                </a:solidFill>
                <a:effectLst/>
                <a:latin typeface="Google Sans"/>
              </a:rPr>
              <a:t>Financial inclusion: </a:t>
            </a:r>
            <a:r>
              <a:rPr lang="en-US" sz="2000" b="0" i="0" dirty="0">
                <a:solidFill>
                  <a:srgbClr val="001D35"/>
                </a:solidFill>
                <a:effectLst/>
                <a:latin typeface="Google Sans"/>
              </a:rPr>
              <a:t>IPPB's primary goal is to provide financial services to under-banked and unbanked populations, including low-income households, migrant laborers, and micro, small, and medium enterprises (MSMEs)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2D63A5CF-56A4-9EBE-2917-15573A8E9B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1806129"/>
            <a:ext cx="5350706" cy="4131105"/>
          </a:xfrm>
          <a:prstGeom prst="rect">
            <a:avLst/>
          </a:prstGeom>
        </p:spPr>
      </p:pic>
      <p:sp>
        <p:nvSpPr>
          <p:cNvPr id="5" name="Slide Number Placeholder 4">
            <a:extLst>
              <a:ext uri="{FF2B5EF4-FFF2-40B4-BE49-F238E27FC236}">
                <a16:creationId xmlns:a16="http://schemas.microsoft.com/office/drawing/2014/main" id="{3BD5C3F4-07C7-EC01-28FF-03957C0E3C68}"/>
              </a:ext>
            </a:extLst>
          </p:cNvPr>
          <p:cNvSpPr>
            <a:spLocks noGrp="1"/>
          </p:cNvSpPr>
          <p:nvPr>
            <p:ph type="sldNum" sz="quarter" idx="15"/>
          </p:nvPr>
        </p:nvSpPr>
        <p:spPr/>
        <p:txBody>
          <a:bodyPr/>
          <a:lstStyle/>
          <a:p>
            <a:fld id="{0879F475-59B1-4993-848A-C2B683DE9AF5}" type="slidenum">
              <a:rPr lang="en-IN" smtClean="0"/>
              <a:pPr/>
              <a:t>19</a:t>
            </a:fld>
            <a:endParaRPr lang="en-IN" dirty="0"/>
          </a:p>
        </p:txBody>
      </p:sp>
    </p:spTree>
    <p:extLst>
      <p:ext uri="{BB962C8B-B14F-4D97-AF65-F5344CB8AC3E}">
        <p14:creationId xmlns:p14="http://schemas.microsoft.com/office/powerpoint/2010/main" val="31591482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"Ensuring quality in my work, exploring the heights in my life, and embracing every challenge along the way."</a:t>
            </a:r>
            <a:endParaRPr lang="en-US" sz="2000" dirty="0">
              <a:latin typeface="Times New Roman" panose="02020603050405020304" pitchFamily="18" charset="0"/>
              <a:cs typeface="Times New Roman" panose="02020603050405020304" pitchFamily="18" charset="0"/>
            </a:endParaRP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E9788CDB-17AE-C62B-440A-42B15CA7AAA3}"/>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507331" y="1915092"/>
            <a:ext cx="5149049" cy="3882025"/>
          </a:xfrm>
          <a:prstGeom prst="rect">
            <a:avLst/>
          </a:prstGeom>
        </p:spPr>
      </p:pic>
    </p:spTree>
    <p:extLst>
      <p:ext uri="{BB962C8B-B14F-4D97-AF65-F5344CB8AC3E}">
        <p14:creationId xmlns:p14="http://schemas.microsoft.com/office/powerpoint/2010/main" val="867832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616A28-4CEE-1B2D-0A6F-07E0480A6AD5}"/>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
        <p:nvSpPr>
          <p:cNvPr id="3" name="TextBox 2">
            <a:extLst>
              <a:ext uri="{FF2B5EF4-FFF2-40B4-BE49-F238E27FC236}">
                <a16:creationId xmlns:a16="http://schemas.microsoft.com/office/drawing/2014/main" id="{2FF50C50-6417-6B1F-BC10-8CAE51C015DE}"/>
              </a:ext>
            </a:extLst>
          </p:cNvPr>
          <p:cNvSpPr txBox="1"/>
          <p:nvPr/>
        </p:nvSpPr>
        <p:spPr>
          <a:xfrm>
            <a:off x="533400" y="493776"/>
            <a:ext cx="821740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Challenge</a:t>
            </a:r>
            <a:r>
              <a:rPr lang="en-US" dirty="0"/>
              <a:t> </a:t>
            </a:r>
            <a:r>
              <a:rPr lang="en-US" sz="2800" b="1" dirty="0">
                <a:effectLst>
                  <a:outerShdw blurRad="38100" dist="38100" dir="2700000" algn="tl">
                    <a:srgbClr val="000000">
                      <a:alpha val="43137"/>
                    </a:srgbClr>
                  </a:outerShdw>
                </a:effectLst>
                <a:ea typeface="+mj-ea"/>
                <a:cs typeface="+mj-cs"/>
              </a:rPr>
              <a:t>Faced</a:t>
            </a:r>
            <a:r>
              <a:rPr lang="en-US" dirty="0"/>
              <a:t> </a:t>
            </a:r>
            <a:r>
              <a:rPr lang="en-US" sz="2800" b="1" dirty="0">
                <a:effectLst>
                  <a:outerShdw blurRad="38100" dist="38100" dir="2700000" algn="tl">
                    <a:srgbClr val="000000">
                      <a:alpha val="43137"/>
                    </a:srgbClr>
                  </a:outerShdw>
                </a:effectLst>
                <a:ea typeface="+mj-ea"/>
                <a:cs typeface="+mj-cs"/>
              </a:rPr>
              <a:t>while</a:t>
            </a:r>
            <a:r>
              <a:rPr lang="en-US" dirty="0"/>
              <a:t> </a:t>
            </a:r>
            <a:r>
              <a:rPr lang="en-US" sz="2800" b="1" dirty="0">
                <a:effectLst>
                  <a:outerShdw blurRad="38100" dist="38100" dir="2700000" algn="tl">
                    <a:srgbClr val="000000">
                      <a:alpha val="43137"/>
                    </a:srgbClr>
                  </a:outerShdw>
                </a:effectLst>
                <a:ea typeface="+mj-ea"/>
                <a:cs typeface="+mj-cs"/>
              </a:rPr>
              <a:t>implementing</a:t>
            </a:r>
            <a:r>
              <a:rPr lang="en-US" dirty="0"/>
              <a:t> </a:t>
            </a:r>
            <a:r>
              <a:rPr lang="en-US" sz="2800" b="1" dirty="0">
                <a:effectLst>
                  <a:outerShdw blurRad="38100" dist="38100" dir="2700000" algn="tl">
                    <a:srgbClr val="000000">
                      <a:alpha val="43137"/>
                    </a:srgbClr>
                  </a:outerShdw>
                </a:effectLst>
                <a:ea typeface="+mj-ea"/>
                <a:cs typeface="+mj-cs"/>
              </a:rPr>
              <a:t>Learning</a:t>
            </a:r>
            <a:r>
              <a:rPr lang="en-US" dirty="0"/>
              <a:t> </a:t>
            </a:r>
            <a:r>
              <a:rPr lang="en-US" sz="2800" b="1" dirty="0">
                <a:effectLst>
                  <a:outerShdw blurRad="38100" dist="38100" dir="2700000" algn="tl">
                    <a:srgbClr val="000000">
                      <a:alpha val="43137"/>
                    </a:srgbClr>
                  </a:outerShdw>
                </a:effectLst>
                <a:ea typeface="+mj-ea"/>
                <a:cs typeface="+mj-cs"/>
              </a:rPr>
              <a:t>1</a:t>
            </a:r>
            <a:endParaRPr lang="en-IN" sz="2800" b="1" dirty="0">
              <a:effectLst>
                <a:outerShdw blurRad="38100" dist="38100" dir="2700000" algn="tl">
                  <a:srgbClr val="000000">
                    <a:alpha val="43137"/>
                  </a:srgbClr>
                </a:outerShdw>
              </a:effectLst>
              <a:ea typeface="+mj-ea"/>
              <a:cs typeface="+mj-cs"/>
            </a:endParaRPr>
          </a:p>
        </p:txBody>
      </p:sp>
      <p:sp>
        <p:nvSpPr>
          <p:cNvPr id="4" name="TextBox 3">
            <a:extLst>
              <a:ext uri="{FF2B5EF4-FFF2-40B4-BE49-F238E27FC236}">
                <a16:creationId xmlns:a16="http://schemas.microsoft.com/office/drawing/2014/main" id="{B02A3FC5-DBB8-8975-5225-486F5C1B7883}"/>
              </a:ext>
            </a:extLst>
          </p:cNvPr>
          <p:cNvSpPr txBox="1"/>
          <p:nvPr/>
        </p:nvSpPr>
        <p:spPr>
          <a:xfrm>
            <a:off x="533400" y="1376363"/>
            <a:ext cx="10759440" cy="2862322"/>
          </a:xfrm>
          <a:prstGeom prst="rect">
            <a:avLst/>
          </a:prstGeom>
          <a:noFill/>
        </p:spPr>
        <p:txBody>
          <a:bodyPr wrap="square" rtlCol="0">
            <a:spAutoFit/>
          </a:bodyPr>
          <a:lstStyle/>
          <a:p>
            <a:pPr algn="just"/>
            <a:r>
              <a:rPr lang="en-US" dirty="0"/>
              <a:t>I tackled the challenges of developing my soft skills by first enhancing my self-awareness through introspection and seeking feedback from trusted individuals. This process enabled me to recognize my strengths and pinpoint areas for growth. I consistently reached out to colleagues and mentors for balanced feedback. To shift ingrained behaviors, I concentrated on making small, gradual changes while practicing mindfulness to increase my awareness during interactions. I built my confidence by engaging in low-pressure situations, which helped me overcome my fear of judgment. I also actively sought real-life experiences to apply my soft skills, reinforcing my learning. I learned to balance authenticity with adaptability, remaining true to myself while adjusting to different social contexts. Lastly, I made a deliberate effort to understand cultural differences by interacting with diverse groups, which enhanced my ability to communicate effectively in multicultural environments.</a:t>
            </a:r>
            <a:endParaRPr lang="en-IN" dirty="0"/>
          </a:p>
        </p:txBody>
      </p:sp>
    </p:spTree>
    <p:extLst>
      <p:ext uri="{BB962C8B-B14F-4D97-AF65-F5344CB8AC3E}">
        <p14:creationId xmlns:p14="http://schemas.microsoft.com/office/powerpoint/2010/main" val="1937506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FB4BA2-0EA3-48D6-7C84-B4A78A830AE7}"/>
              </a:ext>
            </a:extLst>
          </p:cNvPr>
          <p:cNvSpPr>
            <a:spLocks noGrp="1"/>
          </p:cNvSpPr>
          <p:nvPr>
            <p:ph type="sldNum" sz="quarter" idx="15"/>
          </p:nvPr>
        </p:nvSpPr>
        <p:spPr/>
        <p:txBody>
          <a:bodyPr/>
          <a:lstStyle/>
          <a:p>
            <a:fld id="{0879F475-59B1-4993-848A-C2B683DE9AF5}" type="slidenum">
              <a:rPr lang="en-IN" smtClean="0"/>
              <a:pPr/>
              <a:t>21</a:t>
            </a:fld>
            <a:endParaRPr lang="en-IN" dirty="0"/>
          </a:p>
        </p:txBody>
      </p:sp>
      <p:sp>
        <p:nvSpPr>
          <p:cNvPr id="3" name="TextBox 2">
            <a:extLst>
              <a:ext uri="{FF2B5EF4-FFF2-40B4-BE49-F238E27FC236}">
                <a16:creationId xmlns:a16="http://schemas.microsoft.com/office/drawing/2014/main" id="{265E52D5-8C40-CB55-4A02-C72DA0BE14ED}"/>
              </a:ext>
            </a:extLst>
          </p:cNvPr>
          <p:cNvSpPr txBox="1"/>
          <p:nvPr/>
        </p:nvSpPr>
        <p:spPr>
          <a:xfrm>
            <a:off x="533400" y="411480"/>
            <a:ext cx="9826752" cy="80021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Challenge</a:t>
            </a:r>
            <a:r>
              <a:rPr lang="en-US" dirty="0"/>
              <a:t> </a:t>
            </a:r>
            <a:r>
              <a:rPr lang="en-US" sz="2800" b="1" dirty="0">
                <a:effectLst>
                  <a:outerShdw blurRad="38100" dist="38100" dir="2700000" algn="tl">
                    <a:srgbClr val="000000">
                      <a:alpha val="43137"/>
                    </a:srgbClr>
                  </a:outerShdw>
                </a:effectLst>
                <a:ea typeface="+mj-ea"/>
                <a:cs typeface="+mj-cs"/>
              </a:rPr>
              <a:t>Faced</a:t>
            </a:r>
            <a:r>
              <a:rPr lang="en-US" dirty="0"/>
              <a:t> </a:t>
            </a:r>
            <a:r>
              <a:rPr lang="en-US" sz="2800" b="1" dirty="0">
                <a:effectLst>
                  <a:outerShdw blurRad="38100" dist="38100" dir="2700000" algn="tl">
                    <a:srgbClr val="000000">
                      <a:alpha val="43137"/>
                    </a:srgbClr>
                  </a:outerShdw>
                </a:effectLst>
                <a:ea typeface="+mj-ea"/>
                <a:cs typeface="+mj-cs"/>
              </a:rPr>
              <a:t>while</a:t>
            </a:r>
            <a:r>
              <a:rPr lang="en-US" dirty="0"/>
              <a:t> </a:t>
            </a:r>
            <a:r>
              <a:rPr lang="en-US" sz="2800" b="1" dirty="0">
                <a:effectLst>
                  <a:outerShdw blurRad="38100" dist="38100" dir="2700000" algn="tl">
                    <a:srgbClr val="000000">
                      <a:alpha val="43137"/>
                    </a:srgbClr>
                  </a:outerShdw>
                </a:effectLst>
                <a:ea typeface="+mj-ea"/>
                <a:cs typeface="+mj-cs"/>
              </a:rPr>
              <a:t>implementing</a:t>
            </a:r>
            <a:r>
              <a:rPr lang="en-US" dirty="0"/>
              <a:t> </a:t>
            </a:r>
            <a:r>
              <a:rPr lang="en-US" sz="2800" b="1" dirty="0">
                <a:effectLst>
                  <a:outerShdw blurRad="38100" dist="38100" dir="2700000" algn="tl">
                    <a:srgbClr val="000000">
                      <a:alpha val="43137"/>
                    </a:srgbClr>
                  </a:outerShdw>
                </a:effectLst>
                <a:ea typeface="+mj-ea"/>
                <a:cs typeface="+mj-cs"/>
              </a:rPr>
              <a:t>Learning 2</a:t>
            </a:r>
            <a:endParaRPr lang="en-IN" sz="2800" b="1" dirty="0">
              <a:effectLst>
                <a:outerShdw blurRad="38100" dist="38100" dir="2700000" algn="tl">
                  <a:srgbClr val="000000">
                    <a:alpha val="43137"/>
                  </a:srgbClr>
                </a:outerShdw>
              </a:effectLst>
              <a:ea typeface="+mj-ea"/>
              <a:cs typeface="+mj-cs"/>
            </a:endParaRPr>
          </a:p>
          <a:p>
            <a:endParaRPr lang="en-IN" dirty="0"/>
          </a:p>
        </p:txBody>
      </p:sp>
      <p:sp>
        <p:nvSpPr>
          <p:cNvPr id="4" name="TextBox 3">
            <a:extLst>
              <a:ext uri="{FF2B5EF4-FFF2-40B4-BE49-F238E27FC236}">
                <a16:creationId xmlns:a16="http://schemas.microsoft.com/office/drawing/2014/main" id="{D71BAF0F-3C63-1EA0-51D3-990C070D34EA}"/>
              </a:ext>
            </a:extLst>
          </p:cNvPr>
          <p:cNvSpPr txBox="1"/>
          <p:nvPr/>
        </p:nvSpPr>
        <p:spPr>
          <a:xfrm>
            <a:off x="533400" y="1376363"/>
            <a:ext cx="10439400" cy="4247317"/>
          </a:xfrm>
          <a:prstGeom prst="rect">
            <a:avLst/>
          </a:prstGeom>
          <a:noFill/>
        </p:spPr>
        <p:txBody>
          <a:bodyPr wrap="square" rtlCol="0">
            <a:spAutoFit/>
          </a:bodyPr>
          <a:lstStyle/>
          <a:p>
            <a:pPr algn="just"/>
            <a:r>
              <a:rPr lang="en-US" dirty="0"/>
              <a:t>I faced several challenges in learning Microsoft Excel, but I overcame them through consistent practice and exploration of its features in real-world tasks. Initially, I struggled with understanding the interface and navigating the software efficiently. To address this, I focused on mastering the basics, including formulas, formatting, and data entry, before gradually progressing to advanced functions like pivot tables, VLOOKUP, and conditional formatting.</a:t>
            </a:r>
          </a:p>
          <a:p>
            <a:pPr algn="just"/>
            <a:r>
              <a:rPr lang="en-US" dirty="0"/>
              <a:t>As I advanced, I encountered difficulties with data analysis and visualization. To deepen my understanding, I utilized online tutorials, forums, and Excel templates to troubleshoot issues and learn best practices. Additionally, I often found myself overwhelmed by the vast array of functions available, so I prioritized learning those most relevant to my work.</a:t>
            </a:r>
          </a:p>
          <a:p>
            <a:pPr algn="just"/>
            <a:r>
              <a:rPr lang="en-US" dirty="0"/>
              <a:t>To reinforce my skills, I applied Excel in my daily tasks, which allowed me to see the practical applications of what I was learning. I also sought help from experienced colleagues, who provided valuable insights and shortcuts. Staying updated on new Excel features and tools further enhanced my proficiency. Through perseverance and a willingness to learn, I gradually transformed my challenges into strengths, ultimately becoming more confident in my Excel capabilities.</a:t>
            </a:r>
          </a:p>
          <a:p>
            <a:pPr algn="just"/>
            <a:endParaRPr lang="en-IN" dirty="0"/>
          </a:p>
        </p:txBody>
      </p:sp>
    </p:spTree>
    <p:extLst>
      <p:ext uri="{BB962C8B-B14F-4D97-AF65-F5344CB8AC3E}">
        <p14:creationId xmlns:p14="http://schemas.microsoft.com/office/powerpoint/2010/main" val="6595458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047AEA-4D10-D22D-8E05-B79700F8CBB5}"/>
              </a:ext>
            </a:extLst>
          </p:cNvPr>
          <p:cNvSpPr>
            <a:spLocks noGrp="1"/>
          </p:cNvSpPr>
          <p:nvPr>
            <p:ph type="sldNum" sz="quarter" idx="15"/>
          </p:nvPr>
        </p:nvSpPr>
        <p:spPr/>
        <p:txBody>
          <a:bodyPr/>
          <a:lstStyle/>
          <a:p>
            <a:fld id="{0879F475-59B1-4993-848A-C2B683DE9AF5}" type="slidenum">
              <a:rPr lang="en-IN" smtClean="0"/>
              <a:pPr/>
              <a:t>22</a:t>
            </a:fld>
            <a:endParaRPr lang="en-IN" dirty="0"/>
          </a:p>
        </p:txBody>
      </p:sp>
      <p:sp>
        <p:nvSpPr>
          <p:cNvPr id="4" name="TextBox 3">
            <a:extLst>
              <a:ext uri="{FF2B5EF4-FFF2-40B4-BE49-F238E27FC236}">
                <a16:creationId xmlns:a16="http://schemas.microsoft.com/office/drawing/2014/main" id="{7A5DA311-15B4-CE83-3DF1-9F710DF47DBB}"/>
              </a:ext>
            </a:extLst>
          </p:cNvPr>
          <p:cNvSpPr txBox="1"/>
          <p:nvPr/>
        </p:nvSpPr>
        <p:spPr>
          <a:xfrm>
            <a:off x="668065" y="303384"/>
            <a:ext cx="9662160"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Challenge</a:t>
            </a:r>
            <a:r>
              <a:rPr lang="en-US" dirty="0"/>
              <a:t> </a:t>
            </a:r>
            <a:r>
              <a:rPr lang="en-US" sz="2800" b="1" dirty="0">
                <a:effectLst>
                  <a:outerShdw blurRad="38100" dist="38100" dir="2700000" algn="tl">
                    <a:srgbClr val="000000">
                      <a:alpha val="43137"/>
                    </a:srgbClr>
                  </a:outerShdw>
                </a:effectLst>
                <a:ea typeface="+mj-ea"/>
                <a:cs typeface="+mj-cs"/>
              </a:rPr>
              <a:t>Faced</a:t>
            </a:r>
            <a:r>
              <a:rPr lang="en-US" dirty="0"/>
              <a:t> </a:t>
            </a:r>
            <a:r>
              <a:rPr lang="en-US" sz="2800" b="1" dirty="0">
                <a:effectLst>
                  <a:outerShdw blurRad="38100" dist="38100" dir="2700000" algn="tl">
                    <a:srgbClr val="000000">
                      <a:alpha val="43137"/>
                    </a:srgbClr>
                  </a:outerShdw>
                </a:effectLst>
                <a:ea typeface="+mj-ea"/>
                <a:cs typeface="+mj-cs"/>
              </a:rPr>
              <a:t>while</a:t>
            </a:r>
            <a:r>
              <a:rPr lang="en-US" dirty="0"/>
              <a:t> </a:t>
            </a:r>
            <a:r>
              <a:rPr lang="en-US" sz="2800" b="1" dirty="0">
                <a:effectLst>
                  <a:outerShdw blurRad="38100" dist="38100" dir="2700000" algn="tl">
                    <a:srgbClr val="000000">
                      <a:alpha val="43137"/>
                    </a:srgbClr>
                  </a:outerShdw>
                </a:effectLst>
                <a:ea typeface="+mj-ea"/>
                <a:cs typeface="+mj-cs"/>
              </a:rPr>
              <a:t>implementing</a:t>
            </a:r>
            <a:r>
              <a:rPr lang="en-US" dirty="0"/>
              <a:t> </a:t>
            </a:r>
            <a:r>
              <a:rPr lang="en-US" sz="2800" b="1" dirty="0">
                <a:effectLst>
                  <a:outerShdw blurRad="38100" dist="38100" dir="2700000" algn="tl">
                    <a:srgbClr val="000000">
                      <a:alpha val="43137"/>
                    </a:srgbClr>
                  </a:outerShdw>
                </a:effectLst>
                <a:ea typeface="+mj-ea"/>
                <a:cs typeface="+mj-cs"/>
              </a:rPr>
              <a:t>Learning</a:t>
            </a:r>
            <a:r>
              <a:rPr lang="en-US" sz="180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3</a:t>
            </a:r>
            <a:endParaRPr lang="en-IN" sz="2800" b="1" dirty="0">
              <a:effectLst>
                <a:outerShdw blurRad="38100" dist="38100" dir="2700000" algn="tl">
                  <a:srgbClr val="000000">
                    <a:alpha val="43137"/>
                  </a:srgbClr>
                </a:outerShdw>
              </a:effectLst>
              <a:ea typeface="+mj-ea"/>
              <a:cs typeface="+mj-cs"/>
            </a:endParaRPr>
          </a:p>
          <a:p>
            <a:endParaRPr lang="en-IN" sz="2800" b="1" dirty="0">
              <a:effectLst>
                <a:outerShdw blurRad="38100" dist="38100" dir="2700000" algn="tl">
                  <a:srgbClr val="000000">
                    <a:alpha val="43137"/>
                  </a:srgbClr>
                </a:outerShdw>
              </a:effectLst>
              <a:ea typeface="+mj-ea"/>
              <a:cs typeface="+mj-cs"/>
            </a:endParaRPr>
          </a:p>
        </p:txBody>
      </p:sp>
      <p:sp>
        <p:nvSpPr>
          <p:cNvPr id="5" name="TextBox 4">
            <a:extLst>
              <a:ext uri="{FF2B5EF4-FFF2-40B4-BE49-F238E27FC236}">
                <a16:creationId xmlns:a16="http://schemas.microsoft.com/office/drawing/2014/main" id="{B16ED8E3-775D-92F4-6523-DD49A29FB14E}"/>
              </a:ext>
            </a:extLst>
          </p:cNvPr>
          <p:cNvSpPr txBox="1"/>
          <p:nvPr/>
        </p:nvSpPr>
        <p:spPr>
          <a:xfrm>
            <a:off x="896112" y="1257491"/>
            <a:ext cx="10232136" cy="4801314"/>
          </a:xfrm>
          <a:prstGeom prst="rect">
            <a:avLst/>
          </a:prstGeom>
          <a:noFill/>
        </p:spPr>
        <p:txBody>
          <a:bodyPr wrap="square" rtlCol="0">
            <a:spAutoFit/>
          </a:bodyPr>
          <a:lstStyle/>
          <a:p>
            <a:pPr algn="just"/>
            <a:r>
              <a:rPr lang="en-US" dirty="0"/>
              <a:t>I navigated the challenges of learning the basics of the banking domain by committing time to grasp fundamental concepts, including banking products, financial regulations, and the different types of accounts and services. I actively studied key areas such as loans, credit, deposits, and interest rates, utilizing industry-related resources and online platforms to build a solid foundation.</a:t>
            </a:r>
          </a:p>
          <a:p>
            <a:pPr algn="just"/>
            <a:r>
              <a:rPr lang="en-US" dirty="0"/>
              <a:t>To deepen my understanding, I engaged with mentors in the classroom and participated in relevant discussions, which provided practical insights and real-world applications. I also faced challenges in keeping up with the constantly evolving regulatory environment and understanding complex financial instruments. To address this, I followed industry news, attended webinars, and joined online forums where professionals discussed current trends and best practices.</a:t>
            </a:r>
          </a:p>
          <a:p>
            <a:pPr algn="just"/>
            <a:r>
              <a:rPr lang="en-US" dirty="0"/>
              <a:t>Additionally, I sought hands-on experience through internships and practical exercises, allowing me to apply theoretical knowledge in real-life scenarios. Collaborating with peers on projects helped me enhance my understanding and develop critical thinking skills related to problem-solving in banking situations. Through dedication and a proactive approach, I overcame these challenges and established a comprehensive understanding of the banking sector.</a:t>
            </a:r>
          </a:p>
          <a:p>
            <a:pPr algn="just"/>
            <a:endParaRPr lang="en-US" dirty="0"/>
          </a:p>
          <a:p>
            <a:pPr algn="just"/>
            <a:r>
              <a:rPr lang="en-US" dirty="0"/>
              <a:t>This Is ongoing I guess this will be more fun </a:t>
            </a:r>
          </a:p>
          <a:p>
            <a:pPr algn="just"/>
            <a:endParaRPr lang="en-IN" dirty="0"/>
          </a:p>
        </p:txBody>
      </p:sp>
    </p:spTree>
    <p:extLst>
      <p:ext uri="{BB962C8B-B14F-4D97-AF65-F5344CB8AC3E}">
        <p14:creationId xmlns:p14="http://schemas.microsoft.com/office/powerpoint/2010/main" val="8879785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2" y="3038483"/>
            <a:ext cx="10423512" cy="1205458"/>
          </a:xfrm>
        </p:spPr>
        <p:txBody>
          <a:bodyPr/>
          <a:lstStyle/>
          <a:p>
            <a:r>
              <a:rPr lang="en-US" sz="3200" dirty="0"/>
              <a:t>My learnings from this week – 1 </a:t>
            </a:r>
          </a:p>
          <a:p>
            <a:r>
              <a:rPr lang="en-US" sz="3200" dirty="0"/>
              <a:t>(23/09/2024 – 27/09/2024)</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920A7-D406-49CC-6C48-AB1E03FA102D}"/>
              </a:ext>
            </a:extLst>
          </p:cNvPr>
          <p:cNvSpPr>
            <a:spLocks noGrp="1"/>
          </p:cNvSpPr>
          <p:nvPr>
            <p:ph type="sldNum" sz="quarter" idx="15"/>
          </p:nvPr>
        </p:nvSpPr>
        <p:spPr/>
        <p:txBody>
          <a:bodyPr/>
          <a:lstStyle/>
          <a:p>
            <a:fld id="{0879F475-59B1-4993-848A-C2B683DE9AF5}" type="slidenum">
              <a:rPr lang="en-IN" smtClean="0"/>
              <a:pPr/>
              <a:t>4</a:t>
            </a:fld>
            <a:endParaRPr lang="en-IN" dirty="0"/>
          </a:p>
        </p:txBody>
      </p:sp>
      <p:sp>
        <p:nvSpPr>
          <p:cNvPr id="3" name="TextBox 2">
            <a:extLst>
              <a:ext uri="{FF2B5EF4-FFF2-40B4-BE49-F238E27FC236}">
                <a16:creationId xmlns:a16="http://schemas.microsoft.com/office/drawing/2014/main" id="{855C06E5-9BB7-A70B-AF65-A870D5AC6DCE}"/>
              </a:ext>
            </a:extLst>
          </p:cNvPr>
          <p:cNvSpPr txBox="1"/>
          <p:nvPr/>
        </p:nvSpPr>
        <p:spPr>
          <a:xfrm>
            <a:off x="743712" y="402336"/>
            <a:ext cx="719328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Key</a:t>
            </a:r>
            <a:r>
              <a:rPr lang="en-US" sz="200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Components</a:t>
            </a:r>
            <a:r>
              <a:rPr lang="en-US" sz="200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Covered | Soft Skills</a:t>
            </a:r>
            <a:endParaRPr lang="en-IN" sz="2800" b="1" dirty="0">
              <a:effectLst>
                <a:outerShdw blurRad="38100" dist="38100" dir="2700000" algn="tl">
                  <a:srgbClr val="000000">
                    <a:alpha val="43137"/>
                  </a:srgbClr>
                </a:outerShdw>
              </a:effectLst>
              <a:ea typeface="+mj-ea"/>
              <a:cs typeface="+mj-cs"/>
            </a:endParaRPr>
          </a:p>
        </p:txBody>
      </p:sp>
      <p:sp>
        <p:nvSpPr>
          <p:cNvPr id="4" name="TextBox 3">
            <a:extLst>
              <a:ext uri="{FF2B5EF4-FFF2-40B4-BE49-F238E27FC236}">
                <a16:creationId xmlns:a16="http://schemas.microsoft.com/office/drawing/2014/main" id="{104FFA78-8AB6-0795-9C52-451705BC148C}"/>
              </a:ext>
            </a:extLst>
          </p:cNvPr>
          <p:cNvSpPr txBox="1"/>
          <p:nvPr/>
        </p:nvSpPr>
        <p:spPr>
          <a:xfrm>
            <a:off x="600733" y="1376363"/>
            <a:ext cx="5495267"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t>Types Of Communication</a:t>
            </a:r>
          </a:p>
          <a:p>
            <a:r>
              <a:rPr lang="en-US" dirty="0"/>
              <a:t>              </a:t>
            </a:r>
            <a:r>
              <a:rPr lang="en-US" dirty="0" err="1"/>
              <a:t>i</a:t>
            </a:r>
            <a:r>
              <a:rPr lang="en-US" dirty="0"/>
              <a:t>)Accepted Communication</a:t>
            </a:r>
          </a:p>
          <a:p>
            <a:r>
              <a:rPr lang="en-US" dirty="0"/>
              <a:t>              ii)Not Accepted Communication</a:t>
            </a:r>
          </a:p>
          <a:p>
            <a:pPr marL="285750" indent="-285750">
              <a:buFont typeface="Wingdings" panose="05000000000000000000" pitchFamily="2" charset="2"/>
              <a:buChar char="v"/>
            </a:pPr>
            <a:r>
              <a:rPr lang="en-US" dirty="0"/>
              <a:t>Styles Of Communication</a:t>
            </a:r>
          </a:p>
          <a:p>
            <a:r>
              <a:rPr lang="en-US" dirty="0"/>
              <a:t>              </a:t>
            </a:r>
            <a:r>
              <a:rPr lang="en-US" dirty="0" err="1"/>
              <a:t>i</a:t>
            </a:r>
            <a:r>
              <a:rPr lang="en-US" dirty="0"/>
              <a:t>)Passive Communication</a:t>
            </a:r>
          </a:p>
          <a:p>
            <a:r>
              <a:rPr lang="en-US" dirty="0"/>
              <a:t>              ii)Assertive Communication</a:t>
            </a:r>
          </a:p>
          <a:p>
            <a:r>
              <a:rPr lang="en-US" dirty="0"/>
              <a:t>              iii)Passive Aggressive Communication</a:t>
            </a:r>
          </a:p>
          <a:p>
            <a:r>
              <a:rPr lang="en-US" dirty="0"/>
              <a:t>              iv)Aggressive Communication</a:t>
            </a:r>
          </a:p>
          <a:p>
            <a:pPr marL="285750" indent="-285750">
              <a:buFont typeface="Wingdings" panose="05000000000000000000" pitchFamily="2" charset="2"/>
              <a:buChar char="v"/>
            </a:pPr>
            <a:r>
              <a:rPr lang="en-US" dirty="0"/>
              <a:t>Profession</a:t>
            </a:r>
          </a:p>
          <a:p>
            <a:pPr marL="285750" indent="-285750">
              <a:buFont typeface="Wingdings" panose="05000000000000000000" pitchFamily="2" charset="2"/>
              <a:buChar char="v"/>
            </a:pPr>
            <a:r>
              <a:rPr lang="en-US" dirty="0"/>
              <a:t>Trades of a professionalism</a:t>
            </a:r>
          </a:p>
          <a:p>
            <a:pPr marL="285750" indent="-285750">
              <a:buFont typeface="Wingdings" panose="05000000000000000000" pitchFamily="2" charset="2"/>
              <a:buChar char="v"/>
            </a:pPr>
            <a:r>
              <a:rPr lang="en-US" dirty="0"/>
              <a:t>Attitude</a:t>
            </a:r>
          </a:p>
        </p:txBody>
      </p:sp>
    </p:spTree>
    <p:extLst>
      <p:ext uri="{BB962C8B-B14F-4D97-AF65-F5344CB8AC3E}">
        <p14:creationId xmlns:p14="http://schemas.microsoft.com/office/powerpoint/2010/main" val="3154309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Soft Skills</a:t>
            </a:r>
            <a:endParaRPr lang="en-IN" sz="4000" i="1" u="sng" dirty="0">
              <a:effectLst>
                <a:outerShdw blurRad="38100" dist="38100" dir="2700000" algn="tl">
                  <a:srgbClr val="000000">
                    <a:alpha val="43137"/>
                  </a:srgbClr>
                </a:outerShdw>
              </a:effectLst>
              <a:highlight>
                <a:srgbClr val="FF6600"/>
              </a:highlight>
            </a:endParaRPr>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Campus to Corporate – Soft Skills</a:t>
            </a:r>
          </a:p>
          <a:p>
            <a:r>
              <a:rPr lang="en-US" sz="2000" dirty="0"/>
              <a:t>Listening+understanding+empathy+knowledge+clarity+thinking process+body language = </a:t>
            </a:r>
            <a:r>
              <a:rPr lang="en-US" sz="2000" b="1" dirty="0"/>
              <a:t>communication skills</a:t>
            </a:r>
          </a:p>
          <a:p>
            <a:pPr marL="0" indent="0">
              <a:buNone/>
            </a:pPr>
            <a:r>
              <a:rPr lang="en-US" sz="2000" b="1" dirty="0"/>
              <a:t>Styles Of Communication</a:t>
            </a:r>
          </a:p>
          <a:p>
            <a:r>
              <a:rPr lang="en-US" sz="2000" dirty="0"/>
              <a:t>Passive</a:t>
            </a:r>
          </a:p>
          <a:p>
            <a:r>
              <a:rPr lang="en-US" sz="2000" dirty="0"/>
              <a:t>Assertive</a:t>
            </a:r>
          </a:p>
          <a:p>
            <a:r>
              <a:rPr lang="en-US" sz="2000" dirty="0"/>
              <a:t>Passive Aggressive</a:t>
            </a:r>
          </a:p>
          <a:p>
            <a:r>
              <a:rPr lang="en-US" sz="2000" dirty="0"/>
              <a:t>Aggressive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81701D48-925C-DD5D-8AA5-8182A9E4D972}"/>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799" y="1860993"/>
            <a:ext cx="5349007" cy="4076241"/>
          </a:xfrm>
          <a:prstGeom prst="rect">
            <a:avLst/>
          </a:prstGeom>
        </p:spPr>
      </p:pic>
      <p:sp>
        <p:nvSpPr>
          <p:cNvPr id="2" name="Slide Number Placeholder 1">
            <a:extLst>
              <a:ext uri="{FF2B5EF4-FFF2-40B4-BE49-F238E27FC236}">
                <a16:creationId xmlns:a16="http://schemas.microsoft.com/office/drawing/2014/main" id="{C593F9B8-9D3A-F857-0E03-FB71EBAF69A9}"/>
              </a:ext>
            </a:extLst>
          </p:cNvPr>
          <p:cNvSpPr>
            <a:spLocks noGrp="1"/>
          </p:cNvSpPr>
          <p:nvPr>
            <p:ph type="sldNum" sz="quarter" idx="15"/>
          </p:nvPr>
        </p:nvSpPr>
        <p:spPr/>
        <p:txBody>
          <a:bodyPr/>
          <a:lstStyle/>
          <a:p>
            <a:fld id="{0879F475-59B1-4993-848A-C2B683DE9AF5}" type="slidenum">
              <a:rPr lang="en-IN" smtClean="0"/>
              <a:pPr/>
              <a:t>5</a:t>
            </a:fld>
            <a:endParaRPr lang="en-IN" dirty="0"/>
          </a:p>
        </p:txBody>
      </p:sp>
    </p:spTree>
    <p:extLst>
      <p:ext uri="{BB962C8B-B14F-4D97-AF65-F5344CB8AC3E}">
        <p14:creationId xmlns:p14="http://schemas.microsoft.com/office/powerpoint/2010/main" val="245881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Soft Skills</a:t>
            </a:r>
            <a:endParaRPr lang="en-IN" sz="4000" i="1" u="sng" dirty="0">
              <a:effectLst>
                <a:outerShdw blurRad="38100" dist="38100" dir="2700000" algn="tl">
                  <a:srgbClr val="000000">
                    <a:alpha val="43137"/>
                  </a:srgbClr>
                </a:outerShdw>
              </a:effectLst>
              <a:highlight>
                <a:srgbClr val="FF6600"/>
              </a:highlight>
            </a:endParaRPr>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Professionalism:</a:t>
            </a:r>
          </a:p>
          <a:p>
            <a:pPr marL="0" indent="0">
              <a:buNone/>
            </a:pPr>
            <a:r>
              <a:rPr lang="en-US" sz="2000" b="1" dirty="0"/>
              <a:t>         </a:t>
            </a:r>
            <a:r>
              <a:rPr lang="en-US" sz="2000" dirty="0"/>
              <a:t>Professionalism is the commitment to excellence, integrity, and continuous growth in every endeavor.</a:t>
            </a:r>
          </a:p>
          <a:p>
            <a:pPr marL="0" indent="0">
              <a:buFont typeface="Arial" panose="020B0604020202020204" pitchFamily="34" charset="0"/>
              <a:buNone/>
            </a:pPr>
            <a:r>
              <a:rPr lang="en-US" sz="2000" b="1" u="sng" dirty="0"/>
              <a:t>Trades of a professionalism:</a:t>
            </a:r>
          </a:p>
          <a:p>
            <a:pPr>
              <a:buFont typeface="Wingdings" panose="05000000000000000000" pitchFamily="2" charset="2"/>
              <a:buChar char="v"/>
            </a:pPr>
            <a:r>
              <a:rPr lang="en-US" sz="2000" dirty="0"/>
              <a:t>Communicate effectively</a:t>
            </a:r>
          </a:p>
          <a:p>
            <a:pPr>
              <a:buFont typeface="Wingdings" panose="05000000000000000000" pitchFamily="2" charset="2"/>
              <a:buChar char="v"/>
            </a:pPr>
            <a:r>
              <a:rPr lang="en-US" sz="2000" dirty="0"/>
              <a:t>Do more than expected</a:t>
            </a:r>
          </a:p>
          <a:p>
            <a:pPr>
              <a:buFont typeface="Wingdings" panose="05000000000000000000" pitchFamily="2" charset="2"/>
              <a:buChar char="v"/>
            </a:pPr>
            <a:r>
              <a:rPr lang="en-US" sz="2000" dirty="0"/>
              <a:t>Do what you say and say what you can do</a:t>
            </a:r>
          </a:p>
          <a:p>
            <a:pPr>
              <a:buFont typeface="Wingdings" panose="05000000000000000000" pitchFamily="2" charset="2"/>
              <a:buChar char="v"/>
            </a:pPr>
            <a:r>
              <a:rPr lang="en-US" sz="2000" dirty="0"/>
              <a:t>Make expertise you specially</a:t>
            </a:r>
          </a:p>
          <a:p>
            <a:pPr>
              <a:buFont typeface="Wingdings" panose="05000000000000000000" pitchFamily="2" charset="2"/>
              <a:buChar char="v"/>
            </a:pPr>
            <a:r>
              <a:rPr lang="en-US" sz="2000" dirty="0"/>
              <a:t>Put customer satisfaction first</a:t>
            </a:r>
          </a:p>
          <a:p>
            <a:pPr>
              <a:buFont typeface="Wingdings" panose="05000000000000000000" pitchFamily="2" charset="2"/>
              <a:buChar char="v"/>
            </a:pPr>
            <a:r>
              <a:rPr lang="en-US" sz="2000" dirty="0"/>
              <a:t>Positive outlook</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8118AB43-A525-7080-3AD9-8F8C5C41D5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1860993"/>
            <a:ext cx="5323029" cy="4076241"/>
          </a:xfrm>
          <a:prstGeom prst="rect">
            <a:avLst/>
          </a:prstGeom>
        </p:spPr>
      </p:pic>
      <p:sp>
        <p:nvSpPr>
          <p:cNvPr id="2" name="Slide Number Placeholder 1">
            <a:extLst>
              <a:ext uri="{FF2B5EF4-FFF2-40B4-BE49-F238E27FC236}">
                <a16:creationId xmlns:a16="http://schemas.microsoft.com/office/drawing/2014/main" id="{3A1F1D3E-B9CA-4D27-8AA9-38DD386CFCDB}"/>
              </a:ext>
            </a:extLst>
          </p:cNvPr>
          <p:cNvSpPr>
            <a:spLocks noGrp="1"/>
          </p:cNvSpPr>
          <p:nvPr>
            <p:ph type="sldNum" sz="quarter" idx="15"/>
          </p:nvPr>
        </p:nvSpPr>
        <p:spPr/>
        <p:txBody>
          <a:bodyPr/>
          <a:lstStyle/>
          <a:p>
            <a:fld id="{0879F475-59B1-4993-848A-C2B683DE9AF5}" type="slidenum">
              <a:rPr lang="en-IN" smtClean="0"/>
              <a:pPr/>
              <a:t>6</a:t>
            </a:fld>
            <a:endParaRPr lang="en-IN" dirty="0"/>
          </a:p>
        </p:txBody>
      </p:sp>
    </p:spTree>
    <p:extLst>
      <p:ext uri="{BB962C8B-B14F-4D97-AF65-F5344CB8AC3E}">
        <p14:creationId xmlns:p14="http://schemas.microsoft.com/office/powerpoint/2010/main" val="1181112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 : -</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Body Language: -</a:t>
            </a:r>
          </a:p>
          <a:p>
            <a:pPr marL="0" indent="0" algn="r">
              <a:buFont typeface="Arial" panose="020B0604020202020204" pitchFamily="34" charset="0"/>
              <a:buNone/>
            </a:pPr>
            <a:r>
              <a:rPr lang="en-US" sz="2000" dirty="0"/>
              <a:t>Effective Eye contact + Facial Expression + Hand Gesture = Good body language.</a:t>
            </a:r>
          </a:p>
          <a:p>
            <a:pPr marL="0" indent="0">
              <a:buFont typeface="Arial" panose="020B0604020202020204" pitchFamily="34" charset="0"/>
              <a:buNone/>
            </a:pPr>
            <a:r>
              <a:rPr lang="en-US" sz="2000" b="1" u="sng" dirty="0"/>
              <a:t>Different Communication Style: - </a:t>
            </a:r>
          </a:p>
          <a:p>
            <a:pPr marL="0" indent="0">
              <a:buFont typeface="Arial" panose="020B0604020202020204" pitchFamily="34" charset="0"/>
              <a:buNone/>
            </a:pPr>
            <a:r>
              <a:rPr lang="en-US" sz="2000" dirty="0"/>
              <a:t>1. Assertive Communication.</a:t>
            </a:r>
          </a:p>
          <a:p>
            <a:pPr marL="0" indent="0">
              <a:buFont typeface="Arial" panose="020B0604020202020204" pitchFamily="34" charset="0"/>
              <a:buNone/>
            </a:pPr>
            <a:r>
              <a:rPr lang="en-US" sz="2000" dirty="0"/>
              <a:t>2. Aggressive communication.</a:t>
            </a:r>
          </a:p>
          <a:p>
            <a:pPr marL="0" indent="0">
              <a:buFont typeface="Arial" panose="020B0604020202020204" pitchFamily="34" charset="0"/>
              <a:buNone/>
            </a:pPr>
            <a:r>
              <a:rPr lang="en-US" sz="2000" dirty="0"/>
              <a:t>3. Passive Communication</a:t>
            </a:r>
            <a:r>
              <a:rPr lang="en-US" sz="2000" b="1" u="sng" dirty="0"/>
              <a:t>.</a:t>
            </a:r>
          </a:p>
          <a:p>
            <a:pPr marL="0" indent="0">
              <a:buFont typeface="Arial" panose="020B0604020202020204" pitchFamily="34" charset="0"/>
              <a:buNone/>
            </a:pPr>
            <a:endParaRPr lang="en-US" sz="2000" b="1" u="sng" dirty="0"/>
          </a:p>
          <a:p>
            <a:pPr marL="0" indent="0">
              <a:buFont typeface="Arial" panose="020B0604020202020204" pitchFamily="34" charset="0"/>
              <a:buNone/>
            </a:pPr>
            <a:r>
              <a:rPr lang="en-US" sz="2000" b="1" u="sng" dirty="0"/>
              <a:t>[N: B – Recommended communication Style in the workplace is Assertive communication ]</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47505F54-DD9C-454F-7A36-8DEF87A0C7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5907" y="2132115"/>
            <a:ext cx="4394446" cy="3593982"/>
          </a:xfrm>
          <a:prstGeom prst="rect">
            <a:avLst/>
          </a:prstGeom>
        </p:spPr>
      </p:pic>
    </p:spTree>
    <p:extLst>
      <p:ext uri="{BB962C8B-B14F-4D97-AF65-F5344CB8AC3E}">
        <p14:creationId xmlns:p14="http://schemas.microsoft.com/office/powerpoint/2010/main" val="17595231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DB8464-839C-3641-75CC-F4F081154398}"/>
              </a:ext>
            </a:extLst>
          </p:cNvPr>
          <p:cNvSpPr>
            <a:spLocks noGrp="1"/>
          </p:cNvSpPr>
          <p:nvPr>
            <p:ph type="body" sz="quarter" idx="14"/>
          </p:nvPr>
        </p:nvSpPr>
        <p:spPr>
          <a:xfrm>
            <a:off x="463550" y="1074198"/>
            <a:ext cx="5821840" cy="5131293"/>
          </a:xfrm>
        </p:spPr>
        <p:txBody>
          <a:bodyPr>
            <a:normAutofit fontScale="77500" lnSpcReduction="20000"/>
          </a:bodyPr>
          <a:lstStyle/>
          <a:p>
            <a:r>
              <a:rPr lang="en-US" dirty="0"/>
              <a:t>Corporate dress code typically refers to the formal or semi-formal attire expected in a professional business environment. The key elements often include:</a:t>
            </a:r>
          </a:p>
          <a:p>
            <a:pPr>
              <a:buFont typeface="+mj-lt"/>
              <a:buAutoNum type="arabicPeriod"/>
            </a:pPr>
            <a:r>
              <a:rPr lang="en-US" b="1" dirty="0"/>
              <a:t>Men's Attire</a:t>
            </a:r>
            <a:r>
              <a:rPr lang="en-US" dirty="0"/>
              <a:t>:</a:t>
            </a:r>
          </a:p>
          <a:p>
            <a:pPr marL="742950" lvl="1" indent="-285750">
              <a:buFont typeface="+mj-lt"/>
              <a:buAutoNum type="arabicPeriod"/>
            </a:pPr>
            <a:r>
              <a:rPr lang="en-US" b="1" dirty="0"/>
              <a:t>Suits</a:t>
            </a:r>
            <a:r>
              <a:rPr lang="en-US" dirty="0"/>
              <a:t>: Usually in dark colors like black, navy, or gray, paired with a dress shirt and tie.</a:t>
            </a:r>
          </a:p>
          <a:p>
            <a:pPr marL="742950" lvl="1" indent="-285750">
              <a:buFont typeface="+mj-lt"/>
              <a:buAutoNum type="arabicPeriod"/>
            </a:pPr>
            <a:r>
              <a:rPr lang="en-US" b="1" dirty="0"/>
              <a:t>Dress Shoes</a:t>
            </a:r>
            <a:r>
              <a:rPr lang="en-US" dirty="0"/>
              <a:t>: Black or brown leather shoes.</a:t>
            </a:r>
          </a:p>
          <a:p>
            <a:pPr marL="742950" lvl="1" indent="-285750">
              <a:buFont typeface="+mj-lt"/>
              <a:buAutoNum type="arabicPeriod"/>
            </a:pPr>
            <a:r>
              <a:rPr lang="en-US" b="1" dirty="0"/>
              <a:t>Accessories</a:t>
            </a:r>
            <a:r>
              <a:rPr lang="en-US" dirty="0"/>
              <a:t>: Minimal jewelry, leather belts, and a watch.</a:t>
            </a:r>
          </a:p>
          <a:p>
            <a:pPr>
              <a:buFont typeface="+mj-lt"/>
              <a:buAutoNum type="arabicPeriod"/>
            </a:pPr>
            <a:r>
              <a:rPr lang="en-US" b="1" dirty="0"/>
              <a:t>Women's Attire</a:t>
            </a:r>
            <a:r>
              <a:rPr lang="en-US" dirty="0"/>
              <a:t>:</a:t>
            </a:r>
          </a:p>
          <a:p>
            <a:pPr marL="742950" lvl="1" indent="-285750">
              <a:buFont typeface="+mj-lt"/>
              <a:buAutoNum type="arabicPeriod"/>
            </a:pPr>
            <a:r>
              <a:rPr lang="en-US" b="1" dirty="0"/>
              <a:t>Suits or Dresses</a:t>
            </a:r>
            <a:r>
              <a:rPr lang="en-US" dirty="0"/>
              <a:t>: Tailored pantsuits, skirt suits, or formal dresses. The colors are usually conservative.</a:t>
            </a:r>
          </a:p>
          <a:p>
            <a:pPr marL="742950" lvl="1" indent="-285750">
              <a:buFont typeface="+mj-lt"/>
              <a:buAutoNum type="arabicPeriod"/>
            </a:pPr>
            <a:r>
              <a:rPr lang="en-US" b="1" dirty="0"/>
              <a:t>Blouses</a:t>
            </a:r>
            <a:r>
              <a:rPr lang="en-US" dirty="0"/>
              <a:t>: Paired with skirts or trousers.</a:t>
            </a:r>
          </a:p>
          <a:p>
            <a:pPr marL="742950" lvl="1" indent="-285750">
              <a:buFont typeface="+mj-lt"/>
              <a:buAutoNum type="arabicPeriod"/>
            </a:pPr>
            <a:r>
              <a:rPr lang="en-US" b="1" dirty="0"/>
              <a:t>Shoes</a:t>
            </a:r>
            <a:r>
              <a:rPr lang="en-US" dirty="0"/>
              <a:t>: Closed-toe heels or flats.</a:t>
            </a:r>
          </a:p>
          <a:p>
            <a:pPr marL="742950" lvl="1" indent="-285750">
              <a:buFont typeface="+mj-lt"/>
              <a:buAutoNum type="arabicPeriod"/>
            </a:pPr>
            <a:r>
              <a:rPr lang="en-US" b="1" dirty="0"/>
              <a:t>Accessories</a:t>
            </a:r>
            <a:r>
              <a:rPr lang="en-US" dirty="0"/>
              <a:t>: Minimal jewelry, often understated.</a:t>
            </a:r>
          </a:p>
          <a:p>
            <a:pPr>
              <a:buFont typeface="+mj-lt"/>
              <a:buAutoNum type="arabicPeriod"/>
            </a:pPr>
            <a:r>
              <a:rPr lang="en-US" b="1" dirty="0"/>
              <a:t>General Guidelines</a:t>
            </a:r>
            <a:r>
              <a:rPr lang="en-US" dirty="0"/>
              <a:t>:</a:t>
            </a:r>
          </a:p>
          <a:p>
            <a:pPr marL="742950" lvl="1" indent="-285750">
              <a:buFont typeface="+mj-lt"/>
              <a:buAutoNum type="arabicPeriod"/>
            </a:pPr>
            <a:r>
              <a:rPr lang="en-US" b="1" dirty="0"/>
              <a:t>Neat and Clean</a:t>
            </a:r>
            <a:r>
              <a:rPr lang="en-US" dirty="0"/>
              <a:t>: Clothes should be well-pressed, without wrinkles, and well-fitted.</a:t>
            </a:r>
          </a:p>
          <a:p>
            <a:pPr marL="742950" lvl="1" indent="-285750">
              <a:buFont typeface="+mj-lt"/>
              <a:buAutoNum type="arabicPeriod"/>
            </a:pPr>
            <a:r>
              <a:rPr lang="en-US" b="1" dirty="0"/>
              <a:t>Colors</a:t>
            </a:r>
            <a:r>
              <a:rPr lang="en-US" dirty="0"/>
              <a:t>: Avoid loud or bright colors; stick to neutral or muted shades.</a:t>
            </a:r>
          </a:p>
          <a:p>
            <a:pPr marL="742950" lvl="1" indent="-285750">
              <a:buFont typeface="+mj-lt"/>
              <a:buAutoNum type="arabicPeriod"/>
            </a:pPr>
            <a:r>
              <a:rPr lang="en-US" b="1" dirty="0"/>
              <a:t>Grooming</a:t>
            </a:r>
            <a:r>
              <a:rPr lang="en-US" dirty="0"/>
              <a:t>: Personal grooming is essential—hair should be tidy, nails trimmed, and overall appearance professional.</a:t>
            </a:r>
          </a:p>
          <a:p>
            <a:endParaRPr lang="en-IN" dirty="0"/>
          </a:p>
        </p:txBody>
      </p:sp>
      <p:sp>
        <p:nvSpPr>
          <p:cNvPr id="3" name="Title 2">
            <a:extLst>
              <a:ext uri="{FF2B5EF4-FFF2-40B4-BE49-F238E27FC236}">
                <a16:creationId xmlns:a16="http://schemas.microsoft.com/office/drawing/2014/main" id="{F8662FE2-EE4A-93E7-A6C6-11DD02B7946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cs typeface="+mj-cs"/>
              </a:rPr>
              <a:t>Learning 5 | Corporate </a:t>
            </a:r>
            <a:r>
              <a:rPr lang="en-US" b="1" dirty="0" err="1">
                <a:effectLst>
                  <a:outerShdw blurRad="38100" dist="38100" dir="2700000" algn="tl">
                    <a:srgbClr val="000000">
                      <a:alpha val="43137"/>
                    </a:srgbClr>
                  </a:outerShdw>
                </a:effectLst>
                <a:latin typeface="+mn-lt"/>
                <a:cs typeface="+mj-cs"/>
              </a:rPr>
              <a:t>Dresscode</a:t>
            </a:r>
            <a:r>
              <a:rPr lang="en-US" b="1" dirty="0">
                <a:effectLst>
                  <a:outerShdw blurRad="38100" dist="38100" dir="2700000" algn="tl">
                    <a:srgbClr val="000000">
                      <a:alpha val="43137"/>
                    </a:srgbClr>
                  </a:outerShdw>
                </a:effectLst>
                <a:latin typeface="+mn-lt"/>
                <a:cs typeface="+mj-cs"/>
              </a:rPr>
              <a:t>:</a:t>
            </a:r>
            <a:endParaRPr lang="en-IN" dirty="0"/>
          </a:p>
        </p:txBody>
      </p:sp>
      <p:sp>
        <p:nvSpPr>
          <p:cNvPr id="4" name="Slide Number Placeholder 3">
            <a:extLst>
              <a:ext uri="{FF2B5EF4-FFF2-40B4-BE49-F238E27FC236}">
                <a16:creationId xmlns:a16="http://schemas.microsoft.com/office/drawing/2014/main" id="{DDF04697-265B-D3CC-AC72-BB0AA75B7680}"/>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6" name="Picture 5">
            <a:extLst>
              <a:ext uri="{FF2B5EF4-FFF2-40B4-BE49-F238E27FC236}">
                <a16:creationId xmlns:a16="http://schemas.microsoft.com/office/drawing/2014/main" id="{93B89DC0-8D74-E26C-2AB2-EFF13004B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274" y="1074197"/>
            <a:ext cx="4731798" cy="5131293"/>
          </a:xfrm>
          <a:prstGeom prst="rect">
            <a:avLst/>
          </a:prstGeom>
        </p:spPr>
      </p:pic>
    </p:spTree>
    <p:extLst>
      <p:ext uri="{BB962C8B-B14F-4D97-AF65-F5344CB8AC3E}">
        <p14:creationId xmlns:p14="http://schemas.microsoft.com/office/powerpoint/2010/main" val="23963449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We did a team-based exercise based on Assertive Communication.</a:t>
            </a:r>
          </a:p>
          <a:p>
            <a:pPr marL="0" indent="0">
              <a:buFont typeface="Arial" panose="020B0604020202020204" pitchFamily="34" charset="0"/>
              <a:buNone/>
            </a:pPr>
            <a:endParaRPr lang="en-US" sz="2000" dirty="0"/>
          </a:p>
          <a:p>
            <a:pPr marL="457200" indent="-457200">
              <a:buFont typeface="Arial" panose="020B0604020202020204" pitchFamily="34" charset="0"/>
              <a:buAutoNum type="arabicPeriod"/>
            </a:pPr>
            <a:r>
              <a:rPr lang="en-US" sz="2000" dirty="0"/>
              <a:t>We got a deep insight into how it works for the organization.</a:t>
            </a:r>
          </a:p>
          <a:p>
            <a:pPr marL="457200" indent="-457200">
              <a:buFont typeface="Arial" panose="020B0604020202020204" pitchFamily="34" charset="0"/>
              <a:buAutoNum type="arabicPeriod"/>
            </a:pPr>
            <a:r>
              <a:rPr lang="en-US" sz="2000" dirty="0"/>
              <a:t>How Assertive behavior can solve all problems.</a:t>
            </a:r>
          </a:p>
          <a:p>
            <a:pPr marL="457200" indent="-457200">
              <a:buFont typeface="Arial" panose="020B0604020202020204" pitchFamily="34" charset="0"/>
              <a:buAutoNum type="arabicPeriod"/>
            </a:pPr>
            <a:r>
              <a:rPr lang="en-US" sz="2000" dirty="0"/>
              <a:t>For working in a team Assertive communication is very important.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CB65C561-48A9-E5EC-1EE7-61E7C47F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7231" y="2083982"/>
            <a:ext cx="4999656" cy="3695381"/>
          </a:xfrm>
          <a:prstGeom prst="rect">
            <a:avLst/>
          </a:prstGeom>
        </p:spPr>
      </p:pic>
    </p:spTree>
    <p:extLst>
      <p:ext uri="{BB962C8B-B14F-4D97-AF65-F5344CB8AC3E}">
        <p14:creationId xmlns:p14="http://schemas.microsoft.com/office/powerpoint/2010/main" val="12693438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20212</TotalTime>
  <Words>1822</Words>
  <Application>Microsoft Office PowerPoint</Application>
  <PresentationFormat>Widescreen</PresentationFormat>
  <Paragraphs>184</Paragraphs>
  <Slides>23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Calibri</vt:lpstr>
      <vt:lpstr>Courier New</vt:lpstr>
      <vt:lpstr>Google Sans</vt:lpstr>
      <vt:lpstr>Times New Roman</vt:lpstr>
      <vt:lpstr>Wingdings</vt:lpstr>
      <vt:lpstr>Office Theme</vt:lpstr>
      <vt:lpstr>think-cell Slide</vt:lpstr>
      <vt:lpstr>PowerPoint Presentation</vt:lpstr>
      <vt:lpstr>About Me</vt:lpstr>
      <vt:lpstr>PowerPoint Presentation</vt:lpstr>
      <vt:lpstr>PowerPoint Presentation</vt:lpstr>
      <vt:lpstr>Learning 1 | Soft Skills</vt:lpstr>
      <vt:lpstr>Learning 1 | Soft Skills</vt:lpstr>
      <vt:lpstr>Learning 2 | My takeaways : -</vt:lpstr>
      <vt:lpstr>Learning 5 | Corporate Dresscode:</vt:lpstr>
      <vt:lpstr>Learning 3 | My takeaways</vt:lpstr>
      <vt:lpstr>PowerPoint Presentation</vt:lpstr>
      <vt:lpstr>Learning 1 | Shortcut Keys Of MS Excell,</vt:lpstr>
      <vt:lpstr>PowerPoint Presentation</vt:lpstr>
      <vt:lpstr>Learning 2 | Microsoft Excel</vt:lpstr>
      <vt:lpstr>PowerPoint Presentation</vt:lpstr>
      <vt:lpstr>PowerPoint Presentation</vt:lpstr>
      <vt:lpstr>Learning 3 | Banking Domain</vt:lpstr>
      <vt:lpstr>Learning 3 | Banking Domain</vt:lpstr>
      <vt:lpstr>Learning 3 | Banking Domain</vt:lpstr>
      <vt:lpstr>Learning 7 | Banking Domain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SHUBHADIP PAUL</cp:lastModifiedBy>
  <cp:revision>506</cp:revision>
  <dcterms:created xsi:type="dcterms:W3CDTF">2022-01-18T12:35:56Z</dcterms:created>
  <dcterms:modified xsi:type="dcterms:W3CDTF">2024-10-03T14:28:08Z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