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147375615" r:id="rId5"/>
    <p:sldId id="2147375589" r:id="rId6"/>
    <p:sldId id="4848" r:id="rId7"/>
    <p:sldId id="2147375609" r:id="rId8"/>
    <p:sldId id="2147375597" r:id="rId9"/>
    <p:sldId id="2147375621" r:id="rId10"/>
    <p:sldId id="258" r:id="rId11"/>
    <p:sldId id="2147375600" r:id="rId12"/>
    <p:sldId id="2147375622" r:id="rId13"/>
    <p:sldId id="2147375616" r:id="rId14"/>
    <p:sldId id="2147375617" r:id="rId15"/>
    <p:sldId id="2147375623" r:id="rId16"/>
    <p:sldId id="2147375624" r:id="rId17"/>
    <p:sldId id="2147375618" r:id="rId18"/>
    <p:sldId id="2147375626" r:id="rId19"/>
    <p:sldId id="2147375627" r:id="rId20"/>
    <p:sldId id="2147375628" r:id="rId21"/>
    <p:sldId id="2147375630" r:id="rId22"/>
    <p:sldId id="2147375631"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7"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86" d="100"/>
          <a:sy n="86" d="100"/>
        </p:scale>
        <p:origin x="562" y="67"/>
      </p:cViewPr>
      <p:guideLst>
        <p:guide orient="horz" pos="867"/>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28B1AF-C344-4286-94A5-42E88BDEC885}" type="datetime1">
              <a:rPr lang="fr-FR" smtClean="0"/>
              <a:t>06/10/2024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Chakradhar Kanumarlapudi</a:t>
            </a:r>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0A7F-77BF-49CF-BF71-CF3F87829938}" type="datetime1">
              <a:rPr lang="fr-FR" smtClean="0"/>
              <a:t>06/10/2024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Chakradhar Kanumarlapudi</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26"/>
        <p:cNvGrpSpPr/>
        <p:nvPr/>
      </p:nvGrpSpPr>
      <p:grpSpPr>
        <a:xfrm>
          <a:off x="0" y="0"/>
          <a:ext cx="0" cy="0"/>
          <a:chOff x="0" y="0"/>
          <a:chExt cx="0" cy="0"/>
        </a:xfrm>
      </p:grpSpPr>
      <p:pic>
        <p:nvPicPr>
          <p:cNvPr id="27" name="Google Shape;27;p24"/>
          <p:cNvPicPr preferRelativeResize="0"/>
          <p:nvPr/>
        </p:nvPicPr>
        <p:blipFill rotWithShape="1">
          <a:blip r:embed="rId2">
            <a:alphaModFix/>
          </a:blip>
          <a:srcRect/>
          <a:stretch/>
        </p:blipFill>
        <p:spPr>
          <a:xfrm>
            <a:off x="12192" y="0"/>
            <a:ext cx="12167616" cy="6858000"/>
          </a:xfrm>
          <a:prstGeom prst="rect">
            <a:avLst/>
          </a:prstGeom>
          <a:noFill/>
          <a:ln>
            <a:noFill/>
          </a:ln>
        </p:spPr>
      </p:pic>
      <p:sp>
        <p:nvSpPr>
          <p:cNvPr id="28" name="Google Shape;28;p24"/>
          <p:cNvSpPr/>
          <p:nvPr/>
        </p:nvSpPr>
        <p:spPr>
          <a:xfrm>
            <a:off x="0" y="4712677"/>
            <a:ext cx="12192000" cy="214532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a:solidFill>
                <a:schemeClr val="lt1"/>
              </a:solidFill>
              <a:latin typeface="Arial"/>
              <a:ea typeface="Arial"/>
              <a:cs typeface="Arial"/>
              <a:sym typeface="Arial"/>
            </a:endParaRPr>
          </a:p>
        </p:txBody>
      </p:sp>
      <p:pic>
        <p:nvPicPr>
          <p:cNvPr id="29" name="Google Shape;29;p24"/>
          <p:cNvPicPr preferRelativeResize="0"/>
          <p:nvPr/>
        </p:nvPicPr>
        <p:blipFill rotWithShape="1">
          <a:blip r:embed="rId3">
            <a:alphaModFix/>
          </a:blip>
          <a:srcRect r="15398"/>
          <a:stretch/>
        </p:blipFill>
        <p:spPr>
          <a:xfrm>
            <a:off x="-1" y="8790"/>
            <a:ext cx="12192001" cy="4703886"/>
          </a:xfrm>
          <a:prstGeom prst="rect">
            <a:avLst/>
          </a:prstGeom>
          <a:noFill/>
          <a:ln>
            <a:noFill/>
          </a:ln>
        </p:spPr>
      </p:pic>
      <p:sp>
        <p:nvSpPr>
          <p:cNvPr id="30" name="Google Shape;30;p24"/>
          <p:cNvSpPr/>
          <p:nvPr/>
        </p:nvSpPr>
        <p:spPr>
          <a:xfrm>
            <a:off x="12192" y="438776"/>
            <a:ext cx="12179808" cy="4712677"/>
          </a:xfrm>
          <a:prstGeom prst="rect">
            <a:avLst/>
          </a:prstGeom>
          <a:solidFill>
            <a:schemeClr val="dk1">
              <a:alpha val="5529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31" name="Google Shape;31;p24"/>
          <p:cNvSpPr txBox="1">
            <a:spLocks noGrp="1"/>
          </p:cNvSpPr>
          <p:nvPr>
            <p:ph type="body" idx="1"/>
          </p:nvPr>
        </p:nvSpPr>
        <p:spPr>
          <a:xfrm>
            <a:off x="398156" y="3270882"/>
            <a:ext cx="11562786" cy="1424148"/>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1000"/>
              </a:spcBef>
              <a:spcAft>
                <a:spcPts val="0"/>
              </a:spcAft>
              <a:buClr>
                <a:schemeClr val="lt1"/>
              </a:buClr>
              <a:buSzPts val="4400"/>
              <a:buFont typeface="Arial"/>
              <a:buNone/>
              <a:defRPr sz="4400" b="1">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4400"/>
              <a:buFont typeface="Arial"/>
              <a:buNone/>
              <a:defRPr sz="4400">
                <a:latin typeface="Arial"/>
                <a:ea typeface="Arial"/>
                <a:cs typeface="Arial"/>
                <a:sym typeface="Arial"/>
              </a:defRPr>
            </a:lvl2pPr>
            <a:lvl3pPr marL="1371600" lvl="2" indent="-228600" algn="l">
              <a:lnSpc>
                <a:spcPct val="90000"/>
              </a:lnSpc>
              <a:spcBef>
                <a:spcPts val="500"/>
              </a:spcBef>
              <a:spcAft>
                <a:spcPts val="0"/>
              </a:spcAft>
              <a:buClr>
                <a:schemeClr val="dk1"/>
              </a:buClr>
              <a:buSzPts val="4400"/>
              <a:buFont typeface="Arial"/>
              <a:buNone/>
              <a:defRPr sz="4400">
                <a:latin typeface="Arial"/>
                <a:ea typeface="Arial"/>
                <a:cs typeface="Arial"/>
                <a:sym typeface="Arial"/>
              </a:defRPr>
            </a:lvl3pPr>
            <a:lvl4pPr marL="1828800" lvl="3" indent="-228600" algn="l">
              <a:lnSpc>
                <a:spcPct val="90000"/>
              </a:lnSpc>
              <a:spcBef>
                <a:spcPts val="500"/>
              </a:spcBef>
              <a:spcAft>
                <a:spcPts val="0"/>
              </a:spcAft>
              <a:buClr>
                <a:schemeClr val="dk1"/>
              </a:buClr>
              <a:buSzPts val="4400"/>
              <a:buFont typeface="Arial"/>
              <a:buNone/>
              <a:defRPr sz="4400">
                <a:latin typeface="Arial"/>
                <a:ea typeface="Arial"/>
                <a:cs typeface="Arial"/>
                <a:sym typeface="Arial"/>
              </a:defRPr>
            </a:lvl4pPr>
            <a:lvl5pPr marL="2286000" lvl="4" indent="-228600" algn="l">
              <a:lnSpc>
                <a:spcPct val="90000"/>
              </a:lnSpc>
              <a:spcBef>
                <a:spcPts val="500"/>
              </a:spcBef>
              <a:spcAft>
                <a:spcPts val="0"/>
              </a:spcAft>
              <a:buClr>
                <a:schemeClr val="dk1"/>
              </a:buClr>
              <a:buSzPts val="4400"/>
              <a:buFont typeface="Arial"/>
              <a:buNone/>
              <a:defRPr sz="4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2" name="Google Shape;32;p24"/>
          <p:cNvCxnSpPr/>
          <p:nvPr/>
        </p:nvCxnSpPr>
        <p:spPr>
          <a:xfrm>
            <a:off x="431800" y="6520168"/>
            <a:ext cx="10083800" cy="0"/>
          </a:xfrm>
          <a:prstGeom prst="straightConnector1">
            <a:avLst/>
          </a:prstGeom>
          <a:noFill/>
          <a:ln w="9525" cap="flat" cmpd="sng">
            <a:solidFill>
              <a:srgbClr val="FF6600"/>
            </a:solidFill>
            <a:prstDash val="solid"/>
            <a:miter lim="800000"/>
            <a:headEnd type="none" w="sm" len="sm"/>
            <a:tailEnd type="none" w="sm" len="sm"/>
          </a:ln>
        </p:spPr>
      </p:cxnSp>
      <p:pic>
        <p:nvPicPr>
          <p:cNvPr id="33" name="Google Shape;33;p24"/>
          <p:cNvPicPr preferRelativeResize="0"/>
          <p:nvPr/>
        </p:nvPicPr>
        <p:blipFill rotWithShape="1">
          <a:blip r:embed="rId4">
            <a:alphaModFix/>
          </a:blip>
          <a:srcRect/>
          <a:stretch/>
        </p:blipFill>
        <p:spPr>
          <a:xfrm>
            <a:off x="10622025" y="6313244"/>
            <a:ext cx="1059076" cy="330718"/>
          </a:xfrm>
          <a:prstGeom prst="rect">
            <a:avLst/>
          </a:prstGeom>
          <a:noFill/>
          <a:ln>
            <a:noFill/>
          </a:ln>
        </p:spPr>
      </p:pic>
    </p:spTree>
    <p:extLst>
      <p:ext uri="{BB962C8B-B14F-4D97-AF65-F5344CB8AC3E}">
        <p14:creationId xmlns:p14="http://schemas.microsoft.com/office/powerpoint/2010/main" val="246043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 id="2147483667" r:id="rId14"/>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3.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985895"/>
            <a:ext cx="10525125" cy="1217769"/>
          </a:xfrm>
        </p:spPr>
        <p:txBody>
          <a:bodyPr anchor="b">
            <a:spAutoFit/>
          </a:bodyPr>
          <a:lstStyle/>
          <a:p>
            <a:r>
              <a:rPr lang="en-US" sz="4000" dirty="0"/>
              <a:t>My Weekly Journey PPT- 2</a:t>
            </a:r>
          </a:p>
          <a:p>
            <a:r>
              <a:rPr lang="en-US" sz="3200" b="0" dirty="0"/>
              <a:t>(30/09/2024 – 04/10/2024)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987416"/>
            <a:ext cx="8299182" cy="523220"/>
          </a:xfrm>
          <a:prstGeom prst="rect">
            <a:avLst/>
          </a:prstGeom>
          <a:noFill/>
        </p:spPr>
        <p:txBody>
          <a:bodyPr wrap="square" rtlCol="0">
            <a:spAutoFit/>
          </a:bodyPr>
          <a:lstStyle/>
          <a:p>
            <a:r>
              <a:rPr lang="en-US" sz="2800" b="1" dirty="0">
                <a:solidFill>
                  <a:schemeClr val="bg1"/>
                </a:solidFill>
              </a:rPr>
              <a:t>Name – Shubhadip Paul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US" sz="2800" b="1" dirty="0">
                <a:solidFill>
                  <a:schemeClr val="bg1"/>
                </a:solidFill>
              </a:rPr>
              <a:t>A</a:t>
            </a:r>
            <a:r>
              <a:rPr lang="en-IN" sz="2800" b="1" dirty="0" err="1">
                <a:solidFill>
                  <a:schemeClr val="bg1"/>
                </a:solidFill>
              </a:rPr>
              <a:t>xis</a:t>
            </a:r>
            <a:r>
              <a:rPr lang="en-IN" sz="2800" b="1" dirty="0">
                <a:solidFill>
                  <a:schemeClr val="bg1"/>
                </a:solidFill>
              </a:rPr>
              <a:t> Bank Quality Assurance Trainee</a:t>
            </a:r>
          </a:p>
        </p:txBody>
      </p:sp>
    </p:spTree>
    <p:extLst>
      <p:ext uri="{BB962C8B-B14F-4D97-AF65-F5344CB8AC3E}">
        <p14:creationId xmlns:p14="http://schemas.microsoft.com/office/powerpoint/2010/main" val="31537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takeaways I QA :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400" dirty="0"/>
              <a:t>Quality Assurance (QA) systematically monitors, evaluates, and improves the quality of software products to ensure they meet defined standards and customer expectations. QA aims to prevent defects and ensure reliability, functionality, and usability.</a:t>
            </a:r>
          </a:p>
          <a:p>
            <a:pPr marL="0" indent="0" algn="just">
              <a:buFont typeface="Arial" panose="020B0604020202020204" pitchFamily="34" charset="0"/>
              <a:buNone/>
            </a:pPr>
            <a:endParaRPr lang="en-US" sz="1400" dirty="0"/>
          </a:p>
          <a:p>
            <a:r>
              <a:rPr lang="en-US" sz="1600" b="1" dirty="0"/>
              <a:t>QA Process in 3 Steps</a:t>
            </a:r>
            <a:r>
              <a:rPr lang="en-US" sz="1600" dirty="0"/>
              <a:t>:</a:t>
            </a:r>
          </a:p>
          <a:p>
            <a:pPr>
              <a:buFont typeface="+mj-lt"/>
              <a:buAutoNum type="arabicPeriod"/>
            </a:pPr>
            <a:r>
              <a:rPr lang="en-US" sz="1600" b="1" dirty="0"/>
              <a:t>Test Planning</a:t>
            </a:r>
            <a:r>
              <a:rPr lang="en-US" sz="1600" dirty="0"/>
              <a:t>: Analyze requirements, define testing objectives, and create a test plan.</a:t>
            </a:r>
          </a:p>
          <a:p>
            <a:pPr>
              <a:buFont typeface="+mj-lt"/>
              <a:buAutoNum type="arabicPeriod"/>
            </a:pPr>
            <a:r>
              <a:rPr lang="en-US" sz="1600" b="1" dirty="0"/>
              <a:t>Test Execution</a:t>
            </a:r>
            <a:r>
              <a:rPr lang="en-US" sz="1600" dirty="0"/>
              <a:t>: Test cases, document defects, and verify their resolution.</a:t>
            </a:r>
          </a:p>
          <a:p>
            <a:pPr>
              <a:buFont typeface="+mj-lt"/>
              <a:buAutoNum type="arabicPeriod"/>
            </a:pPr>
            <a:r>
              <a:rPr lang="en-US" sz="1600" b="1" dirty="0"/>
              <a:t>Test Closure</a:t>
            </a:r>
            <a:r>
              <a:rPr lang="en-US" sz="1600" dirty="0"/>
              <a:t>: Summarize the testing activities, prepare a report, and assess overall product quality.</a:t>
            </a:r>
          </a:p>
          <a:p>
            <a:pPr marL="0" indent="0" algn="just">
              <a:buFont typeface="Arial" panose="020B0604020202020204" pitchFamily="34" charset="0"/>
              <a:buNone/>
            </a:pPr>
            <a:r>
              <a:rPr lang="en-US" sz="1400" dirty="0"/>
              <a:t>	If there is no Defect = There is No QA</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EE052024-A043-EC4E-9597-8042AC709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3252" y="1970062"/>
            <a:ext cx="5003268" cy="3967172"/>
          </a:xfrm>
          <a:prstGeom prst="rect">
            <a:avLst/>
          </a:prstGeom>
        </p:spPr>
      </p:pic>
    </p:spTree>
    <p:extLst>
      <p:ext uri="{BB962C8B-B14F-4D97-AF65-F5344CB8AC3E}">
        <p14:creationId xmlns:p14="http://schemas.microsoft.com/office/powerpoint/2010/main" val="1759523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DB8464-839C-3641-75CC-F4F081154398}"/>
              </a:ext>
            </a:extLst>
          </p:cNvPr>
          <p:cNvSpPr>
            <a:spLocks noGrp="1"/>
          </p:cNvSpPr>
          <p:nvPr>
            <p:ph type="body" sz="quarter" idx="14"/>
          </p:nvPr>
        </p:nvSpPr>
        <p:spPr>
          <a:xfrm>
            <a:off x="463550" y="1074198"/>
            <a:ext cx="5821840" cy="5131293"/>
          </a:xfrm>
        </p:spPr>
        <p:txBody>
          <a:bodyPr>
            <a:normAutofit lnSpcReduction="10000"/>
          </a:bodyPr>
          <a:lstStyle/>
          <a:p>
            <a:pPr algn="just"/>
            <a:r>
              <a:rPr lang="en-US" b="1" dirty="0"/>
              <a:t>Software Development Life Cycle (SDLC) Brief Overview</a:t>
            </a:r>
            <a:r>
              <a:rPr lang="en-US" dirty="0"/>
              <a:t>:</a:t>
            </a:r>
          </a:p>
          <a:p>
            <a:pPr algn="just">
              <a:buFont typeface="+mj-lt"/>
              <a:buAutoNum type="arabicPeriod"/>
            </a:pPr>
            <a:r>
              <a:rPr lang="en-US" b="1" dirty="0"/>
              <a:t>Requirement Analysis</a:t>
            </a:r>
            <a:r>
              <a:rPr lang="en-US" dirty="0"/>
              <a:t>: Gather and understand business requirements from stakeholders to define what the software should do.</a:t>
            </a:r>
          </a:p>
          <a:p>
            <a:pPr algn="just">
              <a:buFont typeface="+mj-lt"/>
              <a:buAutoNum type="arabicPeriod"/>
            </a:pPr>
            <a:r>
              <a:rPr lang="en-US" b="1" dirty="0"/>
              <a:t>Planning</a:t>
            </a:r>
            <a:r>
              <a:rPr lang="en-US" dirty="0"/>
              <a:t>: Outline project scope, costs, resources, and schedules to create a roadmap.</a:t>
            </a:r>
          </a:p>
          <a:p>
            <a:pPr algn="just">
              <a:buFont typeface="+mj-lt"/>
              <a:buAutoNum type="arabicPeriod"/>
            </a:pPr>
            <a:r>
              <a:rPr lang="en-US" b="1" dirty="0"/>
              <a:t>Design</a:t>
            </a:r>
            <a:r>
              <a:rPr lang="en-US" dirty="0"/>
              <a:t>: Develop system architecture, database design, and user interface.</a:t>
            </a:r>
          </a:p>
          <a:p>
            <a:pPr algn="just">
              <a:buFont typeface="+mj-lt"/>
              <a:buAutoNum type="arabicPeriod"/>
            </a:pPr>
            <a:r>
              <a:rPr lang="en-US" b="1" dirty="0"/>
              <a:t>Development</a:t>
            </a:r>
            <a:r>
              <a:rPr lang="en-US" dirty="0"/>
              <a:t>: Write the code and build the application based on design specifications.</a:t>
            </a:r>
          </a:p>
          <a:p>
            <a:pPr algn="just">
              <a:buFont typeface="+mj-lt"/>
              <a:buAutoNum type="arabicPeriod"/>
            </a:pPr>
            <a:r>
              <a:rPr lang="en-US" b="1" dirty="0"/>
              <a:t>Testing</a:t>
            </a:r>
            <a:r>
              <a:rPr lang="en-US" dirty="0"/>
              <a:t>: Conduct testing to find and fix bugs, ensuring the software meets requirements.</a:t>
            </a:r>
          </a:p>
          <a:p>
            <a:pPr algn="just">
              <a:buFont typeface="+mj-lt"/>
              <a:buAutoNum type="arabicPeriod"/>
            </a:pPr>
            <a:r>
              <a:rPr lang="en-US" b="1" dirty="0"/>
              <a:t>Deployment</a:t>
            </a:r>
            <a:r>
              <a:rPr lang="en-US" dirty="0"/>
              <a:t>: Release the completed software for users to access.</a:t>
            </a:r>
          </a:p>
          <a:p>
            <a:pPr algn="just">
              <a:buFont typeface="+mj-lt"/>
              <a:buAutoNum type="arabicPeriod"/>
            </a:pPr>
            <a:r>
              <a:rPr lang="en-US" b="1" dirty="0"/>
              <a:t>Maintenance</a:t>
            </a:r>
            <a:r>
              <a:rPr lang="en-US" dirty="0"/>
              <a:t>: Provide support, make enhancements, and fix issues post-release.</a:t>
            </a:r>
          </a:p>
          <a:p>
            <a:pPr algn="just"/>
            <a:endParaRPr lang="en-IN" dirty="0"/>
          </a:p>
        </p:txBody>
      </p:sp>
      <p:sp>
        <p:nvSpPr>
          <p:cNvPr id="3" name="Title 2">
            <a:extLst>
              <a:ext uri="{FF2B5EF4-FFF2-40B4-BE49-F238E27FC236}">
                <a16:creationId xmlns:a16="http://schemas.microsoft.com/office/drawing/2014/main" id="{F8662FE2-EE4A-93E7-A6C6-11DD02B7946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 Software Development Life Cycle (SDLC):</a:t>
            </a:r>
            <a:endParaRPr lang="en-IN" dirty="0"/>
          </a:p>
        </p:txBody>
      </p:sp>
      <p:sp>
        <p:nvSpPr>
          <p:cNvPr id="4" name="Slide Number Placeholder 3">
            <a:extLst>
              <a:ext uri="{FF2B5EF4-FFF2-40B4-BE49-F238E27FC236}">
                <a16:creationId xmlns:a16="http://schemas.microsoft.com/office/drawing/2014/main" id="{DDF04697-265B-D3CC-AC72-BB0AA75B7680}"/>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7" name="Picture 6">
            <a:extLst>
              <a:ext uri="{FF2B5EF4-FFF2-40B4-BE49-F238E27FC236}">
                <a16:creationId xmlns:a16="http://schemas.microsoft.com/office/drawing/2014/main" id="{6F4E0C9C-21B9-1F56-645B-B4E6FAB5D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390" y="1047417"/>
            <a:ext cx="5753903" cy="4763165"/>
          </a:xfrm>
          <a:prstGeom prst="rect">
            <a:avLst/>
          </a:prstGeom>
        </p:spPr>
      </p:pic>
    </p:spTree>
    <p:extLst>
      <p:ext uri="{BB962C8B-B14F-4D97-AF65-F5344CB8AC3E}">
        <p14:creationId xmlns:p14="http://schemas.microsoft.com/office/powerpoint/2010/main" val="23963449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B6C173-F996-7E37-E4EA-5A9B4E697A8C}"/>
              </a:ext>
            </a:extLst>
          </p:cNvPr>
          <p:cNvSpPr>
            <a:spLocks noGrp="1"/>
          </p:cNvSpPr>
          <p:nvPr>
            <p:ph type="body" sz="quarter" idx="14"/>
          </p:nvPr>
        </p:nvSpPr>
        <p:spPr/>
        <p:txBody>
          <a:bodyPr>
            <a:noAutofit/>
          </a:bodyPr>
          <a:lstStyle/>
          <a:p>
            <a:pPr algn="just"/>
            <a:r>
              <a:rPr lang="en-US" sz="2400" b="1" dirty="0"/>
              <a:t>Different SDLC Models</a:t>
            </a:r>
            <a:r>
              <a:rPr lang="en-US" sz="2400" dirty="0"/>
              <a:t>:</a:t>
            </a:r>
          </a:p>
          <a:p>
            <a:pPr algn="just">
              <a:buFont typeface="+mj-lt"/>
              <a:buAutoNum type="arabicPeriod"/>
            </a:pPr>
            <a:r>
              <a:rPr lang="en-US" sz="2400" b="1" dirty="0"/>
              <a:t>Waterfall Model</a:t>
            </a:r>
            <a:r>
              <a:rPr lang="en-US" sz="2400" dirty="0"/>
              <a:t>: A linear sequential model where each phase must be completed before the next begins.</a:t>
            </a:r>
          </a:p>
          <a:p>
            <a:pPr algn="just">
              <a:buFont typeface="+mj-lt"/>
              <a:buAutoNum type="arabicPeriod"/>
            </a:pPr>
            <a:r>
              <a:rPr lang="en-US" sz="2400" b="1" dirty="0"/>
              <a:t>Agile Model</a:t>
            </a:r>
            <a:r>
              <a:rPr lang="en-US" sz="2400" dirty="0"/>
              <a:t>: An iterative and incremental model that emphasizes flexibility, collaboration, and delivering small, functional software units in sprints.</a:t>
            </a:r>
          </a:p>
          <a:p>
            <a:pPr algn="just">
              <a:buFont typeface="+mj-lt"/>
              <a:buAutoNum type="arabicPeriod"/>
            </a:pPr>
            <a:r>
              <a:rPr lang="en-US" sz="2400" b="1" dirty="0"/>
              <a:t>V-Model (Verification and Validation)</a:t>
            </a:r>
            <a:r>
              <a:rPr lang="en-US" sz="2400" dirty="0"/>
              <a:t>: Similar to Waterfall but each development phase is directly associated with a corresponding testing phase.</a:t>
            </a:r>
          </a:p>
          <a:p>
            <a:pPr algn="just">
              <a:buFont typeface="+mj-lt"/>
              <a:buAutoNum type="arabicPeriod"/>
            </a:pPr>
            <a:r>
              <a:rPr lang="en-US" sz="2400" b="1" dirty="0"/>
              <a:t>Iterative Model</a:t>
            </a:r>
            <a:r>
              <a:rPr lang="en-US" sz="2400" dirty="0"/>
              <a:t>: Builds an initial version of the software, then continuously improves it through multiple iterations.</a:t>
            </a:r>
          </a:p>
          <a:p>
            <a:pPr algn="just">
              <a:buFont typeface="+mj-lt"/>
              <a:buAutoNum type="arabicPeriod"/>
            </a:pPr>
            <a:r>
              <a:rPr lang="en-US" sz="2400" b="1" dirty="0"/>
              <a:t>Spiral Model</a:t>
            </a:r>
            <a:r>
              <a:rPr lang="en-US" sz="2400" dirty="0"/>
              <a:t>: Combines iterative development with risk analysis, focusing on reducing risks through iterations.</a:t>
            </a:r>
          </a:p>
          <a:p>
            <a:pPr algn="just">
              <a:buFont typeface="+mj-lt"/>
              <a:buAutoNum type="arabicPeriod"/>
            </a:pPr>
            <a:r>
              <a:rPr lang="en-US" sz="2400" b="1" dirty="0"/>
              <a:t>Big Bang Model</a:t>
            </a:r>
            <a:r>
              <a:rPr lang="en-US" sz="2400" dirty="0"/>
              <a:t>: Developers start coding without much planning, used for small projects with undefined or changing requirements.</a:t>
            </a:r>
          </a:p>
          <a:p>
            <a:pPr algn="just"/>
            <a:endParaRPr lang="en-IN" sz="2400" dirty="0"/>
          </a:p>
        </p:txBody>
      </p:sp>
      <p:sp>
        <p:nvSpPr>
          <p:cNvPr id="3" name="Title 2">
            <a:extLst>
              <a:ext uri="{FF2B5EF4-FFF2-40B4-BE49-F238E27FC236}">
                <a16:creationId xmlns:a16="http://schemas.microsoft.com/office/drawing/2014/main" id="{2FCC15B6-E46E-32E7-67F4-321287DB1D8F}"/>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 Software Development Life Cycle (SDLC) Models:</a:t>
            </a:r>
            <a:endParaRPr lang="en-IN" dirty="0"/>
          </a:p>
        </p:txBody>
      </p:sp>
      <p:sp>
        <p:nvSpPr>
          <p:cNvPr id="4" name="Slide Number Placeholder 3">
            <a:extLst>
              <a:ext uri="{FF2B5EF4-FFF2-40B4-BE49-F238E27FC236}">
                <a16:creationId xmlns:a16="http://schemas.microsoft.com/office/drawing/2014/main" id="{D0B43317-755A-F2F5-B76E-D960E2F54129}"/>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Tree>
    <p:extLst>
      <p:ext uri="{BB962C8B-B14F-4D97-AF65-F5344CB8AC3E}">
        <p14:creationId xmlns:p14="http://schemas.microsoft.com/office/powerpoint/2010/main" val="3927953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2E9B2F-FE7A-F4FF-25D3-821382560404}"/>
              </a:ext>
            </a:extLst>
          </p:cNvPr>
          <p:cNvSpPr>
            <a:spLocks noGrp="1"/>
          </p:cNvSpPr>
          <p:nvPr>
            <p:ph type="body" sz="quarter" idx="14"/>
          </p:nvPr>
        </p:nvSpPr>
        <p:spPr/>
        <p:txBody>
          <a:bodyPr>
            <a:noAutofit/>
          </a:bodyPr>
          <a:lstStyle/>
          <a:p>
            <a:pPr algn="just"/>
            <a:r>
              <a:rPr lang="en-US" b="1" dirty="0"/>
              <a:t>Agile Model Overview</a:t>
            </a:r>
          </a:p>
          <a:p>
            <a:pPr algn="just"/>
            <a:r>
              <a:rPr lang="en-US" dirty="0"/>
              <a:t>The Agile Model is a flexible and iterative approach to software development that emphasizes collaboration, customer feedback, and rapid delivery of functional software. It breaks down projects into smaller, manageable units called sprints, allowing teams to adapt to changes and continuously improve the product.</a:t>
            </a:r>
          </a:p>
          <a:p>
            <a:pPr algn="just"/>
            <a:r>
              <a:rPr lang="en-US" b="1" dirty="0"/>
              <a:t>Key Principles of Agile</a:t>
            </a:r>
          </a:p>
          <a:p>
            <a:pPr algn="just">
              <a:buFont typeface="Arial" panose="020B0604020202020204" pitchFamily="34" charset="0"/>
              <a:buChar char="•"/>
            </a:pPr>
            <a:r>
              <a:rPr lang="en-US" b="1" dirty="0"/>
              <a:t>Customer Collaboration</a:t>
            </a:r>
            <a:r>
              <a:rPr lang="en-US" dirty="0"/>
              <a:t>: Engage with customers throughout the development process to ensure their needs are met.</a:t>
            </a:r>
          </a:p>
          <a:p>
            <a:pPr algn="just">
              <a:buFont typeface="Arial" panose="020B0604020202020204" pitchFamily="34" charset="0"/>
              <a:buChar char="•"/>
            </a:pPr>
            <a:r>
              <a:rPr lang="en-US" b="1" dirty="0"/>
              <a:t>Iterative Development</a:t>
            </a:r>
            <a:r>
              <a:rPr lang="en-US" dirty="0"/>
              <a:t>: Develop software in small increments, allowing for regular feedback and adjustments.</a:t>
            </a:r>
          </a:p>
          <a:p>
            <a:pPr algn="just">
              <a:buFont typeface="Arial" panose="020B0604020202020204" pitchFamily="34" charset="0"/>
              <a:buChar char="•"/>
            </a:pPr>
            <a:r>
              <a:rPr lang="en-US" b="1" dirty="0"/>
              <a:t>Flexibility</a:t>
            </a:r>
            <a:r>
              <a:rPr lang="en-US" dirty="0"/>
              <a:t>: Respond to changing requirements, even late in the development process.</a:t>
            </a:r>
          </a:p>
          <a:p>
            <a:pPr algn="just">
              <a:buFont typeface="Arial" panose="020B0604020202020204" pitchFamily="34" charset="0"/>
              <a:buChar char="•"/>
            </a:pPr>
            <a:r>
              <a:rPr lang="en-US" b="1" dirty="0"/>
              <a:t>Cross-Functional Teams</a:t>
            </a:r>
            <a:r>
              <a:rPr lang="en-US" dirty="0"/>
              <a:t>: Encourage collaboration among team members with different skill sets.</a:t>
            </a:r>
          </a:p>
          <a:p>
            <a:pPr algn="just"/>
            <a:endParaRPr lang="en-IN" dirty="0"/>
          </a:p>
        </p:txBody>
      </p:sp>
      <p:sp>
        <p:nvSpPr>
          <p:cNvPr id="3" name="Title 2">
            <a:extLst>
              <a:ext uri="{FF2B5EF4-FFF2-40B4-BE49-F238E27FC236}">
                <a16:creationId xmlns:a16="http://schemas.microsoft.com/office/drawing/2014/main" id="{37AD0597-75DA-411D-3486-1333C455C172}"/>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 Agile Model 99% Used Model :</a:t>
            </a:r>
            <a:endParaRPr lang="en-IN" dirty="0"/>
          </a:p>
        </p:txBody>
      </p:sp>
      <p:sp>
        <p:nvSpPr>
          <p:cNvPr id="4" name="Slide Number Placeholder 3">
            <a:extLst>
              <a:ext uri="{FF2B5EF4-FFF2-40B4-BE49-F238E27FC236}">
                <a16:creationId xmlns:a16="http://schemas.microsoft.com/office/drawing/2014/main" id="{73022D92-41F6-2818-0A8D-CADB93E003A5}"/>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Tree>
    <p:extLst>
      <p:ext uri="{BB962C8B-B14F-4D97-AF65-F5344CB8AC3E}">
        <p14:creationId xmlns:p14="http://schemas.microsoft.com/office/powerpoint/2010/main" val="950778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sz="4000" b="1" dirty="0">
                <a:effectLst>
                  <a:outerShdw blurRad="38100" dist="38100" dir="2700000" algn="tl">
                    <a:srgbClr val="000000">
                      <a:alpha val="43137"/>
                    </a:srgbClr>
                  </a:outerShdw>
                </a:effectLst>
                <a:latin typeface="+mn-lt"/>
                <a:cs typeface="+mj-cs"/>
              </a:rPr>
              <a:t>Learning  | Agile Model 99% Used Model :</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Agile Process Steps in 3 Basic Sprint Steps</a:t>
            </a:r>
          </a:p>
          <a:p>
            <a:pPr>
              <a:buFont typeface="+mj-lt"/>
              <a:buAutoNum type="arabicPeriod"/>
            </a:pPr>
            <a:r>
              <a:rPr lang="en-US" sz="1400" b="1" dirty="0"/>
              <a:t>Sprint Planning</a:t>
            </a:r>
            <a:r>
              <a:rPr lang="en-US" sz="1400" dirty="0"/>
              <a:t>:</a:t>
            </a:r>
          </a:p>
          <a:p>
            <a:pPr marL="742950" lvl="1" indent="-285750">
              <a:buFont typeface="+mj-lt"/>
              <a:buAutoNum type="arabicPeriod"/>
            </a:pPr>
            <a:r>
              <a:rPr lang="en-US" sz="1400" dirty="0"/>
              <a:t>Define the sprint goal and select user stories from the Product Backlog to be completed during the sprint.</a:t>
            </a:r>
          </a:p>
          <a:p>
            <a:pPr marL="742950" lvl="1" indent="-285750">
              <a:buFont typeface="+mj-lt"/>
              <a:buAutoNum type="arabicPeriod"/>
            </a:pPr>
            <a:r>
              <a:rPr lang="en-US" sz="1400" dirty="0"/>
              <a:t>Estimate effort and assign tasks to team members.</a:t>
            </a:r>
          </a:p>
          <a:p>
            <a:pPr>
              <a:buFont typeface="+mj-lt"/>
              <a:buAutoNum type="arabicPeriod"/>
            </a:pPr>
            <a:r>
              <a:rPr lang="en-US" sz="1400" b="1" dirty="0"/>
              <a:t>Sprint Execution</a:t>
            </a:r>
            <a:r>
              <a:rPr lang="en-US" sz="1400" dirty="0"/>
              <a:t>:</a:t>
            </a:r>
          </a:p>
          <a:p>
            <a:pPr marL="742950" lvl="1" indent="-285750">
              <a:buFont typeface="+mj-lt"/>
              <a:buAutoNum type="arabicPeriod"/>
            </a:pPr>
            <a:r>
              <a:rPr lang="en-US" sz="1400" dirty="0"/>
              <a:t>Develop the selected features collaboratively within the sprint time frame.</a:t>
            </a:r>
          </a:p>
          <a:p>
            <a:pPr marL="742950" lvl="1" indent="-285750">
              <a:buFont typeface="+mj-lt"/>
              <a:buAutoNum type="arabicPeriod"/>
            </a:pPr>
            <a:r>
              <a:rPr lang="en-US" sz="1400" dirty="0"/>
              <a:t>Conduct daily stand-up meetings to discuss progress and address any challenges.</a:t>
            </a:r>
          </a:p>
          <a:p>
            <a:pPr>
              <a:buFont typeface="+mj-lt"/>
              <a:buAutoNum type="arabicPeriod"/>
            </a:pPr>
            <a:r>
              <a:rPr lang="en-US" sz="1400" b="1" dirty="0"/>
              <a:t>Sprint Review and Retrospective</a:t>
            </a:r>
            <a:r>
              <a:rPr lang="en-US" sz="1400" dirty="0"/>
              <a:t>:</a:t>
            </a:r>
          </a:p>
          <a:p>
            <a:pPr marL="742950" lvl="1" indent="-285750">
              <a:buFont typeface="+mj-lt"/>
              <a:buAutoNum type="arabicPeriod"/>
            </a:pPr>
            <a:r>
              <a:rPr lang="en-US" sz="1400" dirty="0"/>
              <a:t>Demonstrate the completed work to stakeholders and gather feedback during the Sprint Review.</a:t>
            </a:r>
          </a:p>
          <a:p>
            <a:pPr marL="742950" lvl="1" indent="-285750">
              <a:buFont typeface="+mj-lt"/>
              <a:buAutoNum type="arabicPeriod"/>
            </a:pPr>
            <a:r>
              <a:rPr lang="en-US" sz="1400" dirty="0"/>
              <a:t>Reflect on the sprint process in the Retrospective to identify improvements for future sprints.</a:t>
            </a:r>
          </a:p>
          <a:p>
            <a:pPr marL="0" indent="0">
              <a:buFont typeface="Arial" panose="020B0604020202020204" pitchFamily="34" charset="0"/>
              <a:buNone/>
            </a:pP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680BBCD-D8FF-6F21-972D-CD7D9D995F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9273" y="2132115"/>
            <a:ext cx="4897237" cy="3429000"/>
          </a:xfrm>
          <a:prstGeom prst="rect">
            <a:avLst/>
          </a:prstGeom>
        </p:spPr>
      </p:pic>
    </p:spTree>
    <p:extLst>
      <p:ext uri="{BB962C8B-B14F-4D97-AF65-F5344CB8AC3E}">
        <p14:creationId xmlns:p14="http://schemas.microsoft.com/office/powerpoint/2010/main" val="1269343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5A75DE-242D-7DCF-6116-44B9F026C17E}"/>
              </a:ext>
            </a:extLst>
          </p:cNvPr>
          <p:cNvSpPr>
            <a:spLocks noGrp="1"/>
          </p:cNvSpPr>
          <p:nvPr>
            <p:ph type="body" sz="quarter" idx="13"/>
          </p:nvPr>
        </p:nvSpPr>
        <p:spPr/>
        <p:txBody>
          <a:bodyPr/>
          <a:lstStyle/>
          <a:p>
            <a:endParaRPr lang="en-IN" dirty="0"/>
          </a:p>
        </p:txBody>
      </p:sp>
      <p:sp>
        <p:nvSpPr>
          <p:cNvPr id="3" name="Text Placeholder 2">
            <a:extLst>
              <a:ext uri="{FF2B5EF4-FFF2-40B4-BE49-F238E27FC236}">
                <a16:creationId xmlns:a16="http://schemas.microsoft.com/office/drawing/2014/main" id="{FFC202EF-EFEC-34F9-C058-B35CE95C1126}"/>
              </a:ext>
            </a:extLst>
          </p:cNvPr>
          <p:cNvSpPr>
            <a:spLocks noGrp="1"/>
          </p:cNvSpPr>
          <p:nvPr>
            <p:ph type="body" sz="quarter" idx="19"/>
          </p:nvPr>
        </p:nvSpPr>
        <p:spPr/>
        <p:txBody>
          <a:bodyPr/>
          <a:lstStyle/>
          <a:p>
            <a:endParaRPr lang="en-IN" dirty="0"/>
          </a:p>
        </p:txBody>
      </p:sp>
      <p:sp>
        <p:nvSpPr>
          <p:cNvPr id="4" name="Text Placeholder 3">
            <a:extLst>
              <a:ext uri="{FF2B5EF4-FFF2-40B4-BE49-F238E27FC236}">
                <a16:creationId xmlns:a16="http://schemas.microsoft.com/office/drawing/2014/main" id="{EA477F14-F0CA-8DAF-38D3-9F91590613D6}"/>
              </a:ext>
            </a:extLst>
          </p:cNvPr>
          <p:cNvSpPr>
            <a:spLocks noGrp="1"/>
          </p:cNvSpPr>
          <p:nvPr>
            <p:ph type="body" sz="quarter" idx="14"/>
          </p:nvPr>
        </p:nvSpPr>
        <p:spPr/>
        <p:txBody>
          <a:bodyPr>
            <a:noAutofit/>
          </a:bodyPr>
          <a:lstStyle/>
          <a:p>
            <a:endParaRPr lang="en-IN" sz="800" dirty="0"/>
          </a:p>
        </p:txBody>
      </p:sp>
      <p:sp>
        <p:nvSpPr>
          <p:cNvPr id="5" name="Title 4">
            <a:extLst>
              <a:ext uri="{FF2B5EF4-FFF2-40B4-BE49-F238E27FC236}">
                <a16:creationId xmlns:a16="http://schemas.microsoft.com/office/drawing/2014/main" id="{517D9656-8DBD-0017-DF6A-E30BE3383F24}"/>
              </a:ext>
            </a:extLst>
          </p:cNvPr>
          <p:cNvSpPr>
            <a:spLocks noGrp="1"/>
          </p:cNvSpPr>
          <p:nvPr>
            <p:ph type="title"/>
          </p:nvPr>
        </p:nvSpPr>
        <p:spPr/>
        <p:txBody>
          <a:bodyPr/>
          <a:lstStyle/>
          <a:p>
            <a:r>
              <a:rPr lang="en-US" sz="2800" b="1" dirty="0">
                <a:effectLst>
                  <a:outerShdw blurRad="38100" dist="38100" dir="2700000" algn="tl">
                    <a:srgbClr val="000000">
                      <a:alpha val="43137"/>
                    </a:srgbClr>
                  </a:outerShdw>
                </a:effectLst>
                <a:latin typeface="+mn-lt"/>
                <a:cs typeface="+mj-cs"/>
              </a:rPr>
              <a:t>Learning  | Agile Model 99% Used Model :</a:t>
            </a:r>
            <a:endParaRPr lang="en-IN" dirty="0"/>
          </a:p>
        </p:txBody>
      </p:sp>
      <p:sp>
        <p:nvSpPr>
          <p:cNvPr id="6" name="Slide Number Placeholder 5">
            <a:extLst>
              <a:ext uri="{FF2B5EF4-FFF2-40B4-BE49-F238E27FC236}">
                <a16:creationId xmlns:a16="http://schemas.microsoft.com/office/drawing/2014/main" id="{CEF4C6CA-1D94-282E-FA04-58A463397E3B}"/>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8" name="Picture 7">
            <a:extLst>
              <a:ext uri="{FF2B5EF4-FFF2-40B4-BE49-F238E27FC236}">
                <a16:creationId xmlns:a16="http://schemas.microsoft.com/office/drawing/2014/main" id="{A330318D-6918-8421-3D28-57580F3497A0}"/>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463549" y="2136287"/>
            <a:ext cx="5632451" cy="3156001"/>
          </a:xfrm>
          <a:prstGeom prst="rect">
            <a:avLst/>
          </a:prstGeom>
        </p:spPr>
      </p:pic>
      <p:pic>
        <p:nvPicPr>
          <p:cNvPr id="10" name="Picture 9">
            <a:extLst>
              <a:ext uri="{FF2B5EF4-FFF2-40B4-BE49-F238E27FC236}">
                <a16:creationId xmlns:a16="http://schemas.microsoft.com/office/drawing/2014/main" id="{74EAB9EB-F606-AB16-C7CC-C45EED2930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790" y="2136287"/>
            <a:ext cx="5530038" cy="3174892"/>
          </a:xfrm>
          <a:prstGeom prst="rect">
            <a:avLst/>
          </a:prstGeom>
        </p:spPr>
      </p:pic>
    </p:spTree>
    <p:extLst>
      <p:ext uri="{BB962C8B-B14F-4D97-AF65-F5344CB8AC3E}">
        <p14:creationId xmlns:p14="http://schemas.microsoft.com/office/powerpoint/2010/main" val="1009457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D8A31E-1C2F-F3CB-9247-82E4C27B4BE4}"/>
              </a:ext>
            </a:extLst>
          </p:cNvPr>
          <p:cNvSpPr>
            <a:spLocks noGrp="1"/>
          </p:cNvSpPr>
          <p:nvPr>
            <p:ph type="body" sz="quarter" idx="14"/>
          </p:nvPr>
        </p:nvSpPr>
        <p:spPr/>
        <p:txBody>
          <a:bodyPr>
            <a:noAutofit/>
          </a:bodyPr>
          <a:lstStyle/>
          <a:p>
            <a:r>
              <a:rPr lang="en-US" b="1" dirty="0"/>
              <a:t>Software Bugs</a:t>
            </a:r>
            <a:r>
              <a:rPr lang="en-US" dirty="0"/>
              <a:t>: Flaws or mistakes in the code that lead to unexpected behavior or incorrect results. They can be classified as syntax bugs (code errors), logical bugs (algorithm flaws), or runtime bugs (issues during execution).</a:t>
            </a:r>
          </a:p>
          <a:p>
            <a:r>
              <a:rPr lang="en-US" b="1" dirty="0"/>
              <a:t>Software Errors</a:t>
            </a:r>
            <a:r>
              <a:rPr lang="en-US" dirty="0"/>
              <a:t>: Issues that arise from executing the software, often caused by bugs. They can include system errors (hardware-related failures), application errors (problems within the software), or user errors (mistakes made by users due to unclear instructions).</a:t>
            </a:r>
          </a:p>
          <a:p>
            <a:r>
              <a:rPr lang="en-US" dirty="0"/>
              <a:t>In essence, bugs are the root problems, while errors are the symptoms observed during software operation.</a:t>
            </a:r>
          </a:p>
          <a:p>
            <a:endParaRPr lang="en-IN" dirty="0"/>
          </a:p>
        </p:txBody>
      </p:sp>
      <p:sp>
        <p:nvSpPr>
          <p:cNvPr id="3" name="Title 2">
            <a:extLst>
              <a:ext uri="{FF2B5EF4-FFF2-40B4-BE49-F238E27FC236}">
                <a16:creationId xmlns:a16="http://schemas.microsoft.com/office/drawing/2014/main" id="{595CAD74-F818-CC8A-8070-CF7FFD82352F}"/>
              </a:ext>
            </a:extLst>
          </p:cNvPr>
          <p:cNvSpPr>
            <a:spLocks noGrp="1"/>
          </p:cNvSpPr>
          <p:nvPr>
            <p:ph type="title"/>
          </p:nvPr>
        </p:nvSpPr>
        <p:spPr/>
        <p:txBody>
          <a:bodyPr/>
          <a:lstStyle/>
          <a:p>
            <a:r>
              <a:rPr lang="en-US" sz="2800" b="1" dirty="0">
                <a:effectLst>
                  <a:outerShdw blurRad="38100" dist="38100" dir="2700000" algn="tl">
                    <a:srgbClr val="000000">
                      <a:alpha val="43137"/>
                    </a:srgbClr>
                  </a:outerShdw>
                </a:effectLst>
                <a:latin typeface="+mn-lt"/>
                <a:cs typeface="+mj-cs"/>
              </a:rPr>
              <a:t>Learning  | Software Bugs And Error :</a:t>
            </a:r>
            <a:endParaRPr lang="en-IN" dirty="0"/>
          </a:p>
        </p:txBody>
      </p:sp>
      <p:sp>
        <p:nvSpPr>
          <p:cNvPr id="4" name="Slide Number Placeholder 3">
            <a:extLst>
              <a:ext uri="{FF2B5EF4-FFF2-40B4-BE49-F238E27FC236}">
                <a16:creationId xmlns:a16="http://schemas.microsoft.com/office/drawing/2014/main" id="{1856839F-02C4-E4F2-217A-5B566000C835}"/>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6" name="Picture 5">
            <a:extLst>
              <a:ext uri="{FF2B5EF4-FFF2-40B4-BE49-F238E27FC236}">
                <a16:creationId xmlns:a16="http://schemas.microsoft.com/office/drawing/2014/main" id="{8FCAE65D-09AA-BF0A-6718-9E195E9A1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82" y="4039340"/>
            <a:ext cx="8380519" cy="2139518"/>
          </a:xfrm>
          <a:prstGeom prst="rect">
            <a:avLst/>
          </a:prstGeom>
        </p:spPr>
      </p:pic>
    </p:spTree>
    <p:extLst>
      <p:ext uri="{BB962C8B-B14F-4D97-AF65-F5344CB8AC3E}">
        <p14:creationId xmlns:p14="http://schemas.microsoft.com/office/powerpoint/2010/main" val="28129540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A1C51C-5451-523E-952F-2057D717E6EA}"/>
              </a:ext>
            </a:extLst>
          </p:cNvPr>
          <p:cNvSpPr>
            <a:spLocks noGrp="1"/>
          </p:cNvSpPr>
          <p:nvPr>
            <p:ph type="body" sz="quarter" idx="14"/>
          </p:nvPr>
        </p:nvSpPr>
        <p:spPr/>
        <p:txBody>
          <a:bodyPr>
            <a:noAutofit/>
          </a:bodyPr>
          <a:lstStyle/>
          <a:p>
            <a:pPr algn="just"/>
            <a:r>
              <a:rPr lang="en-US" sz="2400" b="1" dirty="0"/>
              <a:t>Basic Types of Testing</a:t>
            </a:r>
          </a:p>
          <a:p>
            <a:pPr algn="just">
              <a:buFont typeface="+mj-lt"/>
              <a:buAutoNum type="arabicPeriod"/>
            </a:pPr>
            <a:r>
              <a:rPr lang="en-US" sz="2400" b="1" dirty="0"/>
              <a:t>Functional Testing</a:t>
            </a:r>
            <a:r>
              <a:rPr lang="en-US" sz="2400" dirty="0"/>
              <a:t>: Tests the software against specified requirements to ensure that all features work as intended.</a:t>
            </a:r>
          </a:p>
          <a:p>
            <a:pPr algn="just">
              <a:buFont typeface="+mj-lt"/>
              <a:buAutoNum type="arabicPeriod"/>
            </a:pPr>
            <a:r>
              <a:rPr lang="en-US" sz="2400" b="1" dirty="0"/>
              <a:t>Non-Functional Testing</a:t>
            </a:r>
            <a:r>
              <a:rPr lang="en-US" sz="2400" dirty="0"/>
              <a:t>: Evaluates aspects like performance, usability, and security to ensure the software meets quality standards beyond just functional requirements.</a:t>
            </a:r>
          </a:p>
          <a:p>
            <a:pPr algn="just"/>
            <a:r>
              <a:rPr lang="en-US" sz="2400" b="1" dirty="0"/>
              <a:t>Intermediate Types of Testing</a:t>
            </a:r>
          </a:p>
          <a:p>
            <a:pPr algn="just">
              <a:buFont typeface="+mj-lt"/>
              <a:buAutoNum type="arabicPeriod"/>
            </a:pPr>
            <a:r>
              <a:rPr lang="en-US" sz="2400" b="1" dirty="0"/>
              <a:t>Integration Testing</a:t>
            </a:r>
            <a:r>
              <a:rPr lang="en-US" sz="2400" dirty="0"/>
              <a:t>: Verifies the interaction and data flow between integrated components or systems to ensure they work together correctly.</a:t>
            </a:r>
          </a:p>
          <a:p>
            <a:pPr algn="just">
              <a:buFont typeface="+mj-lt"/>
              <a:buAutoNum type="arabicPeriod"/>
            </a:pPr>
            <a:r>
              <a:rPr lang="en-US" sz="2400" b="1" dirty="0"/>
              <a:t>Regression Testing</a:t>
            </a:r>
            <a:r>
              <a:rPr lang="en-US" sz="2400" dirty="0"/>
              <a:t>: Confirms that new code changes do not negatively impact existing functionalities, ensuring previously working features still function as intended.</a:t>
            </a:r>
          </a:p>
          <a:p>
            <a:pPr algn="just">
              <a:buFont typeface="+mj-lt"/>
              <a:buAutoNum type="arabicPeriod"/>
            </a:pPr>
            <a:endParaRPr lang="en-US" sz="2400" dirty="0"/>
          </a:p>
          <a:p>
            <a:pPr algn="just"/>
            <a:endParaRPr lang="en-IN" sz="2400" dirty="0"/>
          </a:p>
        </p:txBody>
      </p:sp>
      <p:sp>
        <p:nvSpPr>
          <p:cNvPr id="3" name="Title 2">
            <a:extLst>
              <a:ext uri="{FF2B5EF4-FFF2-40B4-BE49-F238E27FC236}">
                <a16:creationId xmlns:a16="http://schemas.microsoft.com/office/drawing/2014/main" id="{03F4D556-DEF9-493D-0A42-8F1BDAF22CBF}"/>
              </a:ext>
            </a:extLst>
          </p:cNvPr>
          <p:cNvSpPr>
            <a:spLocks noGrp="1"/>
          </p:cNvSpPr>
          <p:nvPr>
            <p:ph type="title"/>
          </p:nvPr>
        </p:nvSpPr>
        <p:spPr/>
        <p:txBody>
          <a:bodyPr/>
          <a:lstStyle/>
          <a:p>
            <a:r>
              <a:rPr lang="en-US" sz="2800" b="1" dirty="0">
                <a:effectLst>
                  <a:outerShdw blurRad="38100" dist="38100" dir="2700000" algn="tl">
                    <a:srgbClr val="000000">
                      <a:alpha val="43137"/>
                    </a:srgbClr>
                  </a:outerShdw>
                </a:effectLst>
                <a:latin typeface="+mn-lt"/>
                <a:cs typeface="+mj-cs"/>
              </a:rPr>
              <a:t>Learning  | Different type of testing :</a:t>
            </a:r>
            <a:endParaRPr lang="en-IN" dirty="0"/>
          </a:p>
        </p:txBody>
      </p:sp>
      <p:sp>
        <p:nvSpPr>
          <p:cNvPr id="4" name="Slide Number Placeholder 3">
            <a:extLst>
              <a:ext uri="{FF2B5EF4-FFF2-40B4-BE49-F238E27FC236}">
                <a16:creationId xmlns:a16="http://schemas.microsoft.com/office/drawing/2014/main" id="{C9758738-93E4-4E97-80AC-6677D01B6C2E}"/>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Tree>
    <p:extLst>
      <p:ext uri="{BB962C8B-B14F-4D97-AF65-F5344CB8AC3E}">
        <p14:creationId xmlns:p14="http://schemas.microsoft.com/office/powerpoint/2010/main" val="13986205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sz="4000" b="1" dirty="0">
                <a:effectLst>
                  <a:outerShdw blurRad="38100" dist="38100" dir="2700000" algn="tl">
                    <a:srgbClr val="000000">
                      <a:alpha val="43137"/>
                    </a:srgbClr>
                  </a:outerShdw>
                </a:effectLst>
                <a:latin typeface="+mn-lt"/>
                <a:cs typeface="+mj-cs"/>
              </a:rPr>
              <a:t>Learning  |Different type of testing :</a:t>
            </a:r>
            <a:endParaRPr lang="en-IN" sz="4000" i="1" u="sng" dirty="0">
              <a:effectLst>
                <a:outerShdw blurRad="38100" dist="38100" dir="2700000" algn="tl">
                  <a:srgbClr val="000000">
                    <a:alpha val="43137"/>
                  </a:srgbClr>
                </a:outerShdw>
              </a:effectLst>
              <a:highlight>
                <a:srgbClr val="FF6600"/>
              </a:highligh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t>Automation Testing</a:t>
            </a:r>
          </a:p>
          <a:p>
            <a:pPr>
              <a:buFont typeface="Arial" panose="020B0604020202020204" pitchFamily="34" charset="0"/>
              <a:buChar char="•"/>
            </a:pPr>
            <a:r>
              <a:rPr lang="en-US" sz="1200" b="1" dirty="0"/>
              <a:t>Definition</a:t>
            </a:r>
            <a:r>
              <a:rPr lang="en-US" sz="1200" dirty="0"/>
              <a:t>: Uses specialized tools and scripts to automate the execution of tests, reducing the need for human intervention.</a:t>
            </a:r>
          </a:p>
          <a:p>
            <a:pPr>
              <a:buFont typeface="Arial" panose="020B0604020202020204" pitchFamily="34" charset="0"/>
              <a:buChar char="•"/>
            </a:pPr>
            <a:r>
              <a:rPr lang="en-US" sz="1200" b="1" dirty="0"/>
              <a:t>Advantages</a:t>
            </a:r>
            <a:r>
              <a:rPr lang="en-US" sz="1200" dirty="0"/>
              <a:t>:</a:t>
            </a:r>
          </a:p>
          <a:p>
            <a:pPr marL="742950" lvl="1" indent="-285750">
              <a:buFont typeface="Arial" panose="020B0604020202020204" pitchFamily="34" charset="0"/>
              <a:buChar char="•"/>
            </a:pPr>
            <a:r>
              <a:rPr lang="en-US" sz="1200" dirty="0"/>
              <a:t>Increases testing efficiency and speed, allowing for rapid execution of repetitive tests.</a:t>
            </a:r>
          </a:p>
          <a:p>
            <a:pPr marL="742950" lvl="1" indent="-285750">
              <a:buFont typeface="Arial" panose="020B0604020202020204" pitchFamily="34" charset="0"/>
              <a:buChar char="•"/>
            </a:pPr>
            <a:r>
              <a:rPr lang="en-US" sz="1200" dirty="0"/>
              <a:t>Ensures consistency in test execution and reduces human error.</a:t>
            </a:r>
          </a:p>
          <a:p>
            <a:pPr marL="742950" lvl="1" indent="-285750">
              <a:buFont typeface="Arial" panose="020B0604020202020204" pitchFamily="34" charset="0"/>
              <a:buChar char="•"/>
            </a:pPr>
            <a:r>
              <a:rPr lang="en-US" sz="1200" dirty="0"/>
              <a:t>Facilitates testing across multiple platforms and configurations.</a:t>
            </a:r>
          </a:p>
          <a:p>
            <a:pPr marL="0" indent="0">
              <a:buNone/>
            </a:pPr>
            <a:r>
              <a:rPr lang="en-US" sz="1200" b="1" dirty="0"/>
              <a:t>Manual Testing</a:t>
            </a:r>
          </a:p>
          <a:p>
            <a:pPr>
              <a:buFont typeface="Arial" panose="020B0604020202020204" pitchFamily="34" charset="0"/>
              <a:buChar char="•"/>
            </a:pPr>
            <a:r>
              <a:rPr lang="en-US" sz="1200" b="1" dirty="0"/>
              <a:t>Definition</a:t>
            </a:r>
            <a:r>
              <a:rPr lang="en-US" sz="1200" dirty="0"/>
              <a:t>: Involves human testers manually executing test cases without automation tools.</a:t>
            </a:r>
          </a:p>
          <a:p>
            <a:pPr>
              <a:buFont typeface="Arial" panose="020B0604020202020204" pitchFamily="34" charset="0"/>
              <a:buChar char="•"/>
            </a:pPr>
            <a:r>
              <a:rPr lang="en-US" sz="1200" b="1" dirty="0"/>
              <a:t>Advantages</a:t>
            </a:r>
            <a:r>
              <a:rPr lang="en-US" sz="1200" dirty="0"/>
              <a:t>:</a:t>
            </a:r>
          </a:p>
          <a:p>
            <a:pPr marL="742950" lvl="1" indent="-285750">
              <a:buFont typeface="Arial" panose="020B0604020202020204" pitchFamily="34" charset="0"/>
              <a:buChar char="•"/>
            </a:pPr>
            <a:r>
              <a:rPr lang="en-US" sz="1200" dirty="0"/>
              <a:t>Allows for exploratory testing and intuitive judgment, which is valuable in understanding user experience.</a:t>
            </a:r>
          </a:p>
          <a:p>
            <a:pPr marL="742950" lvl="1" indent="-285750">
              <a:buFont typeface="Arial" panose="020B0604020202020204" pitchFamily="34" charset="0"/>
              <a:buChar char="•"/>
            </a:pPr>
            <a:r>
              <a:rPr lang="en-US" sz="1200" dirty="0"/>
              <a:t>Easier to perform for short-term projects or applications with frequently changing requirements.</a:t>
            </a:r>
          </a:p>
          <a:p>
            <a:pPr marL="742950" lvl="1" indent="-285750">
              <a:buFont typeface="Arial" panose="020B0604020202020204" pitchFamily="34" charset="0"/>
              <a:buChar char="•"/>
            </a:pPr>
            <a:r>
              <a:rPr lang="en-US" sz="1200" dirty="0"/>
              <a:t>Useful for usability testing and assessing user interfaces.</a:t>
            </a:r>
          </a:p>
          <a:p>
            <a:pPr marL="457200" lvl="1" indent="0">
              <a:buNone/>
            </a:pPr>
            <a:endParaRPr lang="en-US" sz="12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200" dirty="0"/>
          </a:p>
        </p:txBody>
      </p:sp>
      <p:sp>
        <p:nvSpPr>
          <p:cNvPr id="2" name="Slide Number Placeholder 1">
            <a:extLst>
              <a:ext uri="{FF2B5EF4-FFF2-40B4-BE49-F238E27FC236}">
                <a16:creationId xmlns:a16="http://schemas.microsoft.com/office/drawing/2014/main" id="{3A1F1D3E-B9CA-4D27-8AA9-38DD386CFCDB}"/>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Picture 4">
            <a:extLst>
              <a:ext uri="{FF2B5EF4-FFF2-40B4-BE49-F238E27FC236}">
                <a16:creationId xmlns:a16="http://schemas.microsoft.com/office/drawing/2014/main" id="{5934ED32-8758-6B4E-4475-20FB43CEF01A}"/>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80699" y="2200003"/>
            <a:ext cx="5243129" cy="3398220"/>
          </a:xfrm>
          <a:prstGeom prst="rect">
            <a:avLst/>
          </a:prstGeom>
        </p:spPr>
      </p:pic>
    </p:spTree>
    <p:extLst>
      <p:ext uri="{BB962C8B-B14F-4D97-AF65-F5344CB8AC3E}">
        <p14:creationId xmlns:p14="http://schemas.microsoft.com/office/powerpoint/2010/main" val="3938231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5CA583-8E82-58E1-7EA6-7E321476D6B3}"/>
              </a:ext>
            </a:extLst>
          </p:cNvPr>
          <p:cNvSpPr>
            <a:spLocks noGrp="1"/>
          </p:cNvSpPr>
          <p:nvPr>
            <p:ph type="body" sz="quarter" idx="14"/>
          </p:nvPr>
        </p:nvSpPr>
        <p:spPr/>
        <p:txBody>
          <a:bodyPr>
            <a:normAutofit fontScale="25000" lnSpcReduction="20000"/>
          </a:bodyPr>
          <a:lstStyle/>
          <a:p>
            <a:pPr algn="just"/>
            <a:r>
              <a:rPr lang="en-US" sz="7200" b="1" dirty="0"/>
              <a:t>Title</a:t>
            </a:r>
            <a:r>
              <a:rPr lang="en-US" sz="7200" dirty="0"/>
              <a:t>: Delivery Status Not Updating to "Delivered" on Zomato App</a:t>
            </a:r>
          </a:p>
          <a:p>
            <a:pPr algn="just"/>
            <a:r>
              <a:rPr lang="en-US" sz="7200" b="1" dirty="0"/>
              <a:t>Description</a:t>
            </a:r>
            <a:r>
              <a:rPr lang="en-US" sz="7200" dirty="0"/>
              <a:t>: After placing an order and receiving the delivery, the order status remains stuck at "Out for Delivery" and does not update to "Delivered". This creates confusion about the status of the order and affects the user experience.</a:t>
            </a:r>
          </a:p>
          <a:p>
            <a:pPr algn="just"/>
            <a:r>
              <a:rPr lang="en-US" sz="7200" b="1" dirty="0"/>
              <a:t>Steps to Reproduce</a:t>
            </a:r>
            <a:r>
              <a:rPr lang="en-US" sz="7200" dirty="0"/>
              <a:t>:</a:t>
            </a:r>
          </a:p>
          <a:p>
            <a:pPr algn="just">
              <a:buFont typeface="+mj-lt"/>
              <a:buAutoNum type="arabicPeriod"/>
            </a:pPr>
            <a:r>
              <a:rPr lang="en-US" sz="7200" dirty="0"/>
              <a:t>Place an order on the Zomato app.</a:t>
            </a:r>
          </a:p>
          <a:p>
            <a:pPr algn="just">
              <a:buFont typeface="+mj-lt"/>
              <a:buAutoNum type="arabicPeriod"/>
            </a:pPr>
            <a:r>
              <a:rPr lang="en-US" sz="7200" dirty="0"/>
              <a:t>Wait for the delivery to arrive.</a:t>
            </a:r>
          </a:p>
          <a:p>
            <a:pPr algn="just">
              <a:buFont typeface="+mj-lt"/>
              <a:buAutoNum type="arabicPeriod"/>
            </a:pPr>
            <a:r>
              <a:rPr lang="en-US" sz="7200" dirty="0"/>
              <a:t>Observe that after receiving the delivery, the app still shows "Out for Delivery" instead of "Delivered".</a:t>
            </a:r>
          </a:p>
          <a:p>
            <a:pPr algn="just"/>
            <a:r>
              <a:rPr lang="en-US" sz="7200" b="1" dirty="0"/>
              <a:t>Expected Behavior</a:t>
            </a:r>
            <a:r>
              <a:rPr lang="en-US" sz="7200" dirty="0"/>
              <a:t>: Once the order is delivered, the status should update to "Delivered".</a:t>
            </a:r>
          </a:p>
          <a:p>
            <a:pPr algn="just"/>
            <a:r>
              <a:rPr lang="en-US" sz="7200" b="1" dirty="0"/>
              <a:t>Actual Behavior</a:t>
            </a:r>
            <a:r>
              <a:rPr lang="en-US" sz="7200" dirty="0"/>
              <a:t>: The delivery status remains as "Out for Delivery" even after the order is received.</a:t>
            </a:r>
          </a:p>
          <a:p>
            <a:pPr algn="just"/>
            <a:r>
              <a:rPr lang="en-US" sz="7200" b="1" dirty="0"/>
              <a:t>Severity</a:t>
            </a:r>
            <a:r>
              <a:rPr lang="en-US" sz="7200" dirty="0"/>
              <a:t>: Medium</a:t>
            </a:r>
          </a:p>
          <a:p>
            <a:pPr algn="just"/>
            <a:r>
              <a:rPr lang="en-US" sz="7200" b="1" dirty="0"/>
              <a:t>Priority</a:t>
            </a:r>
            <a:r>
              <a:rPr lang="en-US" sz="7200" dirty="0"/>
              <a:t>: High</a:t>
            </a:r>
          </a:p>
          <a:p>
            <a:endParaRPr lang="en-US" dirty="0"/>
          </a:p>
          <a:p>
            <a:endParaRPr lang="en-IN" dirty="0"/>
          </a:p>
        </p:txBody>
      </p:sp>
      <p:sp>
        <p:nvSpPr>
          <p:cNvPr id="3" name="Title 2">
            <a:extLst>
              <a:ext uri="{FF2B5EF4-FFF2-40B4-BE49-F238E27FC236}">
                <a16:creationId xmlns:a16="http://schemas.microsoft.com/office/drawing/2014/main" id="{DB710889-F39A-C097-F386-9A60AF650E47}"/>
              </a:ext>
            </a:extLst>
          </p:cNvPr>
          <p:cNvSpPr>
            <a:spLocks noGrp="1"/>
          </p:cNvSpPr>
          <p:nvPr>
            <p:ph type="title"/>
          </p:nvPr>
        </p:nvSpPr>
        <p:spPr/>
        <p:txBody>
          <a:bodyPr/>
          <a:lstStyle/>
          <a:p>
            <a:r>
              <a:rPr lang="en-US" sz="2800" b="1" dirty="0">
                <a:effectLst>
                  <a:outerShdw blurRad="38100" dist="38100" dir="2700000" algn="tl">
                    <a:srgbClr val="000000">
                      <a:alpha val="43137"/>
                    </a:srgbClr>
                  </a:outerShdw>
                </a:effectLst>
                <a:latin typeface="+mn-lt"/>
                <a:cs typeface="+mj-cs"/>
              </a:rPr>
              <a:t>Learning  | One Manual testing Example</a:t>
            </a:r>
            <a:endParaRPr lang="en-IN" dirty="0"/>
          </a:p>
        </p:txBody>
      </p:sp>
      <p:sp>
        <p:nvSpPr>
          <p:cNvPr id="4" name="Slide Number Placeholder 3">
            <a:extLst>
              <a:ext uri="{FF2B5EF4-FFF2-40B4-BE49-F238E27FC236}">
                <a16:creationId xmlns:a16="http://schemas.microsoft.com/office/drawing/2014/main" id="{2B97242A-9167-F3DB-737B-099E30C437D1}"/>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Tree>
    <p:extLst>
      <p:ext uri="{BB962C8B-B14F-4D97-AF65-F5344CB8AC3E}">
        <p14:creationId xmlns:p14="http://schemas.microsoft.com/office/powerpoint/2010/main" val="23479780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"Ensuring quality in my work, exploring the heights in my life, and embracing every challenge along the way."</a:t>
            </a:r>
            <a:endParaRPr lang="en-US" sz="2000" dirty="0">
              <a:latin typeface="Times New Roman" panose="02020603050405020304" pitchFamily="18" charset="0"/>
              <a:cs typeface="Times New Roman" panose="02020603050405020304" pitchFamily="18" charset="0"/>
            </a:endParaRP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a:extLst>
              <a:ext uri="{FF2B5EF4-FFF2-40B4-BE49-F238E27FC236}">
                <a16:creationId xmlns:a16="http://schemas.microsoft.com/office/drawing/2014/main" id="{E9788CDB-17AE-C62B-440A-42B15CA7AAA3}"/>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507331" y="1915092"/>
            <a:ext cx="5149049" cy="3882025"/>
          </a:xfrm>
          <a:prstGeom prst="rect">
            <a:avLst/>
          </a:prstGeom>
        </p:spPr>
      </p:pic>
    </p:spTree>
    <p:extLst>
      <p:ext uri="{BB962C8B-B14F-4D97-AF65-F5344CB8AC3E}">
        <p14:creationId xmlns:p14="http://schemas.microsoft.com/office/powerpoint/2010/main" val="8678321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616A28-4CEE-1B2D-0A6F-07E0480A6AD5}"/>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3" name="TextBox 2">
            <a:extLst>
              <a:ext uri="{FF2B5EF4-FFF2-40B4-BE49-F238E27FC236}">
                <a16:creationId xmlns:a16="http://schemas.microsoft.com/office/drawing/2014/main" id="{2FF50C50-6417-6B1F-BC10-8CAE51C015DE}"/>
              </a:ext>
            </a:extLst>
          </p:cNvPr>
          <p:cNvSpPr txBox="1"/>
          <p:nvPr/>
        </p:nvSpPr>
        <p:spPr>
          <a:xfrm>
            <a:off x="533400" y="493776"/>
            <a:ext cx="821740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dirty="0"/>
              <a:t> </a:t>
            </a:r>
            <a:r>
              <a:rPr lang="en-US" sz="2800" b="1" dirty="0">
                <a:effectLst>
                  <a:outerShdw blurRad="38100" dist="38100" dir="2700000" algn="tl">
                    <a:srgbClr val="000000">
                      <a:alpha val="43137"/>
                    </a:srgbClr>
                  </a:outerShdw>
                </a:effectLst>
                <a:ea typeface="+mj-ea"/>
                <a:cs typeface="+mj-cs"/>
              </a:rPr>
              <a:t>1</a:t>
            </a:r>
            <a:endParaRPr lang="en-IN" sz="2800" b="1" dirty="0">
              <a:effectLst>
                <a:outerShdw blurRad="38100" dist="38100" dir="2700000" algn="tl">
                  <a:srgbClr val="000000">
                    <a:alpha val="43137"/>
                  </a:srgbClr>
                </a:outerShdw>
              </a:effectLst>
              <a:ea typeface="+mj-ea"/>
              <a:cs typeface="+mj-cs"/>
            </a:endParaRPr>
          </a:p>
        </p:txBody>
      </p:sp>
      <p:sp>
        <p:nvSpPr>
          <p:cNvPr id="4" name="TextBox 3">
            <a:extLst>
              <a:ext uri="{FF2B5EF4-FFF2-40B4-BE49-F238E27FC236}">
                <a16:creationId xmlns:a16="http://schemas.microsoft.com/office/drawing/2014/main" id="{B02A3FC5-DBB8-8975-5225-486F5C1B7883}"/>
              </a:ext>
            </a:extLst>
          </p:cNvPr>
          <p:cNvSpPr txBox="1"/>
          <p:nvPr/>
        </p:nvSpPr>
        <p:spPr>
          <a:xfrm>
            <a:off x="533400" y="1376363"/>
            <a:ext cx="10759440" cy="2862322"/>
          </a:xfrm>
          <a:prstGeom prst="rect">
            <a:avLst/>
          </a:prstGeom>
          <a:noFill/>
        </p:spPr>
        <p:txBody>
          <a:bodyPr wrap="square" rtlCol="0">
            <a:spAutoFit/>
          </a:bodyPr>
          <a:lstStyle/>
          <a:p>
            <a:pPr algn="just"/>
            <a:r>
              <a:rPr lang="en-US" dirty="0"/>
              <a:t>I tackled the challenges of developing my soft skills by first enhancing my self-awareness through introspection and seeking feedback from trusted individuals. This process enabled me to recognize my strengths and pinpoint areas for growth. I consistently reached out to colleagues and mentors for balanced feedback. To shift ingrained behaviors, I concentrated on making small, gradual changes while practicing mindfulness to increase my awareness during interactions. I built my confidence by engaging in low-pressure situations, which helped me overcome my fear of judgment. I also actively sought real-life experiences to apply my soft skills, reinforcing my learning. I learned to balance authenticity with adaptability, remaining true to myself while adjusting to different social contexts. Lastly, I made a deliberate effort to understand cultural differences by interacting with diverse groups, which enhanced my ability to communicate effectively in multicultural environments.</a:t>
            </a:r>
            <a:endParaRPr lang="en-IN" dirty="0"/>
          </a:p>
        </p:txBody>
      </p:sp>
    </p:spTree>
    <p:extLst>
      <p:ext uri="{BB962C8B-B14F-4D97-AF65-F5344CB8AC3E}">
        <p14:creationId xmlns:p14="http://schemas.microsoft.com/office/powerpoint/2010/main" val="193750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FB4BA2-0EA3-48D6-7C84-B4A78A830AE7}"/>
              </a:ext>
            </a:extLst>
          </p:cNvPr>
          <p:cNvSpPr>
            <a:spLocks noGrp="1"/>
          </p:cNvSpPr>
          <p:nvPr>
            <p:ph type="sldNum" sz="quarter" idx="15"/>
          </p:nvPr>
        </p:nvSpPr>
        <p:spPr/>
        <p:txBody>
          <a:bodyPr/>
          <a:lstStyle/>
          <a:p>
            <a:fld id="{0879F475-59B1-4993-848A-C2B683DE9AF5}" type="slidenum">
              <a:rPr lang="en-IN" smtClean="0"/>
              <a:pPr/>
              <a:t>21</a:t>
            </a:fld>
            <a:endParaRPr lang="en-IN" dirty="0"/>
          </a:p>
        </p:txBody>
      </p:sp>
      <p:sp>
        <p:nvSpPr>
          <p:cNvPr id="3" name="TextBox 2">
            <a:extLst>
              <a:ext uri="{FF2B5EF4-FFF2-40B4-BE49-F238E27FC236}">
                <a16:creationId xmlns:a16="http://schemas.microsoft.com/office/drawing/2014/main" id="{265E52D5-8C40-CB55-4A02-C72DA0BE14ED}"/>
              </a:ext>
            </a:extLst>
          </p:cNvPr>
          <p:cNvSpPr txBox="1"/>
          <p:nvPr/>
        </p:nvSpPr>
        <p:spPr>
          <a:xfrm>
            <a:off x="533400" y="411480"/>
            <a:ext cx="9826752" cy="80021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 2</a:t>
            </a:r>
            <a:endParaRPr lang="en-IN" sz="2800" b="1" dirty="0">
              <a:effectLst>
                <a:outerShdw blurRad="38100" dist="38100" dir="2700000" algn="tl">
                  <a:srgbClr val="000000">
                    <a:alpha val="43137"/>
                  </a:srgbClr>
                </a:outerShdw>
              </a:effectLst>
              <a:ea typeface="+mj-ea"/>
              <a:cs typeface="+mj-cs"/>
            </a:endParaRPr>
          </a:p>
          <a:p>
            <a:endParaRPr lang="en-IN" dirty="0"/>
          </a:p>
        </p:txBody>
      </p:sp>
      <p:sp>
        <p:nvSpPr>
          <p:cNvPr id="4" name="TextBox 3">
            <a:extLst>
              <a:ext uri="{FF2B5EF4-FFF2-40B4-BE49-F238E27FC236}">
                <a16:creationId xmlns:a16="http://schemas.microsoft.com/office/drawing/2014/main" id="{D71BAF0F-3C63-1EA0-51D3-990C070D34EA}"/>
              </a:ext>
            </a:extLst>
          </p:cNvPr>
          <p:cNvSpPr txBox="1"/>
          <p:nvPr/>
        </p:nvSpPr>
        <p:spPr>
          <a:xfrm>
            <a:off x="533400" y="1376363"/>
            <a:ext cx="10439400" cy="4247317"/>
          </a:xfrm>
          <a:prstGeom prst="rect">
            <a:avLst/>
          </a:prstGeom>
          <a:noFill/>
        </p:spPr>
        <p:txBody>
          <a:bodyPr wrap="square" rtlCol="0">
            <a:spAutoFit/>
          </a:bodyPr>
          <a:lstStyle/>
          <a:p>
            <a:pPr algn="just"/>
            <a:r>
              <a:rPr lang="en-US" dirty="0"/>
              <a:t>I faced several challenges in learning Microsoft Excel, but I overcame them through consistent practice and exploration of its features in real-world tasks. Initially, I struggled with understanding the interface and navigating the software efficiently. To address this, I focused on mastering the basics, including formulas, formatting, and data entry, before gradually progressing to advanced functions like pivot tables, VLOOKUP, and conditional formatting.</a:t>
            </a:r>
          </a:p>
          <a:p>
            <a:pPr algn="just"/>
            <a:r>
              <a:rPr lang="en-US" dirty="0"/>
              <a:t>As I advanced, I encountered difficulties with data analysis and visualization. To deepen my understanding, I utilized online tutorials, forums, and Excel templates to troubleshoot issues and learn best practices. Additionally, I often found myself overwhelmed by the vast array of functions available, so I prioritized learning those most relevant to my work.</a:t>
            </a:r>
          </a:p>
          <a:p>
            <a:pPr algn="just"/>
            <a:r>
              <a:rPr lang="en-US" dirty="0"/>
              <a:t>To reinforce my skills, I applied Excel in my daily tasks, which allowed me to see the practical applications of what I was learning. I also sought help from experienced colleagues, who provided valuable insights and shortcuts. Staying updated on new Excel features and tools further enhanced my proficiency. Through perseverance and a willingness to learn, I gradually transformed my challenges into strengths, ultimately becoming more confident in my Excel capabilities.</a:t>
            </a:r>
          </a:p>
          <a:p>
            <a:pPr algn="just"/>
            <a:endParaRPr lang="en-IN" dirty="0"/>
          </a:p>
        </p:txBody>
      </p:sp>
    </p:spTree>
    <p:extLst>
      <p:ext uri="{BB962C8B-B14F-4D97-AF65-F5344CB8AC3E}">
        <p14:creationId xmlns:p14="http://schemas.microsoft.com/office/powerpoint/2010/main" val="659545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047AEA-4D10-D22D-8E05-B79700F8CBB5}"/>
              </a:ext>
            </a:extLst>
          </p:cNvPr>
          <p:cNvSpPr>
            <a:spLocks noGrp="1"/>
          </p:cNvSpPr>
          <p:nvPr>
            <p:ph type="sldNum" sz="quarter" idx="15"/>
          </p:nvPr>
        </p:nvSpPr>
        <p:spPr/>
        <p:txBody>
          <a:bodyPr/>
          <a:lstStyle/>
          <a:p>
            <a:fld id="{0879F475-59B1-4993-848A-C2B683DE9AF5}" type="slidenum">
              <a:rPr lang="en-IN" smtClean="0"/>
              <a:pPr/>
              <a:t>22</a:t>
            </a:fld>
            <a:endParaRPr lang="en-IN" dirty="0"/>
          </a:p>
        </p:txBody>
      </p:sp>
      <p:sp>
        <p:nvSpPr>
          <p:cNvPr id="4" name="TextBox 3">
            <a:extLst>
              <a:ext uri="{FF2B5EF4-FFF2-40B4-BE49-F238E27FC236}">
                <a16:creationId xmlns:a16="http://schemas.microsoft.com/office/drawing/2014/main" id="{7A5DA311-15B4-CE83-3DF1-9F710DF47DBB}"/>
              </a:ext>
            </a:extLst>
          </p:cNvPr>
          <p:cNvSpPr txBox="1"/>
          <p:nvPr/>
        </p:nvSpPr>
        <p:spPr>
          <a:xfrm>
            <a:off x="668065" y="303384"/>
            <a:ext cx="9662160"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ea typeface="+mj-ea"/>
                <a:cs typeface="+mj-cs"/>
              </a:rPr>
              <a:t>Challenge</a:t>
            </a:r>
            <a:r>
              <a:rPr lang="en-US" dirty="0"/>
              <a:t> </a:t>
            </a:r>
            <a:r>
              <a:rPr lang="en-US" sz="2800" b="1" dirty="0">
                <a:effectLst>
                  <a:outerShdw blurRad="38100" dist="38100" dir="2700000" algn="tl">
                    <a:srgbClr val="000000">
                      <a:alpha val="43137"/>
                    </a:srgbClr>
                  </a:outerShdw>
                </a:effectLst>
                <a:ea typeface="+mj-ea"/>
                <a:cs typeface="+mj-cs"/>
              </a:rPr>
              <a:t>Faced</a:t>
            </a:r>
            <a:r>
              <a:rPr lang="en-US" dirty="0"/>
              <a:t> </a:t>
            </a:r>
            <a:r>
              <a:rPr lang="en-US" sz="2800" b="1" dirty="0">
                <a:effectLst>
                  <a:outerShdw blurRad="38100" dist="38100" dir="2700000" algn="tl">
                    <a:srgbClr val="000000">
                      <a:alpha val="43137"/>
                    </a:srgbClr>
                  </a:outerShdw>
                </a:effectLst>
                <a:ea typeface="+mj-ea"/>
                <a:cs typeface="+mj-cs"/>
              </a:rPr>
              <a:t>while</a:t>
            </a:r>
            <a:r>
              <a:rPr lang="en-US" dirty="0"/>
              <a:t> </a:t>
            </a:r>
            <a:r>
              <a:rPr lang="en-US" sz="2800" b="1" dirty="0">
                <a:effectLst>
                  <a:outerShdw blurRad="38100" dist="38100" dir="2700000" algn="tl">
                    <a:srgbClr val="000000">
                      <a:alpha val="43137"/>
                    </a:srgbClr>
                  </a:outerShdw>
                </a:effectLst>
                <a:ea typeface="+mj-ea"/>
                <a:cs typeface="+mj-cs"/>
              </a:rPr>
              <a:t>implementing</a:t>
            </a:r>
            <a:r>
              <a:rPr lang="en-US" dirty="0"/>
              <a:t> </a:t>
            </a:r>
            <a:r>
              <a:rPr lang="en-US" sz="2800" b="1" dirty="0">
                <a:effectLst>
                  <a:outerShdw blurRad="38100" dist="38100" dir="2700000" algn="tl">
                    <a:srgbClr val="000000">
                      <a:alpha val="43137"/>
                    </a:srgbClr>
                  </a:outerShdw>
                </a:effectLst>
                <a:ea typeface="+mj-ea"/>
                <a:cs typeface="+mj-cs"/>
              </a:rPr>
              <a:t>Learning</a:t>
            </a:r>
            <a:r>
              <a:rPr lang="en-US" sz="1800" b="1" dirty="0">
                <a:effectLst>
                  <a:outerShdw blurRad="38100" dist="38100" dir="2700000" algn="tl">
                    <a:srgbClr val="000000">
                      <a:alpha val="43137"/>
                    </a:srgbClr>
                  </a:outerShdw>
                </a:effectLst>
                <a:ea typeface="+mj-ea"/>
                <a:cs typeface="+mj-cs"/>
              </a:rPr>
              <a:t> </a:t>
            </a:r>
            <a:r>
              <a:rPr lang="en-US" sz="2800" b="1" dirty="0">
                <a:effectLst>
                  <a:outerShdw blurRad="38100" dist="38100" dir="2700000" algn="tl">
                    <a:srgbClr val="000000">
                      <a:alpha val="43137"/>
                    </a:srgbClr>
                  </a:outerShdw>
                </a:effectLst>
                <a:ea typeface="+mj-ea"/>
                <a:cs typeface="+mj-cs"/>
              </a:rPr>
              <a:t>3</a:t>
            </a:r>
            <a:endParaRPr lang="en-IN" sz="2800" b="1" dirty="0">
              <a:effectLst>
                <a:outerShdw blurRad="38100" dist="38100" dir="2700000" algn="tl">
                  <a:srgbClr val="000000">
                    <a:alpha val="43137"/>
                  </a:srgbClr>
                </a:outerShdw>
              </a:effectLst>
              <a:ea typeface="+mj-ea"/>
              <a:cs typeface="+mj-cs"/>
            </a:endParaRPr>
          </a:p>
          <a:p>
            <a:endParaRPr lang="en-IN" sz="2800" b="1" dirty="0">
              <a:effectLst>
                <a:outerShdw blurRad="38100" dist="38100" dir="2700000" algn="tl">
                  <a:srgbClr val="000000">
                    <a:alpha val="43137"/>
                  </a:srgbClr>
                </a:outerShdw>
              </a:effectLst>
              <a:ea typeface="+mj-ea"/>
              <a:cs typeface="+mj-cs"/>
            </a:endParaRPr>
          </a:p>
        </p:txBody>
      </p:sp>
      <p:sp>
        <p:nvSpPr>
          <p:cNvPr id="5" name="TextBox 4">
            <a:extLst>
              <a:ext uri="{FF2B5EF4-FFF2-40B4-BE49-F238E27FC236}">
                <a16:creationId xmlns:a16="http://schemas.microsoft.com/office/drawing/2014/main" id="{B16ED8E3-775D-92F4-6523-DD49A29FB14E}"/>
              </a:ext>
            </a:extLst>
          </p:cNvPr>
          <p:cNvSpPr txBox="1"/>
          <p:nvPr/>
        </p:nvSpPr>
        <p:spPr>
          <a:xfrm>
            <a:off x="896112" y="1257491"/>
            <a:ext cx="10232136" cy="4801314"/>
          </a:xfrm>
          <a:prstGeom prst="rect">
            <a:avLst/>
          </a:prstGeom>
          <a:noFill/>
        </p:spPr>
        <p:txBody>
          <a:bodyPr wrap="square" rtlCol="0">
            <a:spAutoFit/>
          </a:bodyPr>
          <a:lstStyle/>
          <a:p>
            <a:pPr algn="just"/>
            <a:r>
              <a:rPr lang="en-US" dirty="0"/>
              <a:t>I navigated the challenges of learning the basics of the banking domain by committing time to grasp fundamental concepts, including banking products, financial regulations, and the different types of accounts and services. I actively studied key areas such as loans, credit, deposits, and interest rates, utilizing industry-related resources and online platforms to build a solid foundation.</a:t>
            </a:r>
          </a:p>
          <a:p>
            <a:pPr algn="just"/>
            <a:r>
              <a:rPr lang="en-US" dirty="0"/>
              <a:t>To deepen my understanding, I engaged with mentors in the classroom and participated in relevant discussions, which provided practical insights and real-world applications. I also faced challenges in keeping up with the constantly evolving regulatory environment and understanding complex financial instruments. To address this, I followed industry news, attended webinars, and joined online forums where professionals discussed current trends and best practices.</a:t>
            </a:r>
          </a:p>
          <a:p>
            <a:pPr algn="just"/>
            <a:r>
              <a:rPr lang="en-US" dirty="0"/>
              <a:t>Additionally, I sought hands-on experience through internships and practical exercises, allowing me to apply theoretical knowledge in real-life scenarios. Collaborating with peers on projects helped me enhance my understanding and develop critical thinking skills related to problem-solving in banking situations. Through dedication and a proactive approach, I overcame these challenges and established a comprehensive understanding of the banking sector.</a:t>
            </a:r>
          </a:p>
          <a:p>
            <a:pPr algn="just"/>
            <a:endParaRPr lang="en-US" dirty="0"/>
          </a:p>
          <a:p>
            <a:pPr algn="just"/>
            <a:r>
              <a:rPr lang="en-US" dirty="0"/>
              <a:t>This Is ongoing I guess this will be more fun </a:t>
            </a:r>
          </a:p>
          <a:p>
            <a:pPr algn="just"/>
            <a:endParaRPr lang="en-IN" dirty="0"/>
          </a:p>
        </p:txBody>
      </p:sp>
    </p:spTree>
    <p:extLst>
      <p:ext uri="{BB962C8B-B14F-4D97-AF65-F5344CB8AC3E}">
        <p14:creationId xmlns:p14="http://schemas.microsoft.com/office/powerpoint/2010/main" val="8879785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2" y="1384917"/>
            <a:ext cx="10423512" cy="4416594"/>
          </a:xfrm>
        </p:spPr>
        <p:txBody>
          <a:bodyPr/>
          <a:lstStyle/>
          <a:p>
            <a:r>
              <a:rPr lang="en-US" sz="3200" dirty="0"/>
              <a:t>My learnings from this week – 2 </a:t>
            </a:r>
          </a:p>
          <a:p>
            <a:r>
              <a:rPr lang="en-US" sz="3200" dirty="0"/>
              <a:t>(30/09/2024 – 01/10/2024)</a:t>
            </a:r>
          </a:p>
          <a:p>
            <a:endParaRPr lang="en-US" sz="3200" dirty="0"/>
          </a:p>
          <a:p>
            <a:pPr marL="0" lvl="0" indent="0" algn="l" rtl="0">
              <a:lnSpc>
                <a:spcPct val="100000"/>
              </a:lnSpc>
              <a:spcBef>
                <a:spcPts val="0"/>
              </a:spcBef>
              <a:spcAft>
                <a:spcPts val="0"/>
              </a:spcAft>
              <a:buClr>
                <a:schemeClr val="dk1"/>
              </a:buClr>
              <a:buSzPts val="1100"/>
              <a:buFont typeface="Arial"/>
              <a:buNone/>
            </a:pPr>
            <a:r>
              <a:rPr lang="en-US" sz="3200" dirty="0"/>
              <a:t>1)Banking domain and technology </a:t>
            </a:r>
          </a:p>
          <a:p>
            <a:pPr marL="114300" lvl="0" algn="l" rtl="0">
              <a:lnSpc>
                <a:spcPct val="100000"/>
              </a:lnSpc>
              <a:spcBef>
                <a:spcPts val="0"/>
              </a:spcBef>
              <a:spcAft>
                <a:spcPts val="0"/>
              </a:spcAft>
              <a:buSzPts val="1800"/>
            </a:pPr>
            <a:r>
              <a:rPr lang="en-US" sz="3200" dirty="0"/>
              <a:t>	-Digital banking.</a:t>
            </a:r>
          </a:p>
          <a:p>
            <a:pPr marL="114300" lvl="0" algn="l" rtl="0">
              <a:lnSpc>
                <a:spcPct val="100000"/>
              </a:lnSpc>
              <a:spcBef>
                <a:spcPts val="0"/>
              </a:spcBef>
              <a:spcAft>
                <a:spcPts val="0"/>
              </a:spcAft>
              <a:buSzPts val="1800"/>
            </a:pPr>
            <a:r>
              <a:rPr lang="en-US" sz="3200" dirty="0"/>
              <a:t>	-Digital lending solution.</a:t>
            </a:r>
          </a:p>
          <a:p>
            <a:pPr marL="457200" lvl="0" indent="-342900" algn="l" rtl="0">
              <a:lnSpc>
                <a:spcPct val="100000"/>
              </a:lnSpc>
              <a:spcBef>
                <a:spcPts val="0"/>
              </a:spcBef>
              <a:spcAft>
                <a:spcPts val="0"/>
              </a:spcAft>
              <a:buSzPts val="1800"/>
              <a:buChar char="-"/>
            </a:pPr>
            <a:endParaRPr lang="en-US" sz="3200" dirty="0"/>
          </a:p>
          <a:p>
            <a:endParaRPr lang="en-US" sz="32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920A7-D406-49CC-6C48-AB1E03FA102D}"/>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3" name="TextBox 2">
            <a:extLst>
              <a:ext uri="{FF2B5EF4-FFF2-40B4-BE49-F238E27FC236}">
                <a16:creationId xmlns:a16="http://schemas.microsoft.com/office/drawing/2014/main" id="{855C06E5-9BB7-A70B-AF65-A870D5AC6DCE}"/>
              </a:ext>
            </a:extLst>
          </p:cNvPr>
          <p:cNvSpPr txBox="1"/>
          <p:nvPr/>
        </p:nvSpPr>
        <p:spPr>
          <a:xfrm>
            <a:off x="743712" y="402336"/>
            <a:ext cx="8240490" cy="400110"/>
          </a:xfrm>
          <a:prstGeom prst="rect">
            <a:avLst/>
          </a:prstGeom>
          <a:noFill/>
        </p:spPr>
        <p:txBody>
          <a:bodyPr wrap="square" rtlCol="0">
            <a:spAutoFit/>
          </a:bodyPr>
          <a:lstStyle/>
          <a:p>
            <a:r>
              <a:rPr lang="en-US" sz="2000" b="1" dirty="0">
                <a:solidFill>
                  <a:schemeClr val="bg1">
                    <a:lumMod val="50000"/>
                  </a:schemeClr>
                </a:solidFill>
                <a:highlight>
                  <a:srgbClr val="FFFF00"/>
                </a:highlight>
                <a:latin typeface="Arial"/>
                <a:ea typeface="Arial"/>
                <a:cs typeface="Arial"/>
                <a:sym typeface="Arial"/>
              </a:rPr>
              <a:t>My takeaways| </a:t>
            </a:r>
            <a:r>
              <a:rPr lang="en-US" sz="2000" b="1" dirty="0">
                <a:solidFill>
                  <a:schemeClr val="bg1">
                    <a:lumMod val="50000"/>
                  </a:schemeClr>
                </a:solidFill>
                <a:highlight>
                  <a:srgbClr val="FFFF00"/>
                </a:highlight>
              </a:rPr>
              <a:t>Banking Domain | 30</a:t>
            </a:r>
            <a:r>
              <a:rPr lang="en-US" sz="2000" b="1" baseline="30000" dirty="0">
                <a:solidFill>
                  <a:schemeClr val="bg1">
                    <a:lumMod val="50000"/>
                  </a:schemeClr>
                </a:solidFill>
                <a:highlight>
                  <a:srgbClr val="FFFF00"/>
                </a:highlight>
              </a:rPr>
              <a:t>th</a:t>
            </a:r>
            <a:r>
              <a:rPr lang="en-US" sz="2000" b="1" dirty="0">
                <a:solidFill>
                  <a:schemeClr val="bg1">
                    <a:lumMod val="50000"/>
                  </a:schemeClr>
                </a:solidFill>
                <a:highlight>
                  <a:srgbClr val="FFFF00"/>
                </a:highlight>
              </a:rPr>
              <a:t> Sept- 1</a:t>
            </a:r>
            <a:r>
              <a:rPr lang="en-US" sz="2000" b="1" baseline="30000" dirty="0">
                <a:solidFill>
                  <a:schemeClr val="bg1">
                    <a:lumMod val="50000"/>
                  </a:schemeClr>
                </a:solidFill>
                <a:highlight>
                  <a:srgbClr val="FFFF00"/>
                </a:highlight>
              </a:rPr>
              <a:t>st</a:t>
            </a:r>
            <a:r>
              <a:rPr lang="en-US" sz="2000" b="1" dirty="0">
                <a:solidFill>
                  <a:schemeClr val="bg1">
                    <a:lumMod val="50000"/>
                  </a:schemeClr>
                </a:solidFill>
                <a:highlight>
                  <a:srgbClr val="FFFF00"/>
                </a:highlight>
              </a:rPr>
              <a:t> Oct</a:t>
            </a:r>
            <a:endParaRPr lang="en-IN" sz="2000" b="1" dirty="0">
              <a:solidFill>
                <a:schemeClr val="bg1">
                  <a:lumMod val="50000"/>
                </a:schemeClr>
              </a:solidFill>
              <a:effectLst>
                <a:outerShdw blurRad="38100" dist="38100" dir="2700000" algn="tl">
                  <a:srgbClr val="000000">
                    <a:alpha val="43137"/>
                  </a:srgbClr>
                </a:outerShdw>
              </a:effectLst>
              <a:highlight>
                <a:srgbClr val="FFFF00"/>
              </a:highlight>
              <a:ea typeface="+mj-ea"/>
              <a:cs typeface="+mj-cs"/>
            </a:endParaRPr>
          </a:p>
        </p:txBody>
      </p:sp>
      <p:sp>
        <p:nvSpPr>
          <p:cNvPr id="6" name="Rectangle 2">
            <a:extLst>
              <a:ext uri="{FF2B5EF4-FFF2-40B4-BE49-F238E27FC236}">
                <a16:creationId xmlns:a16="http://schemas.microsoft.com/office/drawing/2014/main" id="{2AC5279B-6B97-33B7-C822-3F63C6D835BA}"/>
              </a:ext>
            </a:extLst>
          </p:cNvPr>
          <p:cNvSpPr>
            <a:spLocks noChangeArrowheads="1"/>
          </p:cNvSpPr>
          <p:nvPr/>
        </p:nvSpPr>
        <p:spPr bwMode="auto">
          <a:xfrm>
            <a:off x="825623" y="681140"/>
            <a:ext cx="577048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Digital Payment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Covers Missed Call Banking, Chatbot Banking, and Mobile Banking.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Focuses on "Faceless, Paperless, Cashless"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offline options such as USSD banking.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AEPS (Aadhaar Enabled Payment System) and CBDC (Central Bank Digital Currency).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UPI requires a Virtual Payment Address (VPA).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POS Types: Physical POS (store machines), Mobile POS (QR codes), Virtual POS (online payments).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BHIM app is linked with NPCI.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ECS vs. NACH: NACH operates faster than ECS.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Digital Lending Solutions: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Loan-related steps: Origination, Management, Leasing, Collateral, Limit setting, Digital onboarding.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Benefits include faster processing, cash-free transactions, reduced errors,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Software for managing modifications of non-monetary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CC3A305-BB4E-1053-3D1C-780F41BD52E0}"/>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140852" y="1091953"/>
            <a:ext cx="4500485" cy="4860524"/>
          </a:xfrm>
          <a:prstGeom prst="rect">
            <a:avLst/>
          </a:prstGeom>
        </p:spPr>
      </p:pic>
    </p:spTree>
    <p:extLst>
      <p:ext uri="{BB962C8B-B14F-4D97-AF65-F5344CB8AC3E}">
        <p14:creationId xmlns:p14="http://schemas.microsoft.com/office/powerpoint/2010/main" val="3154309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sz="2400" b="1" dirty="0">
                <a:solidFill>
                  <a:srgbClr val="002060"/>
                </a:solidFill>
                <a:latin typeface="Arial"/>
                <a:ea typeface="Arial"/>
                <a:cs typeface="Arial"/>
                <a:sym typeface="Arial"/>
              </a:rPr>
              <a:t>My takeaways| </a:t>
            </a:r>
            <a:r>
              <a:rPr lang="en-US" sz="2400" b="1" dirty="0">
                <a:solidFill>
                  <a:srgbClr val="002060"/>
                </a:solidFill>
              </a:rPr>
              <a:t>Banking Domain | 30</a:t>
            </a:r>
            <a:r>
              <a:rPr lang="en-US" sz="2400" b="1" baseline="30000" dirty="0">
                <a:solidFill>
                  <a:srgbClr val="002060"/>
                </a:solidFill>
              </a:rPr>
              <a:t>th</a:t>
            </a:r>
            <a:r>
              <a:rPr lang="en-US" sz="2400" b="1" dirty="0">
                <a:solidFill>
                  <a:srgbClr val="002060"/>
                </a:solidFill>
              </a:rPr>
              <a:t> Sept- 1</a:t>
            </a:r>
            <a:r>
              <a:rPr lang="en-US" sz="2400" b="1" baseline="30000" dirty="0">
                <a:solidFill>
                  <a:srgbClr val="002060"/>
                </a:solidFill>
              </a:rPr>
              <a:t>st</a:t>
            </a:r>
            <a:r>
              <a:rPr lang="en-US" sz="2400" b="1" dirty="0">
                <a:solidFill>
                  <a:srgbClr val="002060"/>
                </a:solidFill>
              </a:rPr>
              <a:t> Oct</a:t>
            </a:r>
            <a:br>
              <a:rPr lang="en-IN" sz="2400" b="1" dirty="0">
                <a:solidFill>
                  <a:srgbClr val="002060"/>
                </a:solidFill>
                <a:effectLst>
                  <a:outerShdw blurRad="38100" dist="38100" dir="2700000" algn="tl">
                    <a:srgbClr val="000000">
                      <a:alpha val="43137"/>
                    </a:srgbClr>
                  </a:outerShdw>
                </a:effectLst>
                <a:ea typeface="+mj-ea"/>
                <a:cs typeface="+mj-cs"/>
              </a:rPr>
            </a:br>
            <a:endParaRPr lang="en-IN" sz="2400" i="1" u="sng" dirty="0">
              <a:solidFill>
                <a:srgbClr val="002060"/>
              </a:solidFill>
              <a:effectLst>
                <a:outerShdw blurRad="38100" dist="38100" dir="2700000" algn="tl">
                  <a:srgbClr val="000000">
                    <a:alpha val="43137"/>
                  </a:srgbClr>
                </a:outerShdw>
              </a:effectLs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Digital Lending System:</a:t>
            </a:r>
            <a:endParaRPr lang="en-US" sz="1400" dirty="0"/>
          </a:p>
          <a:p>
            <a:r>
              <a:rPr lang="en-US" sz="1400" b="1" dirty="0"/>
              <a:t>Key Points:</a:t>
            </a:r>
            <a:endParaRPr lang="en-US" sz="1400" dirty="0"/>
          </a:p>
          <a:p>
            <a:pPr>
              <a:buFont typeface="+mj-lt"/>
              <a:buAutoNum type="arabicPeriod"/>
            </a:pPr>
            <a:r>
              <a:rPr lang="en-US" sz="1400" dirty="0"/>
              <a:t>Focuses on providing loans digitally.</a:t>
            </a:r>
          </a:p>
          <a:p>
            <a:pPr>
              <a:buFont typeface="+mj-lt"/>
              <a:buAutoNum type="arabicPeriod"/>
            </a:pPr>
            <a:r>
              <a:rPr lang="en-US" sz="1400" dirty="0"/>
              <a:t>Faster, error-free, and cashless process.</a:t>
            </a:r>
          </a:p>
          <a:p>
            <a:pPr>
              <a:buFont typeface="+mj-lt"/>
              <a:buAutoNum type="arabicPeriod"/>
            </a:pPr>
            <a:r>
              <a:rPr lang="en-US" sz="1400" dirty="0"/>
              <a:t>Increases efficiency and consistency.</a:t>
            </a:r>
          </a:p>
          <a:p>
            <a:r>
              <a:rPr lang="en-US" sz="1400" b="1" dirty="0"/>
              <a:t>Process:</a:t>
            </a:r>
            <a:endParaRPr lang="en-US" sz="1400" dirty="0"/>
          </a:p>
          <a:p>
            <a:pPr>
              <a:buFont typeface="+mj-lt"/>
              <a:buAutoNum type="arabicPeriod"/>
            </a:pPr>
            <a:r>
              <a:rPr lang="en-US" sz="1400" b="1" dirty="0"/>
              <a:t>Loan Origination</a:t>
            </a:r>
            <a:r>
              <a:rPr lang="en-US" sz="1400" dirty="0"/>
              <a:t>: Application and evaluation of loan eligibility.</a:t>
            </a:r>
          </a:p>
          <a:p>
            <a:pPr>
              <a:buFont typeface="+mj-lt"/>
              <a:buAutoNum type="arabicPeriod"/>
            </a:pPr>
            <a:r>
              <a:rPr lang="en-US" sz="1400" b="1" dirty="0"/>
              <a:t>Loan Management</a:t>
            </a:r>
            <a:r>
              <a:rPr lang="en-US" sz="1400" dirty="0"/>
              <a:t>: Monitoring and servicing of active loans.</a:t>
            </a:r>
          </a:p>
          <a:p>
            <a:pPr>
              <a:buFont typeface="+mj-lt"/>
              <a:buAutoNum type="arabicPeriod"/>
            </a:pPr>
            <a:r>
              <a:rPr lang="en-US" sz="1400" b="1" dirty="0"/>
              <a:t>Leasing</a:t>
            </a:r>
            <a:r>
              <a:rPr lang="en-US" sz="1400" dirty="0"/>
              <a:t>: Handling lease-related financing.</a:t>
            </a:r>
          </a:p>
          <a:p>
            <a:pPr>
              <a:buFont typeface="+mj-lt"/>
              <a:buAutoNum type="arabicPeriod"/>
            </a:pPr>
            <a:r>
              <a:rPr lang="en-US" sz="1400" b="1" dirty="0"/>
              <a:t>Collateral</a:t>
            </a:r>
            <a:r>
              <a:rPr lang="en-US" sz="1400" dirty="0"/>
              <a:t>: Securing loans with collateral.</a:t>
            </a:r>
          </a:p>
          <a:p>
            <a:pPr>
              <a:buFont typeface="+mj-lt"/>
              <a:buAutoNum type="arabicPeriod"/>
            </a:pPr>
            <a:r>
              <a:rPr lang="en-US" sz="1400" b="1" dirty="0"/>
              <a:t>Limits</a:t>
            </a:r>
            <a:r>
              <a:rPr lang="en-US" sz="1400" dirty="0"/>
              <a:t>: Setting borrowing limits for customers.</a:t>
            </a:r>
          </a:p>
          <a:p>
            <a:pPr>
              <a:buFont typeface="+mj-lt"/>
              <a:buAutoNum type="arabicPeriod"/>
            </a:pPr>
            <a:r>
              <a:rPr lang="en-US" sz="1400" b="1" dirty="0"/>
              <a:t>Digital Onboarding</a:t>
            </a:r>
            <a:r>
              <a:rPr lang="en-US" sz="1400" dirty="0"/>
              <a:t>: Customer onboarding using digital methods.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Slide Number Placeholder 1">
            <a:extLst>
              <a:ext uri="{FF2B5EF4-FFF2-40B4-BE49-F238E27FC236}">
                <a16:creationId xmlns:a16="http://schemas.microsoft.com/office/drawing/2014/main" id="{C593F9B8-9D3A-F857-0E03-FB71EBAF69A9}"/>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6" name="Picture 5">
            <a:extLst>
              <a:ext uri="{FF2B5EF4-FFF2-40B4-BE49-F238E27FC236}">
                <a16:creationId xmlns:a16="http://schemas.microsoft.com/office/drawing/2014/main" id="{4382CADF-7AF5-FABA-2A40-EAC3201A95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71822" y="1941742"/>
            <a:ext cx="5175682" cy="3908642"/>
          </a:xfrm>
          <a:prstGeom prst="rect">
            <a:avLst/>
          </a:prstGeom>
        </p:spPr>
      </p:pic>
    </p:spTree>
    <p:extLst>
      <p:ext uri="{BB962C8B-B14F-4D97-AF65-F5344CB8AC3E}">
        <p14:creationId xmlns:p14="http://schemas.microsoft.com/office/powerpoint/2010/main" val="24588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9586D-4BBE-B9C0-CCD5-24443360F636}"/>
              </a:ext>
            </a:extLst>
          </p:cNvPr>
          <p:cNvSpPr>
            <a:spLocks noGrp="1"/>
          </p:cNvSpPr>
          <p:nvPr>
            <p:ph type="body" sz="quarter" idx="13"/>
          </p:nvPr>
        </p:nvSpPr>
        <p:spPr/>
        <p:txBody>
          <a:bodyPr/>
          <a:lstStyle/>
          <a:p>
            <a:endParaRPr lang="en-IN" dirty="0"/>
          </a:p>
        </p:txBody>
      </p:sp>
      <p:sp>
        <p:nvSpPr>
          <p:cNvPr id="4" name="Text Placeholder 3">
            <a:extLst>
              <a:ext uri="{FF2B5EF4-FFF2-40B4-BE49-F238E27FC236}">
                <a16:creationId xmlns:a16="http://schemas.microsoft.com/office/drawing/2014/main" id="{A3CD482E-7E76-2EBE-7BCE-E6F3BF8F65A0}"/>
              </a:ext>
            </a:extLst>
          </p:cNvPr>
          <p:cNvSpPr>
            <a:spLocks noGrp="1"/>
          </p:cNvSpPr>
          <p:nvPr>
            <p:ph type="body" sz="quarter" idx="14"/>
          </p:nvPr>
        </p:nvSpPr>
        <p:spPr/>
        <p:txBody>
          <a:bodyPr/>
          <a:lstStyle/>
          <a:p>
            <a:r>
              <a:rPr lang="en-US" dirty="0"/>
              <a:t>Account Opening Process:-</a:t>
            </a:r>
            <a:endParaRPr lang="en-IN" dirty="0"/>
          </a:p>
        </p:txBody>
      </p:sp>
      <p:sp>
        <p:nvSpPr>
          <p:cNvPr id="5" name="Title 4">
            <a:extLst>
              <a:ext uri="{FF2B5EF4-FFF2-40B4-BE49-F238E27FC236}">
                <a16:creationId xmlns:a16="http://schemas.microsoft.com/office/drawing/2014/main" id="{CD763475-0A90-63DA-6626-3903AEA6E6AC}"/>
              </a:ext>
            </a:extLst>
          </p:cNvPr>
          <p:cNvSpPr>
            <a:spLocks noGrp="1"/>
          </p:cNvSpPr>
          <p:nvPr>
            <p:ph type="title"/>
          </p:nvPr>
        </p:nvSpPr>
        <p:spPr/>
        <p:txBody>
          <a:bodyPr>
            <a:normAutofit fontScale="90000"/>
          </a:bodyPr>
          <a:lstStyle/>
          <a:p>
            <a:r>
              <a:rPr lang="en-US" sz="2800" b="1" dirty="0">
                <a:solidFill>
                  <a:srgbClr val="002060"/>
                </a:solidFill>
                <a:latin typeface="Arial"/>
                <a:ea typeface="Arial"/>
                <a:cs typeface="Arial"/>
                <a:sym typeface="Arial"/>
              </a:rPr>
              <a:t>My takeaways| </a:t>
            </a:r>
            <a:r>
              <a:rPr lang="en-US" sz="2800" b="1" dirty="0">
                <a:solidFill>
                  <a:srgbClr val="002060"/>
                </a:solidFill>
              </a:rPr>
              <a:t>Banking Domain | 30</a:t>
            </a:r>
            <a:r>
              <a:rPr lang="en-US" sz="2800" b="1" baseline="30000" dirty="0">
                <a:solidFill>
                  <a:srgbClr val="002060"/>
                </a:solidFill>
              </a:rPr>
              <a:t>th</a:t>
            </a:r>
            <a:r>
              <a:rPr lang="en-US" sz="2800" b="1" dirty="0">
                <a:solidFill>
                  <a:srgbClr val="002060"/>
                </a:solidFill>
              </a:rPr>
              <a:t> Sept- 1</a:t>
            </a:r>
            <a:r>
              <a:rPr lang="en-US" sz="2800" b="1" baseline="30000" dirty="0">
                <a:solidFill>
                  <a:srgbClr val="002060"/>
                </a:solidFill>
              </a:rPr>
              <a:t>st</a:t>
            </a:r>
            <a:r>
              <a:rPr lang="en-US" sz="2800" b="1" dirty="0">
                <a:solidFill>
                  <a:srgbClr val="002060"/>
                </a:solidFill>
              </a:rPr>
              <a:t> Oct</a:t>
            </a:r>
            <a:br>
              <a:rPr lang="en-IN" sz="2800" b="1" dirty="0">
                <a:solidFill>
                  <a:srgbClr val="002060"/>
                </a:solidFill>
                <a:effectLst>
                  <a:outerShdw blurRad="38100" dist="38100" dir="2700000" algn="tl">
                    <a:srgbClr val="000000">
                      <a:alpha val="43137"/>
                    </a:srgbClr>
                  </a:outerShdw>
                </a:effectLst>
                <a:ea typeface="+mj-ea"/>
                <a:cs typeface="+mj-cs"/>
              </a:rPr>
            </a:br>
            <a:endParaRPr lang="en-IN" dirty="0"/>
          </a:p>
        </p:txBody>
      </p:sp>
      <p:sp>
        <p:nvSpPr>
          <p:cNvPr id="6" name="Slide Number Placeholder 5">
            <a:extLst>
              <a:ext uri="{FF2B5EF4-FFF2-40B4-BE49-F238E27FC236}">
                <a16:creationId xmlns:a16="http://schemas.microsoft.com/office/drawing/2014/main" id="{AA0CA0A2-CC3D-EFA3-27F2-04423C489873}"/>
              </a:ext>
            </a:extLst>
          </p:cNvPr>
          <p:cNvSpPr>
            <a:spLocks noGrp="1"/>
          </p:cNvSpPr>
          <p:nvPr>
            <p:ph type="sldNum" sz="quarter" idx="15"/>
          </p:nvPr>
        </p:nvSpPr>
        <p:spPr/>
        <p:txBody>
          <a:bodyPr/>
          <a:lstStyle/>
          <a:p>
            <a:fld id="{0879F475-59B1-4993-848A-C2B683DE9AF5}" type="slidenum">
              <a:rPr lang="en-IN" smtClean="0"/>
              <a:pPr/>
              <a:t>6</a:t>
            </a:fld>
            <a:endParaRPr lang="en-IN" dirty="0"/>
          </a:p>
        </p:txBody>
      </p:sp>
      <p:sp>
        <p:nvSpPr>
          <p:cNvPr id="7" name="Rectangle 1">
            <a:extLst>
              <a:ext uri="{FF2B5EF4-FFF2-40B4-BE49-F238E27FC236}">
                <a16:creationId xmlns:a16="http://schemas.microsoft.com/office/drawing/2014/main" id="{C51A8668-2654-FD07-5A25-F53D2343B9C3}"/>
              </a:ext>
            </a:extLst>
          </p:cNvPr>
          <p:cNvSpPr>
            <a:spLocks noGrp="1" noChangeArrowheads="1"/>
          </p:cNvSpPr>
          <p:nvPr>
            <p:ph type="body" sz="quarter" idx="19"/>
          </p:nvPr>
        </p:nvSpPr>
        <p:spPr bwMode="auto">
          <a:xfrm>
            <a:off x="465138" y="1454625"/>
            <a:ext cx="51544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Online Account Opening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Digital process using bank websites or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Upload KYC documents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Usually includes e-signature and video KYC.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Instant Account Opening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Quick account opening through banking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Requires Aadhaar and PAN for verification.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Account is usually activated instantly after verification.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Assisted Account Opening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Done via banking agents or representatives.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in rural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Agents assist with document collection and submission.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C7D9615-E9A8-F86A-98D0-6514D6731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212" y="1988855"/>
            <a:ext cx="6342765" cy="3322324"/>
          </a:xfrm>
          <a:prstGeom prst="rect">
            <a:avLst/>
          </a:prstGeom>
        </p:spPr>
      </p:pic>
    </p:spTree>
    <p:extLst>
      <p:ext uri="{BB962C8B-B14F-4D97-AF65-F5344CB8AC3E}">
        <p14:creationId xmlns:p14="http://schemas.microsoft.com/office/powerpoint/2010/main" val="18206201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body" idx="1"/>
          </p:nvPr>
        </p:nvSpPr>
        <p:spPr>
          <a:xfrm>
            <a:off x="315250" y="115875"/>
            <a:ext cx="10287900" cy="5416827"/>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chemeClr val="lt1"/>
              </a:buClr>
              <a:buSzPts val="3200"/>
              <a:buFont typeface="Arial"/>
              <a:buNone/>
            </a:pPr>
            <a:r>
              <a:rPr lang="en-US" sz="2400" dirty="0"/>
              <a:t>My learnings from this week</a:t>
            </a:r>
          </a:p>
          <a:p>
            <a:pPr marL="0" lvl="0" indent="0" algn="l" rtl="0">
              <a:lnSpc>
                <a:spcPct val="100000"/>
              </a:lnSpc>
              <a:spcBef>
                <a:spcPts val="0"/>
              </a:spcBef>
              <a:spcAft>
                <a:spcPts val="0"/>
              </a:spcAft>
              <a:buClr>
                <a:schemeClr val="lt1"/>
              </a:buClr>
              <a:buSzPts val="3200"/>
              <a:buFont typeface="Arial"/>
              <a:buNone/>
            </a:pPr>
            <a:r>
              <a:rPr lang="en-US" sz="2400" dirty="0"/>
              <a:t>(03/10/2024 -04/10/2024)</a:t>
            </a:r>
            <a:endParaRPr sz="2400" dirty="0"/>
          </a:p>
          <a:p>
            <a:pPr marL="0" lvl="0" indent="0" algn="l" rtl="0">
              <a:lnSpc>
                <a:spcPct val="100000"/>
              </a:lnSpc>
              <a:spcBef>
                <a:spcPts val="0"/>
              </a:spcBef>
              <a:spcAft>
                <a:spcPts val="0"/>
              </a:spcAft>
              <a:buClr>
                <a:schemeClr val="dk1"/>
              </a:buClr>
              <a:buSzPts val="1100"/>
              <a:buFont typeface="Arial"/>
              <a:buNone/>
            </a:pPr>
            <a:endParaRPr lang="en-US" sz="1800" dirty="0"/>
          </a:p>
          <a:p>
            <a:pPr marL="0" lvl="0" indent="0" algn="l" rtl="0">
              <a:lnSpc>
                <a:spcPct val="100000"/>
              </a:lnSpc>
              <a:spcBef>
                <a:spcPts val="0"/>
              </a:spcBef>
              <a:spcAft>
                <a:spcPts val="0"/>
              </a:spcAft>
              <a:buClr>
                <a:schemeClr val="dk1"/>
              </a:buClr>
              <a:buSzPts val="1100"/>
              <a:buFont typeface="Arial"/>
              <a:buNone/>
            </a:pPr>
            <a:endParaRPr lang="en-US" sz="1800" dirty="0"/>
          </a:p>
          <a:p>
            <a:pPr marL="0" lvl="0" indent="0" algn="l" rtl="0">
              <a:lnSpc>
                <a:spcPct val="100000"/>
              </a:lnSpc>
              <a:spcBef>
                <a:spcPts val="0"/>
              </a:spcBef>
              <a:spcAft>
                <a:spcPts val="0"/>
              </a:spcAft>
              <a:buClr>
                <a:schemeClr val="dk1"/>
              </a:buClr>
              <a:buSzPts val="1100"/>
              <a:buFont typeface="Arial"/>
              <a:buNone/>
            </a:pPr>
            <a:r>
              <a:rPr lang="en-US" sz="1800" dirty="0"/>
              <a:t>IT Domain and Software Testing</a:t>
            </a:r>
          </a:p>
          <a:p>
            <a:pPr marL="400050" lvl="0" indent="-285750" algn="l" rtl="0">
              <a:lnSpc>
                <a:spcPct val="100000"/>
              </a:lnSpc>
              <a:spcBef>
                <a:spcPts val="0"/>
              </a:spcBef>
              <a:spcAft>
                <a:spcPts val="0"/>
              </a:spcAft>
              <a:buSzPts val="1800"/>
              <a:buFontTx/>
              <a:buChar char="-"/>
            </a:pPr>
            <a:r>
              <a:rPr lang="en-US" sz="1800" dirty="0"/>
              <a:t>IT Industry </a:t>
            </a:r>
          </a:p>
          <a:p>
            <a:pPr marL="400050" indent="-285750">
              <a:spcBef>
                <a:spcPts val="0"/>
              </a:spcBef>
              <a:buSzPts val="1800"/>
              <a:buFontTx/>
              <a:buChar char="-"/>
            </a:pPr>
            <a:r>
              <a:rPr lang="en-US" sz="1800" dirty="0"/>
              <a:t>Introduction of QA</a:t>
            </a:r>
          </a:p>
          <a:p>
            <a:pPr marL="400050" lvl="0" indent="-285750" algn="l" rtl="0">
              <a:lnSpc>
                <a:spcPct val="100000"/>
              </a:lnSpc>
              <a:spcBef>
                <a:spcPts val="0"/>
              </a:spcBef>
              <a:spcAft>
                <a:spcPts val="0"/>
              </a:spcAft>
              <a:buSzPts val="1800"/>
              <a:buFontTx/>
              <a:buChar char="-"/>
            </a:pPr>
            <a:r>
              <a:rPr lang="en-US" sz="1800" dirty="0"/>
              <a:t>Project getting steps</a:t>
            </a:r>
          </a:p>
          <a:p>
            <a:pPr marL="400050" lvl="0" indent="-285750" algn="l" rtl="0">
              <a:lnSpc>
                <a:spcPct val="100000"/>
              </a:lnSpc>
              <a:spcBef>
                <a:spcPts val="0"/>
              </a:spcBef>
              <a:spcAft>
                <a:spcPts val="0"/>
              </a:spcAft>
              <a:buSzPts val="1800"/>
              <a:buFontTx/>
              <a:buChar char="-"/>
            </a:pPr>
            <a:r>
              <a:rPr lang="en-US" sz="1800" dirty="0"/>
              <a:t>SDLC Life Cycle</a:t>
            </a:r>
          </a:p>
          <a:p>
            <a:pPr marL="400050" lvl="0" indent="-285750" algn="l" rtl="0">
              <a:lnSpc>
                <a:spcPct val="100000"/>
              </a:lnSpc>
              <a:spcBef>
                <a:spcPts val="0"/>
              </a:spcBef>
              <a:spcAft>
                <a:spcPts val="0"/>
              </a:spcAft>
              <a:buSzPts val="1800"/>
              <a:buFontTx/>
              <a:buChar char="-"/>
            </a:pPr>
            <a:r>
              <a:rPr lang="en-US" sz="1800" dirty="0"/>
              <a:t>SDLC Phases</a:t>
            </a:r>
          </a:p>
          <a:p>
            <a:pPr marL="400050" lvl="0" indent="-285750" algn="l" rtl="0">
              <a:lnSpc>
                <a:spcPct val="100000"/>
              </a:lnSpc>
              <a:spcBef>
                <a:spcPts val="0"/>
              </a:spcBef>
              <a:spcAft>
                <a:spcPts val="0"/>
              </a:spcAft>
              <a:buSzPts val="1800"/>
              <a:buFontTx/>
              <a:buChar char="-"/>
            </a:pPr>
            <a:r>
              <a:rPr lang="en-US" sz="1800" dirty="0"/>
              <a:t>SDLC Model</a:t>
            </a:r>
          </a:p>
          <a:p>
            <a:pPr marL="400050" lvl="0" indent="-285750" algn="l" rtl="0">
              <a:lnSpc>
                <a:spcPct val="100000"/>
              </a:lnSpc>
              <a:spcBef>
                <a:spcPts val="0"/>
              </a:spcBef>
              <a:spcAft>
                <a:spcPts val="0"/>
              </a:spcAft>
              <a:buSzPts val="1800"/>
              <a:buFontTx/>
              <a:buChar char="-"/>
            </a:pPr>
            <a:r>
              <a:rPr lang="en-US" sz="1800" dirty="0"/>
              <a:t>Software Bugs and Error</a:t>
            </a:r>
          </a:p>
          <a:p>
            <a:pPr marL="400050" lvl="0" indent="-285750" algn="l" rtl="0">
              <a:lnSpc>
                <a:spcPct val="100000"/>
              </a:lnSpc>
              <a:spcBef>
                <a:spcPts val="0"/>
              </a:spcBef>
              <a:spcAft>
                <a:spcPts val="0"/>
              </a:spcAft>
              <a:buSzPts val="1800"/>
              <a:buFontTx/>
              <a:buChar char="-"/>
            </a:pPr>
            <a:r>
              <a:rPr lang="en-US" sz="1800" dirty="0"/>
              <a:t>Types of Testing</a:t>
            </a:r>
          </a:p>
          <a:p>
            <a:pPr marL="400050" lvl="0" indent="-285750" algn="l" rtl="0">
              <a:lnSpc>
                <a:spcPct val="100000"/>
              </a:lnSpc>
              <a:spcBef>
                <a:spcPts val="0"/>
              </a:spcBef>
              <a:spcAft>
                <a:spcPts val="0"/>
              </a:spcAft>
              <a:buSzPts val="1800"/>
              <a:buFontTx/>
              <a:buChar char="-"/>
            </a:pPr>
            <a:r>
              <a:rPr lang="en-US" sz="1800" dirty="0"/>
              <a:t>Steps of Reproduce</a:t>
            </a:r>
          </a:p>
          <a:p>
            <a:pPr marL="400050" lvl="0" indent="-285750" algn="l" rtl="0">
              <a:lnSpc>
                <a:spcPct val="100000"/>
              </a:lnSpc>
              <a:spcBef>
                <a:spcPts val="0"/>
              </a:spcBef>
              <a:spcAft>
                <a:spcPts val="0"/>
              </a:spcAft>
              <a:buSzPts val="1800"/>
              <a:buFontTx/>
              <a:buChar char="-"/>
            </a:pPr>
            <a:r>
              <a:rPr lang="en-US" sz="1800" dirty="0"/>
              <a:t>Introduce to JIRA</a:t>
            </a:r>
          </a:p>
          <a:p>
            <a:pPr marL="400050" lvl="0" indent="-285750" algn="l" rtl="0">
              <a:lnSpc>
                <a:spcPct val="100000"/>
              </a:lnSpc>
              <a:spcBef>
                <a:spcPts val="0"/>
              </a:spcBef>
              <a:spcAft>
                <a:spcPts val="0"/>
              </a:spcAft>
              <a:buSzPts val="1800"/>
              <a:buFontTx/>
              <a:buChar char="-"/>
            </a:pPr>
            <a:endParaRPr lang="en-US" sz="1800" dirty="0"/>
          </a:p>
          <a:p>
            <a:pPr marL="400050" lvl="0" indent="-285750" algn="l" rtl="0">
              <a:lnSpc>
                <a:spcPct val="100000"/>
              </a:lnSpc>
              <a:spcBef>
                <a:spcPts val="0"/>
              </a:spcBef>
              <a:spcAft>
                <a:spcPts val="0"/>
              </a:spcAft>
              <a:buSzPts val="1800"/>
              <a:buFontTx/>
              <a:buChar char="-"/>
            </a:pPr>
            <a:endParaRPr sz="1800" dirty="0"/>
          </a:p>
          <a:p>
            <a:pPr marL="0" lvl="0" indent="0" algn="l" rtl="0">
              <a:lnSpc>
                <a:spcPct val="100000"/>
              </a:lnSpc>
              <a:spcBef>
                <a:spcPts val="0"/>
              </a:spcBef>
              <a:spcAft>
                <a:spcPts val="0"/>
              </a:spcAft>
              <a:buClr>
                <a:schemeClr val="dk1"/>
              </a:buClr>
              <a:buSzPts val="1100"/>
              <a:buFont typeface="Arial"/>
              <a:buNone/>
            </a:pPr>
            <a:endParaRPr sz="1000" dirty="0"/>
          </a:p>
          <a:p>
            <a:pPr marL="0" lvl="0" indent="0" algn="l" rtl="0">
              <a:lnSpc>
                <a:spcPct val="100000"/>
              </a:lnSpc>
              <a:spcBef>
                <a:spcPts val="0"/>
              </a:spcBef>
              <a:spcAft>
                <a:spcPts val="0"/>
              </a:spcAft>
              <a:buClr>
                <a:schemeClr val="lt1"/>
              </a:buClr>
              <a:buSzPts val="3200"/>
              <a:buFont typeface="Arial"/>
              <a:buNone/>
            </a:pPr>
            <a:endParaRPr sz="1800" dirty="0"/>
          </a:p>
        </p:txBody>
      </p:sp>
      <p:pic>
        <p:nvPicPr>
          <p:cNvPr id="131" name="Google Shape;131;p3" descr="Idea outline"/>
          <p:cNvPicPr preferRelativeResize="0"/>
          <p:nvPr/>
        </p:nvPicPr>
        <p:blipFill rotWithShape="1">
          <a:blip r:embed="rId3">
            <a:alphaModFix/>
          </a:blip>
          <a:srcRect/>
          <a:stretch/>
        </p:blipFill>
        <p:spPr>
          <a:xfrm>
            <a:off x="10827744" y="2869895"/>
            <a:ext cx="1090788" cy="1090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Different IT Domain And Brief History.</a:t>
            </a:r>
            <a:endParaRPr lang="en-IN" sz="4000" i="1" u="sng" dirty="0">
              <a:effectLst>
                <a:outerShdw blurRad="38100" dist="38100" dir="2700000" algn="tl">
                  <a:srgbClr val="000000">
                    <a:alpha val="43137"/>
                  </a:srgbClr>
                </a:outerShdw>
              </a:effectLst>
              <a:highlight>
                <a:srgbClr val="FF6600"/>
              </a:highlight>
            </a:endParaRPr>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Project Manager</a:t>
            </a:r>
            <a:r>
              <a:rPr lang="en-US" sz="1400" dirty="0"/>
              <a:t>: Oversees project planning, execution, and delivery, ensuring all goals and deadlines are met.</a:t>
            </a:r>
          </a:p>
          <a:p>
            <a:pPr marL="0" indent="0">
              <a:buFont typeface="Arial" panose="020B0604020202020204" pitchFamily="34" charset="0"/>
              <a:buNone/>
            </a:pPr>
            <a:r>
              <a:rPr lang="en-US" sz="1400" b="1" dirty="0"/>
              <a:t>Developer</a:t>
            </a:r>
            <a:r>
              <a:rPr lang="en-US" sz="1400" dirty="0"/>
              <a:t>: Writes and maintains code to create software applications.</a:t>
            </a:r>
          </a:p>
          <a:p>
            <a:pPr marL="0" indent="0">
              <a:buFont typeface="Arial" panose="020B0604020202020204" pitchFamily="34" charset="0"/>
              <a:buNone/>
            </a:pPr>
            <a:r>
              <a:rPr lang="en-US" sz="1400" b="1" dirty="0"/>
              <a:t>DevOps</a:t>
            </a:r>
            <a:r>
              <a:rPr lang="en-US" sz="1400" dirty="0"/>
              <a:t>: Bridges development and operations teams to automate workflows and ensure smooth software deployment and infrastructure management.</a:t>
            </a:r>
          </a:p>
          <a:p>
            <a:pPr marL="0" indent="0">
              <a:buFont typeface="Arial" panose="020B0604020202020204" pitchFamily="34" charset="0"/>
              <a:buNone/>
            </a:pPr>
            <a:r>
              <a:rPr lang="en-US" sz="1400" b="1" dirty="0"/>
              <a:t>Quality Assurance (QA)</a:t>
            </a:r>
            <a:r>
              <a:rPr lang="en-US" sz="1400" dirty="0"/>
              <a:t>: Tests software to ensure it meets quality and defects-free standards.</a:t>
            </a:r>
          </a:p>
          <a:p>
            <a:pPr marL="0" indent="0">
              <a:buFont typeface="Arial" panose="020B0604020202020204" pitchFamily="34" charset="0"/>
              <a:buNone/>
            </a:pPr>
            <a:r>
              <a:rPr lang="en-US" sz="1400" b="1" dirty="0"/>
              <a:t>Business Analyst (BA)</a:t>
            </a:r>
            <a:r>
              <a:rPr lang="en-US" sz="1400" dirty="0"/>
              <a:t>: Analyzes business needs, gathers requirements, and bridges the gap between stakeholders and the development team</a:t>
            </a:r>
            <a:r>
              <a:rPr lang="en-US" sz="1600" dirty="0"/>
              <a:t>.</a:t>
            </a:r>
            <a:endParaRPr lang="en-US" sz="1400" dirty="0"/>
          </a:p>
          <a:p>
            <a:pPr marL="0" indent="0">
              <a:buFont typeface="Arial" panose="020B0604020202020204" pitchFamily="34" charset="0"/>
              <a:buNone/>
            </a:pPr>
            <a:r>
              <a:rPr lang="en-US" sz="1400" b="1" dirty="0"/>
              <a:t>Support</a:t>
            </a:r>
            <a:r>
              <a:rPr lang="en-US" sz="1400" dirty="0"/>
              <a:t>: Assists users by troubleshooting and resolving technical issues post-release.</a:t>
            </a:r>
            <a:endParaRPr lang="en-US" sz="12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2" name="Slide Number Placeholder 1">
            <a:extLst>
              <a:ext uri="{FF2B5EF4-FFF2-40B4-BE49-F238E27FC236}">
                <a16:creationId xmlns:a16="http://schemas.microsoft.com/office/drawing/2014/main" id="{3A1F1D3E-B9CA-4D27-8AA9-38DD386CFCDB}"/>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16" name="Picture 15">
            <a:extLst>
              <a:ext uri="{FF2B5EF4-FFF2-40B4-BE49-F238E27FC236}">
                <a16:creationId xmlns:a16="http://schemas.microsoft.com/office/drawing/2014/main" id="{E4238885-D640-7CF7-C51C-884BF594295F}"/>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684137" y="1917173"/>
            <a:ext cx="4812445" cy="3963880"/>
          </a:xfrm>
          <a:prstGeom prst="rect">
            <a:avLst/>
          </a:prstGeom>
        </p:spPr>
      </p:pic>
    </p:spTree>
    <p:extLst>
      <p:ext uri="{BB962C8B-B14F-4D97-AF65-F5344CB8AC3E}">
        <p14:creationId xmlns:p14="http://schemas.microsoft.com/office/powerpoint/2010/main" val="1181112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6A0BE6-2B17-FDDA-7CDA-F28C5841EADB}"/>
              </a:ext>
            </a:extLst>
          </p:cNvPr>
          <p:cNvSpPr>
            <a:spLocks noGrp="1"/>
          </p:cNvSpPr>
          <p:nvPr>
            <p:ph type="body" sz="quarter" idx="14"/>
          </p:nvPr>
        </p:nvSpPr>
        <p:spPr/>
        <p:txBody>
          <a:bodyPr>
            <a:noAutofit/>
          </a:bodyPr>
          <a:lstStyle/>
          <a:p>
            <a:r>
              <a:rPr lang="en-US" b="1" dirty="0"/>
              <a:t>Project Allocation and Responsibilities</a:t>
            </a:r>
            <a:r>
              <a:rPr lang="en-US" dirty="0"/>
              <a:t>:</a:t>
            </a:r>
          </a:p>
          <a:p>
            <a:pPr>
              <a:buFont typeface="+mj-lt"/>
              <a:buAutoNum type="arabicPeriod"/>
            </a:pPr>
            <a:r>
              <a:rPr lang="en-US" b="1" dirty="0"/>
              <a:t>Project Allocation</a:t>
            </a:r>
            <a:r>
              <a:rPr lang="en-US" dirty="0"/>
              <a:t>:</a:t>
            </a:r>
          </a:p>
          <a:p>
            <a:pPr marL="742950" lvl="1" indent="-285750">
              <a:buFont typeface="+mj-lt"/>
              <a:buAutoNum type="arabicPeriod"/>
            </a:pPr>
            <a:r>
              <a:rPr lang="en-US" dirty="0"/>
              <a:t>Projects are assigned based on resource availability, expertise, and workload.</a:t>
            </a:r>
          </a:p>
          <a:p>
            <a:pPr marL="742950" lvl="1" indent="-285750">
              <a:buFont typeface="+mj-lt"/>
              <a:buAutoNum type="arabicPeriod"/>
            </a:pPr>
            <a:r>
              <a:rPr lang="en-US" dirty="0"/>
              <a:t>The Project Manager ensures each team member is matched to tasks aligning with their skills and experience.</a:t>
            </a:r>
          </a:p>
          <a:p>
            <a:pPr>
              <a:buFont typeface="+mj-lt"/>
              <a:buAutoNum type="arabicPeriod"/>
            </a:pPr>
            <a:r>
              <a:rPr lang="en-US" b="1" dirty="0"/>
              <a:t>Responsibilities</a:t>
            </a:r>
            <a:r>
              <a:rPr lang="en-US" dirty="0"/>
              <a:t>:</a:t>
            </a:r>
          </a:p>
          <a:p>
            <a:pPr marL="742950" lvl="1" indent="-285750">
              <a:buFont typeface="+mj-lt"/>
              <a:buAutoNum type="arabicPeriod"/>
            </a:pPr>
            <a:r>
              <a:rPr lang="en-US" b="1" dirty="0"/>
              <a:t>Project Manager</a:t>
            </a:r>
            <a:r>
              <a:rPr lang="en-US" dirty="0"/>
              <a:t>: Defines project goals, timelines, and ensures team collaboration.</a:t>
            </a:r>
          </a:p>
          <a:p>
            <a:pPr marL="742950" lvl="1" indent="-285750">
              <a:buFont typeface="+mj-lt"/>
              <a:buAutoNum type="arabicPeriod"/>
            </a:pPr>
            <a:r>
              <a:rPr lang="en-US" b="1" dirty="0"/>
              <a:t>Developer</a:t>
            </a:r>
            <a:r>
              <a:rPr lang="en-US" dirty="0"/>
              <a:t>: Builds and codes the solution based on requirements.</a:t>
            </a:r>
          </a:p>
          <a:p>
            <a:pPr marL="742950" lvl="1" indent="-285750">
              <a:buFont typeface="+mj-lt"/>
              <a:buAutoNum type="arabicPeriod"/>
            </a:pPr>
            <a:r>
              <a:rPr lang="en-US" b="1" dirty="0"/>
              <a:t>QA</a:t>
            </a:r>
            <a:r>
              <a:rPr lang="en-US" dirty="0"/>
              <a:t>: Tests the product to ensure it meets quality standards.</a:t>
            </a:r>
          </a:p>
          <a:p>
            <a:pPr marL="742950" lvl="1" indent="-285750">
              <a:buFont typeface="+mj-lt"/>
              <a:buAutoNum type="arabicPeriod"/>
            </a:pPr>
            <a:r>
              <a:rPr lang="en-US" b="1" dirty="0"/>
              <a:t>BA</a:t>
            </a:r>
            <a:r>
              <a:rPr lang="en-US" dirty="0"/>
              <a:t>: Gathers and analyzes requirements, acts as a bridge between stakeholders and the team.</a:t>
            </a:r>
          </a:p>
          <a:p>
            <a:pPr marL="742950" lvl="1" indent="-285750">
              <a:buFont typeface="+mj-lt"/>
              <a:buAutoNum type="arabicPeriod"/>
            </a:pPr>
            <a:r>
              <a:rPr lang="en-US" b="1" dirty="0"/>
              <a:t>Support</a:t>
            </a:r>
            <a:r>
              <a:rPr lang="en-US" dirty="0"/>
              <a:t>: Handles issues post-deployment and assists end users.</a:t>
            </a:r>
          </a:p>
          <a:p>
            <a:pPr marL="742950" lvl="1" indent="-285750">
              <a:buFont typeface="+mj-lt"/>
              <a:buAutoNum type="arabicPeriod"/>
            </a:pPr>
            <a:r>
              <a:rPr lang="en-US" b="1" dirty="0"/>
              <a:t>DevOps</a:t>
            </a:r>
            <a:r>
              <a:rPr lang="en-US" dirty="0"/>
              <a:t>: Manages deployment, automation, and infrastructure to ensure smooth delivery.</a:t>
            </a:r>
          </a:p>
          <a:p>
            <a:endParaRPr lang="en-IN" dirty="0"/>
          </a:p>
        </p:txBody>
      </p:sp>
      <p:sp>
        <p:nvSpPr>
          <p:cNvPr id="3" name="Title 2">
            <a:extLst>
              <a:ext uri="{FF2B5EF4-FFF2-40B4-BE49-F238E27FC236}">
                <a16:creationId xmlns:a16="http://schemas.microsoft.com/office/drawing/2014/main" id="{7D392420-F191-6247-EA64-6BD5BCD7ED63}"/>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cs typeface="+mj-cs"/>
              </a:rPr>
              <a:t>Learning  | How Project is allocated:</a:t>
            </a:r>
            <a:endParaRPr lang="en-IN" dirty="0"/>
          </a:p>
        </p:txBody>
      </p:sp>
      <p:sp>
        <p:nvSpPr>
          <p:cNvPr id="4" name="Slide Number Placeholder 3">
            <a:extLst>
              <a:ext uri="{FF2B5EF4-FFF2-40B4-BE49-F238E27FC236}">
                <a16:creationId xmlns:a16="http://schemas.microsoft.com/office/drawing/2014/main" id="{443D778F-3B64-DCC7-B41B-BE130DAC57C4}"/>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Tree>
    <p:extLst>
      <p:ext uri="{BB962C8B-B14F-4D97-AF65-F5344CB8AC3E}">
        <p14:creationId xmlns:p14="http://schemas.microsoft.com/office/powerpoint/2010/main" val="17556899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20324</TotalTime>
  <Words>2402</Words>
  <Application>Microsoft Office PowerPoint</Application>
  <PresentationFormat>Widescreen</PresentationFormat>
  <Paragraphs>203</Paragraphs>
  <Slides>23</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Times New Roman</vt:lpstr>
      <vt:lpstr>Office Theme</vt:lpstr>
      <vt:lpstr>think-cell Slide</vt:lpstr>
      <vt:lpstr>PowerPoint Presentation</vt:lpstr>
      <vt:lpstr>About Me</vt:lpstr>
      <vt:lpstr>PowerPoint Presentation</vt:lpstr>
      <vt:lpstr>PowerPoint Presentation</vt:lpstr>
      <vt:lpstr>My takeaways| Banking Domain | 30th Sept- 1st Oct </vt:lpstr>
      <vt:lpstr>My takeaways| Banking Domain | 30th Sept- 1st Oct </vt:lpstr>
      <vt:lpstr>PowerPoint Presentation</vt:lpstr>
      <vt:lpstr>Learning 1 | Different IT Domain And Brief History.</vt:lpstr>
      <vt:lpstr>Learning  | How Project is allocated:</vt:lpstr>
      <vt:lpstr>My takeaways I QA : -</vt:lpstr>
      <vt:lpstr>Learning  | Software Development Life Cycle (SDLC):</vt:lpstr>
      <vt:lpstr>Learning  | Software Development Life Cycle (SDLC) Models:</vt:lpstr>
      <vt:lpstr>Learning  | Agile Model 99% Used Model :</vt:lpstr>
      <vt:lpstr>Learning  | Agile Model 99% Used Model :</vt:lpstr>
      <vt:lpstr>Learning  | Agile Model 99% Used Model :</vt:lpstr>
      <vt:lpstr>Learning  | Software Bugs And Error :</vt:lpstr>
      <vt:lpstr>Learning  | Different type of testing :</vt:lpstr>
      <vt:lpstr>Learning  |Different type of testing :</vt:lpstr>
      <vt:lpstr>Learning  | One Manual testing Example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SHUBHADIP PAUL</cp:lastModifiedBy>
  <cp:revision>507</cp:revision>
  <dcterms:created xsi:type="dcterms:W3CDTF">2022-01-18T12:35:56Z</dcterms:created>
  <dcterms:modified xsi:type="dcterms:W3CDTF">2024-10-06T19:22:13Z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