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media/image25.jpg" ContentType="image/unknown"/>
  <Override PartName="/ppt/tags/tag4.xml" ContentType="application/vnd.openxmlformats-officedocument.presentationml.tags+xml"/>
  <Override PartName="/ppt/media/image26.jpg" ContentType="image/unknown"/>
  <Override PartName="/ppt/tags/tag5.xml" ContentType="application/vnd.openxmlformats-officedocument.presentationml.tags+xml"/>
  <Override PartName="/ppt/tags/tag6.xml" ContentType="application/vnd.openxmlformats-officedocument.presentationml.tags+xml"/>
  <Override PartName="/ppt/media/image33.jpg" ContentType="image/png"/>
  <Override PartName="/ppt/tags/tag7.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147375615" r:id="rId5"/>
    <p:sldId id="2147375589" r:id="rId6"/>
    <p:sldId id="4848" r:id="rId7"/>
    <p:sldId id="2147375609" r:id="rId8"/>
    <p:sldId id="2147375597" r:id="rId9"/>
    <p:sldId id="2147375621" r:id="rId10"/>
    <p:sldId id="2147375632" r:id="rId11"/>
    <p:sldId id="2147375633" r:id="rId12"/>
    <p:sldId id="2147375634" r:id="rId13"/>
    <p:sldId id="2147375635" r:id="rId14"/>
    <p:sldId id="2147375636" r:id="rId15"/>
    <p:sldId id="2147375637" r:id="rId16"/>
    <p:sldId id="2147375638" r:id="rId17"/>
    <p:sldId id="2147375612" r:id="rId18"/>
    <p:sldId id="2147375613" r:id="rId19"/>
    <p:sldId id="2147375614" r:id="rId20"/>
    <p:sldId id="1633"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86" d="100"/>
          <a:sy n="86" d="100"/>
        </p:scale>
        <p:origin x="562" y="67"/>
      </p:cViewPr>
      <p:guideLst>
        <p:guide orient="horz" pos="867"/>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28B1AF-C344-4286-94A5-42E88BDEC885}" type="datetime1">
              <a:rPr lang="fr-FR" smtClean="0"/>
              <a:t>13/10/2024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Chakradhar Kanumarlapudi</a:t>
            </a:r>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A0A7F-77BF-49CF-BF71-CF3F87829938}" type="datetime1">
              <a:rPr lang="fr-FR" smtClean="0"/>
              <a:t>13/10/2024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Chakradhar Kanumarlapudi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3.jp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985895"/>
            <a:ext cx="10525125" cy="1217769"/>
          </a:xfrm>
        </p:spPr>
        <p:txBody>
          <a:bodyPr anchor="b">
            <a:spAutoFit/>
          </a:bodyPr>
          <a:lstStyle/>
          <a:p>
            <a:r>
              <a:rPr lang="en-US" sz="4000" dirty="0"/>
              <a:t>My Weekly Journey PPT- 3</a:t>
            </a:r>
          </a:p>
          <a:p>
            <a:r>
              <a:rPr lang="en-US" sz="3200" b="0" dirty="0"/>
              <a:t>(07/10/2024 – 10/10/2024)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987416"/>
            <a:ext cx="8299182" cy="523220"/>
          </a:xfrm>
          <a:prstGeom prst="rect">
            <a:avLst/>
          </a:prstGeom>
          <a:noFill/>
        </p:spPr>
        <p:txBody>
          <a:bodyPr wrap="square" rtlCol="0">
            <a:spAutoFit/>
          </a:bodyPr>
          <a:lstStyle/>
          <a:p>
            <a:r>
              <a:rPr lang="en-US" sz="2800" b="1" dirty="0">
                <a:solidFill>
                  <a:schemeClr val="bg1"/>
                </a:solidFill>
              </a:rPr>
              <a:t>Name – Shubhadip Paul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US" sz="2800" b="1" dirty="0">
                <a:solidFill>
                  <a:schemeClr val="bg1"/>
                </a:solidFill>
              </a:rPr>
              <a:t>A</a:t>
            </a:r>
            <a:r>
              <a:rPr lang="en-IN" sz="2800" b="1" dirty="0" err="1">
                <a:solidFill>
                  <a:schemeClr val="bg1"/>
                </a:solidFill>
              </a:rPr>
              <a:t>xis</a:t>
            </a:r>
            <a:r>
              <a:rPr lang="en-IN" sz="2800" b="1" dirty="0">
                <a:solidFill>
                  <a:schemeClr val="bg1"/>
                </a:solidFill>
              </a:rPr>
              <a:t> Bank Quality Assurance Trainee</a:t>
            </a:r>
          </a:p>
        </p:txBody>
      </p:sp>
    </p:spTree>
    <p:extLst>
      <p:ext uri="{BB962C8B-B14F-4D97-AF65-F5344CB8AC3E}">
        <p14:creationId xmlns:p14="http://schemas.microsoft.com/office/powerpoint/2010/main" val="31537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0B7BDA-FB85-FBF1-90DC-5A73D127507F}"/>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60B46677-2824-B47C-936C-0DD9A7036FE1}"/>
              </a:ext>
            </a:extLst>
          </p:cNvPr>
          <p:cNvSpPr>
            <a:spLocks noGrp="1"/>
          </p:cNvSpPr>
          <p:nvPr>
            <p:ph type="body" sz="quarter" idx="19"/>
          </p:nvPr>
        </p:nvSpPr>
        <p:spPr>
          <a:xfrm>
            <a:off x="465861" y="1411550"/>
            <a:ext cx="5630140" cy="5309146"/>
          </a:xfrm>
        </p:spPr>
        <p:txBody>
          <a:bodyPr/>
          <a:lstStyle/>
          <a:p>
            <a:pPr marL="0" indent="0" algn="just">
              <a:buNone/>
            </a:pPr>
            <a:r>
              <a:rPr lang="en-US" sz="1050" b="1" dirty="0">
                <a:latin typeface="Arial" panose="020B0604020202020204" pitchFamily="34" charset="0"/>
                <a:cs typeface="Arial" panose="020B0604020202020204" pitchFamily="34" charset="0"/>
              </a:rPr>
              <a:t>Requirement analysis:- To </a:t>
            </a:r>
            <a:r>
              <a:rPr lang="en-US" sz="1050" b="1" dirty="0" err="1">
                <a:latin typeface="Arial" panose="020B0604020202020204" pitchFamily="34" charset="0"/>
                <a:cs typeface="Arial" panose="020B0604020202020204" pitchFamily="34" charset="0"/>
              </a:rPr>
              <a:t>analyse</a:t>
            </a:r>
            <a:r>
              <a:rPr lang="en-US" sz="1050" b="1" dirty="0">
                <a:latin typeface="Arial" panose="020B0604020202020204" pitchFamily="34" charset="0"/>
                <a:cs typeface="Arial" panose="020B0604020202020204" pitchFamily="34" charset="0"/>
              </a:rPr>
              <a:t> the customer’s requirement.</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planning</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 A test plan document would be required  in details about the testing approach.</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Development.</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Test cases are being prepared.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Test scenarios would be identified.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Full coverage of testing would have been covered.</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Environment setup</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Here, we have to set up and launch the testing environments.</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During this time, many testing instruments/techniques would be implemented.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Multiple environment would be launched in order to test the product perfectly.</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execution:</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Test execution are to be done by executing the test cases in order to validate the feature in the deployed environment.</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The test data should be using appropriately in order to get the best results.</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Closure:</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All the test cases are executed.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All the tests should be summarized along with the results.</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All the test result should be published to the team.</a:t>
            </a:r>
          </a:p>
          <a:p>
            <a:pPr algn="just"/>
            <a:endParaRPr lang="en-IN" sz="1050" b="1" dirty="0"/>
          </a:p>
        </p:txBody>
      </p:sp>
      <p:sp>
        <p:nvSpPr>
          <p:cNvPr id="4" name="Text Placeholder 3">
            <a:extLst>
              <a:ext uri="{FF2B5EF4-FFF2-40B4-BE49-F238E27FC236}">
                <a16:creationId xmlns:a16="http://schemas.microsoft.com/office/drawing/2014/main" id="{8B64659B-22A0-8145-3045-6C9AEC1CF584}"/>
              </a:ext>
            </a:extLst>
          </p:cNvPr>
          <p:cNvSpPr>
            <a:spLocks noGrp="1"/>
          </p:cNvSpPr>
          <p:nvPr>
            <p:ph type="body" sz="quarter" idx="14"/>
          </p:nvPr>
        </p:nvSpPr>
        <p:spPr>
          <a:xfrm>
            <a:off x="463549" y="1047566"/>
            <a:ext cx="11260279" cy="435006"/>
          </a:xfrm>
        </p:spPr>
        <p:txBody>
          <a:bodyPr/>
          <a:lstStyle/>
          <a:p>
            <a:r>
              <a:rPr lang="en-US" sz="2000" b="1" dirty="0">
                <a:latin typeface="Arial" panose="020B0604020202020204" pitchFamily="34" charset="0"/>
                <a:cs typeface="Arial" panose="020B0604020202020204" pitchFamily="34" charset="0"/>
              </a:rPr>
              <a:t>Software Testing Life Cycle phases:</a:t>
            </a:r>
          </a:p>
          <a:p>
            <a:endParaRPr lang="en-IN" dirty="0"/>
          </a:p>
        </p:txBody>
      </p:sp>
      <p:sp>
        <p:nvSpPr>
          <p:cNvPr id="5" name="Title 4">
            <a:extLst>
              <a:ext uri="{FF2B5EF4-FFF2-40B4-BE49-F238E27FC236}">
                <a16:creationId xmlns:a16="http://schemas.microsoft.com/office/drawing/2014/main" id="{1286BDB8-308D-9184-6063-71BB3C1DB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7 | My takeaways</a:t>
            </a:r>
            <a:endParaRPr lang="en-IN" dirty="0"/>
          </a:p>
        </p:txBody>
      </p:sp>
      <p:sp>
        <p:nvSpPr>
          <p:cNvPr id="6" name="Slide Number Placeholder 5">
            <a:extLst>
              <a:ext uri="{FF2B5EF4-FFF2-40B4-BE49-F238E27FC236}">
                <a16:creationId xmlns:a16="http://schemas.microsoft.com/office/drawing/2014/main" id="{19AC62ED-EF0E-9F28-5A34-BAF725E256F0}"/>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7" name="Picture 6">
            <a:extLst>
              <a:ext uri="{FF2B5EF4-FFF2-40B4-BE49-F238E27FC236}">
                <a16:creationId xmlns:a16="http://schemas.microsoft.com/office/drawing/2014/main" id="{BA348060-3747-4456-47B0-B075F53870FD}"/>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096000" y="754601"/>
            <a:ext cx="5913120" cy="5486401"/>
          </a:xfrm>
          <a:prstGeom prst="rect">
            <a:avLst/>
          </a:prstGeom>
        </p:spPr>
      </p:pic>
    </p:spTree>
    <p:extLst>
      <p:ext uri="{BB962C8B-B14F-4D97-AF65-F5344CB8AC3E}">
        <p14:creationId xmlns:p14="http://schemas.microsoft.com/office/powerpoint/2010/main" val="3931417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BB84B-29A7-CE9F-78C1-6E0A265AFCF6}"/>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B279814-BACB-5F4F-6991-AB1D9EAF880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2B279814-BACB-5F4F-6991-AB1D9EAF88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01AA4919-768C-7F56-153E-47A03A73DE03}"/>
              </a:ext>
            </a:extLst>
          </p:cNvPr>
          <p:cNvSpPr>
            <a:spLocks noGrp="1"/>
          </p:cNvSpPr>
          <p:nvPr>
            <p:ph type="title"/>
          </p:nvPr>
        </p:nvSpPr>
        <p:spPr>
          <a:xfrm>
            <a:off x="463550" y="-708659"/>
            <a:ext cx="11260278" cy="1900578"/>
          </a:xfrm>
        </p:spPr>
        <p:txBody>
          <a:bodyPr vert="horz" anchor="ctr">
            <a:noAutofit/>
          </a:bodyPr>
          <a:lstStyle/>
          <a:p>
            <a:r>
              <a:rPr lang="en-US" b="1" dirty="0">
                <a:effectLst>
                  <a:outerShdw blurRad="38100" dist="38100" dir="2700000" algn="tl">
                    <a:srgbClr val="000000">
                      <a:alpha val="43137"/>
                    </a:srgbClr>
                  </a:outerShdw>
                </a:effectLst>
              </a:rPr>
              <a:t>Learning 8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547462D9-CE85-6EB7-21AA-DB83D971DC82}"/>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B325C1CC-3A3C-05F2-A1A0-4D36071A9F8C}"/>
              </a:ext>
            </a:extLst>
          </p:cNvPr>
          <p:cNvSpPr txBox="1">
            <a:spLocks/>
          </p:cNvSpPr>
          <p:nvPr/>
        </p:nvSpPr>
        <p:spPr>
          <a:xfrm>
            <a:off x="394446" y="670560"/>
            <a:ext cx="6132542" cy="581013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BUG Life cycle:-</a:t>
            </a: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200" dirty="0">
                <a:latin typeface="Arial" panose="020B0604020202020204" pitchFamily="34" charset="0"/>
                <a:cs typeface="Arial" panose="020B0604020202020204" pitchFamily="34" charset="0"/>
              </a:rPr>
              <a:t>The point when you raise the Bug and the point when you close the Bug, is known as Bug Life Cycle.</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Stages:-</a:t>
            </a:r>
            <a:endParaRPr lang="en-US" sz="1400" b="1"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New</a:t>
            </a:r>
            <a:r>
              <a:rPr lang="en-US" sz="1200" dirty="0">
                <a:latin typeface="Arial" panose="020B0604020202020204" pitchFamily="34" charset="0"/>
                <a:cs typeface="Arial" panose="020B0604020202020204" pitchFamily="34" charset="0"/>
              </a:rPr>
              <a:t>:- When a QA arises the Bug.</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Assign</a:t>
            </a:r>
            <a:r>
              <a:rPr lang="en-US" sz="1200" dirty="0">
                <a:latin typeface="Arial" panose="020B0604020202020204" pitchFamily="34" charset="0"/>
                <a:cs typeface="Arial" panose="020B0604020202020204" pitchFamily="34" charset="0"/>
              </a:rPr>
              <a:t>:- When the QA assign to a developer to fix the Bug.</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Open</a:t>
            </a:r>
            <a:r>
              <a:rPr lang="en-US" sz="1200" dirty="0">
                <a:latin typeface="Arial" panose="020B0604020202020204" pitchFamily="34" charset="0"/>
                <a:cs typeface="Arial" panose="020B0604020202020204" pitchFamily="34" charset="0"/>
              </a:rPr>
              <a:t>:- The Developer open the Bug task and going to analysis the bug.</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Fixed</a:t>
            </a:r>
            <a:r>
              <a:rPr lang="en-US" sz="1200" dirty="0">
                <a:latin typeface="Arial" panose="020B0604020202020204" pitchFamily="34" charset="0"/>
                <a:cs typeface="Arial" panose="020B0604020202020204" pitchFamily="34" charset="0"/>
              </a:rPr>
              <a:t>:- After Analysis, the Developer going to fix the bug by modifying in their code.</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Test</a:t>
            </a:r>
            <a:r>
              <a:rPr lang="en-US" sz="1200" dirty="0">
                <a:latin typeface="Arial" panose="020B0604020202020204" pitchFamily="34" charset="0"/>
                <a:cs typeface="Arial" panose="020B0604020202020204" pitchFamily="34" charset="0"/>
              </a:rPr>
              <a:t>:- After fixing the Bug, the QA going to test whether it is working correctly or not according to the customer's requirement.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Verified</a:t>
            </a:r>
            <a:r>
              <a:rPr lang="en-US" sz="1200" dirty="0">
                <a:latin typeface="Arial" panose="020B0604020202020204" pitchFamily="34" charset="0"/>
                <a:cs typeface="Arial" panose="020B0604020202020204" pitchFamily="34" charset="0"/>
              </a:rPr>
              <a:t>:- After all test cases passed, The QA going to verify the application and marked the app is bug free and that it was resolved.  </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Closed</a:t>
            </a:r>
            <a:r>
              <a:rPr lang="en-US" sz="1200" dirty="0">
                <a:latin typeface="Arial" panose="020B0604020202020204" pitchFamily="34" charset="0"/>
                <a:cs typeface="Arial" panose="020B0604020202020204" pitchFamily="34" charset="0"/>
              </a:rPr>
              <a:t>:- Then the QA going to close the Bug ticket.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Reopened</a:t>
            </a:r>
            <a:r>
              <a:rPr lang="en-US" sz="1200" dirty="0">
                <a:latin typeface="Arial" panose="020B0604020202020204" pitchFamily="34" charset="0"/>
                <a:cs typeface="Arial" panose="020B0604020202020204" pitchFamily="34" charset="0"/>
              </a:rPr>
              <a:t>:- If any Bug found in future, then the QA reopened the bug issue and arise a ticket.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Duplicate</a:t>
            </a:r>
            <a:r>
              <a:rPr lang="en-US" sz="1200" dirty="0">
                <a:latin typeface="Arial" panose="020B0604020202020204" pitchFamily="34" charset="0"/>
                <a:cs typeface="Arial" panose="020B0604020202020204" pitchFamily="34" charset="0"/>
              </a:rPr>
              <a:t>:- If some development team already worked with the same Bug, then the assigned development team make them duplicate bug issue and close the ticket.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Rejected</a:t>
            </a:r>
            <a:r>
              <a:rPr lang="en-US" sz="1200" dirty="0">
                <a:latin typeface="Arial" panose="020B0604020202020204" pitchFamily="34" charset="0"/>
                <a:cs typeface="Arial" panose="020B0604020202020204" pitchFamily="34" charset="0"/>
              </a:rPr>
              <a:t>:- If the Bug is not according to the requirement, then the development team going to reject the Bug issue.</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Deferred</a:t>
            </a:r>
            <a:r>
              <a:rPr lang="en-US" sz="1200" dirty="0">
                <a:latin typeface="Arial" panose="020B0604020202020204" pitchFamily="34" charset="0"/>
                <a:cs typeface="Arial" panose="020B0604020202020204" pitchFamily="34" charset="0"/>
              </a:rPr>
              <a:t>:- The development team already being assigned with the new Bug issue and the team worked in other bug issue with high priority, then the team deferred the bug issue and planned for next sprint.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Next Release</a:t>
            </a:r>
            <a:r>
              <a:rPr lang="en-US" sz="1200" dirty="0">
                <a:latin typeface="Arial" panose="020B0604020202020204" pitchFamily="34" charset="0"/>
                <a:cs typeface="Arial" panose="020B0604020202020204" pitchFamily="34" charset="0"/>
              </a:rPr>
              <a:t>:- It is the Next sprint.</a:t>
            </a:r>
          </a:p>
          <a:p>
            <a:pPr algn="just">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9F21CBF-CB98-FA03-D025-DB7E6ACEF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3232" y="670560"/>
            <a:ext cx="5363028" cy="5717613"/>
          </a:xfrm>
          <a:prstGeom prst="rect">
            <a:avLst/>
          </a:prstGeom>
        </p:spPr>
      </p:pic>
    </p:spTree>
    <p:extLst>
      <p:ext uri="{BB962C8B-B14F-4D97-AF65-F5344CB8AC3E}">
        <p14:creationId xmlns:p14="http://schemas.microsoft.com/office/powerpoint/2010/main" val="1305648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08F86-B4DE-4054-D7B6-2DB19DC7C83D}"/>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A7619AA-B157-EF4C-CF59-CFACC2FD51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DA7619AA-B157-EF4C-CF59-CFACC2FD51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EAB67FC4-895E-5E42-4758-BAAA7BF32161}"/>
              </a:ext>
            </a:extLst>
          </p:cNvPr>
          <p:cNvSpPr>
            <a:spLocks noGrp="1"/>
          </p:cNvSpPr>
          <p:nvPr>
            <p:ph type="title"/>
          </p:nvPr>
        </p:nvSpPr>
        <p:spPr>
          <a:xfrm>
            <a:off x="463550" y="-708659"/>
            <a:ext cx="11260278" cy="1900578"/>
          </a:xfrm>
        </p:spPr>
        <p:txBody>
          <a:bodyPr vert="horz" anchor="ctr">
            <a:noAutofit/>
          </a:bodyPr>
          <a:lstStyle/>
          <a:p>
            <a:r>
              <a:rPr lang="en-US" b="1" dirty="0">
                <a:effectLst>
                  <a:outerShdw blurRad="38100" dist="38100" dir="2700000" algn="tl">
                    <a:srgbClr val="000000">
                      <a:alpha val="43137"/>
                    </a:srgbClr>
                  </a:outerShdw>
                </a:effectLst>
              </a:rPr>
              <a:t>Learning 8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993AF28E-E761-ED29-B337-27DC0057B254}"/>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C29898C6-ED1C-2595-8BF4-0289A9571934}"/>
              </a:ext>
            </a:extLst>
          </p:cNvPr>
          <p:cNvSpPr txBox="1">
            <a:spLocks/>
          </p:cNvSpPr>
          <p:nvPr/>
        </p:nvSpPr>
        <p:spPr>
          <a:xfrm>
            <a:off x="394446" y="670560"/>
            <a:ext cx="11033245" cy="608076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b="1" dirty="0">
                <a:latin typeface="Arial" panose="020B0604020202020204" pitchFamily="34" charset="0"/>
                <a:cs typeface="Arial" panose="020B0604020202020204" pitchFamily="34" charset="0"/>
              </a:rPr>
              <a:t>Requirement traceability matrix:</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RTM stands for Requirement Traceability matrix. RTM maps all the requirements with the test cases. By using this document one can verify test cases cover all functionality of the application as per the requirements of the customer.</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Requirements: Requirements of a particular project from the client.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Traceability: The ability to trace the tests.</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Matrix: The data which can be stored in rows and columns form</a:t>
            </a:r>
            <a:r>
              <a:rPr lang="en-US" sz="1200" dirty="0">
                <a:latin typeface="Arial" panose="020B0604020202020204" pitchFamily="34" charset="0"/>
                <a:cs typeface="Arial" panose="020B0604020202020204" pitchFamily="34" charset="0"/>
              </a:rPr>
              <a:t>.</a:t>
            </a:r>
          </a:p>
          <a:p>
            <a:pPr algn="just">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120ACCD-DCAA-CB87-E4C7-F15AE1DDC2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309" y="2571137"/>
            <a:ext cx="10452331" cy="4079835"/>
          </a:xfrm>
          <a:prstGeom prst="rect">
            <a:avLst/>
          </a:prstGeom>
        </p:spPr>
      </p:pic>
    </p:spTree>
    <p:extLst>
      <p:ext uri="{BB962C8B-B14F-4D97-AF65-F5344CB8AC3E}">
        <p14:creationId xmlns:p14="http://schemas.microsoft.com/office/powerpoint/2010/main" val="1861652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59DEE-D352-033F-5842-BE30BFCD4F44}"/>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41A5C4F-27CE-7C03-60BB-9C299B71960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841A5C4F-27CE-7C03-60BB-9C299B7196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472F5A1-F877-0C48-98F1-34A9AC475C97}"/>
              </a:ext>
            </a:extLst>
          </p:cNvPr>
          <p:cNvSpPr>
            <a:spLocks noGrp="1"/>
          </p:cNvSpPr>
          <p:nvPr>
            <p:ph type="title"/>
          </p:nvPr>
        </p:nvSpPr>
        <p:spPr>
          <a:xfrm>
            <a:off x="298202" y="-205739"/>
            <a:ext cx="11260278" cy="1900578"/>
          </a:xfrm>
        </p:spPr>
        <p:txBody>
          <a:bodyPr vert="horz" anchor="ctr">
            <a:noAutofit/>
          </a:bodyPr>
          <a:lstStyle/>
          <a:p>
            <a:r>
              <a:rPr lang="en-US" b="1" dirty="0">
                <a:effectLst>
                  <a:outerShdw blurRad="38100" dist="38100" dir="2700000" algn="tl">
                    <a:srgbClr val="000000">
                      <a:alpha val="43137"/>
                    </a:srgbClr>
                  </a:outerShdw>
                </a:effectLst>
              </a:rPr>
              <a:t>Learning 9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C27A25D4-5F4E-68EB-6848-B24333058205}"/>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EC484833-962B-169C-C9F4-35424478EFA8}"/>
              </a:ext>
            </a:extLst>
          </p:cNvPr>
          <p:cNvSpPr txBox="1">
            <a:spLocks/>
          </p:cNvSpPr>
          <p:nvPr/>
        </p:nvSpPr>
        <p:spPr>
          <a:xfrm>
            <a:off x="394446" y="1100831"/>
            <a:ext cx="11622294" cy="504251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Types of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Smoke testing:- </a:t>
            </a:r>
            <a:r>
              <a:rPr lang="en-US" sz="1300" dirty="0">
                <a:latin typeface="Arial" panose="020B0604020202020204" pitchFamily="34" charset="0"/>
                <a:cs typeface="Arial" panose="020B0604020202020204" pitchFamily="34" charset="0"/>
              </a:rPr>
              <a:t>It is a type of testing where entire system is verified from end to end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Sanity testing:- </a:t>
            </a:r>
            <a:r>
              <a:rPr lang="en-US" sz="1300" dirty="0">
                <a:latin typeface="Arial" panose="020B0604020202020204" pitchFamily="34" charset="0"/>
                <a:cs typeface="Arial" panose="020B0604020202020204" pitchFamily="34" charset="0"/>
              </a:rPr>
              <a:t>It is a build readiness testing which gives flag to do other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Alpha testing:- </a:t>
            </a:r>
            <a:r>
              <a:rPr lang="en-US" sz="1300" dirty="0">
                <a:latin typeface="Arial" panose="020B0604020202020204" pitchFamily="34" charset="0"/>
                <a:cs typeface="Arial" panose="020B0604020202020204" pitchFamily="34" charset="0"/>
              </a:rPr>
              <a:t>It is a type of testing stage in software development that helps to identify and fixed issues in a product before it release to public.</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Beta testing:- </a:t>
            </a:r>
            <a:r>
              <a:rPr lang="en-US" sz="1300" dirty="0">
                <a:latin typeface="Arial" panose="020B0604020202020204" pitchFamily="34" charset="0"/>
                <a:cs typeface="Arial" panose="020B0604020202020204" pitchFamily="34" charset="0"/>
              </a:rPr>
              <a:t>It is a type of software testing </a:t>
            </a:r>
            <a:r>
              <a:rPr lang="en-US" sz="1300" dirty="0" err="1">
                <a:latin typeface="Arial" panose="020B0604020202020204" pitchFamily="34" charset="0"/>
                <a:cs typeface="Arial" panose="020B0604020202020204" pitchFamily="34" charset="0"/>
              </a:rPr>
              <a:t>i.e</a:t>
            </a:r>
            <a:r>
              <a:rPr lang="en-US" sz="1300" dirty="0">
                <a:latin typeface="Arial" panose="020B0604020202020204" pitchFamily="34" charset="0"/>
                <a:cs typeface="Arial" panose="020B0604020202020204" pitchFamily="34" charset="0"/>
              </a:rPr>
              <a:t> a pre release testing where product is been tested by small group of real user in real time environment.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Gamma testing:- </a:t>
            </a:r>
            <a:r>
              <a:rPr lang="en-US" sz="1300" dirty="0">
                <a:latin typeface="Arial" panose="020B0604020202020204" pitchFamily="34" charset="0"/>
                <a:cs typeface="Arial" panose="020B0604020202020204" pitchFamily="34" charset="0"/>
              </a:rPr>
              <a:t>It is a software testing stage that take places after beta testing to make sure product is ready for release to customer</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Grey box testing:- </a:t>
            </a:r>
            <a:r>
              <a:rPr lang="en-US" sz="1300" dirty="0">
                <a:latin typeface="Arial" panose="020B0604020202020204" pitchFamily="34" charset="0"/>
                <a:cs typeface="Arial" panose="020B0604020202020204" pitchFamily="34" charset="0"/>
              </a:rPr>
              <a:t>It</a:t>
            </a:r>
            <a:r>
              <a:rPr lang="en-US" sz="1300" b="1" dirty="0">
                <a:latin typeface="Arial" panose="020B0604020202020204" pitchFamily="34" charset="0"/>
                <a:cs typeface="Arial" panose="020B0604020202020204" pitchFamily="34" charset="0"/>
              </a:rPr>
              <a:t> </a:t>
            </a:r>
            <a:r>
              <a:rPr lang="en-US" sz="1300" dirty="0">
                <a:latin typeface="Arial" panose="020B0604020202020204" pitchFamily="34" charset="0"/>
                <a:cs typeface="Arial" panose="020B0604020202020204" pitchFamily="34" charset="0"/>
              </a:rPr>
              <a:t>is a type of software testing technique that combines black and white box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White box testing:- </a:t>
            </a:r>
            <a:r>
              <a:rPr lang="en-US" sz="1300" dirty="0">
                <a:latin typeface="Arial" panose="020B0604020202020204" pitchFamily="34" charset="0"/>
                <a:cs typeface="Arial" panose="020B0604020202020204" pitchFamily="34" charset="0"/>
              </a:rPr>
              <a:t>It is a type of testing done by developer to make sure the code developed by developer is correct. it is also called a structural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Black box testing:- </a:t>
            </a:r>
            <a:r>
              <a:rPr lang="en-US" sz="1300" dirty="0">
                <a:latin typeface="Arial" panose="020B0604020202020204" pitchFamily="34" charset="0"/>
                <a:cs typeface="Arial" panose="020B0604020202020204" pitchFamily="34" charset="0"/>
              </a:rPr>
              <a:t>It is a type of testing done by QA to check the functionality of the application is working correctly.</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Unit testing:- </a:t>
            </a:r>
            <a:r>
              <a:rPr lang="en-US" sz="1300" dirty="0">
                <a:latin typeface="Arial" panose="020B0604020202020204" pitchFamily="34" charset="0"/>
                <a:cs typeface="Arial" panose="020B0604020202020204" pitchFamily="34" charset="0"/>
              </a:rPr>
              <a:t>It is a again a part of white box testing where developer test the smallest functional unit of code.</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Integration testing:- </a:t>
            </a:r>
            <a:r>
              <a:rPr lang="en-US" sz="1300" dirty="0">
                <a:latin typeface="Arial" panose="020B0604020202020204" pitchFamily="34" charset="0"/>
                <a:cs typeface="Arial" panose="020B0604020202020204" pitchFamily="34" charset="0"/>
              </a:rPr>
              <a:t>It is a type of testing where we will combine unit testing to see or verify the entire unit work together or not.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System testing:- </a:t>
            </a:r>
            <a:r>
              <a:rPr lang="en-US" sz="1300" dirty="0">
                <a:latin typeface="Arial" panose="020B0604020202020204" pitchFamily="34" charset="0"/>
                <a:cs typeface="Arial" panose="020B0604020202020204" pitchFamily="34" charset="0"/>
              </a:rPr>
              <a:t>It is a type of testing that evaluate fully integrated software system to ensure that fulfill the requirement.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Monkey testing:- </a:t>
            </a:r>
            <a:r>
              <a:rPr lang="en-US" sz="1300" dirty="0">
                <a:latin typeface="Arial" panose="020B0604020202020204" pitchFamily="34" charset="0"/>
                <a:cs typeface="Arial" panose="020B0604020202020204" pitchFamily="34" charset="0"/>
              </a:rPr>
              <a:t>It is a type of testing where will test the application randomly there is no fix plan for that.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User acceptance testing:- </a:t>
            </a:r>
            <a:r>
              <a:rPr lang="en-US" sz="1300" dirty="0">
                <a:latin typeface="Arial" panose="020B0604020202020204" pitchFamily="34" charset="0"/>
                <a:cs typeface="Arial" panose="020B0604020202020204" pitchFamily="34" charset="0"/>
              </a:rPr>
              <a:t>It is a type of testing it is a final stage of testing that happens right before the software released.</a:t>
            </a:r>
          </a:p>
          <a:p>
            <a:pPr marL="0" indent="0" algn="just">
              <a:buNone/>
            </a:pPr>
            <a:r>
              <a:rPr lang="en-US" sz="1300" dirty="0" err="1">
                <a:latin typeface="Arial" panose="020B0604020202020204" pitchFamily="34" charset="0"/>
                <a:cs typeface="Arial" panose="020B0604020202020204" pitchFamily="34" charset="0"/>
              </a:rPr>
              <a:t>e.g</a:t>
            </a:r>
            <a:r>
              <a:rPr lang="en-US" sz="1300" dirty="0">
                <a:latin typeface="Arial" panose="020B0604020202020204" pitchFamily="34" charset="0"/>
                <a:cs typeface="Arial" panose="020B0604020202020204" pitchFamily="34" charset="0"/>
              </a:rPr>
              <a:t>:- usually we will test different types of business scenario that is real life of example</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Re testing:- </a:t>
            </a:r>
            <a:r>
              <a:rPr lang="en-US" sz="1300" dirty="0">
                <a:latin typeface="Arial" panose="020B0604020202020204" pitchFamily="34" charset="0"/>
                <a:cs typeface="Arial" panose="020B0604020202020204" pitchFamily="34" charset="0"/>
              </a:rPr>
              <a:t>It is a type of testing when any defect fixed we need to test the defect or affected area to make sure the defect is fixed.</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Regression testing:- </a:t>
            </a:r>
            <a:r>
              <a:rPr lang="en-US" sz="1300" dirty="0">
                <a:latin typeface="Arial" panose="020B0604020202020204" pitchFamily="34" charset="0"/>
                <a:cs typeface="Arial" panose="020B0604020202020204" pitchFamily="34" charset="0"/>
              </a:rPr>
              <a:t>It is a type of testing that runs after every changes made in the application to make sure other area not getting effected.</a:t>
            </a:r>
          </a:p>
        </p:txBody>
      </p:sp>
    </p:spTree>
    <p:extLst>
      <p:ext uri="{BB962C8B-B14F-4D97-AF65-F5344CB8AC3E}">
        <p14:creationId xmlns:p14="http://schemas.microsoft.com/office/powerpoint/2010/main" val="1899052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16A28-4CEE-1B2D-0A6F-07E0480A6AD5}"/>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3" name="TextBox 2">
            <a:extLst>
              <a:ext uri="{FF2B5EF4-FFF2-40B4-BE49-F238E27FC236}">
                <a16:creationId xmlns:a16="http://schemas.microsoft.com/office/drawing/2014/main" id="{2FF50C50-6417-6B1F-BC10-8CAE51C015DE}"/>
              </a:ext>
            </a:extLst>
          </p:cNvPr>
          <p:cNvSpPr txBox="1"/>
          <p:nvPr/>
        </p:nvSpPr>
        <p:spPr>
          <a:xfrm>
            <a:off x="533400" y="493776"/>
            <a:ext cx="821740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dirty="0"/>
              <a:t> </a:t>
            </a:r>
            <a:r>
              <a:rPr lang="en-US" sz="2800" b="1" dirty="0">
                <a:effectLst>
                  <a:outerShdw blurRad="38100" dist="38100" dir="2700000" algn="tl">
                    <a:srgbClr val="000000">
                      <a:alpha val="43137"/>
                    </a:srgbClr>
                  </a:outerShdw>
                </a:effectLst>
                <a:ea typeface="+mj-ea"/>
                <a:cs typeface="+mj-cs"/>
              </a:rPr>
              <a:t>1</a:t>
            </a:r>
            <a:endParaRPr lang="en-IN" sz="2800" b="1" dirty="0">
              <a:effectLst>
                <a:outerShdw blurRad="38100" dist="38100" dir="2700000" algn="tl">
                  <a:srgbClr val="000000">
                    <a:alpha val="43137"/>
                  </a:srgbClr>
                </a:outerShdw>
              </a:effectLst>
              <a:ea typeface="+mj-ea"/>
              <a:cs typeface="+mj-cs"/>
            </a:endParaRPr>
          </a:p>
        </p:txBody>
      </p:sp>
      <p:sp>
        <p:nvSpPr>
          <p:cNvPr id="4" name="TextBox 3">
            <a:extLst>
              <a:ext uri="{FF2B5EF4-FFF2-40B4-BE49-F238E27FC236}">
                <a16:creationId xmlns:a16="http://schemas.microsoft.com/office/drawing/2014/main" id="{B02A3FC5-DBB8-8975-5225-486F5C1B7883}"/>
              </a:ext>
            </a:extLst>
          </p:cNvPr>
          <p:cNvSpPr txBox="1"/>
          <p:nvPr/>
        </p:nvSpPr>
        <p:spPr>
          <a:xfrm>
            <a:off x="533400" y="1376363"/>
            <a:ext cx="10759440" cy="2862322"/>
          </a:xfrm>
          <a:prstGeom prst="rect">
            <a:avLst/>
          </a:prstGeom>
          <a:noFill/>
        </p:spPr>
        <p:txBody>
          <a:bodyPr wrap="square" rtlCol="0">
            <a:spAutoFit/>
          </a:bodyPr>
          <a:lstStyle/>
          <a:p>
            <a:pPr algn="just"/>
            <a:r>
              <a:rPr lang="en-US" dirty="0"/>
              <a:t>I tackled the challenges of developing my soft skills by first enhancing my self-awareness through introspection and seeking feedback from trusted individuals. This process enabled me to recognize my strengths and pinpoint areas for growth. I consistently reached out to colleagues and mentors for balanced feedback. To shift ingrained behaviors, I concentrated on making small, gradual changes while practicing mindfulness to increase my awareness during interactions. I built my confidence by engaging in low-pressure situations, which helped me overcome my fear of judgment. I also actively sought real-life experiences to apply my soft skills, reinforcing my learning. I learned to balance authenticity with adaptability, remaining true to myself while adjusting to different social contexts. Lastly, I made a deliberate effort to understand cultural differences by interacting with diverse groups, which enhanced my ability to communicate effectively in multicultural environments.</a:t>
            </a:r>
            <a:endParaRPr lang="en-IN" dirty="0"/>
          </a:p>
        </p:txBody>
      </p:sp>
    </p:spTree>
    <p:extLst>
      <p:ext uri="{BB962C8B-B14F-4D97-AF65-F5344CB8AC3E}">
        <p14:creationId xmlns:p14="http://schemas.microsoft.com/office/powerpoint/2010/main" val="193750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B4BA2-0EA3-48D6-7C84-B4A78A830AE7}"/>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3" name="TextBox 2">
            <a:extLst>
              <a:ext uri="{FF2B5EF4-FFF2-40B4-BE49-F238E27FC236}">
                <a16:creationId xmlns:a16="http://schemas.microsoft.com/office/drawing/2014/main" id="{265E52D5-8C40-CB55-4A02-C72DA0BE14ED}"/>
              </a:ext>
            </a:extLst>
          </p:cNvPr>
          <p:cNvSpPr txBox="1"/>
          <p:nvPr/>
        </p:nvSpPr>
        <p:spPr>
          <a:xfrm>
            <a:off x="533400" y="411480"/>
            <a:ext cx="9826752"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 2</a:t>
            </a:r>
            <a:endParaRPr lang="en-IN" sz="2800" b="1" dirty="0">
              <a:effectLst>
                <a:outerShdw blurRad="38100" dist="38100" dir="2700000" algn="tl">
                  <a:srgbClr val="000000">
                    <a:alpha val="43137"/>
                  </a:srgbClr>
                </a:outerShdw>
              </a:effectLst>
              <a:ea typeface="+mj-ea"/>
              <a:cs typeface="+mj-cs"/>
            </a:endParaRPr>
          </a:p>
          <a:p>
            <a:endParaRPr lang="en-IN" dirty="0"/>
          </a:p>
        </p:txBody>
      </p:sp>
      <p:sp>
        <p:nvSpPr>
          <p:cNvPr id="4" name="TextBox 3">
            <a:extLst>
              <a:ext uri="{FF2B5EF4-FFF2-40B4-BE49-F238E27FC236}">
                <a16:creationId xmlns:a16="http://schemas.microsoft.com/office/drawing/2014/main" id="{D71BAF0F-3C63-1EA0-51D3-990C070D34EA}"/>
              </a:ext>
            </a:extLst>
          </p:cNvPr>
          <p:cNvSpPr txBox="1"/>
          <p:nvPr/>
        </p:nvSpPr>
        <p:spPr>
          <a:xfrm>
            <a:off x="533400" y="1376363"/>
            <a:ext cx="10439400" cy="4247317"/>
          </a:xfrm>
          <a:prstGeom prst="rect">
            <a:avLst/>
          </a:prstGeom>
          <a:noFill/>
        </p:spPr>
        <p:txBody>
          <a:bodyPr wrap="square" rtlCol="0">
            <a:spAutoFit/>
          </a:bodyPr>
          <a:lstStyle/>
          <a:p>
            <a:pPr algn="just"/>
            <a:r>
              <a:rPr lang="en-US" dirty="0"/>
              <a:t>I faced several challenges in learning Microsoft Excel, but I overcame them through consistent practice and exploration of its features in real-world tasks. Initially, I struggled with understanding the interface and navigating the software efficiently. To address this, I focused on mastering the basics, including formulas, formatting, and data entry, before gradually progressing to advanced functions like pivot tables, VLOOKUP, and conditional formatting.</a:t>
            </a:r>
          </a:p>
          <a:p>
            <a:pPr algn="just"/>
            <a:r>
              <a:rPr lang="en-US" dirty="0"/>
              <a:t>As I advanced, I encountered difficulties with data analysis and visualization. To deepen my understanding, I utilized online tutorials, forums, and Excel templates to troubleshoot issues and learn best practices. Additionally, I often found myself overwhelmed by the vast array of functions available, so I prioritized learning those most relevant to my work.</a:t>
            </a:r>
          </a:p>
          <a:p>
            <a:pPr algn="just"/>
            <a:r>
              <a:rPr lang="en-US" dirty="0"/>
              <a:t>To reinforce my skills, I applied Excel in my daily tasks, which allowed me to see the practical applications of what I was learning. I also sought help from experienced colleagues, who provided valuable insights and shortcuts. Staying updated on new Excel features and tools further enhanced my proficiency. Through perseverance and a willingness to learn, I gradually transformed my challenges into strengths, ultimately becoming more confident in my Excel capabilities.</a:t>
            </a:r>
          </a:p>
          <a:p>
            <a:pPr algn="just"/>
            <a:endParaRPr lang="en-IN" dirty="0"/>
          </a:p>
        </p:txBody>
      </p:sp>
    </p:spTree>
    <p:extLst>
      <p:ext uri="{BB962C8B-B14F-4D97-AF65-F5344CB8AC3E}">
        <p14:creationId xmlns:p14="http://schemas.microsoft.com/office/powerpoint/2010/main" val="659545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047AEA-4D10-D22D-8E05-B79700F8CBB5}"/>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4" name="TextBox 3">
            <a:extLst>
              <a:ext uri="{FF2B5EF4-FFF2-40B4-BE49-F238E27FC236}">
                <a16:creationId xmlns:a16="http://schemas.microsoft.com/office/drawing/2014/main" id="{7A5DA311-15B4-CE83-3DF1-9F710DF47DBB}"/>
              </a:ext>
            </a:extLst>
          </p:cNvPr>
          <p:cNvSpPr txBox="1"/>
          <p:nvPr/>
        </p:nvSpPr>
        <p:spPr>
          <a:xfrm>
            <a:off x="668065" y="303384"/>
            <a:ext cx="9662160"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sz="18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3</a:t>
            </a:r>
            <a:endParaRPr lang="en-IN" sz="2800" b="1" dirty="0">
              <a:effectLst>
                <a:outerShdw blurRad="38100" dist="38100" dir="2700000" algn="tl">
                  <a:srgbClr val="000000">
                    <a:alpha val="43137"/>
                  </a:srgbClr>
                </a:outerShdw>
              </a:effectLst>
              <a:ea typeface="+mj-ea"/>
              <a:cs typeface="+mj-cs"/>
            </a:endParaRPr>
          </a:p>
          <a:p>
            <a:endParaRPr lang="en-IN" sz="2800" b="1" dirty="0">
              <a:effectLst>
                <a:outerShdw blurRad="38100" dist="38100" dir="2700000" algn="tl">
                  <a:srgbClr val="000000">
                    <a:alpha val="43137"/>
                  </a:srgbClr>
                </a:outerShdw>
              </a:effectLst>
              <a:ea typeface="+mj-ea"/>
              <a:cs typeface="+mj-cs"/>
            </a:endParaRPr>
          </a:p>
        </p:txBody>
      </p:sp>
      <p:sp>
        <p:nvSpPr>
          <p:cNvPr id="5" name="TextBox 4">
            <a:extLst>
              <a:ext uri="{FF2B5EF4-FFF2-40B4-BE49-F238E27FC236}">
                <a16:creationId xmlns:a16="http://schemas.microsoft.com/office/drawing/2014/main" id="{B16ED8E3-775D-92F4-6523-DD49A29FB14E}"/>
              </a:ext>
            </a:extLst>
          </p:cNvPr>
          <p:cNvSpPr txBox="1"/>
          <p:nvPr/>
        </p:nvSpPr>
        <p:spPr>
          <a:xfrm>
            <a:off x="896112" y="1257491"/>
            <a:ext cx="10232136" cy="4801314"/>
          </a:xfrm>
          <a:prstGeom prst="rect">
            <a:avLst/>
          </a:prstGeom>
          <a:noFill/>
        </p:spPr>
        <p:txBody>
          <a:bodyPr wrap="square" rtlCol="0">
            <a:spAutoFit/>
          </a:bodyPr>
          <a:lstStyle/>
          <a:p>
            <a:pPr algn="just"/>
            <a:r>
              <a:rPr lang="en-US" dirty="0"/>
              <a:t>I navigated the challenges of learning the basics of the banking domain by committing time to grasp fundamental concepts, including banking products, financial regulations, and the different types of accounts and services. I actively studied key areas such as loans, credit, deposits, and interest rates, utilizing industry-related resources and online platforms to build a solid foundation.</a:t>
            </a:r>
          </a:p>
          <a:p>
            <a:pPr algn="just"/>
            <a:r>
              <a:rPr lang="en-US" dirty="0"/>
              <a:t>To deepen my understanding, I engaged with mentors in the classroom and participated in relevant discussions, which provided practical insights and real-world applications. I also faced challenges in keeping up with the constantly evolving regulatory environment and understanding complex financial instruments. To address this, I followed industry news, attended webinars, and joined online forums where professionals discussed current trends and best practices.</a:t>
            </a:r>
          </a:p>
          <a:p>
            <a:pPr algn="just"/>
            <a:r>
              <a:rPr lang="en-US" dirty="0"/>
              <a:t>Additionally, I sought hands-on experience through internships and practical exercises, allowing me to apply theoretical knowledge in real-life scenarios. Collaborating with peers on projects helped me enhance my understanding and develop critical thinking skills related to problem-solving in banking situations. Through dedication and a proactive approach, I overcame these challenges and established a comprehensive understanding of the banking sector.</a:t>
            </a:r>
          </a:p>
          <a:p>
            <a:pPr algn="just"/>
            <a:endParaRPr lang="en-US" dirty="0"/>
          </a:p>
          <a:p>
            <a:pPr algn="just"/>
            <a:r>
              <a:rPr lang="en-US" dirty="0"/>
              <a:t>This Is ongoing I guess this will be more fun </a:t>
            </a:r>
          </a:p>
          <a:p>
            <a:pPr algn="just"/>
            <a:endParaRPr lang="en-IN" dirty="0"/>
          </a:p>
        </p:txBody>
      </p:sp>
    </p:spTree>
    <p:extLst>
      <p:ext uri="{BB962C8B-B14F-4D97-AF65-F5344CB8AC3E}">
        <p14:creationId xmlns:p14="http://schemas.microsoft.com/office/powerpoint/2010/main" val="8879785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"Ensuring quality in my work, exploring the heights in my life, and embracing every challenge along the way."</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E9788CDB-17AE-C62B-440A-42B15CA7AAA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507331" y="1915092"/>
            <a:ext cx="5149049" cy="3882025"/>
          </a:xfrm>
          <a:prstGeom prst="rect">
            <a:avLst/>
          </a:prstGeom>
        </p:spPr>
      </p:pic>
    </p:spTree>
    <p:extLst>
      <p:ext uri="{BB962C8B-B14F-4D97-AF65-F5344CB8AC3E}">
        <p14:creationId xmlns:p14="http://schemas.microsoft.com/office/powerpoint/2010/main" val="867832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2" y="1384917"/>
            <a:ext cx="10423512" cy="4909036"/>
          </a:xfrm>
        </p:spPr>
        <p:txBody>
          <a:bodyPr/>
          <a:lstStyle/>
          <a:p>
            <a:r>
              <a:rPr lang="en-US" sz="3200" dirty="0"/>
              <a:t>My learnings from this week – 2 </a:t>
            </a:r>
          </a:p>
          <a:p>
            <a:r>
              <a:rPr lang="en-US" sz="3200" dirty="0"/>
              <a:t>(07/10/2024 – 10/10/2024)</a:t>
            </a:r>
          </a:p>
          <a:p>
            <a:r>
              <a:rPr lang="en-US" sz="3200" dirty="0"/>
              <a:t>Software Testing Fundamentals </a:t>
            </a:r>
          </a:p>
          <a:p>
            <a:pPr marL="114300" lvl="0" algn="l" rtl="0">
              <a:lnSpc>
                <a:spcPct val="100000"/>
              </a:lnSpc>
              <a:spcBef>
                <a:spcPts val="0"/>
              </a:spcBef>
              <a:spcAft>
                <a:spcPts val="0"/>
              </a:spcAft>
              <a:buSzPts val="1800"/>
            </a:pPr>
            <a:r>
              <a:rPr lang="en-US" sz="3200" dirty="0"/>
              <a:t>	-Test Scenario-Test cases</a:t>
            </a:r>
          </a:p>
          <a:p>
            <a:pPr marL="114300" lvl="0" algn="l" rtl="0">
              <a:lnSpc>
                <a:spcPct val="100000"/>
              </a:lnSpc>
              <a:spcBef>
                <a:spcPts val="0"/>
              </a:spcBef>
              <a:spcAft>
                <a:spcPts val="0"/>
              </a:spcAft>
              <a:buSzPts val="1800"/>
            </a:pPr>
            <a:r>
              <a:rPr lang="en-US" sz="3200" dirty="0"/>
              <a:t>	- Test Case Design Technique.</a:t>
            </a:r>
          </a:p>
          <a:p>
            <a:pPr marL="114300">
              <a:spcBef>
                <a:spcPts val="0"/>
              </a:spcBef>
              <a:buSzPts val="1800"/>
            </a:pPr>
            <a:r>
              <a:rPr lang="en-US" sz="3200" dirty="0"/>
              <a:t>	- </a:t>
            </a:r>
            <a:r>
              <a:rPr lang="en-US" sz="3200" b="1" dirty="0">
                <a:latin typeface="Arial" panose="020B0604020202020204" pitchFamily="34" charset="0"/>
                <a:cs typeface="Arial" panose="020B0604020202020204" pitchFamily="34" charset="0"/>
              </a:rPr>
              <a:t>Software Testing Life Cycle phases</a:t>
            </a:r>
          </a:p>
          <a:p>
            <a:pPr marL="114300">
              <a:spcBef>
                <a:spcPts val="0"/>
              </a:spcBef>
              <a:buSzPts val="1800"/>
            </a:pPr>
            <a:r>
              <a:rPr lang="en-US" sz="3200" dirty="0"/>
              <a:t>	- Bug Life Cycle .</a:t>
            </a:r>
          </a:p>
          <a:p>
            <a:pPr marL="457200" lvl="0" indent="-342900" algn="l" rtl="0">
              <a:lnSpc>
                <a:spcPct val="100000"/>
              </a:lnSpc>
              <a:spcBef>
                <a:spcPts val="0"/>
              </a:spcBef>
              <a:spcAft>
                <a:spcPts val="0"/>
              </a:spcAft>
              <a:buSzPts val="1800"/>
              <a:buChar char="-"/>
            </a:pPr>
            <a:endParaRPr lang="en-US" sz="3200" dirty="0"/>
          </a:p>
          <a:p>
            <a:endParaRPr lang="en-US" sz="32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920A7-D406-49CC-6C48-AB1E03FA102D}"/>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3" name="TextBox 2">
            <a:extLst>
              <a:ext uri="{FF2B5EF4-FFF2-40B4-BE49-F238E27FC236}">
                <a16:creationId xmlns:a16="http://schemas.microsoft.com/office/drawing/2014/main" id="{855C06E5-9BB7-A70B-AF65-A870D5AC6DCE}"/>
              </a:ext>
            </a:extLst>
          </p:cNvPr>
          <p:cNvSpPr txBox="1"/>
          <p:nvPr/>
        </p:nvSpPr>
        <p:spPr>
          <a:xfrm>
            <a:off x="743712" y="402336"/>
            <a:ext cx="824049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Learning 1 | My takeaways</a:t>
            </a:r>
            <a:endParaRPr lang="en-IN" sz="20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endParaRPr>
          </a:p>
        </p:txBody>
      </p:sp>
      <p:sp>
        <p:nvSpPr>
          <p:cNvPr id="6" name="Rectangle 2">
            <a:extLst>
              <a:ext uri="{FF2B5EF4-FFF2-40B4-BE49-F238E27FC236}">
                <a16:creationId xmlns:a16="http://schemas.microsoft.com/office/drawing/2014/main" id="{2AC5279B-6B97-33B7-C822-3F63C6D835BA}"/>
              </a:ext>
            </a:extLst>
          </p:cNvPr>
          <p:cNvSpPr>
            <a:spLocks noChangeArrowheads="1"/>
          </p:cNvSpPr>
          <p:nvPr/>
        </p:nvSpPr>
        <p:spPr bwMode="auto">
          <a:xfrm>
            <a:off x="825623" y="896583"/>
            <a:ext cx="577048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Test Scenarios:-</a:t>
            </a:r>
          </a:p>
          <a:p>
            <a:pPr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Test scenarios describe high-level actions or functions that need to be tested. They define the "what" of testing without going into the "how," providing a broader understanding of the application’s workflow. Each test scenario can be broken down into multiple test cases.</a:t>
            </a:r>
          </a:p>
          <a:p>
            <a:pPr>
              <a:buFont typeface="Wingdings" panose="05000000000000000000" pitchFamily="2" charset="2"/>
              <a:buChar char="Ø"/>
            </a:pPr>
            <a:r>
              <a:rPr lang="en-US" sz="1600" b="1" dirty="0" err="1">
                <a:latin typeface="Arial" panose="020B0604020202020204" pitchFamily="34" charset="0"/>
                <a:cs typeface="Arial" panose="020B0604020202020204" pitchFamily="34" charset="0"/>
              </a:rPr>
              <a:t>e.g</a:t>
            </a:r>
            <a:r>
              <a:rPr lang="en-US" sz="1600" b="1" dirty="0">
                <a:latin typeface="Arial" panose="020B0604020202020204" pitchFamily="34" charset="0"/>
                <a:cs typeface="Arial" panose="020B0604020202020204" pitchFamily="34" charset="0"/>
              </a:rPr>
              <a:t>:- Banking Application</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1: Account Creation</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create new bank accounts successfully.</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2: Funds Transfer</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transfer funds between their own accounts and to third-party accounts.</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3: Balance Inquiry</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view their account balance in real time.</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4: ATM Withdrawals</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withdraw money from ATMs using their card and PIN.</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5: Bill Payments</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make bill payments to registered payees.</a:t>
            </a:r>
          </a:p>
          <a:p>
            <a:pPr algn="just">
              <a:buFont typeface="Wingdings" panose="05000000000000000000" pitchFamily="2" charset="2"/>
              <a:buChar char="Ø"/>
            </a:pPr>
            <a:endParaRPr lang="en-US" sz="16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211AF9A-C1E2-9E96-E309-B162823C871F}"/>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818120" y="1554479"/>
            <a:ext cx="4046220" cy="4678681"/>
          </a:xfrm>
          <a:prstGeom prst="rect">
            <a:avLst/>
          </a:prstGeom>
        </p:spPr>
      </p:pic>
    </p:spTree>
    <p:extLst>
      <p:ext uri="{BB962C8B-B14F-4D97-AF65-F5344CB8AC3E}">
        <p14:creationId xmlns:p14="http://schemas.microsoft.com/office/powerpoint/2010/main" val="3154309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sz="2400" b="1" dirty="0">
                <a:effectLst>
                  <a:outerShdw blurRad="38100" dist="38100" dir="2700000" algn="tl">
                    <a:srgbClr val="000000">
                      <a:alpha val="43137"/>
                    </a:srgbClr>
                  </a:outerShdw>
                </a:effectLst>
              </a:rPr>
              <a:t>Learning 2 | My takeaways</a:t>
            </a:r>
            <a:br>
              <a:rPr lang="en-IN" sz="16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rPr>
            </a:br>
            <a:endParaRPr lang="en-IN" sz="2400" i="1" u="sng" dirty="0">
              <a:solidFill>
                <a:srgbClr val="002060"/>
              </a:solidFill>
              <a:effectLst>
                <a:outerShdw blurRad="38100" dist="38100" dir="2700000" algn="tl">
                  <a:srgbClr val="000000">
                    <a:alpha val="43137"/>
                  </a:srgbClr>
                </a:outerShdw>
              </a:effectLs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41552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Test case Design techniques:</a:t>
            </a:r>
          </a:p>
          <a:p>
            <a:pPr marL="0" indent="0" algn="just">
              <a:buNone/>
            </a:pPr>
            <a:r>
              <a:rPr lang="en-US" sz="1400" b="1" dirty="0">
                <a:latin typeface="Arial" panose="020B0604020202020204" pitchFamily="34" charset="0"/>
                <a:cs typeface="Arial" panose="020B0604020202020204" pitchFamily="34" charset="0"/>
              </a:rPr>
              <a:t>1.  Boundary value analysis:</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Boundary value analysis is a software testing technique that focuses on the finding the errors near the boundaries of the input ranges.</a:t>
            </a:r>
          </a:p>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Example:-</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Facebook username accepts 5 to 25 characters</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Lower limit:- 5</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Upper limit:- 25</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So, according to the BVA technique,</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lower limit +/-1</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Upper limit +/- 1</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So, the characters should be:-</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4, 5, 6, 24, 25, 26</a:t>
            </a:r>
            <a:endParaRPr lang="en-US" sz="1400" b="1" dirty="0">
              <a:latin typeface="Arial" panose="020B0604020202020204" pitchFamily="34" charset="0"/>
              <a:cs typeface="Arial" panose="020B0604020202020204" pitchFamily="34" charset="0"/>
            </a:endParaRPr>
          </a:p>
          <a:p>
            <a:pPr marL="0" indent="0" algn="just">
              <a:buNone/>
            </a:pPr>
            <a:endParaRPr lang="en-US" sz="1400" b="1" dirty="0">
              <a:latin typeface="Arial" panose="020B0604020202020204" pitchFamily="34" charset="0"/>
              <a:cs typeface="Arial" panose="020B0604020202020204" pitchFamily="34" charset="0"/>
            </a:endParaRPr>
          </a:p>
          <a:p>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2" name="Slide Number Placeholder 1">
            <a:extLst>
              <a:ext uri="{FF2B5EF4-FFF2-40B4-BE49-F238E27FC236}">
                <a16:creationId xmlns:a16="http://schemas.microsoft.com/office/drawing/2014/main" id="{C593F9B8-9D3A-F857-0E03-FB71EBAF69A9}"/>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4" name="Picture 3">
            <a:extLst>
              <a:ext uri="{FF2B5EF4-FFF2-40B4-BE49-F238E27FC236}">
                <a16:creationId xmlns:a16="http://schemas.microsoft.com/office/drawing/2014/main" id="{B1F9270B-981E-B57D-7691-2445FF75FD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00" y="1860993"/>
            <a:ext cx="5436670" cy="3998269"/>
          </a:xfrm>
          <a:prstGeom prst="rect">
            <a:avLst/>
          </a:prstGeom>
        </p:spPr>
      </p:pic>
    </p:spTree>
    <p:extLst>
      <p:ext uri="{BB962C8B-B14F-4D97-AF65-F5344CB8AC3E}">
        <p14:creationId xmlns:p14="http://schemas.microsoft.com/office/powerpoint/2010/main" val="24588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9586D-4BBE-B9C0-CCD5-24443360F636}"/>
              </a:ext>
            </a:extLst>
          </p:cNvPr>
          <p:cNvSpPr>
            <a:spLocks noGrp="1"/>
          </p:cNvSpPr>
          <p:nvPr>
            <p:ph type="body" sz="quarter" idx="13"/>
          </p:nvPr>
        </p:nvSpPr>
        <p:spPr/>
        <p:txBody>
          <a:bodyPr/>
          <a:lstStyle/>
          <a:p>
            <a:endParaRPr lang="en-IN" dirty="0"/>
          </a:p>
        </p:txBody>
      </p:sp>
      <p:sp>
        <p:nvSpPr>
          <p:cNvPr id="4" name="Text Placeholder 3">
            <a:extLst>
              <a:ext uri="{FF2B5EF4-FFF2-40B4-BE49-F238E27FC236}">
                <a16:creationId xmlns:a16="http://schemas.microsoft.com/office/drawing/2014/main" id="{A3CD482E-7E76-2EBE-7BCE-E6F3BF8F65A0}"/>
              </a:ext>
            </a:extLst>
          </p:cNvPr>
          <p:cNvSpPr>
            <a:spLocks noGrp="1"/>
          </p:cNvSpPr>
          <p:nvPr>
            <p:ph type="body" sz="quarter" idx="14"/>
          </p:nvPr>
        </p:nvSpPr>
        <p:spPr/>
        <p:txBody>
          <a:bodyPr/>
          <a:lstStyle/>
          <a:p>
            <a:r>
              <a:rPr lang="en-US" sz="2000" b="1" dirty="0">
                <a:latin typeface="Arial" panose="020B0604020202020204" pitchFamily="34" charset="0"/>
                <a:cs typeface="Arial" panose="020B0604020202020204" pitchFamily="34" charset="0"/>
              </a:rPr>
              <a:t>2.  Equivalence class partitioning:</a:t>
            </a:r>
          </a:p>
          <a:p>
            <a:endParaRPr lang="en-IN" dirty="0"/>
          </a:p>
        </p:txBody>
      </p:sp>
      <p:sp>
        <p:nvSpPr>
          <p:cNvPr id="5" name="Title 4">
            <a:extLst>
              <a:ext uri="{FF2B5EF4-FFF2-40B4-BE49-F238E27FC236}">
                <a16:creationId xmlns:a16="http://schemas.microsoft.com/office/drawing/2014/main" id="{CD763475-0A90-63DA-6626-3903AEA6E6AC}"/>
              </a:ext>
            </a:extLst>
          </p:cNvPr>
          <p:cNvSpPr>
            <a:spLocks noGrp="1"/>
          </p:cNvSpPr>
          <p:nvPr>
            <p:ph type="title"/>
          </p:nvPr>
        </p:nvSpPr>
        <p:spPr/>
        <p:txBody>
          <a:bodyPr>
            <a:normAutofit fontScale="90000"/>
          </a:bodyPr>
          <a:lstStyle/>
          <a:p>
            <a:r>
              <a:rPr lang="en-US" sz="2800" b="1" dirty="0">
                <a:effectLst>
                  <a:outerShdw blurRad="38100" dist="38100" dir="2700000" algn="tl">
                    <a:srgbClr val="000000">
                      <a:alpha val="43137"/>
                    </a:srgbClr>
                  </a:outerShdw>
                </a:effectLst>
              </a:rPr>
              <a:t>Learning 3 | My takeaways</a:t>
            </a:r>
            <a:br>
              <a:rPr lang="en-IN" sz="18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rPr>
            </a:br>
            <a:endParaRPr lang="en-IN" dirty="0"/>
          </a:p>
        </p:txBody>
      </p:sp>
      <p:sp>
        <p:nvSpPr>
          <p:cNvPr id="6" name="Slide Number Placeholder 5">
            <a:extLst>
              <a:ext uri="{FF2B5EF4-FFF2-40B4-BE49-F238E27FC236}">
                <a16:creationId xmlns:a16="http://schemas.microsoft.com/office/drawing/2014/main" id="{AA0CA0A2-CC3D-EFA3-27F2-04423C489873}"/>
              </a:ext>
            </a:extLst>
          </p:cNvPr>
          <p:cNvSpPr>
            <a:spLocks noGrp="1"/>
          </p:cNvSpPr>
          <p:nvPr>
            <p:ph type="sldNum" sz="quarter" idx="15"/>
          </p:nvPr>
        </p:nvSpPr>
        <p:spPr/>
        <p:txBody>
          <a:bodyPr/>
          <a:lstStyle/>
          <a:p>
            <a:fld id="{0879F475-59B1-4993-848A-C2B683DE9AF5}" type="slidenum">
              <a:rPr lang="en-IN" smtClean="0"/>
              <a:pPr/>
              <a:t>6</a:t>
            </a:fld>
            <a:endParaRPr lang="en-IN" dirty="0"/>
          </a:p>
        </p:txBody>
      </p:sp>
      <p:sp>
        <p:nvSpPr>
          <p:cNvPr id="7" name="Rectangle 1">
            <a:extLst>
              <a:ext uri="{FF2B5EF4-FFF2-40B4-BE49-F238E27FC236}">
                <a16:creationId xmlns:a16="http://schemas.microsoft.com/office/drawing/2014/main" id="{C51A8668-2654-FD07-5A25-F53D2343B9C3}"/>
              </a:ext>
            </a:extLst>
          </p:cNvPr>
          <p:cNvSpPr>
            <a:spLocks noGrp="1" noChangeArrowheads="1"/>
          </p:cNvSpPr>
          <p:nvPr>
            <p:ph type="body" sz="quarter" idx="19"/>
          </p:nvPr>
        </p:nvSpPr>
        <p:spPr bwMode="auto">
          <a:xfrm>
            <a:off x="465138" y="1816005"/>
            <a:ext cx="5154427" cy="380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endParaRPr lang="en-US" sz="20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ECP is a black testing technique that divides data into partition or classes.</a:t>
            </a:r>
          </a:p>
          <a:p>
            <a:pPr algn="just">
              <a:buFont typeface="Wingdings" panose="05000000000000000000" pitchFamily="2" charset="2"/>
              <a:buChar char="Ø"/>
            </a:pPr>
            <a:r>
              <a:rPr lang="en-US" sz="1800" b="1" dirty="0">
                <a:latin typeface="Arial" panose="020B0604020202020204" pitchFamily="34" charset="0"/>
                <a:cs typeface="Arial" panose="020B0604020202020204" pitchFamily="34" charset="0"/>
              </a:rPr>
              <a:t>Example:-</a:t>
            </a:r>
          </a:p>
          <a:p>
            <a:pPr algn="just"/>
            <a:r>
              <a:rPr lang="en-US" sz="1800" dirty="0">
                <a:latin typeface="Arial" panose="020B0604020202020204" pitchFamily="34" charset="0"/>
                <a:cs typeface="Arial" panose="020B0604020202020204" pitchFamily="34" charset="0"/>
              </a:rPr>
              <a:t>Facebook user is accepting 5 to 25 character</a:t>
            </a:r>
          </a:p>
          <a:p>
            <a:pPr algn="just"/>
            <a:r>
              <a:rPr lang="en-US" sz="1800" dirty="0">
                <a:latin typeface="Arial" panose="020B0604020202020204" pitchFamily="34" charset="0"/>
                <a:cs typeface="Arial" panose="020B0604020202020204" pitchFamily="34" charset="0"/>
              </a:rPr>
              <a:t>So, according to ECP technique,</a:t>
            </a:r>
          </a:p>
          <a:p>
            <a:pPr algn="just"/>
            <a:r>
              <a:rPr lang="en-US" sz="1800" dirty="0">
                <a:latin typeface="Arial" panose="020B0604020202020204" pitchFamily="34" charset="0"/>
                <a:cs typeface="Arial" panose="020B0604020202020204" pitchFamily="34" charset="0"/>
              </a:rPr>
              <a:t>valid partition:  Between 5 to 25</a:t>
            </a:r>
          </a:p>
          <a:p>
            <a:pPr algn="just"/>
            <a:r>
              <a:rPr lang="en-US" sz="1800" dirty="0">
                <a:latin typeface="Arial" panose="020B0604020202020204" pitchFamily="34" charset="0"/>
                <a:cs typeface="Arial" panose="020B0604020202020204" pitchFamily="34" charset="0"/>
              </a:rPr>
              <a:t>Invalid partition:  less than or equal to 5 and more than or equal to 25</a:t>
            </a:r>
          </a:p>
          <a:p>
            <a:pPr algn="just">
              <a:buFont typeface="Wingdings" panose="05000000000000000000" pitchFamily="2" charset="2"/>
              <a:buChar char="Ø"/>
            </a:pPr>
            <a:endParaRPr lang="en-US" sz="1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C2F6C90-036E-335D-98DD-0E6703D1F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791" y="2136788"/>
            <a:ext cx="4724809" cy="3192780"/>
          </a:xfrm>
          <a:prstGeom prst="rect">
            <a:avLst/>
          </a:prstGeom>
        </p:spPr>
      </p:pic>
    </p:spTree>
    <p:extLst>
      <p:ext uri="{BB962C8B-B14F-4D97-AF65-F5344CB8AC3E}">
        <p14:creationId xmlns:p14="http://schemas.microsoft.com/office/powerpoint/2010/main" val="1820620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F8F0-D0B8-BAB2-FF1A-F93F83F9DBF2}"/>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F51CC686-3E0B-B469-0DAE-B2AFB78902DE}"/>
              </a:ext>
            </a:extLst>
          </p:cNvPr>
          <p:cNvSpPr>
            <a:spLocks noGrp="1"/>
          </p:cNvSpPr>
          <p:nvPr>
            <p:ph type="body" sz="quarter" idx="19"/>
          </p:nvPr>
        </p:nvSpPr>
        <p:spPr>
          <a:xfrm>
            <a:off x="465861" y="2155178"/>
            <a:ext cx="5630140" cy="3767185"/>
          </a:xfrm>
        </p:spPr>
        <p:txBody>
          <a:bodyPr/>
          <a:lstStyle/>
          <a:p>
            <a:pPr marL="0" indent="0" algn="just">
              <a:buNone/>
            </a:pPr>
            <a:r>
              <a:rPr lang="en-US" sz="1400" b="1" dirty="0">
                <a:latin typeface="Arial" panose="020B0604020202020204" pitchFamily="34" charset="0"/>
                <a:cs typeface="Arial" panose="020B0604020202020204" pitchFamily="34" charset="0"/>
              </a:rPr>
              <a:t>3. State Transition technique:</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It is a black box testing technique that evaluates how software behaves when transitioning between states or mode of the operation.  IT focuses on state of activity.</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Example:-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State 1</a:t>
            </a:r>
            <a:r>
              <a:rPr lang="en-US" dirty="0">
                <a:latin typeface="Arial" panose="020B0604020202020204" pitchFamily="34" charset="0"/>
                <a:cs typeface="Arial" panose="020B0604020202020204" pitchFamily="34" charset="0"/>
              </a:rPr>
              <a:t>: User is on the login page.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Event</a:t>
            </a:r>
            <a:r>
              <a:rPr lang="en-US" dirty="0">
                <a:latin typeface="Arial" panose="020B0604020202020204" pitchFamily="34" charset="0"/>
                <a:cs typeface="Arial" panose="020B0604020202020204" pitchFamily="34" charset="0"/>
              </a:rPr>
              <a:t>: User enters valid credentials and clicks login.</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Transition</a:t>
            </a:r>
            <a:r>
              <a:rPr lang="en-US" dirty="0">
                <a:latin typeface="Arial" panose="020B0604020202020204" pitchFamily="34" charset="0"/>
                <a:cs typeface="Arial" panose="020B0604020202020204" pitchFamily="34" charset="0"/>
              </a:rPr>
              <a:t>: Moves to the </a:t>
            </a:r>
            <a:r>
              <a:rPr lang="en-US" b="1" dirty="0">
                <a:latin typeface="Arial" panose="020B0604020202020204" pitchFamily="34" charset="0"/>
                <a:cs typeface="Arial" panose="020B0604020202020204" pitchFamily="34" charset="0"/>
              </a:rPr>
              <a:t>dashboard state</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State 2</a:t>
            </a:r>
            <a:r>
              <a:rPr lang="en-US" dirty="0">
                <a:latin typeface="Arial" panose="020B0604020202020204" pitchFamily="34" charset="0"/>
                <a:cs typeface="Arial" panose="020B0604020202020204" pitchFamily="34" charset="0"/>
              </a:rPr>
              <a:t>: User is logged in and can access their dashboard.</a:t>
            </a:r>
          </a:p>
          <a:p>
            <a:r>
              <a:rPr lang="en-US" dirty="0">
                <a:latin typeface="Arial" panose="020B0604020202020204" pitchFamily="34" charset="0"/>
                <a:cs typeface="Arial" panose="020B0604020202020204" pitchFamily="34" charset="0"/>
              </a:rPr>
              <a:t>If the credentials are incorrect, the state transitions back to the </a:t>
            </a:r>
            <a:r>
              <a:rPr lang="en-US" b="1" dirty="0">
                <a:latin typeface="Arial" panose="020B0604020202020204" pitchFamily="34" charset="0"/>
                <a:cs typeface="Arial" panose="020B0604020202020204" pitchFamily="34" charset="0"/>
              </a:rPr>
              <a:t>login state</a:t>
            </a:r>
            <a:r>
              <a:rPr lang="en-US" dirty="0">
                <a:latin typeface="Arial" panose="020B0604020202020204" pitchFamily="34" charset="0"/>
                <a:cs typeface="Arial" panose="020B0604020202020204" pitchFamily="34" charset="0"/>
              </a:rPr>
              <a:t> with an error message.</a:t>
            </a: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endParaRPr lang="en-IN" dirty="0"/>
          </a:p>
        </p:txBody>
      </p:sp>
      <p:sp>
        <p:nvSpPr>
          <p:cNvPr id="4" name="Text Placeholder 3">
            <a:extLst>
              <a:ext uri="{FF2B5EF4-FFF2-40B4-BE49-F238E27FC236}">
                <a16:creationId xmlns:a16="http://schemas.microsoft.com/office/drawing/2014/main" id="{F056A171-9743-4675-7575-4A6F61C135FA}"/>
              </a:ext>
            </a:extLst>
          </p:cNvPr>
          <p:cNvSpPr>
            <a:spLocks noGrp="1"/>
          </p:cNvSpPr>
          <p:nvPr>
            <p:ph type="body" sz="quarter" idx="14"/>
          </p:nvPr>
        </p:nvSpPr>
        <p:spPr/>
        <p:txBody>
          <a:bodyPr/>
          <a:lstStyle/>
          <a:p>
            <a:r>
              <a:rPr lang="en-US" sz="2000" b="1" dirty="0">
                <a:latin typeface="Arial" panose="020B0604020202020204" pitchFamily="34" charset="0"/>
                <a:cs typeface="Arial" panose="020B0604020202020204" pitchFamily="34" charset="0"/>
              </a:rPr>
              <a:t>3. State Transition technique:</a:t>
            </a:r>
          </a:p>
          <a:p>
            <a:endParaRPr lang="en-IN" dirty="0"/>
          </a:p>
        </p:txBody>
      </p:sp>
      <p:sp>
        <p:nvSpPr>
          <p:cNvPr id="5" name="Title 4">
            <a:extLst>
              <a:ext uri="{FF2B5EF4-FFF2-40B4-BE49-F238E27FC236}">
                <a16:creationId xmlns:a16="http://schemas.microsoft.com/office/drawing/2014/main" id="{2B982B89-C155-5512-FA3A-02BB71C84AA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4 | My takeaways</a:t>
            </a:r>
            <a:endParaRPr lang="en-IN" dirty="0"/>
          </a:p>
        </p:txBody>
      </p:sp>
      <p:sp>
        <p:nvSpPr>
          <p:cNvPr id="6" name="Slide Number Placeholder 5">
            <a:extLst>
              <a:ext uri="{FF2B5EF4-FFF2-40B4-BE49-F238E27FC236}">
                <a16:creationId xmlns:a16="http://schemas.microsoft.com/office/drawing/2014/main" id="{BD48D383-FBD1-7182-8F82-C02E702A46D3}"/>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7" name="Picture 6">
            <a:extLst>
              <a:ext uri="{FF2B5EF4-FFF2-40B4-BE49-F238E27FC236}">
                <a16:creationId xmlns:a16="http://schemas.microsoft.com/office/drawing/2014/main" id="{C43E44CE-C79D-0CA5-C61D-54178927F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938" y="1689368"/>
            <a:ext cx="5779559" cy="3828002"/>
          </a:xfrm>
          <a:prstGeom prst="rect">
            <a:avLst/>
          </a:prstGeom>
        </p:spPr>
      </p:pic>
    </p:spTree>
    <p:extLst>
      <p:ext uri="{BB962C8B-B14F-4D97-AF65-F5344CB8AC3E}">
        <p14:creationId xmlns:p14="http://schemas.microsoft.com/office/powerpoint/2010/main" val="3653427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CACD9-6BD4-BD69-F54B-56C8DD869ADF}"/>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6505F567-3366-D2BB-F86D-D8061F2AFB7A}"/>
              </a:ext>
            </a:extLst>
          </p:cNvPr>
          <p:cNvSpPr>
            <a:spLocks noGrp="1"/>
          </p:cNvSpPr>
          <p:nvPr>
            <p:ph type="body" sz="quarter" idx="19"/>
          </p:nvPr>
        </p:nvSpPr>
        <p:spPr>
          <a:xfrm>
            <a:off x="465861" y="2155178"/>
            <a:ext cx="5630140" cy="4605363"/>
          </a:xfrm>
        </p:spPr>
        <p:txBody>
          <a:bodyPr/>
          <a:lstStyle/>
          <a:p>
            <a:pPr marL="0" indent="0" algn="just">
              <a:buNone/>
            </a:pPr>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It is software testing techniques that is best used for similar kind of pattern of testing results, system configuration is of low configurations etc.</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Example:-</a:t>
            </a:r>
          </a:p>
          <a:p>
            <a:pPr algn="just"/>
            <a:r>
              <a:rPr lang="en-US" dirty="0">
                <a:latin typeface="Arial" panose="020B0604020202020204" pitchFamily="34" charset="0"/>
                <a:cs typeface="Arial" panose="020B0604020202020204" pitchFamily="34" charset="0"/>
              </a:rPr>
              <a:t>For a </a:t>
            </a:r>
            <a:r>
              <a:rPr lang="en-US" b="1" dirty="0">
                <a:latin typeface="Arial" panose="020B0604020202020204" pitchFamily="34" charset="0"/>
                <a:cs typeface="Arial" panose="020B0604020202020204" pitchFamily="34" charset="0"/>
              </a:rPr>
              <a:t>password field</a:t>
            </a:r>
            <a:r>
              <a:rPr lang="en-US" dirty="0">
                <a:latin typeface="Arial" panose="020B0604020202020204" pitchFamily="34" charset="0"/>
                <a:cs typeface="Arial" panose="020B0604020202020204" pitchFamily="34" charset="0"/>
              </a:rPr>
              <a:t> in a login form, testers may guess potential errors like:</a:t>
            </a:r>
          </a:p>
          <a:p>
            <a:pPr algn="just"/>
            <a:r>
              <a:rPr lang="en-US" dirty="0">
                <a:latin typeface="Arial" panose="020B0604020202020204" pitchFamily="34" charset="0"/>
                <a:cs typeface="Arial" panose="020B0604020202020204" pitchFamily="34" charset="0"/>
              </a:rPr>
              <a:t>Entering fewer than the required characters.</a:t>
            </a:r>
          </a:p>
          <a:p>
            <a:pPr algn="just"/>
            <a:r>
              <a:rPr lang="en-US" dirty="0">
                <a:latin typeface="Arial" panose="020B0604020202020204" pitchFamily="34" charset="0"/>
                <a:cs typeface="Arial" panose="020B0604020202020204" pitchFamily="34" charset="0"/>
              </a:rPr>
              <a:t>Using only numbers or special characters.</a:t>
            </a:r>
          </a:p>
          <a:p>
            <a:pPr algn="just"/>
            <a:r>
              <a:rPr lang="en-US" dirty="0">
                <a:latin typeface="Arial" panose="020B0604020202020204" pitchFamily="34" charset="0"/>
                <a:cs typeface="Arial" panose="020B0604020202020204" pitchFamily="34" charset="0"/>
              </a:rPr>
              <a:t>Leaving the field blank.</a:t>
            </a:r>
          </a:p>
          <a:p>
            <a:pPr algn="just"/>
            <a:r>
              <a:rPr lang="en-US" dirty="0">
                <a:latin typeface="Arial" panose="020B0604020202020204" pitchFamily="34" charset="0"/>
                <a:cs typeface="Arial" panose="020B0604020202020204" pitchFamily="34" charset="0"/>
              </a:rPr>
              <a:t>Copy-pasting the password.</a:t>
            </a:r>
          </a:p>
          <a:p>
            <a:pPr algn="just"/>
            <a:r>
              <a:rPr lang="en-US" dirty="0">
                <a:latin typeface="Arial" panose="020B0604020202020204" pitchFamily="34" charset="0"/>
                <a:cs typeface="Arial" panose="020B0604020202020204" pitchFamily="34" charset="0"/>
              </a:rPr>
              <a:t>Exceeding the character limit.</a:t>
            </a:r>
          </a:p>
          <a:p>
            <a:pPr algn="just"/>
            <a:r>
              <a:rPr lang="en-US" dirty="0">
                <a:latin typeface="Arial" panose="020B0604020202020204" pitchFamily="34" charset="0"/>
                <a:cs typeface="Arial" panose="020B0604020202020204" pitchFamily="34" charset="0"/>
              </a:rPr>
              <a:t>This technique relies on the tester's experience to predict areas where the system might fail</a:t>
            </a:r>
          </a:p>
          <a:p>
            <a:pPr algn="just">
              <a:buFont typeface="Wingdings" panose="05000000000000000000" pitchFamily="2" charset="2"/>
              <a:buChar char="Ø"/>
            </a:pPr>
            <a:endParaRPr lang="en-US" b="1" dirty="0">
              <a:latin typeface="Arial" panose="020B0604020202020204" pitchFamily="34" charset="0"/>
              <a:cs typeface="Arial" panose="020B0604020202020204" pitchFamily="34" charset="0"/>
            </a:endParaRPr>
          </a:p>
          <a:p>
            <a:endParaRPr lang="en-IN" dirty="0"/>
          </a:p>
        </p:txBody>
      </p:sp>
      <p:sp>
        <p:nvSpPr>
          <p:cNvPr id="4" name="Text Placeholder 3">
            <a:extLst>
              <a:ext uri="{FF2B5EF4-FFF2-40B4-BE49-F238E27FC236}">
                <a16:creationId xmlns:a16="http://schemas.microsoft.com/office/drawing/2014/main" id="{87EB7FC9-0959-28AB-DB35-F2C3C49B3B3C}"/>
              </a:ext>
            </a:extLst>
          </p:cNvPr>
          <p:cNvSpPr>
            <a:spLocks noGrp="1"/>
          </p:cNvSpPr>
          <p:nvPr>
            <p:ph type="body" sz="quarter" idx="14"/>
          </p:nvPr>
        </p:nvSpPr>
        <p:spPr/>
        <p:txBody>
          <a:bodyPr/>
          <a:lstStyle/>
          <a:p>
            <a:r>
              <a:rPr lang="en-US" sz="2000" b="1" dirty="0">
                <a:latin typeface="Arial" panose="020B0604020202020204" pitchFamily="34" charset="0"/>
                <a:cs typeface="Arial" panose="020B0604020202020204" pitchFamily="34" charset="0"/>
              </a:rPr>
              <a:t>4. Error guessing techniques:</a:t>
            </a:r>
            <a:endParaRPr lang="en-US" sz="2000" dirty="0">
              <a:latin typeface="Arial" panose="020B0604020202020204" pitchFamily="34" charset="0"/>
              <a:cs typeface="Arial" panose="020B0604020202020204" pitchFamily="34" charset="0"/>
            </a:endParaRPr>
          </a:p>
          <a:p>
            <a:endParaRPr lang="en-IN" dirty="0"/>
          </a:p>
        </p:txBody>
      </p:sp>
      <p:sp>
        <p:nvSpPr>
          <p:cNvPr id="5" name="Title 4">
            <a:extLst>
              <a:ext uri="{FF2B5EF4-FFF2-40B4-BE49-F238E27FC236}">
                <a16:creationId xmlns:a16="http://schemas.microsoft.com/office/drawing/2014/main" id="{4203CF71-BF1C-F66C-820C-6DEB2FB2D26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5 | My takeaways</a:t>
            </a:r>
            <a:endParaRPr lang="en-IN" dirty="0"/>
          </a:p>
        </p:txBody>
      </p:sp>
      <p:sp>
        <p:nvSpPr>
          <p:cNvPr id="6" name="Slide Number Placeholder 5">
            <a:extLst>
              <a:ext uri="{FF2B5EF4-FFF2-40B4-BE49-F238E27FC236}">
                <a16:creationId xmlns:a16="http://schemas.microsoft.com/office/drawing/2014/main" id="{C5C8D26D-A036-A5BF-1DC5-7EF5B9B574F5}"/>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7" name="Picture 6">
            <a:extLst>
              <a:ext uri="{FF2B5EF4-FFF2-40B4-BE49-F238E27FC236}">
                <a16:creationId xmlns:a16="http://schemas.microsoft.com/office/drawing/2014/main" id="{C3CB5292-B3CC-047D-8EA2-AD934CAD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690" y="2050742"/>
            <a:ext cx="5793510" cy="3998204"/>
          </a:xfrm>
          <a:prstGeom prst="rect">
            <a:avLst/>
          </a:prstGeom>
        </p:spPr>
      </p:pic>
    </p:spTree>
    <p:extLst>
      <p:ext uri="{BB962C8B-B14F-4D97-AF65-F5344CB8AC3E}">
        <p14:creationId xmlns:p14="http://schemas.microsoft.com/office/powerpoint/2010/main" val="3116047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53A008-9041-EF73-BE62-52C31CB90043}"/>
              </a:ext>
            </a:extLst>
          </p:cNvPr>
          <p:cNvSpPr>
            <a:spLocks noGrp="1"/>
          </p:cNvSpPr>
          <p:nvPr>
            <p:ph type="body" sz="quarter" idx="14"/>
          </p:nvPr>
        </p:nvSpPr>
        <p:spPr/>
        <p:txBody>
          <a:bodyPr/>
          <a:lstStyle/>
          <a:p>
            <a:endParaRPr lang="en-IN" dirty="0"/>
          </a:p>
        </p:txBody>
      </p:sp>
      <p:sp>
        <p:nvSpPr>
          <p:cNvPr id="3" name="Title 2">
            <a:extLst>
              <a:ext uri="{FF2B5EF4-FFF2-40B4-BE49-F238E27FC236}">
                <a16:creationId xmlns:a16="http://schemas.microsoft.com/office/drawing/2014/main" id="{166D7C4D-A6CF-3152-2B46-E5B4042BD5D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6 | My takeaways</a:t>
            </a:r>
            <a:endParaRPr lang="en-IN" dirty="0"/>
          </a:p>
        </p:txBody>
      </p:sp>
      <p:sp>
        <p:nvSpPr>
          <p:cNvPr id="4" name="Slide Number Placeholder 3">
            <a:extLst>
              <a:ext uri="{FF2B5EF4-FFF2-40B4-BE49-F238E27FC236}">
                <a16:creationId xmlns:a16="http://schemas.microsoft.com/office/drawing/2014/main" id="{AE583FDD-AFA4-774A-CB0C-C710025A37C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5" name="Picture 4">
            <a:extLst>
              <a:ext uri="{FF2B5EF4-FFF2-40B4-BE49-F238E27FC236}">
                <a16:creationId xmlns:a16="http://schemas.microsoft.com/office/drawing/2014/main" id="{FB765FD2-A647-30C6-E26D-5F55D9545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01" y="1287263"/>
            <a:ext cx="11333127" cy="4999238"/>
          </a:xfrm>
          <a:prstGeom prst="rect">
            <a:avLst/>
          </a:prstGeom>
        </p:spPr>
      </p:pic>
    </p:spTree>
    <p:extLst>
      <p:ext uri="{BB962C8B-B14F-4D97-AF65-F5344CB8AC3E}">
        <p14:creationId xmlns:p14="http://schemas.microsoft.com/office/powerpoint/2010/main" val="3912215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20418</TotalTime>
  <Words>2158</Words>
  <Application>Microsoft Office PowerPoint</Application>
  <PresentationFormat>Widescreen</PresentationFormat>
  <Paragraphs>159</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Times New Roman</vt:lpstr>
      <vt:lpstr>Wingdings</vt:lpstr>
      <vt:lpstr>Office Theme</vt:lpstr>
      <vt:lpstr>think-cell Slide</vt:lpstr>
      <vt:lpstr>PowerPoint Presentation</vt:lpstr>
      <vt:lpstr>About Me</vt:lpstr>
      <vt:lpstr>PowerPoint Presentation</vt:lpstr>
      <vt:lpstr>PowerPoint Presentation</vt:lpstr>
      <vt:lpstr>Learning 2 | My takeaways </vt:lpstr>
      <vt:lpstr>Learning 3 | My takeaways </vt:lpstr>
      <vt:lpstr>Learning 4 | My takeaways</vt:lpstr>
      <vt:lpstr>Learning 5 | My takeaways</vt:lpstr>
      <vt:lpstr>Learning 6 | My takeaways</vt:lpstr>
      <vt:lpstr>Learning 7 | My takeaways</vt:lpstr>
      <vt:lpstr>Learning 8 | My takeaways</vt:lpstr>
      <vt:lpstr>Learning 8 | My takeaways</vt:lpstr>
      <vt:lpstr>Learning 9 | My takeaways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SHUBHADIP PAUL</cp:lastModifiedBy>
  <cp:revision>508</cp:revision>
  <dcterms:created xsi:type="dcterms:W3CDTF">2022-01-18T12:35:56Z</dcterms:created>
  <dcterms:modified xsi:type="dcterms:W3CDTF">2024-10-13T18:19:12Z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