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tmp" ContentType="image/p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ags/tag2.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3.xml" ContentType="application/vnd.openxmlformats-officedocument.presentationml.tags+xml"/>
  <Override PartName="/ppt/media/image25.jpg" ContentType="image/unknown"/>
  <Override PartName="/ppt/tags/tag4.xml" ContentType="application/vnd.openxmlformats-officedocument.presentationml.tags+xml"/>
  <Override PartName="/ppt/media/image26.jpg" ContentType="image/unknown"/>
  <Override PartName="/ppt/tags/tag5.xml" ContentType="application/vnd.openxmlformats-officedocument.presentationml.tags+xml"/>
  <Override PartName="/ppt/tags/tag6.xml" ContentType="application/vnd.openxmlformats-officedocument.presentationml.tags+xml"/>
  <Override PartName="/ppt/media/image33.jpg" ContentType="image/png"/>
  <Override PartName="/ppt/tags/tag7.xml" ContentType="application/vnd.openxmlformats-officedocument.presentationml.tags+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34"/>
  </p:notesMasterIdLst>
  <p:handoutMasterIdLst>
    <p:handoutMasterId r:id="rId35"/>
  </p:handoutMasterIdLst>
  <p:sldIdLst>
    <p:sldId id="2147375615" r:id="rId5"/>
    <p:sldId id="2147375589" r:id="rId6"/>
    <p:sldId id="4848" r:id="rId7"/>
    <p:sldId id="2147375609" r:id="rId8"/>
    <p:sldId id="2147375597" r:id="rId9"/>
    <p:sldId id="2147375621" r:id="rId10"/>
    <p:sldId id="2147375632" r:id="rId11"/>
    <p:sldId id="2147375633" r:id="rId12"/>
    <p:sldId id="2147375634" r:id="rId13"/>
    <p:sldId id="2147375635" r:id="rId14"/>
    <p:sldId id="2147375636" r:id="rId15"/>
    <p:sldId id="2147375637" r:id="rId16"/>
    <p:sldId id="2147375638" r:id="rId17"/>
    <p:sldId id="2147375640" r:id="rId18"/>
    <p:sldId id="2147375639" r:id="rId19"/>
    <p:sldId id="2147375641" r:id="rId20"/>
    <p:sldId id="2147375642" r:id="rId21"/>
    <p:sldId id="2147375643" r:id="rId22"/>
    <p:sldId id="2147375644" r:id="rId23"/>
    <p:sldId id="2147375645" r:id="rId24"/>
    <p:sldId id="2147375646" r:id="rId25"/>
    <p:sldId id="2147375647" r:id="rId26"/>
    <p:sldId id="2147375648" r:id="rId27"/>
    <p:sldId id="2147375649" r:id="rId28"/>
    <p:sldId id="2147375650" r:id="rId29"/>
    <p:sldId id="2147375651" r:id="rId30"/>
    <p:sldId id="2147375652" r:id="rId31"/>
    <p:sldId id="2147375612" r:id="rId32"/>
    <p:sldId id="1633" r:id="rId33"/>
  </p:sldIdLst>
  <p:sldSz cx="12192000" cy="6858000"/>
  <p:notesSz cx="6858000" cy="9144000"/>
  <p:custDataLst>
    <p:tags r:id="rId36"/>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67" userDrawn="1">
          <p15:clr>
            <a:srgbClr val="A4A3A4"/>
          </p15:clr>
        </p15:guide>
        <p15:guide id="3" orient="horz" pos="1296" userDrawn="1">
          <p15:clr>
            <a:srgbClr val="A4A3A4"/>
          </p15:clr>
        </p15:guide>
        <p15:guide id="4" pos="7368" userDrawn="1">
          <p15:clr>
            <a:srgbClr val="A4A3A4"/>
          </p15:clr>
        </p15:guide>
        <p15:guide id="5" orient="horz" pos="2448" userDrawn="1">
          <p15:clr>
            <a:srgbClr val="A4A3A4"/>
          </p15:clr>
        </p15:guide>
        <p15:guide id="6" pos="3792" userDrawn="1">
          <p15:clr>
            <a:srgbClr val="A4A3A4"/>
          </p15:clr>
        </p15:guide>
        <p15:guide id="7" pos="3912" userDrawn="1">
          <p15:clr>
            <a:srgbClr val="A4A3A4"/>
          </p15:clr>
        </p15:guide>
        <p15:guide id="8" pos="336" userDrawn="1">
          <p15:clr>
            <a:srgbClr val="A4A3A4"/>
          </p15:clr>
        </p15:guide>
        <p15:guide id="9" pos="2808" userDrawn="1">
          <p15:clr>
            <a:srgbClr val="A4A3A4"/>
          </p15:clr>
        </p15:guide>
        <p15:guide id="10" pos="2592"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9F80B698-1556-A878-72C9-39F4C38E8BCE}" name="Devayani Choubal" initials="DC" userId="S::devayani.choubal@u-next.com::53ae5dc1-82ed-4152-be5e-64c69001be2f"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Ronak Ron [UNext]" initials="RR[" lastIdx="0" clrIdx="0">
    <p:extLst>
      <p:ext uri="{19B8F6BF-5375-455C-9EA6-DF929625EA0E}">
        <p15:presenceInfo xmlns:p15="http://schemas.microsoft.com/office/powerpoint/2012/main" userId="S-1-5-21-3050109315-2652681210-1900103164-658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33246"/>
    <a:srgbClr val="FF6600"/>
    <a:srgbClr val="595959"/>
    <a:srgbClr val="EDBD95"/>
    <a:srgbClr val="DFC597"/>
    <a:srgbClr val="CDCB99"/>
    <a:srgbClr val="A1A1A1"/>
    <a:srgbClr val="767171"/>
    <a:srgbClr val="323335"/>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6E155E8-D84C-463E-A3B7-5CF65E1FB393}" v="224" dt="2024-08-26T15:17:23.41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3447" autoAdjust="0"/>
  </p:normalViewPr>
  <p:slideViewPr>
    <p:cSldViewPr snapToGrid="0">
      <p:cViewPr varScale="1">
        <p:scale>
          <a:sx n="78" d="100"/>
          <a:sy n="78" d="100"/>
        </p:scale>
        <p:origin x="878" y="72"/>
      </p:cViewPr>
      <p:guideLst>
        <p:guide orient="horz" pos="867"/>
        <p:guide orient="horz" pos="1296"/>
        <p:guide pos="7368"/>
        <p:guide orient="horz" pos="2448"/>
        <p:guide pos="3792"/>
        <p:guide pos="3912"/>
        <p:guide pos="336"/>
        <p:guide pos="2808"/>
        <p:guide pos="2592"/>
      </p:guideLst>
    </p:cSldViewPr>
  </p:slideViewPr>
  <p:notesTextViewPr>
    <p:cViewPr>
      <p:scale>
        <a:sx n="1" d="1"/>
        <a:sy n="1" d="1"/>
      </p:scale>
      <p:origin x="0" y="0"/>
    </p:cViewPr>
  </p:notesTextViewPr>
  <p:sorterViewPr>
    <p:cViewPr>
      <p:scale>
        <a:sx n="50" d="100"/>
        <a:sy n="50" d="100"/>
      </p:scale>
      <p:origin x="0" y="0"/>
    </p:cViewPr>
  </p:sorterViewPr>
  <p:notesViewPr>
    <p:cSldViewPr snapToGrid="0">
      <p:cViewPr varScale="1">
        <p:scale>
          <a:sx n="49" d="100"/>
          <a:sy n="49" d="100"/>
        </p:scale>
        <p:origin x="2910"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notesMaster" Target="notesMasters/notesMaster1.xml"/><Relationship Id="rId42"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gs" Target="tags/tag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handoutMaster" Target="handoutMasters/handoutMaster1.xml"/><Relationship Id="rId43" Type="http://schemas.microsoft.com/office/2018/10/relationships/authors" Targe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EFE5A76-C01F-4BC9-88F3-398B036E3DE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6978A5B3-1817-426C-9FE1-7C805AB7B56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D28B1AF-C344-4286-94A5-42E88BDEC885}" type="datetime1">
              <a:rPr lang="fr-FR" smtClean="0"/>
              <a:t>21/10/2024</a:t>
            </a:fld>
            <a:endParaRPr lang="en-US"/>
          </a:p>
        </p:txBody>
      </p:sp>
      <p:sp>
        <p:nvSpPr>
          <p:cNvPr id="4" name="Footer Placeholder 3">
            <a:extLst>
              <a:ext uri="{FF2B5EF4-FFF2-40B4-BE49-F238E27FC236}">
                <a16:creationId xmlns:a16="http://schemas.microsoft.com/office/drawing/2014/main" id="{3A430698-86D0-4ED7-BA12-B188B70018A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US"/>
              <a:t>Chakradhar Kanumarlapudi</a:t>
            </a:r>
          </a:p>
        </p:txBody>
      </p:sp>
      <p:sp>
        <p:nvSpPr>
          <p:cNvPr id="5" name="Slide Number Placeholder 4">
            <a:extLst>
              <a:ext uri="{FF2B5EF4-FFF2-40B4-BE49-F238E27FC236}">
                <a16:creationId xmlns:a16="http://schemas.microsoft.com/office/drawing/2014/main" id="{1F18B094-49A8-4C1A-89B2-A2DD3D782F3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9E9A553-0509-4CFD-AE32-30968D1E42ED}" type="slidenum">
              <a:rPr lang="en-US" smtClean="0"/>
              <a:t>‹#›</a:t>
            </a:fld>
            <a:endParaRPr lang="en-US"/>
          </a:p>
        </p:txBody>
      </p:sp>
    </p:spTree>
    <p:extLst>
      <p:ext uri="{BB962C8B-B14F-4D97-AF65-F5344CB8AC3E}">
        <p14:creationId xmlns:p14="http://schemas.microsoft.com/office/powerpoint/2010/main" val="3520557945"/>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F4A0A7F-77BF-49CF-BF71-CF3F87829938}" type="datetime1">
              <a:rPr lang="fr-FR" smtClean="0"/>
              <a:t>21/10/2024</a:t>
            </a:fld>
            <a:endParaRPr lang="fr-F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fr-FR"/>
              <a:t>Chakradhar Kanumarlapudi</a:t>
            </a: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7E40836-DCE2-43E5-BC89-B27048B0D18C}" type="slidenum">
              <a:rPr lang="fr-FR" smtClean="0"/>
              <a:t>‹#›</a:t>
            </a:fld>
            <a:endParaRPr lang="fr-FR"/>
          </a:p>
        </p:txBody>
      </p:sp>
    </p:spTree>
    <p:extLst>
      <p:ext uri="{BB962C8B-B14F-4D97-AF65-F5344CB8AC3E}">
        <p14:creationId xmlns:p14="http://schemas.microsoft.com/office/powerpoint/2010/main" val="81947031"/>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0.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1.xml"/><Relationship Id="rId5" Type="http://schemas.openxmlformats.org/officeDocument/2006/relationships/image" Target="../media/image6.svg"/><Relationship Id="rId4"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9.xml.rels><?xml version="1.0" encoding="UTF-8" standalone="yes"?>
<Relationships xmlns="http://schemas.openxmlformats.org/package/2006/relationships"><Relationship Id="rId8" Type="http://schemas.openxmlformats.org/officeDocument/2006/relationships/image" Target="../media/image15.svg"/><Relationship Id="rId13" Type="http://schemas.openxmlformats.org/officeDocument/2006/relationships/image" Target="../media/image5.png"/><Relationship Id="rId3" Type="http://schemas.openxmlformats.org/officeDocument/2006/relationships/image" Target="../media/image10.png"/><Relationship Id="rId7" Type="http://schemas.openxmlformats.org/officeDocument/2006/relationships/image" Target="../media/image14.png"/><Relationship Id="rId12" Type="http://schemas.openxmlformats.org/officeDocument/2006/relationships/image" Target="../media/image19.svg"/><Relationship Id="rId2" Type="http://schemas.openxmlformats.org/officeDocument/2006/relationships/image" Target="../media/image7.png"/><Relationship Id="rId1" Type="http://schemas.openxmlformats.org/officeDocument/2006/relationships/slideMaster" Target="../slideMasters/slideMaster1.xml"/><Relationship Id="rId6" Type="http://schemas.openxmlformats.org/officeDocument/2006/relationships/image" Target="../media/image13.svg"/><Relationship Id="rId11" Type="http://schemas.openxmlformats.org/officeDocument/2006/relationships/image" Target="../media/image18.png"/><Relationship Id="rId5" Type="http://schemas.openxmlformats.org/officeDocument/2006/relationships/image" Target="../media/image12.png"/><Relationship Id="rId10" Type="http://schemas.openxmlformats.org/officeDocument/2006/relationships/image" Target="../media/image17.svg"/><Relationship Id="rId4" Type="http://schemas.openxmlformats.org/officeDocument/2006/relationships/image" Target="../media/image11.svg"/><Relationship Id="rId9" Type="http://schemas.openxmlformats.org/officeDocument/2006/relationships/image" Target="../media/image16.png"/><Relationship Id="rId14" Type="http://schemas.openxmlformats.org/officeDocument/2006/relationships/image" Target="../media/image6.sv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10F0E9A1-B6DE-4168-B5A1-8DD9A175CDC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4322" cy="6858000"/>
          </a:xfrm>
          <a:prstGeom prst="rect">
            <a:avLst/>
          </a:prstGeom>
        </p:spPr>
      </p:pic>
      <p:sp>
        <p:nvSpPr>
          <p:cNvPr id="3" name="Subtitle 2">
            <a:extLst>
              <a:ext uri="{FF2B5EF4-FFF2-40B4-BE49-F238E27FC236}">
                <a16:creationId xmlns:a16="http://schemas.microsoft.com/office/drawing/2014/main" id="{F424BBA8-8B40-48D2-944C-09BAE91D374F}"/>
              </a:ext>
            </a:extLst>
          </p:cNvPr>
          <p:cNvSpPr>
            <a:spLocks noGrp="1"/>
          </p:cNvSpPr>
          <p:nvPr>
            <p:ph type="subTitle" idx="1" hasCustomPrompt="1"/>
          </p:nvPr>
        </p:nvSpPr>
        <p:spPr>
          <a:xfrm>
            <a:off x="532334" y="4544698"/>
            <a:ext cx="6259003" cy="1655762"/>
          </a:xfrm>
          <a:prstGeom prst="rect">
            <a:avLst/>
          </a:prstGeo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851B38EA-93F4-4AE2-A67B-F3B4600DBC36}"/>
              </a:ext>
            </a:extLst>
          </p:cNvPr>
          <p:cNvSpPr>
            <a:spLocks noGrp="1"/>
          </p:cNvSpPr>
          <p:nvPr>
            <p:ph type="dt" sz="half" idx="10"/>
          </p:nvPr>
        </p:nvSpPr>
        <p:spPr>
          <a:xfrm>
            <a:off x="556639" y="6356350"/>
            <a:ext cx="2743200" cy="365125"/>
          </a:xfrm>
          <a:prstGeom prst="rect">
            <a:avLst/>
          </a:prstGeom>
        </p:spPr>
        <p:txBody>
          <a:bodyPr/>
          <a:lstStyle>
            <a:lvl1pPr>
              <a:defRPr>
                <a:solidFill>
                  <a:schemeClr val="bg1"/>
                </a:solidFill>
              </a:defRPr>
            </a:lvl1pPr>
          </a:lstStyle>
          <a:p>
            <a:endParaRPr lang="en-US" dirty="0"/>
          </a:p>
        </p:txBody>
      </p:sp>
      <p:sp>
        <p:nvSpPr>
          <p:cNvPr id="24" name="Text Placeholder 22">
            <a:extLst>
              <a:ext uri="{FF2B5EF4-FFF2-40B4-BE49-F238E27FC236}">
                <a16:creationId xmlns:a16="http://schemas.microsoft.com/office/drawing/2014/main" id="{2C65561A-2CFC-4A8B-9C60-BCE32A0B5358}"/>
              </a:ext>
            </a:extLst>
          </p:cNvPr>
          <p:cNvSpPr>
            <a:spLocks noGrp="1"/>
          </p:cNvSpPr>
          <p:nvPr>
            <p:ph type="body" sz="quarter" idx="12" hasCustomPrompt="1"/>
          </p:nvPr>
        </p:nvSpPr>
        <p:spPr>
          <a:xfrm>
            <a:off x="539615" y="3716073"/>
            <a:ext cx="10525125" cy="1201738"/>
          </a:xfrm>
          <a:prstGeom prst="rect">
            <a:avLst/>
          </a:prstGeom>
        </p:spPr>
        <p:txBody>
          <a:bodyPr/>
          <a:lstStyle>
            <a:lvl1pPr marL="0" indent="0">
              <a:buFontTx/>
              <a:buNone/>
              <a:defRPr sz="4400" b="1">
                <a:solidFill>
                  <a:schemeClr val="bg1"/>
                </a:solidFill>
                <a:latin typeface="Arial" panose="020B0604020202020204" pitchFamily="34" charset="0"/>
                <a:cs typeface="Arial" panose="020B0604020202020204" pitchFamily="34" charset="0"/>
              </a:defRPr>
            </a:lvl1pPr>
            <a:lvl2pPr marL="457200" indent="0">
              <a:buFontTx/>
              <a:buNone/>
              <a:defRPr sz="4400">
                <a:latin typeface="Arial" panose="020B0604020202020204" pitchFamily="34" charset="0"/>
                <a:cs typeface="Arial" panose="020B0604020202020204" pitchFamily="34" charset="0"/>
              </a:defRPr>
            </a:lvl2pPr>
            <a:lvl3pPr marL="914400" indent="0">
              <a:buFontTx/>
              <a:buNone/>
              <a:defRPr sz="4400">
                <a:latin typeface="Arial" panose="020B0604020202020204" pitchFamily="34" charset="0"/>
                <a:cs typeface="Arial" panose="020B0604020202020204" pitchFamily="34" charset="0"/>
              </a:defRPr>
            </a:lvl3pPr>
            <a:lvl4pPr marL="1371600" indent="0">
              <a:buFontTx/>
              <a:buNone/>
              <a:defRPr sz="4400">
                <a:latin typeface="Arial" panose="020B0604020202020204" pitchFamily="34" charset="0"/>
                <a:cs typeface="Arial" panose="020B0604020202020204" pitchFamily="34" charset="0"/>
              </a:defRPr>
            </a:lvl4pPr>
            <a:lvl5pPr marL="1828800" indent="0">
              <a:buFontTx/>
              <a:buNone/>
              <a:defRPr sz="4400">
                <a:latin typeface="Arial" panose="020B0604020202020204" pitchFamily="34" charset="0"/>
                <a:cs typeface="Arial" panose="020B0604020202020204" pitchFamily="34" charset="0"/>
              </a:defRPr>
            </a:lvl5pPr>
          </a:lstStyle>
          <a:p>
            <a:pPr lvl="0"/>
            <a:r>
              <a:rPr lang="en-US" dirty="0"/>
              <a:t>Click To Edit Master Text Styles</a:t>
            </a:r>
          </a:p>
        </p:txBody>
      </p:sp>
      <p:grpSp>
        <p:nvGrpSpPr>
          <p:cNvPr id="7" name="Group 6">
            <a:extLst>
              <a:ext uri="{FF2B5EF4-FFF2-40B4-BE49-F238E27FC236}">
                <a16:creationId xmlns:a16="http://schemas.microsoft.com/office/drawing/2014/main" id="{C45ED35D-2033-4D06-A960-F501039EB620}"/>
              </a:ext>
            </a:extLst>
          </p:cNvPr>
          <p:cNvGrpSpPr/>
          <p:nvPr userDrawn="1"/>
        </p:nvGrpSpPr>
        <p:grpSpPr>
          <a:xfrm>
            <a:off x="667246" y="786655"/>
            <a:ext cx="1903700" cy="594469"/>
            <a:chOff x="-1341375" y="2360931"/>
            <a:chExt cx="1059076" cy="330718"/>
          </a:xfrm>
        </p:grpSpPr>
        <p:pic>
          <p:nvPicPr>
            <p:cNvPr id="8" name="Graphic 7">
              <a:extLst>
                <a:ext uri="{FF2B5EF4-FFF2-40B4-BE49-F238E27FC236}">
                  <a16:creationId xmlns:a16="http://schemas.microsoft.com/office/drawing/2014/main" id="{BC09FDE2-AE7C-485C-ADFC-AC10B7828CC4}"/>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l="21960"/>
            <a:stretch/>
          </p:blipFill>
          <p:spPr>
            <a:xfrm>
              <a:off x="-1108801" y="2360931"/>
              <a:ext cx="826502" cy="330718"/>
            </a:xfrm>
            <a:prstGeom prst="rect">
              <a:avLst/>
            </a:prstGeom>
          </p:spPr>
        </p:pic>
        <p:pic>
          <p:nvPicPr>
            <p:cNvPr id="10" name="Graphic 9">
              <a:extLst>
                <a:ext uri="{FF2B5EF4-FFF2-40B4-BE49-F238E27FC236}">
                  <a16:creationId xmlns:a16="http://schemas.microsoft.com/office/drawing/2014/main" id="{CC0F8E41-253E-41DF-8E38-8F20042CF502}"/>
                </a:ext>
              </a:extLst>
            </p:cNvPr>
            <p:cNvPicPr>
              <a:picLocks noChangeAspect="1"/>
            </p:cNvPicPr>
            <p:nvPr/>
          </p:nvPicPr>
          <p:blipFill rotWithShape="1">
            <a:blip r:embed="rId5">
              <a:extLst>
                <a:ext uri="{96DAC541-7B7A-43D3-8B79-37D633B846F1}">
                  <asvg:svgBlip xmlns:asvg="http://schemas.microsoft.com/office/drawing/2016/SVG/main" r:embed="rId6"/>
                </a:ext>
              </a:extLst>
            </a:blip>
            <a:srcRect r="78849"/>
            <a:stretch/>
          </p:blipFill>
          <p:spPr>
            <a:xfrm>
              <a:off x="-1341375" y="2360931"/>
              <a:ext cx="224001" cy="330718"/>
            </a:xfrm>
            <a:prstGeom prst="rect">
              <a:avLst/>
            </a:prstGeom>
          </p:spPr>
        </p:pic>
      </p:grpSp>
    </p:spTree>
    <p:extLst>
      <p:ext uri="{BB962C8B-B14F-4D97-AF65-F5344CB8AC3E}">
        <p14:creationId xmlns:p14="http://schemas.microsoft.com/office/powerpoint/2010/main" val="5252566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Content+Video (2 column)">
    <p:spTree>
      <p:nvGrpSpPr>
        <p:cNvPr id="1" name=""/>
        <p:cNvGrpSpPr/>
        <p:nvPr/>
      </p:nvGrpSpPr>
      <p:grpSpPr>
        <a:xfrm>
          <a:off x="0" y="0"/>
          <a:ext cx="0" cy="0"/>
          <a:chOff x="0" y="0"/>
          <a:chExt cx="0" cy="0"/>
        </a:xfrm>
      </p:grpSpPr>
      <p:sp>
        <p:nvSpPr>
          <p:cNvPr id="19" name="Media Placeholder 18">
            <a:extLst>
              <a:ext uri="{FF2B5EF4-FFF2-40B4-BE49-F238E27FC236}">
                <a16:creationId xmlns:a16="http://schemas.microsoft.com/office/drawing/2014/main" id="{0163825F-9622-442C-A955-9A670AE36873}"/>
              </a:ext>
            </a:extLst>
          </p:cNvPr>
          <p:cNvSpPr>
            <a:spLocks noGrp="1"/>
          </p:cNvSpPr>
          <p:nvPr>
            <p:ph type="media" sz="quarter" idx="15"/>
          </p:nvPr>
        </p:nvSpPr>
        <p:spPr>
          <a:xfrm>
            <a:off x="463550" y="2155178"/>
            <a:ext cx="4939724" cy="2766001"/>
          </a:xfrm>
          <a:prstGeom prst="rect">
            <a:avLst/>
          </a:prstGeom>
        </p:spPr>
        <p:txBody>
          <a:bodyPr/>
          <a:lstStyle>
            <a:lvl1pPr marL="0" indent="0">
              <a:buClr>
                <a:srgbClr val="FF270D"/>
              </a:buClr>
              <a:buFontTx/>
              <a:buNone/>
              <a:defRPr/>
            </a:lvl1pPr>
          </a:lstStyle>
          <a:p>
            <a:r>
              <a:rPr lang="en-US"/>
              <a:t>Click icon to add media</a:t>
            </a:r>
            <a:endParaRPr lang="en-US" dirty="0"/>
          </a:p>
        </p:txBody>
      </p:sp>
      <p:sp>
        <p:nvSpPr>
          <p:cNvPr id="12" name="Text Placeholder 14">
            <a:extLst>
              <a:ext uri="{FF2B5EF4-FFF2-40B4-BE49-F238E27FC236}">
                <a16:creationId xmlns:a16="http://schemas.microsoft.com/office/drawing/2014/main" id="{92129C50-A50F-426C-A1B4-A5BC0AE11753}"/>
              </a:ext>
            </a:extLst>
          </p:cNvPr>
          <p:cNvSpPr>
            <a:spLocks noGrp="1"/>
          </p:cNvSpPr>
          <p:nvPr>
            <p:ph type="body" sz="quarter" idx="14"/>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13" name="Title 1">
            <a:extLst>
              <a:ext uri="{FF2B5EF4-FFF2-40B4-BE49-F238E27FC236}">
                <a16:creationId xmlns:a16="http://schemas.microsoft.com/office/drawing/2014/main" id="{24023A7D-6604-4466-8935-5BE76FFE3568}"/>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sp>
        <p:nvSpPr>
          <p:cNvPr id="21" name="Text Placeholder 14">
            <a:extLst>
              <a:ext uri="{FF2B5EF4-FFF2-40B4-BE49-F238E27FC236}">
                <a16:creationId xmlns:a16="http://schemas.microsoft.com/office/drawing/2014/main" id="{70D8C073-C831-4972-98E2-0D778FB9199D}"/>
              </a:ext>
            </a:extLst>
          </p:cNvPr>
          <p:cNvSpPr>
            <a:spLocks noGrp="1"/>
          </p:cNvSpPr>
          <p:nvPr>
            <p:ph type="body" sz="quarter" idx="13"/>
          </p:nvPr>
        </p:nvSpPr>
        <p:spPr>
          <a:xfrm>
            <a:off x="5975597" y="2155178"/>
            <a:ext cx="5748232" cy="2766001"/>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cxnSp>
        <p:nvCxnSpPr>
          <p:cNvPr id="11" name="Straight Connector 10">
            <a:extLst>
              <a:ext uri="{FF2B5EF4-FFF2-40B4-BE49-F238E27FC236}">
                <a16:creationId xmlns:a16="http://schemas.microsoft.com/office/drawing/2014/main" id="{BAEBAD36-EC7D-4C77-89DF-F466D092DE36}"/>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4" name="Graphic 13">
            <a:extLst>
              <a:ext uri="{FF2B5EF4-FFF2-40B4-BE49-F238E27FC236}">
                <a16:creationId xmlns:a16="http://schemas.microsoft.com/office/drawing/2014/main" id="{0C2C1531-8A99-4649-BB92-845205A8A33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5" name="Slide Number Placeholder 6">
            <a:extLst>
              <a:ext uri="{FF2B5EF4-FFF2-40B4-BE49-F238E27FC236}">
                <a16:creationId xmlns:a16="http://schemas.microsoft.com/office/drawing/2014/main" id="{5CB26993-C947-4534-8402-0F64F94B2D3A}"/>
              </a:ext>
            </a:extLst>
          </p:cNvPr>
          <p:cNvSpPr>
            <a:spLocks noGrp="1"/>
          </p:cNvSpPr>
          <p:nvPr>
            <p:ph type="sldNum" sz="quarter" idx="16"/>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397399968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CD03BBA6-5CE3-44D2-BEC3-1F68D8C34849}"/>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8" name="Graphic 7">
            <a:extLst>
              <a:ext uri="{FF2B5EF4-FFF2-40B4-BE49-F238E27FC236}">
                <a16:creationId xmlns:a16="http://schemas.microsoft.com/office/drawing/2014/main" id="{AE695197-BFA0-4150-8526-A4FF321426F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622025" y="6313244"/>
            <a:ext cx="1059076" cy="330718"/>
          </a:xfrm>
          <a:prstGeom prst="rect">
            <a:avLst/>
          </a:prstGeom>
        </p:spPr>
      </p:pic>
      <p:sp>
        <p:nvSpPr>
          <p:cNvPr id="10" name="Slide Number Placeholder 6">
            <a:extLst>
              <a:ext uri="{FF2B5EF4-FFF2-40B4-BE49-F238E27FC236}">
                <a16:creationId xmlns:a16="http://schemas.microsoft.com/office/drawing/2014/main" id="{D213610D-1924-491C-AEBA-1EC1399317A4}"/>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166736343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pic>
        <p:nvPicPr>
          <p:cNvPr id="21" name="Picture 20">
            <a:extLst>
              <a:ext uri="{FF2B5EF4-FFF2-40B4-BE49-F238E27FC236}">
                <a16:creationId xmlns:a16="http://schemas.microsoft.com/office/drawing/2014/main" id="{46F6C916-80AD-43A5-AE45-7BB6AF28E672}"/>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r="33632"/>
          <a:stretch/>
        </p:blipFill>
        <p:spPr>
          <a:xfrm>
            <a:off x="-1" y="8789"/>
            <a:ext cx="12192001" cy="5996093"/>
          </a:xfrm>
          <a:prstGeom prst="rect">
            <a:avLst/>
          </a:prstGeom>
        </p:spPr>
      </p:pic>
      <p:sp>
        <p:nvSpPr>
          <p:cNvPr id="22" name="Rectangle 21">
            <a:extLst>
              <a:ext uri="{FF2B5EF4-FFF2-40B4-BE49-F238E27FC236}">
                <a16:creationId xmlns:a16="http://schemas.microsoft.com/office/drawing/2014/main" id="{3C865BB1-7E41-4D27-A250-D75244451574}"/>
              </a:ext>
            </a:extLst>
          </p:cNvPr>
          <p:cNvSpPr/>
          <p:nvPr userDrawn="1"/>
        </p:nvSpPr>
        <p:spPr>
          <a:xfrm>
            <a:off x="-2" y="0"/>
            <a:ext cx="12179808" cy="5926822"/>
          </a:xfrm>
          <a:prstGeom prst="rect">
            <a:avLst/>
          </a:prstGeom>
          <a:solidFill>
            <a:schemeClr val="tx1">
              <a:alpha val="5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ln>
                <a:noFill/>
              </a:ln>
            </a:endParaRPr>
          </a:p>
        </p:txBody>
      </p:sp>
      <p:sp>
        <p:nvSpPr>
          <p:cNvPr id="13" name="Text Placeholder 22">
            <a:extLst>
              <a:ext uri="{FF2B5EF4-FFF2-40B4-BE49-F238E27FC236}">
                <a16:creationId xmlns:a16="http://schemas.microsoft.com/office/drawing/2014/main" id="{1DF54627-6FE3-4F02-BEE6-224D46E4FBB6}"/>
              </a:ext>
            </a:extLst>
          </p:cNvPr>
          <p:cNvSpPr>
            <a:spLocks noGrp="1"/>
          </p:cNvSpPr>
          <p:nvPr>
            <p:ph type="body" sz="quarter" idx="12" hasCustomPrompt="1"/>
          </p:nvPr>
        </p:nvSpPr>
        <p:spPr>
          <a:xfrm>
            <a:off x="545642" y="2673043"/>
            <a:ext cx="10525125" cy="598314"/>
          </a:xfrm>
          <a:prstGeom prst="rect">
            <a:avLst/>
          </a:prstGeom>
        </p:spPr>
        <p:txBody>
          <a:bodyPr/>
          <a:lstStyle>
            <a:lvl1pPr marL="0" indent="0">
              <a:buFontTx/>
              <a:buNone/>
              <a:defRPr sz="4400" b="1">
                <a:solidFill>
                  <a:schemeClr val="bg1"/>
                </a:solidFill>
                <a:latin typeface="Arial" panose="020B0604020202020204" pitchFamily="34" charset="0"/>
                <a:cs typeface="Arial" panose="020B0604020202020204" pitchFamily="34" charset="0"/>
              </a:defRPr>
            </a:lvl1pPr>
            <a:lvl2pPr marL="457200" indent="0">
              <a:buFontTx/>
              <a:buNone/>
              <a:defRPr sz="4400">
                <a:latin typeface="Arial" panose="020B0604020202020204" pitchFamily="34" charset="0"/>
                <a:cs typeface="Arial" panose="020B0604020202020204" pitchFamily="34" charset="0"/>
              </a:defRPr>
            </a:lvl2pPr>
            <a:lvl3pPr marL="914400" indent="0">
              <a:buFontTx/>
              <a:buNone/>
              <a:defRPr sz="4400">
                <a:latin typeface="Arial" panose="020B0604020202020204" pitchFamily="34" charset="0"/>
                <a:cs typeface="Arial" panose="020B0604020202020204" pitchFamily="34" charset="0"/>
              </a:defRPr>
            </a:lvl3pPr>
            <a:lvl4pPr marL="1371600" indent="0">
              <a:buFontTx/>
              <a:buNone/>
              <a:defRPr sz="4400">
                <a:latin typeface="Arial" panose="020B0604020202020204" pitchFamily="34" charset="0"/>
                <a:cs typeface="Arial" panose="020B0604020202020204" pitchFamily="34" charset="0"/>
              </a:defRPr>
            </a:lvl4pPr>
            <a:lvl5pPr marL="1828800" indent="0">
              <a:buFontTx/>
              <a:buNone/>
              <a:defRPr sz="4400">
                <a:latin typeface="Arial" panose="020B0604020202020204" pitchFamily="34" charset="0"/>
                <a:cs typeface="Arial" panose="020B0604020202020204" pitchFamily="34" charset="0"/>
              </a:defRPr>
            </a:lvl5pPr>
          </a:lstStyle>
          <a:p>
            <a:pPr lvl="0"/>
            <a:r>
              <a:rPr lang="en-US" dirty="0"/>
              <a:t>Thank You</a:t>
            </a:r>
          </a:p>
        </p:txBody>
      </p:sp>
      <p:sp>
        <p:nvSpPr>
          <p:cNvPr id="23" name="Rectangle 22">
            <a:extLst>
              <a:ext uri="{FF2B5EF4-FFF2-40B4-BE49-F238E27FC236}">
                <a16:creationId xmlns:a16="http://schemas.microsoft.com/office/drawing/2014/main" id="{1A40EE48-6312-4506-A13E-61545C93DC92}"/>
              </a:ext>
            </a:extLst>
          </p:cNvPr>
          <p:cNvSpPr/>
          <p:nvPr userDrawn="1"/>
        </p:nvSpPr>
        <p:spPr>
          <a:xfrm>
            <a:off x="0" y="5922632"/>
            <a:ext cx="12192000" cy="10046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Tree>
    <p:extLst>
      <p:ext uri="{BB962C8B-B14F-4D97-AF65-F5344CB8AC3E}">
        <p14:creationId xmlns:p14="http://schemas.microsoft.com/office/powerpoint/2010/main" val="394927022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1_Title+2 Column+2 subheadings">
    <p:spTree>
      <p:nvGrpSpPr>
        <p:cNvPr id="1" name=""/>
        <p:cNvGrpSpPr/>
        <p:nvPr/>
      </p:nvGrpSpPr>
      <p:grpSpPr>
        <a:xfrm>
          <a:off x="0" y="0"/>
          <a:ext cx="0" cy="0"/>
          <a:chOff x="0" y="0"/>
          <a:chExt cx="0" cy="0"/>
        </a:xfrm>
      </p:grpSpPr>
      <p:sp>
        <p:nvSpPr>
          <p:cNvPr id="17" name="Text Placeholder 14">
            <a:extLst>
              <a:ext uri="{FF2B5EF4-FFF2-40B4-BE49-F238E27FC236}">
                <a16:creationId xmlns:a16="http://schemas.microsoft.com/office/drawing/2014/main" id="{625519DA-A563-4E26-A5A3-35A5F1B0BEDE}"/>
              </a:ext>
            </a:extLst>
          </p:cNvPr>
          <p:cNvSpPr>
            <a:spLocks noGrp="1"/>
          </p:cNvSpPr>
          <p:nvPr>
            <p:ph type="body" sz="quarter" idx="13"/>
          </p:nvPr>
        </p:nvSpPr>
        <p:spPr>
          <a:xfrm>
            <a:off x="463551" y="2155178"/>
            <a:ext cx="5632450" cy="3156001"/>
          </a:xfrm>
          <a:prstGeom prst="rect">
            <a:avLst/>
          </a:prstGeom>
        </p:spPr>
        <p:txBody>
          <a:bodyPr>
            <a:normAutofit/>
          </a:bodyPr>
          <a:lstStyle>
            <a:lvl1pPr marL="228600" indent="-228600">
              <a:buFontTx/>
              <a:buBlip>
                <a:blip r:embed="rId2"/>
              </a:buBlip>
              <a:defRPr sz="14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1400">
                <a:solidFill>
                  <a:schemeClr val="tx1">
                    <a:lumMod val="85000"/>
                    <a:lumOff val="15000"/>
                  </a:schemeClr>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19" name="Text Placeholder 14">
            <a:extLst>
              <a:ext uri="{FF2B5EF4-FFF2-40B4-BE49-F238E27FC236}">
                <a16:creationId xmlns:a16="http://schemas.microsoft.com/office/drawing/2014/main" id="{8DE7D5C9-099D-4B37-AD1E-5D9D7C8964EF}"/>
              </a:ext>
            </a:extLst>
          </p:cNvPr>
          <p:cNvSpPr>
            <a:spLocks noGrp="1"/>
          </p:cNvSpPr>
          <p:nvPr>
            <p:ph type="body" sz="quarter" idx="16"/>
          </p:nvPr>
        </p:nvSpPr>
        <p:spPr>
          <a:xfrm>
            <a:off x="463549" y="1363083"/>
            <a:ext cx="3742691"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3"/>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0" name="Text Placeholder 14">
            <a:extLst>
              <a:ext uri="{FF2B5EF4-FFF2-40B4-BE49-F238E27FC236}">
                <a16:creationId xmlns:a16="http://schemas.microsoft.com/office/drawing/2014/main" id="{8B52B608-7F53-4519-97B1-8C454FF7D97C}"/>
              </a:ext>
            </a:extLst>
          </p:cNvPr>
          <p:cNvSpPr>
            <a:spLocks noGrp="1"/>
          </p:cNvSpPr>
          <p:nvPr>
            <p:ph type="body" sz="quarter" idx="17"/>
          </p:nvPr>
        </p:nvSpPr>
        <p:spPr>
          <a:xfrm>
            <a:off x="6193791" y="2155178"/>
            <a:ext cx="5530037" cy="3156001"/>
          </a:xfrm>
          <a:prstGeom prst="rect">
            <a:avLst/>
          </a:prstGeom>
        </p:spPr>
        <p:txBody>
          <a:bodyPr>
            <a:normAutofit/>
          </a:bodyPr>
          <a:lstStyle>
            <a:lvl1pPr marL="228600" indent="-228600">
              <a:buFontTx/>
              <a:buBlip>
                <a:blip r:embed="rId2"/>
              </a:buBlip>
              <a:defRPr sz="14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1400">
                <a:solidFill>
                  <a:schemeClr val="tx1">
                    <a:lumMod val="85000"/>
                    <a:lumOff val="15000"/>
                  </a:schemeClr>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21" name="Text Placeholder 14">
            <a:extLst>
              <a:ext uri="{FF2B5EF4-FFF2-40B4-BE49-F238E27FC236}">
                <a16:creationId xmlns:a16="http://schemas.microsoft.com/office/drawing/2014/main" id="{269B4E35-2FEB-4EFE-9AB0-3ABEE0F71AF3}"/>
              </a:ext>
            </a:extLst>
          </p:cNvPr>
          <p:cNvSpPr>
            <a:spLocks noGrp="1"/>
          </p:cNvSpPr>
          <p:nvPr>
            <p:ph type="body" sz="quarter" idx="18"/>
          </p:nvPr>
        </p:nvSpPr>
        <p:spPr>
          <a:xfrm>
            <a:off x="6193789" y="1363083"/>
            <a:ext cx="3742691"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3"/>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2" name="Title 1">
            <a:extLst>
              <a:ext uri="{FF2B5EF4-FFF2-40B4-BE49-F238E27FC236}">
                <a16:creationId xmlns:a16="http://schemas.microsoft.com/office/drawing/2014/main" id="{467AEEF8-0ECF-447C-B907-EE4C832274C4}"/>
              </a:ext>
            </a:extLst>
          </p:cNvPr>
          <p:cNvSpPr>
            <a:spLocks noGrp="1"/>
          </p:cNvSpPr>
          <p:nvPr>
            <p:ph type="title"/>
          </p:nvPr>
        </p:nvSpPr>
        <p:spPr>
          <a:xfrm>
            <a:off x="463550" y="478702"/>
            <a:ext cx="11260278" cy="713216"/>
          </a:xfrm>
          <a:prstGeom prst="rect">
            <a:avLst/>
          </a:prstGeom>
        </p:spPr>
        <p:txBody>
          <a:bodyPr>
            <a:normAutofit/>
          </a:bodyPr>
          <a:lstStyle>
            <a:lvl1pPr>
              <a:defRPr sz="3600" b="0">
                <a:solidFill>
                  <a:srgbClr val="FF270D"/>
                </a:solidFill>
                <a:latin typeface="Arial" panose="020B0604020202020204" pitchFamily="34" charset="0"/>
                <a:cs typeface="Arial" panose="020B0604020202020204"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44811690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Content">
    <p:spTree>
      <p:nvGrpSpPr>
        <p:cNvPr id="1" name=""/>
        <p:cNvGrpSpPr/>
        <p:nvPr/>
      </p:nvGrpSpPr>
      <p:grpSpPr>
        <a:xfrm>
          <a:off x="0" y="0"/>
          <a:ext cx="0" cy="0"/>
          <a:chOff x="0" y="0"/>
          <a:chExt cx="0" cy="0"/>
        </a:xfrm>
      </p:grpSpPr>
      <p:sp>
        <p:nvSpPr>
          <p:cNvPr id="4" name="Text Placeholder 14">
            <a:extLst>
              <a:ext uri="{FF2B5EF4-FFF2-40B4-BE49-F238E27FC236}">
                <a16:creationId xmlns:a16="http://schemas.microsoft.com/office/drawing/2014/main" id="{520C87E0-F87D-EE4C-8EFF-F40E61AA50AF}"/>
              </a:ext>
            </a:extLst>
          </p:cNvPr>
          <p:cNvSpPr>
            <a:spLocks noGrp="1"/>
          </p:cNvSpPr>
          <p:nvPr>
            <p:ph type="body" sz="quarter" idx="14"/>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9" name="Title 1">
            <a:extLst>
              <a:ext uri="{FF2B5EF4-FFF2-40B4-BE49-F238E27FC236}">
                <a16:creationId xmlns:a16="http://schemas.microsoft.com/office/drawing/2014/main" id="{EDF58536-9141-3F4B-8982-16C75D9129DE}"/>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0" name="Straight Connector 9">
            <a:extLst>
              <a:ext uri="{FF2B5EF4-FFF2-40B4-BE49-F238E27FC236}">
                <a16:creationId xmlns:a16="http://schemas.microsoft.com/office/drawing/2014/main" id="{136E3703-E07A-42E3-B578-C8CADCDE0E89}"/>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1" name="Graphic 10">
            <a:extLst>
              <a:ext uri="{FF2B5EF4-FFF2-40B4-BE49-F238E27FC236}">
                <a16:creationId xmlns:a16="http://schemas.microsoft.com/office/drawing/2014/main" id="{C6D44476-C256-492F-B4D6-1B81ABF13BF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4" name="Slide Number Placeholder 6">
            <a:extLst>
              <a:ext uri="{FF2B5EF4-FFF2-40B4-BE49-F238E27FC236}">
                <a16:creationId xmlns:a16="http://schemas.microsoft.com/office/drawing/2014/main" id="{8557D49C-6CE5-40CD-BC10-0299D651B347}"/>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361724370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Content">
    <p:spTree>
      <p:nvGrpSpPr>
        <p:cNvPr id="1" name=""/>
        <p:cNvGrpSpPr/>
        <p:nvPr/>
      </p:nvGrpSpPr>
      <p:grpSpPr>
        <a:xfrm>
          <a:off x="0" y="0"/>
          <a:ext cx="0" cy="0"/>
          <a:chOff x="0" y="0"/>
          <a:chExt cx="0" cy="0"/>
        </a:xfrm>
      </p:grpSpPr>
      <p:sp>
        <p:nvSpPr>
          <p:cNvPr id="4" name="Text Placeholder 14">
            <a:extLst>
              <a:ext uri="{FF2B5EF4-FFF2-40B4-BE49-F238E27FC236}">
                <a16:creationId xmlns:a16="http://schemas.microsoft.com/office/drawing/2014/main" id="{520C87E0-F87D-EE4C-8EFF-F40E61AA50AF}"/>
              </a:ext>
            </a:extLst>
          </p:cNvPr>
          <p:cNvSpPr>
            <a:spLocks noGrp="1"/>
          </p:cNvSpPr>
          <p:nvPr>
            <p:ph type="body" sz="quarter" idx="14"/>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9" name="Title 1">
            <a:extLst>
              <a:ext uri="{FF2B5EF4-FFF2-40B4-BE49-F238E27FC236}">
                <a16:creationId xmlns:a16="http://schemas.microsoft.com/office/drawing/2014/main" id="{EDF58536-9141-3F4B-8982-16C75D9129DE}"/>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0" name="Straight Connector 9">
            <a:extLst>
              <a:ext uri="{FF2B5EF4-FFF2-40B4-BE49-F238E27FC236}">
                <a16:creationId xmlns:a16="http://schemas.microsoft.com/office/drawing/2014/main" id="{6CDCAA10-24E4-4878-9FD1-7E1C15708AA4}"/>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1" name="Graphic 10">
            <a:extLst>
              <a:ext uri="{FF2B5EF4-FFF2-40B4-BE49-F238E27FC236}">
                <a16:creationId xmlns:a16="http://schemas.microsoft.com/office/drawing/2014/main" id="{CB14A226-019D-4AE3-BEB3-580AC6BC822E}"/>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2" name="Slide Number Placeholder 6">
            <a:extLst>
              <a:ext uri="{FF2B5EF4-FFF2-40B4-BE49-F238E27FC236}">
                <a16:creationId xmlns:a16="http://schemas.microsoft.com/office/drawing/2014/main" id="{DFD564CF-E82C-4982-9D70-AA731293D5B5}"/>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165555831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5052915-8A36-4DED-A9A2-2E2D0A9A390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2192" y="0"/>
            <a:ext cx="12167616" cy="6858000"/>
          </a:xfrm>
          <a:prstGeom prst="rect">
            <a:avLst/>
          </a:prstGeom>
        </p:spPr>
      </p:pic>
      <p:sp>
        <p:nvSpPr>
          <p:cNvPr id="33" name="Rectangle 32">
            <a:extLst>
              <a:ext uri="{FF2B5EF4-FFF2-40B4-BE49-F238E27FC236}">
                <a16:creationId xmlns:a16="http://schemas.microsoft.com/office/drawing/2014/main" id="{C1D2BAA8-F933-4BD0-9B21-54CF3421868E}"/>
              </a:ext>
            </a:extLst>
          </p:cNvPr>
          <p:cNvSpPr/>
          <p:nvPr userDrawn="1"/>
        </p:nvSpPr>
        <p:spPr>
          <a:xfrm>
            <a:off x="0" y="4712677"/>
            <a:ext cx="12192000" cy="214532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pic>
        <p:nvPicPr>
          <p:cNvPr id="6" name="Picture 5">
            <a:extLst>
              <a:ext uri="{FF2B5EF4-FFF2-40B4-BE49-F238E27FC236}">
                <a16:creationId xmlns:a16="http://schemas.microsoft.com/office/drawing/2014/main" id="{CE02DE59-679E-47F9-BE8C-774CAE105C28}"/>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r="15400"/>
          <a:stretch/>
        </p:blipFill>
        <p:spPr>
          <a:xfrm>
            <a:off x="-1" y="8790"/>
            <a:ext cx="12192001" cy="4703886"/>
          </a:xfrm>
          <a:prstGeom prst="rect">
            <a:avLst/>
          </a:prstGeom>
        </p:spPr>
      </p:pic>
      <p:sp>
        <p:nvSpPr>
          <p:cNvPr id="7" name="Rectangle 6">
            <a:extLst>
              <a:ext uri="{FF2B5EF4-FFF2-40B4-BE49-F238E27FC236}">
                <a16:creationId xmlns:a16="http://schemas.microsoft.com/office/drawing/2014/main" id="{38EF4414-5723-465C-B9A9-EB1133424EAF}"/>
              </a:ext>
            </a:extLst>
          </p:cNvPr>
          <p:cNvSpPr/>
          <p:nvPr userDrawn="1"/>
        </p:nvSpPr>
        <p:spPr>
          <a:xfrm>
            <a:off x="12192" y="438776"/>
            <a:ext cx="12179808" cy="4712677"/>
          </a:xfrm>
          <a:prstGeom prst="rect">
            <a:avLst/>
          </a:prstGeom>
          <a:solidFill>
            <a:schemeClr val="tx1">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ln>
                <a:noFill/>
              </a:ln>
            </a:endParaRPr>
          </a:p>
        </p:txBody>
      </p:sp>
      <p:sp>
        <p:nvSpPr>
          <p:cNvPr id="13" name="Text Placeholder 22">
            <a:extLst>
              <a:ext uri="{FF2B5EF4-FFF2-40B4-BE49-F238E27FC236}">
                <a16:creationId xmlns:a16="http://schemas.microsoft.com/office/drawing/2014/main" id="{1DF54627-6FE3-4F02-BEE6-224D46E4FBB6}"/>
              </a:ext>
            </a:extLst>
          </p:cNvPr>
          <p:cNvSpPr>
            <a:spLocks noGrp="1"/>
          </p:cNvSpPr>
          <p:nvPr userDrawn="1">
            <p:ph type="body" sz="quarter" idx="12" hasCustomPrompt="1"/>
          </p:nvPr>
        </p:nvSpPr>
        <p:spPr>
          <a:xfrm>
            <a:off x="398156" y="3270882"/>
            <a:ext cx="11562786" cy="1424148"/>
          </a:xfrm>
          <a:prstGeom prst="rect">
            <a:avLst/>
          </a:prstGeom>
        </p:spPr>
        <p:txBody>
          <a:bodyPr/>
          <a:lstStyle>
            <a:lvl1pPr marL="0" indent="0">
              <a:lnSpc>
                <a:spcPct val="100000"/>
              </a:lnSpc>
              <a:buFontTx/>
              <a:buNone/>
              <a:defRPr sz="4400" b="1">
                <a:solidFill>
                  <a:schemeClr val="bg1"/>
                </a:solidFill>
                <a:latin typeface="Arial" panose="020B0604020202020204" pitchFamily="34" charset="0"/>
                <a:cs typeface="Arial" panose="020B0604020202020204" pitchFamily="34" charset="0"/>
              </a:defRPr>
            </a:lvl1pPr>
            <a:lvl2pPr marL="457200" indent="0">
              <a:buFontTx/>
              <a:buNone/>
              <a:defRPr sz="4400">
                <a:latin typeface="Arial" panose="020B0604020202020204" pitchFamily="34" charset="0"/>
                <a:cs typeface="Arial" panose="020B0604020202020204" pitchFamily="34" charset="0"/>
              </a:defRPr>
            </a:lvl2pPr>
            <a:lvl3pPr marL="914400" indent="0">
              <a:buFontTx/>
              <a:buNone/>
              <a:defRPr sz="4400">
                <a:latin typeface="Arial" panose="020B0604020202020204" pitchFamily="34" charset="0"/>
                <a:cs typeface="Arial" panose="020B0604020202020204" pitchFamily="34" charset="0"/>
              </a:defRPr>
            </a:lvl3pPr>
            <a:lvl4pPr marL="1371600" indent="0">
              <a:buFontTx/>
              <a:buNone/>
              <a:defRPr sz="4400">
                <a:latin typeface="Arial" panose="020B0604020202020204" pitchFamily="34" charset="0"/>
                <a:cs typeface="Arial" panose="020B0604020202020204" pitchFamily="34" charset="0"/>
              </a:defRPr>
            </a:lvl4pPr>
            <a:lvl5pPr marL="1828800" indent="0">
              <a:buFontTx/>
              <a:buNone/>
              <a:defRPr sz="4400">
                <a:latin typeface="Arial" panose="020B0604020202020204" pitchFamily="34" charset="0"/>
                <a:cs typeface="Arial" panose="020B0604020202020204" pitchFamily="34" charset="0"/>
              </a:defRPr>
            </a:lvl5pPr>
          </a:lstStyle>
          <a:p>
            <a:pPr lvl="0"/>
            <a:r>
              <a:rPr lang="en-US" dirty="0"/>
              <a:t>Click To Edit Master Text Styles</a:t>
            </a:r>
          </a:p>
        </p:txBody>
      </p:sp>
      <p:cxnSp>
        <p:nvCxnSpPr>
          <p:cNvPr id="10" name="Straight Connector 9">
            <a:extLst>
              <a:ext uri="{FF2B5EF4-FFF2-40B4-BE49-F238E27FC236}">
                <a16:creationId xmlns:a16="http://schemas.microsoft.com/office/drawing/2014/main" id="{1CEBA9AB-DA51-4E42-BD7D-611F0F485B5C}"/>
              </a:ext>
            </a:extLst>
          </p:cNvPr>
          <p:cNvCxnSpPr>
            <a:cxnSpLocks/>
          </p:cNvCxnSpPr>
          <p:nvPr userDrawn="1"/>
        </p:nvCxnSpPr>
        <p:spPr>
          <a:xfrm>
            <a:off x="431800" y="6520168"/>
            <a:ext cx="100838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1" name="Graphic 10">
            <a:extLst>
              <a:ext uri="{FF2B5EF4-FFF2-40B4-BE49-F238E27FC236}">
                <a16:creationId xmlns:a16="http://schemas.microsoft.com/office/drawing/2014/main" id="{D0A23A50-1F24-4E6C-B9DD-E9C7F079E4D2}"/>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0622025" y="6313244"/>
            <a:ext cx="1059076" cy="330718"/>
          </a:xfrm>
          <a:prstGeom prst="rect">
            <a:avLst/>
          </a:prstGeom>
        </p:spPr>
      </p:pic>
    </p:spTree>
    <p:extLst>
      <p:ext uri="{BB962C8B-B14F-4D97-AF65-F5344CB8AC3E}">
        <p14:creationId xmlns:p14="http://schemas.microsoft.com/office/powerpoint/2010/main" val="125861372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Content_2">
    <p:spTree>
      <p:nvGrpSpPr>
        <p:cNvPr id="1" name=""/>
        <p:cNvGrpSpPr/>
        <p:nvPr/>
      </p:nvGrpSpPr>
      <p:grpSpPr>
        <a:xfrm>
          <a:off x="0" y="0"/>
          <a:ext cx="0" cy="0"/>
          <a:chOff x="0" y="0"/>
          <a:chExt cx="0" cy="0"/>
        </a:xfrm>
      </p:grpSpPr>
      <p:sp>
        <p:nvSpPr>
          <p:cNvPr id="18" name="Text Placeholder 14">
            <a:extLst>
              <a:ext uri="{FF2B5EF4-FFF2-40B4-BE49-F238E27FC236}">
                <a16:creationId xmlns:a16="http://schemas.microsoft.com/office/drawing/2014/main" id="{4C1D2502-6D0F-4202-A00D-CDC24D888BF1}"/>
              </a:ext>
            </a:extLst>
          </p:cNvPr>
          <p:cNvSpPr>
            <a:spLocks noGrp="1"/>
          </p:cNvSpPr>
          <p:nvPr>
            <p:ph type="body" sz="quarter" idx="13"/>
          </p:nvPr>
        </p:nvSpPr>
        <p:spPr>
          <a:xfrm>
            <a:off x="463550" y="2155178"/>
            <a:ext cx="11260279" cy="544252"/>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Click to edit Master text styles</a:t>
            </a:r>
          </a:p>
          <a:p>
            <a:pPr lvl="1"/>
            <a:r>
              <a:rPr lang="en-US" dirty="0"/>
              <a:t>Second level</a:t>
            </a:r>
          </a:p>
        </p:txBody>
      </p:sp>
      <p:sp>
        <p:nvSpPr>
          <p:cNvPr id="12" name="Text Placeholder 14">
            <a:extLst>
              <a:ext uri="{FF2B5EF4-FFF2-40B4-BE49-F238E27FC236}">
                <a16:creationId xmlns:a16="http://schemas.microsoft.com/office/drawing/2014/main" id="{9F60A7A5-DBE1-4100-B28C-BC6B35FB3AD6}"/>
              </a:ext>
            </a:extLst>
          </p:cNvPr>
          <p:cNvSpPr>
            <a:spLocks noGrp="1"/>
          </p:cNvSpPr>
          <p:nvPr>
            <p:ph type="body" sz="quarter" idx="14"/>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1" name="Title 1">
            <a:extLst>
              <a:ext uri="{FF2B5EF4-FFF2-40B4-BE49-F238E27FC236}">
                <a16:creationId xmlns:a16="http://schemas.microsoft.com/office/drawing/2014/main" id="{1C4BE21B-C38B-4A0F-9DC7-142BCF974732}"/>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3" name="Straight Connector 12">
            <a:extLst>
              <a:ext uri="{FF2B5EF4-FFF2-40B4-BE49-F238E27FC236}">
                <a16:creationId xmlns:a16="http://schemas.microsoft.com/office/drawing/2014/main" id="{EE40B0ED-A9F2-4C94-98FF-924299A8C3C0}"/>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5" name="Graphic 14">
            <a:extLst>
              <a:ext uri="{FF2B5EF4-FFF2-40B4-BE49-F238E27FC236}">
                <a16:creationId xmlns:a16="http://schemas.microsoft.com/office/drawing/2014/main" id="{F2D4330B-72BA-4E47-9EB9-D1419926F8CE}"/>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6" name="Slide Number Placeholder 6">
            <a:extLst>
              <a:ext uri="{FF2B5EF4-FFF2-40B4-BE49-F238E27FC236}">
                <a16:creationId xmlns:a16="http://schemas.microsoft.com/office/drawing/2014/main" id="{B457AA67-0DAE-4E8A-B03D-DBE56C87C684}"/>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3551729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2 Column+2 subheadings">
    <p:spTree>
      <p:nvGrpSpPr>
        <p:cNvPr id="1" name=""/>
        <p:cNvGrpSpPr/>
        <p:nvPr/>
      </p:nvGrpSpPr>
      <p:grpSpPr>
        <a:xfrm>
          <a:off x="0" y="0"/>
          <a:ext cx="0" cy="0"/>
          <a:chOff x="0" y="0"/>
          <a:chExt cx="0" cy="0"/>
        </a:xfrm>
      </p:grpSpPr>
      <p:sp>
        <p:nvSpPr>
          <p:cNvPr id="26" name="Text Placeholder 14">
            <a:extLst>
              <a:ext uri="{FF2B5EF4-FFF2-40B4-BE49-F238E27FC236}">
                <a16:creationId xmlns:a16="http://schemas.microsoft.com/office/drawing/2014/main" id="{C6D2406A-2722-4EF1-820F-8707F8A90F48}"/>
              </a:ext>
            </a:extLst>
          </p:cNvPr>
          <p:cNvSpPr>
            <a:spLocks noGrp="1"/>
          </p:cNvSpPr>
          <p:nvPr>
            <p:ph type="body" sz="quarter" idx="13"/>
          </p:nvPr>
        </p:nvSpPr>
        <p:spPr>
          <a:xfrm>
            <a:off x="6193791" y="2155178"/>
            <a:ext cx="5530038" cy="3156001"/>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16" name="Text Placeholder 14">
            <a:extLst>
              <a:ext uri="{FF2B5EF4-FFF2-40B4-BE49-F238E27FC236}">
                <a16:creationId xmlns:a16="http://schemas.microsoft.com/office/drawing/2014/main" id="{8D9C4735-58C7-4EEA-B73F-615981BB8E4D}"/>
              </a:ext>
            </a:extLst>
          </p:cNvPr>
          <p:cNvSpPr>
            <a:spLocks noGrp="1"/>
          </p:cNvSpPr>
          <p:nvPr>
            <p:ph type="body" sz="quarter" idx="19"/>
          </p:nvPr>
        </p:nvSpPr>
        <p:spPr>
          <a:xfrm>
            <a:off x="465861" y="2155178"/>
            <a:ext cx="5630140" cy="3156001"/>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27" name="Text Placeholder 14">
            <a:extLst>
              <a:ext uri="{FF2B5EF4-FFF2-40B4-BE49-F238E27FC236}">
                <a16:creationId xmlns:a16="http://schemas.microsoft.com/office/drawing/2014/main" id="{EC016286-5D8B-40A1-A46E-DD10B2BE98D8}"/>
              </a:ext>
            </a:extLst>
          </p:cNvPr>
          <p:cNvSpPr>
            <a:spLocks noGrp="1"/>
          </p:cNvSpPr>
          <p:nvPr>
            <p:ph type="body" sz="quarter" idx="14"/>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8" name="Title 1">
            <a:extLst>
              <a:ext uri="{FF2B5EF4-FFF2-40B4-BE49-F238E27FC236}">
                <a16:creationId xmlns:a16="http://schemas.microsoft.com/office/drawing/2014/main" id="{585586C7-60DD-49B3-BDE8-23ADE452708B}"/>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1" name="Straight Connector 10">
            <a:extLst>
              <a:ext uri="{FF2B5EF4-FFF2-40B4-BE49-F238E27FC236}">
                <a16:creationId xmlns:a16="http://schemas.microsoft.com/office/drawing/2014/main" id="{FADDE7CB-CF38-49AB-B852-FCDF76B962E6}"/>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2" name="Graphic 11">
            <a:extLst>
              <a:ext uri="{FF2B5EF4-FFF2-40B4-BE49-F238E27FC236}">
                <a16:creationId xmlns:a16="http://schemas.microsoft.com/office/drawing/2014/main" id="{B5D97CDF-8F6D-4696-B7EB-C50BC4E74F0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9" name="Slide Number Placeholder 6">
            <a:extLst>
              <a:ext uri="{FF2B5EF4-FFF2-40B4-BE49-F238E27FC236}">
                <a16:creationId xmlns:a16="http://schemas.microsoft.com/office/drawing/2014/main" id="{E13D5DD3-50DE-4DB0-ACFA-498F33D8FEA9}"/>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403937798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Content+Picture (2 column)">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55175844-852B-416F-8BD1-E38A3A9BB8EC}"/>
              </a:ext>
            </a:extLst>
          </p:cNvPr>
          <p:cNvSpPr>
            <a:spLocks noGrp="1"/>
          </p:cNvSpPr>
          <p:nvPr>
            <p:ph type="pic" sz="quarter" idx="14"/>
          </p:nvPr>
        </p:nvSpPr>
        <p:spPr>
          <a:xfrm>
            <a:off x="8451914" y="2155178"/>
            <a:ext cx="3295650" cy="3138732"/>
          </a:xfrm>
          <a:prstGeom prst="rect">
            <a:avLst/>
          </a:prstGeom>
        </p:spPr>
        <p:txBody>
          <a:bodyPr/>
          <a:lstStyle>
            <a:lvl1pPr marL="0" indent="0">
              <a:buFontTx/>
              <a:buNone/>
              <a:defRPr/>
            </a:lvl1pPr>
          </a:lstStyle>
          <a:p>
            <a:r>
              <a:rPr lang="en-US"/>
              <a:t>Click icon to add picture</a:t>
            </a:r>
            <a:endParaRPr lang="en-US" dirty="0"/>
          </a:p>
        </p:txBody>
      </p:sp>
      <p:sp>
        <p:nvSpPr>
          <p:cNvPr id="12" name="Text Placeholder 14">
            <a:extLst>
              <a:ext uri="{FF2B5EF4-FFF2-40B4-BE49-F238E27FC236}">
                <a16:creationId xmlns:a16="http://schemas.microsoft.com/office/drawing/2014/main" id="{6C80F846-D540-4105-A3E2-90BBA13E91F0}"/>
              </a:ext>
            </a:extLst>
          </p:cNvPr>
          <p:cNvSpPr>
            <a:spLocks noGrp="1"/>
          </p:cNvSpPr>
          <p:nvPr>
            <p:ph type="body" sz="quarter" idx="19"/>
          </p:nvPr>
        </p:nvSpPr>
        <p:spPr>
          <a:xfrm>
            <a:off x="465861" y="2155178"/>
            <a:ext cx="7791448" cy="3156001"/>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13" name="Text Placeholder 14">
            <a:extLst>
              <a:ext uri="{FF2B5EF4-FFF2-40B4-BE49-F238E27FC236}">
                <a16:creationId xmlns:a16="http://schemas.microsoft.com/office/drawing/2014/main" id="{88C2FABF-7C46-4EFF-9A0F-C52DEAAB18A2}"/>
              </a:ext>
            </a:extLst>
          </p:cNvPr>
          <p:cNvSpPr>
            <a:spLocks noGrp="1"/>
          </p:cNvSpPr>
          <p:nvPr>
            <p:ph type="body" sz="quarter" idx="20"/>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1" name="Title 1">
            <a:extLst>
              <a:ext uri="{FF2B5EF4-FFF2-40B4-BE49-F238E27FC236}">
                <a16:creationId xmlns:a16="http://schemas.microsoft.com/office/drawing/2014/main" id="{D7CFE1BD-BF2C-49A5-84F7-38A20C5C85BC}"/>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4" name="Straight Connector 13">
            <a:extLst>
              <a:ext uri="{FF2B5EF4-FFF2-40B4-BE49-F238E27FC236}">
                <a16:creationId xmlns:a16="http://schemas.microsoft.com/office/drawing/2014/main" id="{B3A36BE5-967B-47AA-BF1E-9279A4E7E6CA}"/>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5" name="Graphic 14">
            <a:extLst>
              <a:ext uri="{FF2B5EF4-FFF2-40B4-BE49-F238E27FC236}">
                <a16:creationId xmlns:a16="http://schemas.microsoft.com/office/drawing/2014/main" id="{8142E152-3F97-4638-8AA7-06B7D04E0E0C}"/>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6" name="Slide Number Placeholder 6">
            <a:extLst>
              <a:ext uri="{FF2B5EF4-FFF2-40B4-BE49-F238E27FC236}">
                <a16:creationId xmlns:a16="http://schemas.microsoft.com/office/drawing/2014/main" id="{CFB84014-F165-4052-80A4-C23B25206E64}"/>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292146759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Content+Picture (2 column)-op2">
    <p:spTree>
      <p:nvGrpSpPr>
        <p:cNvPr id="1" name=""/>
        <p:cNvGrpSpPr/>
        <p:nvPr/>
      </p:nvGrpSpPr>
      <p:grpSpPr>
        <a:xfrm>
          <a:off x="0" y="0"/>
          <a:ext cx="0" cy="0"/>
          <a:chOff x="0" y="0"/>
          <a:chExt cx="0" cy="0"/>
        </a:xfrm>
      </p:grpSpPr>
      <p:sp>
        <p:nvSpPr>
          <p:cNvPr id="24" name="Picture Placeholder 16">
            <a:extLst>
              <a:ext uri="{FF2B5EF4-FFF2-40B4-BE49-F238E27FC236}">
                <a16:creationId xmlns:a16="http://schemas.microsoft.com/office/drawing/2014/main" id="{8054AEA1-0156-48E6-AC30-EF81FB761610}"/>
              </a:ext>
            </a:extLst>
          </p:cNvPr>
          <p:cNvSpPr>
            <a:spLocks noGrp="1"/>
          </p:cNvSpPr>
          <p:nvPr>
            <p:ph type="pic" sz="quarter" idx="14"/>
          </p:nvPr>
        </p:nvSpPr>
        <p:spPr>
          <a:xfrm>
            <a:off x="463550" y="2155178"/>
            <a:ext cx="3295650" cy="3156004"/>
          </a:xfrm>
          <a:prstGeom prst="rect">
            <a:avLst/>
          </a:prstGeom>
        </p:spPr>
        <p:txBody>
          <a:bodyPr/>
          <a:lstStyle>
            <a:lvl1pPr marL="0" indent="0">
              <a:buFontTx/>
              <a:buNone/>
              <a:defRPr/>
            </a:lvl1pPr>
          </a:lstStyle>
          <a:p>
            <a:r>
              <a:rPr lang="en-US"/>
              <a:t>Click icon to add picture</a:t>
            </a:r>
            <a:endParaRPr lang="en-US" dirty="0"/>
          </a:p>
        </p:txBody>
      </p:sp>
      <p:sp>
        <p:nvSpPr>
          <p:cNvPr id="11" name="Text Placeholder 14">
            <a:extLst>
              <a:ext uri="{FF2B5EF4-FFF2-40B4-BE49-F238E27FC236}">
                <a16:creationId xmlns:a16="http://schemas.microsoft.com/office/drawing/2014/main" id="{3AED9CCB-BCE8-4297-9303-041507E79588}"/>
              </a:ext>
            </a:extLst>
          </p:cNvPr>
          <p:cNvSpPr>
            <a:spLocks noGrp="1"/>
          </p:cNvSpPr>
          <p:nvPr>
            <p:ph type="body" sz="quarter" idx="13"/>
          </p:nvPr>
        </p:nvSpPr>
        <p:spPr>
          <a:xfrm>
            <a:off x="4319839" y="2155181"/>
            <a:ext cx="7403989" cy="3156001"/>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13" name="Text Placeholder 14">
            <a:extLst>
              <a:ext uri="{FF2B5EF4-FFF2-40B4-BE49-F238E27FC236}">
                <a16:creationId xmlns:a16="http://schemas.microsoft.com/office/drawing/2014/main" id="{2711701B-F339-4142-B879-9B35EA158B5A}"/>
              </a:ext>
            </a:extLst>
          </p:cNvPr>
          <p:cNvSpPr>
            <a:spLocks noGrp="1"/>
          </p:cNvSpPr>
          <p:nvPr>
            <p:ph type="body" sz="quarter" idx="20"/>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1" name="Title 1">
            <a:extLst>
              <a:ext uri="{FF2B5EF4-FFF2-40B4-BE49-F238E27FC236}">
                <a16:creationId xmlns:a16="http://schemas.microsoft.com/office/drawing/2014/main" id="{6AD53723-B9C5-414F-85A1-65DBCC093785}"/>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2" name="Straight Connector 11">
            <a:extLst>
              <a:ext uri="{FF2B5EF4-FFF2-40B4-BE49-F238E27FC236}">
                <a16:creationId xmlns:a16="http://schemas.microsoft.com/office/drawing/2014/main" id="{7FE19ACC-5045-4206-B51B-65F10EAD4470}"/>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4" name="Graphic 13">
            <a:extLst>
              <a:ext uri="{FF2B5EF4-FFF2-40B4-BE49-F238E27FC236}">
                <a16:creationId xmlns:a16="http://schemas.microsoft.com/office/drawing/2014/main" id="{59D56AD6-CA18-4B00-AE08-53FA7B6E78E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5" name="Slide Number Placeholder 6">
            <a:extLst>
              <a:ext uri="{FF2B5EF4-FFF2-40B4-BE49-F238E27FC236}">
                <a16:creationId xmlns:a16="http://schemas.microsoft.com/office/drawing/2014/main" id="{820780CB-C749-4877-B426-B8E29F3CCF76}"/>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276225433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icons+Content">
    <p:spTree>
      <p:nvGrpSpPr>
        <p:cNvPr id="1" name=""/>
        <p:cNvGrpSpPr/>
        <p:nvPr/>
      </p:nvGrpSpPr>
      <p:grpSpPr>
        <a:xfrm>
          <a:off x="0" y="0"/>
          <a:ext cx="0" cy="0"/>
          <a:chOff x="0" y="0"/>
          <a:chExt cx="0" cy="0"/>
        </a:xfrm>
      </p:grpSpPr>
      <p:sp>
        <p:nvSpPr>
          <p:cNvPr id="23" name="Text Placeholder 22">
            <a:extLst>
              <a:ext uri="{FF2B5EF4-FFF2-40B4-BE49-F238E27FC236}">
                <a16:creationId xmlns:a16="http://schemas.microsoft.com/office/drawing/2014/main" id="{18E432B7-1F4C-4CFF-8575-E7CFC58E86D8}"/>
              </a:ext>
            </a:extLst>
          </p:cNvPr>
          <p:cNvSpPr>
            <a:spLocks noGrp="1"/>
          </p:cNvSpPr>
          <p:nvPr>
            <p:ph type="body" sz="quarter" idx="19"/>
          </p:nvPr>
        </p:nvSpPr>
        <p:spPr>
          <a:xfrm>
            <a:off x="463549" y="3871348"/>
            <a:ext cx="1711044" cy="914400"/>
          </a:xfrm>
          <a:prstGeom prst="rect">
            <a:avLst/>
          </a:prstGeom>
        </p:spPr>
        <p:txBody>
          <a:bodyPr>
            <a:normAutofit/>
          </a:bodyPr>
          <a:lstStyle>
            <a:lvl1pPr marL="0" indent="0" algn="ctr">
              <a:buNone/>
              <a:defRPr sz="1400">
                <a:solidFill>
                  <a:srgbClr val="3A3932"/>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4" name="Text Placeholder 22">
            <a:extLst>
              <a:ext uri="{FF2B5EF4-FFF2-40B4-BE49-F238E27FC236}">
                <a16:creationId xmlns:a16="http://schemas.microsoft.com/office/drawing/2014/main" id="{2108C5A5-7E2D-4FB4-98C2-927BD2473844}"/>
              </a:ext>
            </a:extLst>
          </p:cNvPr>
          <p:cNvSpPr>
            <a:spLocks noGrp="1"/>
          </p:cNvSpPr>
          <p:nvPr>
            <p:ph type="body" sz="quarter" idx="20"/>
          </p:nvPr>
        </p:nvSpPr>
        <p:spPr>
          <a:xfrm>
            <a:off x="2747754" y="3868034"/>
            <a:ext cx="1711044" cy="914400"/>
          </a:xfrm>
          <a:prstGeom prst="rect">
            <a:avLst/>
          </a:prstGeom>
        </p:spPr>
        <p:txBody>
          <a:bodyPr>
            <a:normAutofit/>
          </a:bodyPr>
          <a:lstStyle>
            <a:lvl1pPr marL="0" indent="0" algn="ctr">
              <a:buNone/>
              <a:defRPr sz="1400">
                <a:solidFill>
                  <a:srgbClr val="3A3932"/>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5" name="Text Placeholder 22">
            <a:extLst>
              <a:ext uri="{FF2B5EF4-FFF2-40B4-BE49-F238E27FC236}">
                <a16:creationId xmlns:a16="http://schemas.microsoft.com/office/drawing/2014/main" id="{E40A23F4-FDD3-48F8-AD63-94B0943EBDD3}"/>
              </a:ext>
            </a:extLst>
          </p:cNvPr>
          <p:cNvSpPr>
            <a:spLocks noGrp="1"/>
          </p:cNvSpPr>
          <p:nvPr>
            <p:ph type="body" sz="quarter" idx="21"/>
          </p:nvPr>
        </p:nvSpPr>
        <p:spPr>
          <a:xfrm>
            <a:off x="5031959" y="3864720"/>
            <a:ext cx="1711044" cy="914400"/>
          </a:xfrm>
          <a:prstGeom prst="rect">
            <a:avLst/>
          </a:prstGeom>
        </p:spPr>
        <p:txBody>
          <a:bodyPr>
            <a:normAutofit/>
          </a:bodyPr>
          <a:lstStyle>
            <a:lvl1pPr marL="0" indent="0" algn="ctr">
              <a:buNone/>
              <a:defRPr sz="1400">
                <a:solidFill>
                  <a:srgbClr val="3A3932"/>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6" name="Text Placeholder 22">
            <a:extLst>
              <a:ext uri="{FF2B5EF4-FFF2-40B4-BE49-F238E27FC236}">
                <a16:creationId xmlns:a16="http://schemas.microsoft.com/office/drawing/2014/main" id="{710F5905-35BB-40BD-89AB-6B98D538DE2B}"/>
              </a:ext>
            </a:extLst>
          </p:cNvPr>
          <p:cNvSpPr>
            <a:spLocks noGrp="1"/>
          </p:cNvSpPr>
          <p:nvPr>
            <p:ph type="body" sz="quarter" idx="22"/>
          </p:nvPr>
        </p:nvSpPr>
        <p:spPr>
          <a:xfrm>
            <a:off x="7316164" y="3856767"/>
            <a:ext cx="1711044" cy="914400"/>
          </a:xfrm>
          <a:prstGeom prst="rect">
            <a:avLst/>
          </a:prstGeom>
        </p:spPr>
        <p:txBody>
          <a:bodyPr>
            <a:normAutofit/>
          </a:bodyPr>
          <a:lstStyle>
            <a:lvl1pPr marL="0" indent="0" algn="ctr">
              <a:buNone/>
              <a:defRPr sz="1400">
                <a:solidFill>
                  <a:srgbClr val="3A3932"/>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7" name="Text Placeholder 22">
            <a:extLst>
              <a:ext uri="{FF2B5EF4-FFF2-40B4-BE49-F238E27FC236}">
                <a16:creationId xmlns:a16="http://schemas.microsoft.com/office/drawing/2014/main" id="{6BF555FD-AC31-4E9A-8B25-DE18FCE3216D}"/>
              </a:ext>
            </a:extLst>
          </p:cNvPr>
          <p:cNvSpPr>
            <a:spLocks noGrp="1"/>
          </p:cNvSpPr>
          <p:nvPr>
            <p:ph type="body" sz="quarter" idx="23"/>
          </p:nvPr>
        </p:nvSpPr>
        <p:spPr>
          <a:xfrm>
            <a:off x="9600369" y="3858092"/>
            <a:ext cx="1711044" cy="914400"/>
          </a:xfrm>
          <a:prstGeom prst="rect">
            <a:avLst/>
          </a:prstGeom>
        </p:spPr>
        <p:txBody>
          <a:bodyPr>
            <a:normAutofit/>
          </a:bodyPr>
          <a:lstStyle>
            <a:lvl1pPr marL="0" indent="0" algn="ctr">
              <a:buNone/>
              <a:defRPr sz="1400">
                <a:solidFill>
                  <a:srgbClr val="3A3932"/>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1" name="Text Placeholder 14">
            <a:extLst>
              <a:ext uri="{FF2B5EF4-FFF2-40B4-BE49-F238E27FC236}">
                <a16:creationId xmlns:a16="http://schemas.microsoft.com/office/drawing/2014/main" id="{263F997A-CEF0-4FB0-BD9D-FAF8B63D8C3A}"/>
              </a:ext>
            </a:extLst>
          </p:cNvPr>
          <p:cNvSpPr>
            <a:spLocks noGrp="1"/>
          </p:cNvSpPr>
          <p:nvPr>
            <p:ph type="body" sz="quarter" idx="29"/>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37" name="Title 1">
            <a:extLst>
              <a:ext uri="{FF2B5EF4-FFF2-40B4-BE49-F238E27FC236}">
                <a16:creationId xmlns:a16="http://schemas.microsoft.com/office/drawing/2014/main" id="{0CC00FA0-254C-483F-94C2-AA94DE42F18D}"/>
              </a:ext>
            </a:extLst>
          </p:cNvPr>
          <p:cNvSpPr>
            <a:spLocks noGrp="1"/>
          </p:cNvSpPr>
          <p:nvPr>
            <p:ph type="title" hasCustomPrompt="1"/>
          </p:nvPr>
        </p:nvSpPr>
        <p:spPr>
          <a:xfrm>
            <a:off x="465861"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pic>
        <p:nvPicPr>
          <p:cNvPr id="5" name="Graphic 4">
            <a:extLst>
              <a:ext uri="{FF2B5EF4-FFF2-40B4-BE49-F238E27FC236}">
                <a16:creationId xmlns:a16="http://schemas.microsoft.com/office/drawing/2014/main" id="{5BFCE74B-C4D4-47D2-A481-128353F2CC6C}"/>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73001" y="2647398"/>
            <a:ext cx="892141" cy="892141"/>
          </a:xfrm>
          <a:prstGeom prst="rect">
            <a:avLst/>
          </a:prstGeom>
        </p:spPr>
      </p:pic>
      <p:pic>
        <p:nvPicPr>
          <p:cNvPr id="7" name="Graphic 6">
            <a:extLst>
              <a:ext uri="{FF2B5EF4-FFF2-40B4-BE49-F238E27FC236}">
                <a16:creationId xmlns:a16="http://schemas.microsoft.com/office/drawing/2014/main" id="{D9B08A19-CB31-42C0-84A3-18B45AE9A639}"/>
              </a:ext>
            </a:extLst>
          </p:cNvPr>
          <p:cNvPicPr>
            <a:picLocks noChangeAspect="1"/>
          </p:cNvPicPr>
          <p:nvPr userDrawn="1"/>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127026" y="2702322"/>
            <a:ext cx="952500" cy="952500"/>
          </a:xfrm>
          <a:prstGeom prst="rect">
            <a:avLst/>
          </a:prstGeom>
        </p:spPr>
      </p:pic>
      <p:pic>
        <p:nvPicPr>
          <p:cNvPr id="15" name="Graphic 14">
            <a:extLst>
              <a:ext uri="{FF2B5EF4-FFF2-40B4-BE49-F238E27FC236}">
                <a16:creationId xmlns:a16="http://schemas.microsoft.com/office/drawing/2014/main" id="{551E54F5-4A7D-4D54-BF86-6FCE1BC29BA7}"/>
              </a:ext>
            </a:extLst>
          </p:cNvPr>
          <p:cNvPicPr>
            <a:picLocks noChangeAspect="1"/>
          </p:cNvPicPr>
          <p:nvPr userDrawn="1"/>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791669" y="2798555"/>
            <a:ext cx="760034" cy="760034"/>
          </a:xfrm>
          <a:prstGeom prst="rect">
            <a:avLst/>
          </a:prstGeom>
        </p:spPr>
      </p:pic>
      <p:pic>
        <p:nvPicPr>
          <p:cNvPr id="20" name="Graphic 19">
            <a:extLst>
              <a:ext uri="{FF2B5EF4-FFF2-40B4-BE49-F238E27FC236}">
                <a16:creationId xmlns:a16="http://schemas.microsoft.com/office/drawing/2014/main" id="{4B1F42F0-253D-4D7C-910C-9305E9B612FD}"/>
              </a:ext>
            </a:extLst>
          </p:cNvPr>
          <p:cNvPicPr>
            <a:picLocks noChangeAspect="1"/>
          </p:cNvPicPr>
          <p:nvPr userDrawn="1"/>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0075874" y="2798555"/>
            <a:ext cx="760034" cy="760034"/>
          </a:xfrm>
          <a:prstGeom prst="rect">
            <a:avLst/>
          </a:prstGeom>
        </p:spPr>
      </p:pic>
      <p:pic>
        <p:nvPicPr>
          <p:cNvPr id="50" name="Graphic 49">
            <a:extLst>
              <a:ext uri="{FF2B5EF4-FFF2-40B4-BE49-F238E27FC236}">
                <a16:creationId xmlns:a16="http://schemas.microsoft.com/office/drawing/2014/main" id="{18C3C4C7-BCA6-40A1-A61A-CC7CBC9BA961}"/>
              </a:ext>
            </a:extLst>
          </p:cNvPr>
          <p:cNvPicPr>
            <a:picLocks noChangeAspect="1"/>
          </p:cNvPicPr>
          <p:nvPr userDrawn="1"/>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5507464" y="2779505"/>
            <a:ext cx="760034" cy="760034"/>
          </a:xfrm>
          <a:prstGeom prst="rect">
            <a:avLst/>
          </a:prstGeom>
        </p:spPr>
      </p:pic>
      <p:cxnSp>
        <p:nvCxnSpPr>
          <p:cNvPr id="19" name="Straight Connector 18">
            <a:extLst>
              <a:ext uri="{FF2B5EF4-FFF2-40B4-BE49-F238E27FC236}">
                <a16:creationId xmlns:a16="http://schemas.microsoft.com/office/drawing/2014/main" id="{B1298D07-C6D5-44F3-95AB-BD602D8D24F9}"/>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22" name="Graphic 21">
            <a:extLst>
              <a:ext uri="{FF2B5EF4-FFF2-40B4-BE49-F238E27FC236}">
                <a16:creationId xmlns:a16="http://schemas.microsoft.com/office/drawing/2014/main" id="{5D0D9C79-7BAF-4040-8366-E804E2943CDF}"/>
              </a:ext>
            </a:extLst>
          </p:cNvPr>
          <p:cNvPicPr>
            <a:picLocks noChangeAspect="1"/>
          </p:cNvPicPr>
          <p:nvPr userDrawn="1"/>
        </p:nvPicPr>
        <p:blipFill>
          <a:blip r:embed="rId13">
            <a:extLst>
              <a:ext uri="{96DAC541-7B7A-43D3-8B79-37D633B846F1}">
                <asvg:svgBlip xmlns:asvg="http://schemas.microsoft.com/office/drawing/2016/SVG/main" r:embed="rId14"/>
              </a:ext>
            </a:extLst>
          </a:blip>
          <a:stretch>
            <a:fillRect/>
          </a:stretch>
        </p:blipFill>
        <p:spPr>
          <a:xfrm>
            <a:off x="10622025" y="6313244"/>
            <a:ext cx="1059076" cy="330718"/>
          </a:xfrm>
          <a:prstGeom prst="rect">
            <a:avLst/>
          </a:prstGeom>
        </p:spPr>
      </p:pic>
      <p:sp>
        <p:nvSpPr>
          <p:cNvPr id="28" name="Slide Number Placeholder 6">
            <a:extLst>
              <a:ext uri="{FF2B5EF4-FFF2-40B4-BE49-F238E27FC236}">
                <a16:creationId xmlns:a16="http://schemas.microsoft.com/office/drawing/2014/main" id="{6F8B5DF7-4E33-4363-A243-3363920EADDD}"/>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386962346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oleObject" Target="../embeddings/oleObject1.bin"/><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2.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1056333D-029F-4CEB-88B9-16360ABAFEA8}"/>
              </a:ext>
            </a:extLst>
          </p:cNvPr>
          <p:cNvGraphicFramePr>
            <a:graphicFrameLocks noChangeAspect="1"/>
          </p:cNvGraphicFramePr>
          <p:nvPr userDrawn="1">
            <p:custDataLst>
              <p:tags r:id="rId15"/>
            </p:custDataLst>
            <p:extLst>
              <p:ext uri="{D42A27DB-BD31-4B8C-83A1-F6EECF244321}">
                <p14:modId xmlns:p14="http://schemas.microsoft.com/office/powerpoint/2010/main" val="30738266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6" imgW="360" imgH="360" progId="TCLayout.ActiveDocument.1">
                  <p:embed/>
                </p:oleObj>
              </mc:Choice>
              <mc:Fallback>
                <p:oleObj name="think-cell Slide" r:id="rId16" imgW="360" imgH="360" progId="TCLayout.ActiveDocument.1">
                  <p:embed/>
                  <p:pic>
                    <p:nvPicPr>
                      <p:cNvPr id="2" name="Object 1" hidden="1">
                        <a:extLst>
                          <a:ext uri="{FF2B5EF4-FFF2-40B4-BE49-F238E27FC236}">
                            <a16:creationId xmlns:a16="http://schemas.microsoft.com/office/drawing/2014/main" id="{1056333D-029F-4CEB-88B9-16360ABAFEA8}"/>
                          </a:ext>
                        </a:extLst>
                      </p:cNvPr>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3" name="Text Placeholder 2">
            <a:extLst>
              <a:ext uri="{FF2B5EF4-FFF2-40B4-BE49-F238E27FC236}">
                <a16:creationId xmlns:a16="http://schemas.microsoft.com/office/drawing/2014/main" id="{289887C6-213D-4EC5-B285-03E99B65176A}"/>
              </a:ext>
            </a:extLst>
          </p:cNvPr>
          <p:cNvSpPr>
            <a:spLocks noGrp="1"/>
          </p:cNvSpPr>
          <p:nvPr>
            <p:ph type="body" idx="1"/>
          </p:nvPr>
        </p:nvSpPr>
        <p:spPr>
          <a:xfrm>
            <a:off x="838200" y="1825625"/>
            <a:ext cx="10515600" cy="1456809"/>
          </a:xfrm>
          <a:prstGeom prst="rect">
            <a:avLst/>
          </a:prstGeom>
        </p:spPr>
        <p:txBody>
          <a:bodyPr vert="horz" lIns="91440" tIns="45720" rIns="91440" bIns="4572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fr-FR" dirty="0"/>
          </a:p>
        </p:txBody>
      </p:sp>
      <p:sp>
        <p:nvSpPr>
          <p:cNvPr id="4" name="Slide Number Placeholder 3">
            <a:extLst>
              <a:ext uri="{FF2B5EF4-FFF2-40B4-BE49-F238E27FC236}">
                <a16:creationId xmlns:a16="http://schemas.microsoft.com/office/drawing/2014/main" id="{D80826BC-C5B4-4A35-8F7C-44247491A7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879F475-59B1-4993-848A-C2B683DE9AF5}" type="slidenum">
              <a:rPr lang="en-IN" smtClean="0"/>
              <a:t>‹#›</a:t>
            </a:fld>
            <a:endParaRPr lang="en-IN"/>
          </a:p>
        </p:txBody>
      </p:sp>
    </p:spTree>
    <p:extLst>
      <p:ext uri="{BB962C8B-B14F-4D97-AF65-F5344CB8AC3E}">
        <p14:creationId xmlns:p14="http://schemas.microsoft.com/office/powerpoint/2010/main" val="2597032904"/>
      </p:ext>
    </p:extLst>
  </p:cSld>
  <p:clrMap bg1="lt1" tx1="dk1" bg2="lt2" tx2="dk2" accent1="accent1" accent2="accent2" accent3="accent3" accent4="accent4" accent5="accent5" accent6="accent6" hlink="hlink" folHlink="folHlink"/>
  <p:sldLayoutIdLst>
    <p:sldLayoutId id="2147483649" r:id="rId1"/>
    <p:sldLayoutId id="2147483659" r:id="rId2"/>
    <p:sldLayoutId id="2147483665" r:id="rId3"/>
    <p:sldLayoutId id="2147483652" r:id="rId4"/>
    <p:sldLayoutId id="2147483655" r:id="rId5"/>
    <p:sldLayoutId id="2147483650" r:id="rId6"/>
    <p:sldLayoutId id="2147483658" r:id="rId7"/>
    <p:sldLayoutId id="2147483651" r:id="rId8"/>
    <p:sldLayoutId id="2147483653" r:id="rId9"/>
    <p:sldLayoutId id="2147483654" r:id="rId10"/>
    <p:sldLayoutId id="2147483657" r:id="rId11"/>
    <p:sldLayoutId id="2147483664" r:id="rId12"/>
    <p:sldLayoutId id="2147483666" r:id="rId13"/>
  </p:sldLayoutIdLst>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tags" Target="../tags/tag5.xml"/><Relationship Id="rId5" Type="http://schemas.openxmlformats.org/officeDocument/2006/relationships/image" Target="../media/image32.png"/><Relationship Id="rId4" Type="http://schemas.openxmlformats.org/officeDocument/2006/relationships/image" Target="../media/image21.emf"/></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tags" Target="../tags/tag6.xml"/><Relationship Id="rId5" Type="http://schemas.openxmlformats.org/officeDocument/2006/relationships/image" Target="../media/image33.jpg"/><Relationship Id="rId4" Type="http://schemas.openxmlformats.org/officeDocument/2006/relationships/image" Target="../media/image21.emf"/></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21.emf"/></Relationships>
</file>

<file path=ppt/slides/_rels/slide14.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tags" Target="../tags/tag3.xml"/><Relationship Id="rId5" Type="http://schemas.openxmlformats.org/officeDocument/2006/relationships/image" Target="../media/image22.jpeg"/><Relationship Id="rId4" Type="http://schemas.openxmlformats.org/officeDocument/2006/relationships/image" Target="../media/image21.emf"/></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8.tmp"/><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9.tmp"/><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0.tmp"/><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1.tmp"/><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3.bin"/><Relationship Id="rId7" Type="http://schemas.openxmlformats.org/officeDocument/2006/relationships/image" Target="../media/image26.jpg"/><Relationship Id="rId2" Type="http://schemas.openxmlformats.org/officeDocument/2006/relationships/slideLayout" Target="../slideLayouts/slideLayout2.xml"/><Relationship Id="rId1" Type="http://schemas.openxmlformats.org/officeDocument/2006/relationships/tags" Target="../tags/tag4.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1.emf"/></Relationships>
</file>

<file path=ppt/slides/_rels/slide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28.jp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29.jp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0C37A4A8-A3C7-407F-B123-88E2E165C827}"/>
              </a:ext>
            </a:extLst>
          </p:cNvPr>
          <p:cNvSpPr>
            <a:spLocks noGrp="1"/>
          </p:cNvSpPr>
          <p:nvPr>
            <p:ph type="body" sz="quarter" idx="12"/>
          </p:nvPr>
        </p:nvSpPr>
        <p:spPr>
          <a:xfrm>
            <a:off x="684269" y="2985895"/>
            <a:ext cx="10525125" cy="1217769"/>
          </a:xfrm>
        </p:spPr>
        <p:txBody>
          <a:bodyPr anchor="b">
            <a:spAutoFit/>
          </a:bodyPr>
          <a:lstStyle/>
          <a:p>
            <a:r>
              <a:rPr lang="en-US" sz="4000" dirty="0"/>
              <a:t>My Weekly Journey PPT- 3</a:t>
            </a:r>
          </a:p>
          <a:p>
            <a:r>
              <a:rPr lang="en-US" sz="3200" b="0" dirty="0"/>
              <a:t>(07/10/2024 – 18/10/2024)</a:t>
            </a:r>
          </a:p>
        </p:txBody>
      </p:sp>
      <p:sp>
        <p:nvSpPr>
          <p:cNvPr id="12" name="TextBox 11">
            <a:extLst>
              <a:ext uri="{FF2B5EF4-FFF2-40B4-BE49-F238E27FC236}">
                <a16:creationId xmlns:a16="http://schemas.microsoft.com/office/drawing/2014/main" id="{8A24547F-8A92-CDC5-A578-3733390534F2}"/>
              </a:ext>
            </a:extLst>
          </p:cNvPr>
          <p:cNvSpPr txBox="1"/>
          <p:nvPr/>
        </p:nvSpPr>
        <p:spPr>
          <a:xfrm>
            <a:off x="684269" y="4987416"/>
            <a:ext cx="8299182" cy="523220"/>
          </a:xfrm>
          <a:prstGeom prst="rect">
            <a:avLst/>
          </a:prstGeom>
          <a:noFill/>
        </p:spPr>
        <p:txBody>
          <a:bodyPr wrap="square" rtlCol="0">
            <a:spAutoFit/>
          </a:bodyPr>
          <a:lstStyle/>
          <a:p>
            <a:r>
              <a:rPr lang="en-US" sz="2800" b="1" dirty="0">
                <a:solidFill>
                  <a:schemeClr val="bg1"/>
                </a:solidFill>
              </a:rPr>
              <a:t>Name – Shubhadip Paul</a:t>
            </a:r>
          </a:p>
        </p:txBody>
      </p:sp>
      <p:sp>
        <p:nvSpPr>
          <p:cNvPr id="13" name="TextBox 12">
            <a:extLst>
              <a:ext uri="{FF2B5EF4-FFF2-40B4-BE49-F238E27FC236}">
                <a16:creationId xmlns:a16="http://schemas.microsoft.com/office/drawing/2014/main" id="{C48F8DD6-A1B3-8126-FAC3-218B712C7FFB}"/>
              </a:ext>
            </a:extLst>
          </p:cNvPr>
          <p:cNvSpPr txBox="1"/>
          <p:nvPr/>
        </p:nvSpPr>
        <p:spPr>
          <a:xfrm>
            <a:off x="759976" y="5510636"/>
            <a:ext cx="7469623" cy="523220"/>
          </a:xfrm>
          <a:prstGeom prst="rect">
            <a:avLst/>
          </a:prstGeom>
          <a:noFill/>
        </p:spPr>
        <p:txBody>
          <a:bodyPr wrap="square" rtlCol="0">
            <a:spAutoFit/>
          </a:bodyPr>
          <a:lstStyle/>
          <a:p>
            <a:r>
              <a:rPr lang="en-US" sz="2800" b="1" dirty="0">
                <a:solidFill>
                  <a:schemeClr val="bg1"/>
                </a:solidFill>
              </a:rPr>
              <a:t>A</a:t>
            </a:r>
            <a:r>
              <a:rPr lang="en-IN" sz="2800" b="1" dirty="0" err="1">
                <a:solidFill>
                  <a:schemeClr val="bg1"/>
                </a:solidFill>
              </a:rPr>
              <a:t>xis</a:t>
            </a:r>
            <a:r>
              <a:rPr lang="en-IN" sz="2800" b="1" dirty="0">
                <a:solidFill>
                  <a:schemeClr val="bg1"/>
                </a:solidFill>
              </a:rPr>
              <a:t> Bank Quality Assurance Trainee</a:t>
            </a:r>
          </a:p>
        </p:txBody>
      </p:sp>
    </p:spTree>
    <p:extLst>
      <p:ext uri="{BB962C8B-B14F-4D97-AF65-F5344CB8AC3E}">
        <p14:creationId xmlns:p14="http://schemas.microsoft.com/office/powerpoint/2010/main" val="31537931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B0B7BDA-FB85-FBF1-90DC-5A73D127507F}"/>
              </a:ext>
            </a:extLst>
          </p:cNvPr>
          <p:cNvSpPr>
            <a:spLocks noGrp="1"/>
          </p:cNvSpPr>
          <p:nvPr>
            <p:ph type="body" sz="quarter" idx="13"/>
          </p:nvPr>
        </p:nvSpPr>
        <p:spPr/>
        <p:txBody>
          <a:bodyPr/>
          <a:lstStyle/>
          <a:p>
            <a:endParaRPr lang="en-IN" dirty="0"/>
          </a:p>
        </p:txBody>
      </p:sp>
      <p:sp>
        <p:nvSpPr>
          <p:cNvPr id="3" name="Text Placeholder 2">
            <a:extLst>
              <a:ext uri="{FF2B5EF4-FFF2-40B4-BE49-F238E27FC236}">
                <a16:creationId xmlns:a16="http://schemas.microsoft.com/office/drawing/2014/main" id="{60B46677-2824-B47C-936C-0DD9A7036FE1}"/>
              </a:ext>
            </a:extLst>
          </p:cNvPr>
          <p:cNvSpPr>
            <a:spLocks noGrp="1"/>
          </p:cNvSpPr>
          <p:nvPr>
            <p:ph type="body" sz="quarter" idx="19"/>
          </p:nvPr>
        </p:nvSpPr>
        <p:spPr>
          <a:xfrm>
            <a:off x="465861" y="1411550"/>
            <a:ext cx="5630140" cy="5309146"/>
          </a:xfrm>
        </p:spPr>
        <p:txBody>
          <a:bodyPr/>
          <a:lstStyle/>
          <a:p>
            <a:pPr marL="0" indent="0" algn="just">
              <a:buNone/>
            </a:pPr>
            <a:r>
              <a:rPr lang="en-US" sz="1050" b="1" dirty="0">
                <a:latin typeface="Arial" panose="020B0604020202020204" pitchFamily="34" charset="0"/>
                <a:cs typeface="Arial" panose="020B0604020202020204" pitchFamily="34" charset="0"/>
              </a:rPr>
              <a:t>Requirement analysis:- To </a:t>
            </a:r>
            <a:r>
              <a:rPr lang="en-US" sz="1050" b="1" dirty="0" err="1">
                <a:latin typeface="Arial" panose="020B0604020202020204" pitchFamily="34" charset="0"/>
                <a:cs typeface="Arial" panose="020B0604020202020204" pitchFamily="34" charset="0"/>
              </a:rPr>
              <a:t>analyse</a:t>
            </a:r>
            <a:r>
              <a:rPr lang="en-US" sz="1050" b="1" dirty="0">
                <a:latin typeface="Arial" panose="020B0604020202020204" pitchFamily="34" charset="0"/>
                <a:cs typeface="Arial" panose="020B0604020202020204" pitchFamily="34" charset="0"/>
              </a:rPr>
              <a:t> the customer’s requirement.</a:t>
            </a:r>
          </a:p>
          <a:p>
            <a:pPr algn="just">
              <a:buFont typeface="Wingdings" panose="05000000000000000000" pitchFamily="2" charset="2"/>
              <a:buChar char="q"/>
            </a:pPr>
            <a:r>
              <a:rPr lang="en-US" sz="1050" b="1" dirty="0">
                <a:latin typeface="Arial" panose="020B0604020202020204" pitchFamily="34" charset="0"/>
                <a:cs typeface="Arial" panose="020B0604020202020204" pitchFamily="34" charset="0"/>
              </a:rPr>
              <a:t>Test planning</a:t>
            </a:r>
          </a:p>
          <a:p>
            <a:pPr algn="just">
              <a:buFont typeface="Wingdings" panose="05000000000000000000" pitchFamily="2" charset="2"/>
              <a:buChar char="Ø"/>
            </a:pPr>
            <a:r>
              <a:rPr lang="en-US" sz="1050" b="1" dirty="0">
                <a:latin typeface="Arial" panose="020B0604020202020204" pitchFamily="34" charset="0"/>
                <a:cs typeface="Arial" panose="020B0604020202020204" pitchFamily="34" charset="0"/>
              </a:rPr>
              <a:t> A test plan document would be required  in details about the testing approach.</a:t>
            </a:r>
          </a:p>
          <a:p>
            <a:pPr algn="just">
              <a:buFont typeface="Wingdings" panose="05000000000000000000" pitchFamily="2" charset="2"/>
              <a:buChar char="q"/>
            </a:pPr>
            <a:r>
              <a:rPr lang="en-US" sz="1050" b="1" dirty="0">
                <a:latin typeface="Arial" panose="020B0604020202020204" pitchFamily="34" charset="0"/>
                <a:cs typeface="Arial" panose="020B0604020202020204" pitchFamily="34" charset="0"/>
              </a:rPr>
              <a:t>Test Development.</a:t>
            </a:r>
          </a:p>
          <a:p>
            <a:pPr algn="just">
              <a:buFont typeface="Wingdings" panose="05000000000000000000" pitchFamily="2" charset="2"/>
              <a:buChar char="Ø"/>
            </a:pPr>
            <a:r>
              <a:rPr lang="en-US" sz="1050" b="1" dirty="0">
                <a:latin typeface="Arial" panose="020B0604020202020204" pitchFamily="34" charset="0"/>
                <a:cs typeface="Arial" panose="020B0604020202020204" pitchFamily="34" charset="0"/>
              </a:rPr>
              <a:t>Test cases are being prepared.</a:t>
            </a:r>
          </a:p>
          <a:p>
            <a:pPr algn="just">
              <a:buFont typeface="Wingdings" panose="05000000000000000000" pitchFamily="2" charset="2"/>
              <a:buChar char="Ø"/>
            </a:pPr>
            <a:r>
              <a:rPr lang="en-US" sz="1050" b="1" dirty="0">
                <a:latin typeface="Arial" panose="020B0604020202020204" pitchFamily="34" charset="0"/>
                <a:cs typeface="Arial" panose="020B0604020202020204" pitchFamily="34" charset="0"/>
              </a:rPr>
              <a:t>Test scenarios would be identified.</a:t>
            </a:r>
          </a:p>
          <a:p>
            <a:pPr algn="just">
              <a:buFont typeface="Wingdings" panose="05000000000000000000" pitchFamily="2" charset="2"/>
              <a:buChar char="Ø"/>
            </a:pPr>
            <a:r>
              <a:rPr lang="en-US" sz="1050" b="1" dirty="0">
                <a:latin typeface="Arial" panose="020B0604020202020204" pitchFamily="34" charset="0"/>
                <a:cs typeface="Arial" panose="020B0604020202020204" pitchFamily="34" charset="0"/>
              </a:rPr>
              <a:t>Full coverage of testing would have been covered.</a:t>
            </a:r>
          </a:p>
          <a:p>
            <a:pPr algn="just">
              <a:buFont typeface="Wingdings" panose="05000000000000000000" pitchFamily="2" charset="2"/>
              <a:buChar char="q"/>
            </a:pPr>
            <a:r>
              <a:rPr lang="en-US" sz="1050" b="1" dirty="0">
                <a:latin typeface="Arial" panose="020B0604020202020204" pitchFamily="34" charset="0"/>
                <a:cs typeface="Arial" panose="020B0604020202020204" pitchFamily="34" charset="0"/>
              </a:rPr>
              <a:t>Test Environment setup</a:t>
            </a:r>
          </a:p>
          <a:p>
            <a:pPr algn="just">
              <a:buFont typeface="Wingdings" panose="05000000000000000000" pitchFamily="2" charset="2"/>
              <a:buChar char="Ø"/>
            </a:pPr>
            <a:r>
              <a:rPr lang="en-US" sz="1050" b="1" dirty="0">
                <a:latin typeface="Arial" panose="020B0604020202020204" pitchFamily="34" charset="0"/>
                <a:cs typeface="Arial" panose="020B0604020202020204" pitchFamily="34" charset="0"/>
              </a:rPr>
              <a:t>Here, we have to set up and launch the testing environments.</a:t>
            </a:r>
          </a:p>
          <a:p>
            <a:pPr algn="just">
              <a:buFont typeface="Wingdings" panose="05000000000000000000" pitchFamily="2" charset="2"/>
              <a:buChar char="Ø"/>
            </a:pPr>
            <a:r>
              <a:rPr lang="en-US" sz="1050" b="1" dirty="0">
                <a:latin typeface="Arial" panose="020B0604020202020204" pitchFamily="34" charset="0"/>
                <a:cs typeface="Arial" panose="020B0604020202020204" pitchFamily="34" charset="0"/>
              </a:rPr>
              <a:t>During this time, many testing instruments/techniques would be implemented.</a:t>
            </a:r>
          </a:p>
          <a:p>
            <a:pPr algn="just">
              <a:buFont typeface="Wingdings" panose="05000000000000000000" pitchFamily="2" charset="2"/>
              <a:buChar char="Ø"/>
            </a:pPr>
            <a:r>
              <a:rPr lang="en-US" sz="1050" b="1" dirty="0">
                <a:latin typeface="Arial" panose="020B0604020202020204" pitchFamily="34" charset="0"/>
                <a:cs typeface="Arial" panose="020B0604020202020204" pitchFamily="34" charset="0"/>
              </a:rPr>
              <a:t>Multiple environment would be launched in order to test the product perfectly.</a:t>
            </a:r>
          </a:p>
          <a:p>
            <a:pPr algn="just">
              <a:buFont typeface="Wingdings" panose="05000000000000000000" pitchFamily="2" charset="2"/>
              <a:buChar char="q"/>
            </a:pPr>
            <a:r>
              <a:rPr lang="en-US" sz="1050" b="1" dirty="0">
                <a:latin typeface="Arial" panose="020B0604020202020204" pitchFamily="34" charset="0"/>
                <a:cs typeface="Arial" panose="020B0604020202020204" pitchFamily="34" charset="0"/>
              </a:rPr>
              <a:t>Test execution:</a:t>
            </a:r>
          </a:p>
          <a:p>
            <a:pPr algn="just">
              <a:buFont typeface="Wingdings" panose="05000000000000000000" pitchFamily="2" charset="2"/>
              <a:buChar char="Ø"/>
            </a:pPr>
            <a:r>
              <a:rPr lang="en-US" sz="1050" b="1" dirty="0">
                <a:latin typeface="Arial" panose="020B0604020202020204" pitchFamily="34" charset="0"/>
                <a:cs typeface="Arial" panose="020B0604020202020204" pitchFamily="34" charset="0"/>
              </a:rPr>
              <a:t>Test execution are to be done by executing the test cases in order to validate the feature in the deployed environment.</a:t>
            </a:r>
          </a:p>
          <a:p>
            <a:pPr algn="just">
              <a:buFont typeface="Wingdings" panose="05000000000000000000" pitchFamily="2" charset="2"/>
              <a:buChar char="Ø"/>
            </a:pPr>
            <a:r>
              <a:rPr lang="en-US" sz="1050" b="1" dirty="0">
                <a:latin typeface="Arial" panose="020B0604020202020204" pitchFamily="34" charset="0"/>
                <a:cs typeface="Arial" panose="020B0604020202020204" pitchFamily="34" charset="0"/>
              </a:rPr>
              <a:t>The test data should be using appropriately in order to get the best results.</a:t>
            </a:r>
          </a:p>
          <a:p>
            <a:pPr algn="just">
              <a:buFont typeface="Wingdings" panose="05000000000000000000" pitchFamily="2" charset="2"/>
              <a:buChar char="q"/>
            </a:pPr>
            <a:r>
              <a:rPr lang="en-US" sz="1050" b="1" dirty="0">
                <a:latin typeface="Arial" panose="020B0604020202020204" pitchFamily="34" charset="0"/>
                <a:cs typeface="Arial" panose="020B0604020202020204" pitchFamily="34" charset="0"/>
              </a:rPr>
              <a:t>Test Closure:</a:t>
            </a:r>
          </a:p>
          <a:p>
            <a:pPr algn="just">
              <a:buFont typeface="Wingdings" panose="05000000000000000000" pitchFamily="2" charset="2"/>
              <a:buChar char="Ø"/>
            </a:pPr>
            <a:r>
              <a:rPr lang="en-US" sz="1050" b="1" dirty="0">
                <a:latin typeface="Arial" panose="020B0604020202020204" pitchFamily="34" charset="0"/>
                <a:cs typeface="Arial" panose="020B0604020202020204" pitchFamily="34" charset="0"/>
              </a:rPr>
              <a:t>All the test cases are executed.</a:t>
            </a:r>
          </a:p>
          <a:p>
            <a:pPr algn="just">
              <a:buFont typeface="Wingdings" panose="05000000000000000000" pitchFamily="2" charset="2"/>
              <a:buChar char="Ø"/>
            </a:pPr>
            <a:r>
              <a:rPr lang="en-US" sz="1050" b="1" dirty="0">
                <a:latin typeface="Arial" panose="020B0604020202020204" pitchFamily="34" charset="0"/>
                <a:cs typeface="Arial" panose="020B0604020202020204" pitchFamily="34" charset="0"/>
              </a:rPr>
              <a:t>All the tests should be summarized along with the results.</a:t>
            </a:r>
          </a:p>
          <a:p>
            <a:pPr algn="just">
              <a:buFont typeface="Wingdings" panose="05000000000000000000" pitchFamily="2" charset="2"/>
              <a:buChar char="Ø"/>
            </a:pPr>
            <a:r>
              <a:rPr lang="en-US" sz="1050" b="1" dirty="0">
                <a:latin typeface="Arial" panose="020B0604020202020204" pitchFamily="34" charset="0"/>
                <a:cs typeface="Arial" panose="020B0604020202020204" pitchFamily="34" charset="0"/>
              </a:rPr>
              <a:t>All the test result should be published to the team.</a:t>
            </a:r>
          </a:p>
          <a:p>
            <a:pPr algn="just"/>
            <a:endParaRPr lang="en-IN" sz="1050" b="1" dirty="0"/>
          </a:p>
        </p:txBody>
      </p:sp>
      <p:sp>
        <p:nvSpPr>
          <p:cNvPr id="4" name="Text Placeholder 3">
            <a:extLst>
              <a:ext uri="{FF2B5EF4-FFF2-40B4-BE49-F238E27FC236}">
                <a16:creationId xmlns:a16="http://schemas.microsoft.com/office/drawing/2014/main" id="{8B64659B-22A0-8145-3045-6C9AEC1CF584}"/>
              </a:ext>
            </a:extLst>
          </p:cNvPr>
          <p:cNvSpPr>
            <a:spLocks noGrp="1"/>
          </p:cNvSpPr>
          <p:nvPr>
            <p:ph type="body" sz="quarter" idx="14"/>
          </p:nvPr>
        </p:nvSpPr>
        <p:spPr>
          <a:xfrm>
            <a:off x="463549" y="1047566"/>
            <a:ext cx="11260279" cy="435006"/>
          </a:xfrm>
        </p:spPr>
        <p:txBody>
          <a:bodyPr/>
          <a:lstStyle/>
          <a:p>
            <a:r>
              <a:rPr lang="en-US" sz="2000" b="1" dirty="0">
                <a:latin typeface="Arial" panose="020B0604020202020204" pitchFamily="34" charset="0"/>
                <a:cs typeface="Arial" panose="020B0604020202020204" pitchFamily="34" charset="0"/>
              </a:rPr>
              <a:t>Software Testing Life Cycle phases:</a:t>
            </a:r>
          </a:p>
          <a:p>
            <a:endParaRPr lang="en-IN" dirty="0"/>
          </a:p>
        </p:txBody>
      </p:sp>
      <p:sp>
        <p:nvSpPr>
          <p:cNvPr id="5" name="Title 4">
            <a:extLst>
              <a:ext uri="{FF2B5EF4-FFF2-40B4-BE49-F238E27FC236}">
                <a16:creationId xmlns:a16="http://schemas.microsoft.com/office/drawing/2014/main" id="{1286BDB8-308D-9184-6063-71BB3C1DBEE2}"/>
              </a:ext>
            </a:extLst>
          </p:cNvPr>
          <p:cNvSpPr>
            <a:spLocks noGrp="1"/>
          </p:cNvSpPr>
          <p:nvPr>
            <p:ph type="title"/>
          </p:nvPr>
        </p:nvSpPr>
        <p:spPr/>
        <p:txBody>
          <a:bodyPr/>
          <a:lstStyle/>
          <a:p>
            <a:r>
              <a:rPr lang="en-US" b="1" dirty="0">
                <a:effectLst>
                  <a:outerShdw blurRad="38100" dist="38100" dir="2700000" algn="tl">
                    <a:srgbClr val="000000">
                      <a:alpha val="43137"/>
                    </a:srgbClr>
                  </a:outerShdw>
                </a:effectLst>
              </a:rPr>
              <a:t>Learning 7 | My takeaways</a:t>
            </a:r>
            <a:endParaRPr lang="en-IN" dirty="0"/>
          </a:p>
        </p:txBody>
      </p:sp>
      <p:sp>
        <p:nvSpPr>
          <p:cNvPr id="6" name="Slide Number Placeholder 5">
            <a:extLst>
              <a:ext uri="{FF2B5EF4-FFF2-40B4-BE49-F238E27FC236}">
                <a16:creationId xmlns:a16="http://schemas.microsoft.com/office/drawing/2014/main" id="{19AC62ED-EF0E-9F28-5A34-BAF725E256F0}"/>
              </a:ext>
            </a:extLst>
          </p:cNvPr>
          <p:cNvSpPr>
            <a:spLocks noGrp="1"/>
          </p:cNvSpPr>
          <p:nvPr>
            <p:ph type="sldNum" sz="quarter" idx="15"/>
          </p:nvPr>
        </p:nvSpPr>
        <p:spPr/>
        <p:txBody>
          <a:bodyPr/>
          <a:lstStyle/>
          <a:p>
            <a:fld id="{0879F475-59B1-4993-848A-C2B683DE9AF5}" type="slidenum">
              <a:rPr lang="en-IN" smtClean="0"/>
              <a:pPr/>
              <a:t>10</a:t>
            </a:fld>
            <a:endParaRPr lang="en-IN" dirty="0"/>
          </a:p>
        </p:txBody>
      </p:sp>
      <p:pic>
        <p:nvPicPr>
          <p:cNvPr id="7" name="Picture 6">
            <a:extLst>
              <a:ext uri="{FF2B5EF4-FFF2-40B4-BE49-F238E27FC236}">
                <a16:creationId xmlns:a16="http://schemas.microsoft.com/office/drawing/2014/main" id="{BA348060-3747-4456-47B0-B075F53870FD}"/>
              </a:ext>
            </a:extLst>
          </p:cNvPr>
          <p:cNvPicPr>
            <a:picLocks noChangeAspect="1"/>
          </p:cNvPicPr>
          <p:nvPr/>
        </p:nvPicPr>
        <p:blipFill>
          <a:blip r:embed="rId2" cstate="screen">
            <a:extLst>
              <a:ext uri="{28A0092B-C50C-407E-A947-70E740481C1C}">
                <a14:useLocalDpi xmlns:a14="http://schemas.microsoft.com/office/drawing/2010/main" val="0"/>
              </a:ext>
            </a:extLst>
          </a:blip>
          <a:stretch>
            <a:fillRect/>
          </a:stretch>
        </p:blipFill>
        <p:spPr>
          <a:xfrm>
            <a:off x="6096000" y="754601"/>
            <a:ext cx="5913120" cy="5486401"/>
          </a:xfrm>
          <a:prstGeom prst="rect">
            <a:avLst/>
          </a:prstGeom>
        </p:spPr>
      </p:pic>
    </p:spTree>
    <p:extLst>
      <p:ext uri="{BB962C8B-B14F-4D97-AF65-F5344CB8AC3E}">
        <p14:creationId xmlns:p14="http://schemas.microsoft.com/office/powerpoint/2010/main" val="393141783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4BB84B-29A7-CE9F-78C1-6E0A265AFCF6}"/>
            </a:ext>
          </a:extLst>
        </p:cNvPr>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2B279814-BACB-5F4F-6991-AB1D9EAF880B}"/>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2B279814-BACB-5F4F-6991-AB1D9EAF880B}"/>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3" name="Title 2">
            <a:extLst>
              <a:ext uri="{FF2B5EF4-FFF2-40B4-BE49-F238E27FC236}">
                <a16:creationId xmlns:a16="http://schemas.microsoft.com/office/drawing/2014/main" id="{01AA4919-768C-7F56-153E-47A03A73DE03}"/>
              </a:ext>
            </a:extLst>
          </p:cNvPr>
          <p:cNvSpPr>
            <a:spLocks noGrp="1"/>
          </p:cNvSpPr>
          <p:nvPr>
            <p:ph type="title"/>
          </p:nvPr>
        </p:nvSpPr>
        <p:spPr>
          <a:xfrm>
            <a:off x="463550" y="-708659"/>
            <a:ext cx="11260278" cy="1900578"/>
          </a:xfrm>
        </p:spPr>
        <p:txBody>
          <a:bodyPr vert="horz" anchor="ctr">
            <a:noAutofit/>
          </a:bodyPr>
          <a:lstStyle/>
          <a:p>
            <a:r>
              <a:rPr lang="en-US" b="1" dirty="0">
                <a:effectLst>
                  <a:outerShdw blurRad="38100" dist="38100" dir="2700000" algn="tl">
                    <a:srgbClr val="000000">
                      <a:alpha val="43137"/>
                    </a:srgbClr>
                  </a:outerShdw>
                </a:effectLst>
              </a:rPr>
              <a:t>Learning 8 | My takeaways</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547462D9-CE85-6EB7-21AA-DB83D971DC82}"/>
              </a:ext>
            </a:extLst>
          </p:cNvPr>
          <p:cNvSpPr>
            <a:spLocks noGrp="1"/>
          </p:cNvSpPr>
          <p:nvPr>
            <p:ph type="sldNum" sz="quarter" idx="15"/>
          </p:nvPr>
        </p:nvSpPr>
        <p:spPr/>
        <p:txBody>
          <a:bodyPr/>
          <a:lstStyle/>
          <a:p>
            <a:fld id="{0879F475-59B1-4993-848A-C2B683DE9AF5}" type="slidenum">
              <a:rPr lang="en-IN" smtClean="0"/>
              <a:pPr/>
              <a:t>11</a:t>
            </a:fld>
            <a:endParaRPr lang="en-IN" dirty="0"/>
          </a:p>
        </p:txBody>
      </p:sp>
      <p:sp>
        <p:nvSpPr>
          <p:cNvPr id="11" name="Content Placeholder 2">
            <a:extLst>
              <a:ext uri="{FF2B5EF4-FFF2-40B4-BE49-F238E27FC236}">
                <a16:creationId xmlns:a16="http://schemas.microsoft.com/office/drawing/2014/main" id="{B325C1CC-3A3C-05F2-A1A0-4D36071A9F8C}"/>
              </a:ext>
            </a:extLst>
          </p:cNvPr>
          <p:cNvSpPr txBox="1">
            <a:spLocks/>
          </p:cNvSpPr>
          <p:nvPr/>
        </p:nvSpPr>
        <p:spPr>
          <a:xfrm>
            <a:off x="394446" y="670560"/>
            <a:ext cx="6132542" cy="5810139"/>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buFont typeface="Wingdings" panose="05000000000000000000" pitchFamily="2" charset="2"/>
              <a:buChar char="Ø"/>
            </a:pPr>
            <a:r>
              <a:rPr lang="en-US" b="1" dirty="0">
                <a:latin typeface="Arial" panose="020B0604020202020204" pitchFamily="34" charset="0"/>
                <a:cs typeface="Arial" panose="020B0604020202020204" pitchFamily="34" charset="0"/>
              </a:rPr>
              <a:t>BUG Life cycle:-</a:t>
            </a:r>
            <a:endParaRPr lang="en-US" sz="1400" dirty="0">
              <a:latin typeface="Arial" panose="020B0604020202020204" pitchFamily="34" charset="0"/>
              <a:cs typeface="Arial" panose="020B0604020202020204" pitchFamily="34" charset="0"/>
            </a:endParaRPr>
          </a:p>
          <a:p>
            <a:pPr algn="just">
              <a:buFont typeface="Wingdings" panose="05000000000000000000" pitchFamily="2" charset="2"/>
              <a:buChar char="Ø"/>
            </a:pPr>
            <a:r>
              <a:rPr lang="en-US" sz="1200" dirty="0">
                <a:latin typeface="Arial" panose="020B0604020202020204" pitchFamily="34" charset="0"/>
                <a:cs typeface="Arial" panose="020B0604020202020204" pitchFamily="34" charset="0"/>
              </a:rPr>
              <a:t>The point when you raise the Bug and the point when you close the Bug, is known as Bug Life Cycle.</a:t>
            </a:r>
          </a:p>
          <a:p>
            <a:pPr algn="just">
              <a:buFont typeface="Wingdings" panose="05000000000000000000" pitchFamily="2" charset="2"/>
              <a:buChar char="Ø"/>
            </a:pPr>
            <a:r>
              <a:rPr lang="en-US" b="1" dirty="0">
                <a:latin typeface="Arial" panose="020B0604020202020204" pitchFamily="34" charset="0"/>
                <a:cs typeface="Arial" panose="020B0604020202020204" pitchFamily="34" charset="0"/>
              </a:rPr>
              <a:t>Stages:-</a:t>
            </a:r>
            <a:endParaRPr lang="en-US" sz="1400" b="1" dirty="0">
              <a:latin typeface="Arial" panose="020B0604020202020204" pitchFamily="34" charset="0"/>
              <a:cs typeface="Arial" panose="020B0604020202020204" pitchFamily="34" charset="0"/>
            </a:endParaRPr>
          </a:p>
          <a:p>
            <a:pPr algn="just">
              <a:buFont typeface="Wingdings" panose="05000000000000000000" pitchFamily="2" charset="2"/>
              <a:buChar char="q"/>
            </a:pPr>
            <a:r>
              <a:rPr lang="en-US" sz="1200" b="1" dirty="0">
                <a:latin typeface="Arial" panose="020B0604020202020204" pitchFamily="34" charset="0"/>
                <a:cs typeface="Arial" panose="020B0604020202020204" pitchFamily="34" charset="0"/>
              </a:rPr>
              <a:t>New</a:t>
            </a:r>
            <a:r>
              <a:rPr lang="en-US" sz="1200" dirty="0">
                <a:latin typeface="Arial" panose="020B0604020202020204" pitchFamily="34" charset="0"/>
                <a:cs typeface="Arial" panose="020B0604020202020204" pitchFamily="34" charset="0"/>
              </a:rPr>
              <a:t>:- When a QA arises the Bug.</a:t>
            </a:r>
          </a:p>
          <a:p>
            <a:pPr algn="just">
              <a:buFont typeface="Wingdings" panose="05000000000000000000" pitchFamily="2" charset="2"/>
              <a:buChar char="q"/>
            </a:pPr>
            <a:r>
              <a:rPr lang="en-US" sz="1200" b="1" dirty="0">
                <a:latin typeface="Arial" panose="020B0604020202020204" pitchFamily="34" charset="0"/>
                <a:cs typeface="Arial" panose="020B0604020202020204" pitchFamily="34" charset="0"/>
              </a:rPr>
              <a:t>Assign</a:t>
            </a:r>
            <a:r>
              <a:rPr lang="en-US" sz="1200" dirty="0">
                <a:latin typeface="Arial" panose="020B0604020202020204" pitchFamily="34" charset="0"/>
                <a:cs typeface="Arial" panose="020B0604020202020204" pitchFamily="34" charset="0"/>
              </a:rPr>
              <a:t>:- When the QA assign to a developer to fix the Bug.</a:t>
            </a:r>
          </a:p>
          <a:p>
            <a:pPr algn="just">
              <a:buFont typeface="Wingdings" panose="05000000000000000000" pitchFamily="2" charset="2"/>
              <a:buChar char="q"/>
            </a:pPr>
            <a:r>
              <a:rPr lang="en-US" sz="1200" b="1" dirty="0">
                <a:latin typeface="Arial" panose="020B0604020202020204" pitchFamily="34" charset="0"/>
                <a:cs typeface="Arial" panose="020B0604020202020204" pitchFamily="34" charset="0"/>
              </a:rPr>
              <a:t>Open</a:t>
            </a:r>
            <a:r>
              <a:rPr lang="en-US" sz="1200" dirty="0">
                <a:latin typeface="Arial" panose="020B0604020202020204" pitchFamily="34" charset="0"/>
                <a:cs typeface="Arial" panose="020B0604020202020204" pitchFamily="34" charset="0"/>
              </a:rPr>
              <a:t>:- The Developer open the Bug task and going to analysis the bug.</a:t>
            </a:r>
          </a:p>
          <a:p>
            <a:pPr algn="just">
              <a:buFont typeface="Wingdings" panose="05000000000000000000" pitchFamily="2" charset="2"/>
              <a:buChar char="q"/>
            </a:pPr>
            <a:r>
              <a:rPr lang="en-US" sz="1200" b="1" dirty="0">
                <a:latin typeface="Arial" panose="020B0604020202020204" pitchFamily="34" charset="0"/>
                <a:cs typeface="Arial" panose="020B0604020202020204" pitchFamily="34" charset="0"/>
              </a:rPr>
              <a:t>Fixed</a:t>
            </a:r>
            <a:r>
              <a:rPr lang="en-US" sz="1200" dirty="0">
                <a:latin typeface="Arial" panose="020B0604020202020204" pitchFamily="34" charset="0"/>
                <a:cs typeface="Arial" panose="020B0604020202020204" pitchFamily="34" charset="0"/>
              </a:rPr>
              <a:t>:- After Analysis, the Developer going to fix the bug by modifying in their code.</a:t>
            </a:r>
          </a:p>
          <a:p>
            <a:pPr algn="just">
              <a:buFont typeface="Wingdings" panose="05000000000000000000" pitchFamily="2" charset="2"/>
              <a:buChar char="q"/>
            </a:pPr>
            <a:r>
              <a:rPr lang="en-US" sz="1200" b="1" dirty="0">
                <a:latin typeface="Arial" panose="020B0604020202020204" pitchFamily="34" charset="0"/>
                <a:cs typeface="Arial" panose="020B0604020202020204" pitchFamily="34" charset="0"/>
              </a:rPr>
              <a:t>Test</a:t>
            </a:r>
            <a:r>
              <a:rPr lang="en-US" sz="1200" dirty="0">
                <a:latin typeface="Arial" panose="020B0604020202020204" pitchFamily="34" charset="0"/>
                <a:cs typeface="Arial" panose="020B0604020202020204" pitchFamily="34" charset="0"/>
              </a:rPr>
              <a:t>:- After fixing the Bug, the QA going to test whether it is working correctly or not according to the customer's requirement.</a:t>
            </a:r>
          </a:p>
          <a:p>
            <a:pPr algn="just">
              <a:buFont typeface="Wingdings" panose="05000000000000000000" pitchFamily="2" charset="2"/>
              <a:buChar char="q"/>
            </a:pPr>
            <a:r>
              <a:rPr lang="en-US" sz="1200" b="1" dirty="0">
                <a:latin typeface="Arial" panose="020B0604020202020204" pitchFamily="34" charset="0"/>
                <a:cs typeface="Arial" panose="020B0604020202020204" pitchFamily="34" charset="0"/>
              </a:rPr>
              <a:t>Verified</a:t>
            </a:r>
            <a:r>
              <a:rPr lang="en-US" sz="1200" dirty="0">
                <a:latin typeface="Arial" panose="020B0604020202020204" pitchFamily="34" charset="0"/>
                <a:cs typeface="Arial" panose="020B0604020202020204" pitchFamily="34" charset="0"/>
              </a:rPr>
              <a:t>:- After all test cases passed, The QA going to verify the application and marked the app is bug free and that it was resolved.  </a:t>
            </a:r>
          </a:p>
          <a:p>
            <a:pPr algn="just">
              <a:buFont typeface="Wingdings" panose="05000000000000000000" pitchFamily="2" charset="2"/>
              <a:buChar char="q"/>
            </a:pPr>
            <a:r>
              <a:rPr lang="en-US" sz="1200" b="1" dirty="0">
                <a:latin typeface="Arial" panose="020B0604020202020204" pitchFamily="34" charset="0"/>
                <a:cs typeface="Arial" panose="020B0604020202020204" pitchFamily="34" charset="0"/>
              </a:rPr>
              <a:t>Closed</a:t>
            </a:r>
            <a:r>
              <a:rPr lang="en-US" sz="1200" dirty="0">
                <a:latin typeface="Arial" panose="020B0604020202020204" pitchFamily="34" charset="0"/>
                <a:cs typeface="Arial" panose="020B0604020202020204" pitchFamily="34" charset="0"/>
              </a:rPr>
              <a:t>:- Then the QA going to close the Bug ticket.</a:t>
            </a:r>
          </a:p>
          <a:p>
            <a:pPr algn="just">
              <a:buFont typeface="Wingdings" panose="05000000000000000000" pitchFamily="2" charset="2"/>
              <a:buChar char="q"/>
            </a:pPr>
            <a:r>
              <a:rPr lang="en-US" sz="1200" b="1" dirty="0">
                <a:latin typeface="Arial" panose="020B0604020202020204" pitchFamily="34" charset="0"/>
                <a:cs typeface="Arial" panose="020B0604020202020204" pitchFamily="34" charset="0"/>
              </a:rPr>
              <a:t>Reopened</a:t>
            </a:r>
            <a:r>
              <a:rPr lang="en-US" sz="1200" dirty="0">
                <a:latin typeface="Arial" panose="020B0604020202020204" pitchFamily="34" charset="0"/>
                <a:cs typeface="Arial" panose="020B0604020202020204" pitchFamily="34" charset="0"/>
              </a:rPr>
              <a:t>:- If any Bug found in future, then the QA reopened the bug issue and arise a ticket.</a:t>
            </a:r>
          </a:p>
          <a:p>
            <a:pPr algn="just">
              <a:buFont typeface="Wingdings" panose="05000000000000000000" pitchFamily="2" charset="2"/>
              <a:buChar char="q"/>
            </a:pPr>
            <a:r>
              <a:rPr lang="en-US" sz="1200" b="1" dirty="0">
                <a:latin typeface="Arial" panose="020B0604020202020204" pitchFamily="34" charset="0"/>
                <a:cs typeface="Arial" panose="020B0604020202020204" pitchFamily="34" charset="0"/>
              </a:rPr>
              <a:t>Duplicate</a:t>
            </a:r>
            <a:r>
              <a:rPr lang="en-US" sz="1200" dirty="0">
                <a:latin typeface="Arial" panose="020B0604020202020204" pitchFamily="34" charset="0"/>
                <a:cs typeface="Arial" panose="020B0604020202020204" pitchFamily="34" charset="0"/>
              </a:rPr>
              <a:t>:- If some development team already worked with the same Bug, then the assigned development team make them duplicate bug issue and close the ticket.</a:t>
            </a:r>
          </a:p>
          <a:p>
            <a:pPr algn="just">
              <a:buFont typeface="Wingdings" panose="05000000000000000000" pitchFamily="2" charset="2"/>
              <a:buChar char="q"/>
            </a:pPr>
            <a:r>
              <a:rPr lang="en-US" sz="1200" b="1" dirty="0">
                <a:latin typeface="Arial" panose="020B0604020202020204" pitchFamily="34" charset="0"/>
                <a:cs typeface="Arial" panose="020B0604020202020204" pitchFamily="34" charset="0"/>
              </a:rPr>
              <a:t>Rejected</a:t>
            </a:r>
            <a:r>
              <a:rPr lang="en-US" sz="1200" dirty="0">
                <a:latin typeface="Arial" panose="020B0604020202020204" pitchFamily="34" charset="0"/>
                <a:cs typeface="Arial" panose="020B0604020202020204" pitchFamily="34" charset="0"/>
              </a:rPr>
              <a:t>:- If the Bug is not according to the requirement, then the development team going to reject the Bug issue.</a:t>
            </a:r>
          </a:p>
          <a:p>
            <a:pPr algn="just">
              <a:buFont typeface="Wingdings" panose="05000000000000000000" pitchFamily="2" charset="2"/>
              <a:buChar char="q"/>
            </a:pPr>
            <a:r>
              <a:rPr lang="en-US" sz="1200" b="1" dirty="0">
                <a:latin typeface="Arial" panose="020B0604020202020204" pitchFamily="34" charset="0"/>
                <a:cs typeface="Arial" panose="020B0604020202020204" pitchFamily="34" charset="0"/>
              </a:rPr>
              <a:t>Deferred</a:t>
            </a:r>
            <a:r>
              <a:rPr lang="en-US" sz="1200" dirty="0">
                <a:latin typeface="Arial" panose="020B0604020202020204" pitchFamily="34" charset="0"/>
                <a:cs typeface="Arial" panose="020B0604020202020204" pitchFamily="34" charset="0"/>
              </a:rPr>
              <a:t>:- The development team already being assigned with the new Bug issue and the team worked in other bug issue with high priority, then the team deferred the bug issue and planned for next sprint.</a:t>
            </a:r>
          </a:p>
          <a:p>
            <a:pPr algn="just">
              <a:buFont typeface="Wingdings" panose="05000000000000000000" pitchFamily="2" charset="2"/>
              <a:buChar char="q"/>
            </a:pPr>
            <a:r>
              <a:rPr lang="en-US" sz="1200" b="1" dirty="0">
                <a:latin typeface="Arial" panose="020B0604020202020204" pitchFamily="34" charset="0"/>
                <a:cs typeface="Arial" panose="020B0604020202020204" pitchFamily="34" charset="0"/>
              </a:rPr>
              <a:t>Next Release</a:t>
            </a:r>
            <a:r>
              <a:rPr lang="en-US" sz="1200" dirty="0">
                <a:latin typeface="Arial" panose="020B0604020202020204" pitchFamily="34" charset="0"/>
                <a:cs typeface="Arial" panose="020B0604020202020204" pitchFamily="34" charset="0"/>
              </a:rPr>
              <a:t>:- It is the Next sprint.</a:t>
            </a:r>
          </a:p>
          <a:p>
            <a:pPr algn="just">
              <a:buFont typeface="Wingdings" panose="05000000000000000000" pitchFamily="2" charset="2"/>
              <a:buChar char="Ø"/>
            </a:pPr>
            <a:endParaRPr lang="en-US" sz="1200" dirty="0">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19F21CBF-CB98-FA03-D025-DB7E6ACEF67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623232" y="670560"/>
            <a:ext cx="5363028" cy="5717613"/>
          </a:xfrm>
          <a:prstGeom prst="rect">
            <a:avLst/>
          </a:prstGeom>
        </p:spPr>
      </p:pic>
    </p:spTree>
    <p:extLst>
      <p:ext uri="{BB962C8B-B14F-4D97-AF65-F5344CB8AC3E}">
        <p14:creationId xmlns:p14="http://schemas.microsoft.com/office/powerpoint/2010/main" val="130564845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808F86-B4DE-4054-D7B6-2DB19DC7C83D}"/>
            </a:ext>
          </a:extLst>
        </p:cNvPr>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DA7619AA-B157-EF4C-CF59-CFACC2FD513D}"/>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DA7619AA-B157-EF4C-CF59-CFACC2FD513D}"/>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3" name="Title 2">
            <a:extLst>
              <a:ext uri="{FF2B5EF4-FFF2-40B4-BE49-F238E27FC236}">
                <a16:creationId xmlns:a16="http://schemas.microsoft.com/office/drawing/2014/main" id="{EAB67FC4-895E-5E42-4758-BAAA7BF32161}"/>
              </a:ext>
            </a:extLst>
          </p:cNvPr>
          <p:cNvSpPr>
            <a:spLocks noGrp="1"/>
          </p:cNvSpPr>
          <p:nvPr>
            <p:ph type="title"/>
          </p:nvPr>
        </p:nvSpPr>
        <p:spPr>
          <a:xfrm>
            <a:off x="463550" y="-708659"/>
            <a:ext cx="11260278" cy="1900578"/>
          </a:xfrm>
        </p:spPr>
        <p:txBody>
          <a:bodyPr vert="horz" anchor="ctr">
            <a:noAutofit/>
          </a:bodyPr>
          <a:lstStyle/>
          <a:p>
            <a:r>
              <a:rPr lang="en-US" b="1" dirty="0">
                <a:effectLst>
                  <a:outerShdw blurRad="38100" dist="38100" dir="2700000" algn="tl">
                    <a:srgbClr val="000000">
                      <a:alpha val="43137"/>
                    </a:srgbClr>
                  </a:outerShdw>
                </a:effectLst>
              </a:rPr>
              <a:t>Learning 8 | My takeaways</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993AF28E-E761-ED29-B337-27DC0057B254}"/>
              </a:ext>
            </a:extLst>
          </p:cNvPr>
          <p:cNvSpPr>
            <a:spLocks noGrp="1"/>
          </p:cNvSpPr>
          <p:nvPr>
            <p:ph type="sldNum" sz="quarter" idx="15"/>
          </p:nvPr>
        </p:nvSpPr>
        <p:spPr/>
        <p:txBody>
          <a:bodyPr/>
          <a:lstStyle/>
          <a:p>
            <a:fld id="{0879F475-59B1-4993-848A-C2B683DE9AF5}" type="slidenum">
              <a:rPr lang="en-IN" smtClean="0"/>
              <a:pPr/>
              <a:t>12</a:t>
            </a:fld>
            <a:endParaRPr lang="en-IN" dirty="0"/>
          </a:p>
        </p:txBody>
      </p:sp>
      <p:sp>
        <p:nvSpPr>
          <p:cNvPr id="11" name="Content Placeholder 2">
            <a:extLst>
              <a:ext uri="{FF2B5EF4-FFF2-40B4-BE49-F238E27FC236}">
                <a16:creationId xmlns:a16="http://schemas.microsoft.com/office/drawing/2014/main" id="{C29898C6-ED1C-2595-8BF4-0289A9571934}"/>
              </a:ext>
            </a:extLst>
          </p:cNvPr>
          <p:cNvSpPr txBox="1">
            <a:spLocks/>
          </p:cNvSpPr>
          <p:nvPr/>
        </p:nvSpPr>
        <p:spPr>
          <a:xfrm>
            <a:off x="394446" y="670560"/>
            <a:ext cx="11033245" cy="6080760"/>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buFont typeface="Wingdings" panose="05000000000000000000" pitchFamily="2" charset="2"/>
              <a:buChar char="Ø"/>
            </a:pPr>
            <a:r>
              <a:rPr lang="en-US" sz="1800" b="1" dirty="0">
                <a:latin typeface="Arial" panose="020B0604020202020204" pitchFamily="34" charset="0"/>
                <a:cs typeface="Arial" panose="020B0604020202020204" pitchFamily="34" charset="0"/>
              </a:rPr>
              <a:t>Requirement traceability matrix:</a:t>
            </a:r>
          </a:p>
          <a:p>
            <a:pPr algn="just">
              <a:buFont typeface="Wingdings" panose="05000000000000000000" pitchFamily="2" charset="2"/>
              <a:buChar char="§"/>
            </a:pPr>
            <a:r>
              <a:rPr lang="en-US" sz="1400" dirty="0">
                <a:latin typeface="Arial" panose="020B0604020202020204" pitchFamily="34" charset="0"/>
                <a:cs typeface="Arial" panose="020B0604020202020204" pitchFamily="34" charset="0"/>
              </a:rPr>
              <a:t>RTM stands for Requirement Traceability matrix. RTM maps all the requirements with the test cases. By using this document one can verify test cases cover all functionality of the application as per the requirements of the customer.</a:t>
            </a:r>
          </a:p>
          <a:p>
            <a:pPr algn="just">
              <a:buFont typeface="Wingdings" panose="05000000000000000000" pitchFamily="2" charset="2"/>
              <a:buChar char="§"/>
            </a:pPr>
            <a:r>
              <a:rPr lang="en-US" sz="1400" dirty="0">
                <a:latin typeface="Arial" panose="020B0604020202020204" pitchFamily="34" charset="0"/>
                <a:cs typeface="Arial" panose="020B0604020202020204" pitchFamily="34" charset="0"/>
              </a:rPr>
              <a:t>Requirements: Requirements of a particular project from the client. </a:t>
            </a:r>
          </a:p>
          <a:p>
            <a:pPr algn="just">
              <a:buFont typeface="Wingdings" panose="05000000000000000000" pitchFamily="2" charset="2"/>
              <a:buChar char="§"/>
            </a:pPr>
            <a:r>
              <a:rPr lang="en-US" sz="1400" dirty="0">
                <a:latin typeface="Arial" panose="020B0604020202020204" pitchFamily="34" charset="0"/>
                <a:cs typeface="Arial" panose="020B0604020202020204" pitchFamily="34" charset="0"/>
              </a:rPr>
              <a:t>Traceability: The ability to trace the tests.</a:t>
            </a:r>
          </a:p>
          <a:p>
            <a:pPr algn="just">
              <a:buFont typeface="Wingdings" panose="05000000000000000000" pitchFamily="2" charset="2"/>
              <a:buChar char="§"/>
            </a:pPr>
            <a:r>
              <a:rPr lang="en-US" sz="1400" dirty="0">
                <a:latin typeface="Arial" panose="020B0604020202020204" pitchFamily="34" charset="0"/>
                <a:cs typeface="Arial" panose="020B0604020202020204" pitchFamily="34" charset="0"/>
              </a:rPr>
              <a:t>Matrix: The data which can be stored in rows and columns form</a:t>
            </a:r>
            <a:r>
              <a:rPr lang="en-US" sz="1200" dirty="0">
                <a:latin typeface="Arial" panose="020B0604020202020204" pitchFamily="34" charset="0"/>
                <a:cs typeface="Arial" panose="020B0604020202020204" pitchFamily="34" charset="0"/>
              </a:rPr>
              <a:t>.</a:t>
            </a:r>
          </a:p>
          <a:p>
            <a:pPr algn="just">
              <a:buFont typeface="Wingdings" panose="05000000000000000000" pitchFamily="2" charset="2"/>
              <a:buChar char="Ø"/>
            </a:pPr>
            <a:endParaRPr lang="en-US" sz="1200" dirty="0">
              <a:latin typeface="Arial" panose="020B0604020202020204" pitchFamily="34" charset="0"/>
              <a:cs typeface="Arial" panose="020B0604020202020204" pitchFamily="34" charset="0"/>
            </a:endParaRPr>
          </a:p>
          <a:p>
            <a:pPr algn="just">
              <a:buFont typeface="Wingdings" panose="05000000000000000000" pitchFamily="2" charset="2"/>
              <a:buChar char="Ø"/>
            </a:pPr>
            <a:endParaRPr lang="en-US" sz="1200" dirty="0">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E120ACCD-DCAA-CB87-E4C7-F15AE1DDC29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4309" y="2571137"/>
            <a:ext cx="10452331" cy="4079835"/>
          </a:xfrm>
          <a:prstGeom prst="rect">
            <a:avLst/>
          </a:prstGeom>
        </p:spPr>
      </p:pic>
    </p:spTree>
    <p:extLst>
      <p:ext uri="{BB962C8B-B14F-4D97-AF65-F5344CB8AC3E}">
        <p14:creationId xmlns:p14="http://schemas.microsoft.com/office/powerpoint/2010/main" val="186165265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159DEE-D352-033F-5842-BE30BFCD4F44}"/>
            </a:ext>
          </a:extLst>
        </p:cNvPr>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841A5C4F-27CE-7C03-60BB-9C299B71960D}"/>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841A5C4F-27CE-7C03-60BB-9C299B71960D}"/>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3" name="Title 2">
            <a:extLst>
              <a:ext uri="{FF2B5EF4-FFF2-40B4-BE49-F238E27FC236}">
                <a16:creationId xmlns:a16="http://schemas.microsoft.com/office/drawing/2014/main" id="{A472F5A1-F877-0C48-98F1-34A9AC475C97}"/>
              </a:ext>
            </a:extLst>
          </p:cNvPr>
          <p:cNvSpPr>
            <a:spLocks noGrp="1"/>
          </p:cNvSpPr>
          <p:nvPr>
            <p:ph type="title"/>
          </p:nvPr>
        </p:nvSpPr>
        <p:spPr>
          <a:xfrm>
            <a:off x="298202" y="-205739"/>
            <a:ext cx="11260278" cy="1900578"/>
          </a:xfrm>
        </p:spPr>
        <p:txBody>
          <a:bodyPr vert="horz" anchor="ctr">
            <a:noAutofit/>
          </a:bodyPr>
          <a:lstStyle/>
          <a:p>
            <a:r>
              <a:rPr lang="en-US" b="1" dirty="0">
                <a:effectLst>
                  <a:outerShdw blurRad="38100" dist="38100" dir="2700000" algn="tl">
                    <a:srgbClr val="000000">
                      <a:alpha val="43137"/>
                    </a:srgbClr>
                  </a:outerShdw>
                </a:effectLst>
              </a:rPr>
              <a:t>Learning 9 | My takeaways</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C27A25D4-5F4E-68EB-6848-B24333058205}"/>
              </a:ext>
            </a:extLst>
          </p:cNvPr>
          <p:cNvSpPr>
            <a:spLocks noGrp="1"/>
          </p:cNvSpPr>
          <p:nvPr>
            <p:ph type="sldNum" sz="quarter" idx="15"/>
          </p:nvPr>
        </p:nvSpPr>
        <p:spPr/>
        <p:txBody>
          <a:bodyPr/>
          <a:lstStyle/>
          <a:p>
            <a:fld id="{0879F475-59B1-4993-848A-C2B683DE9AF5}" type="slidenum">
              <a:rPr lang="en-IN" smtClean="0"/>
              <a:pPr/>
              <a:t>13</a:t>
            </a:fld>
            <a:endParaRPr lang="en-IN" dirty="0"/>
          </a:p>
        </p:txBody>
      </p:sp>
      <p:sp>
        <p:nvSpPr>
          <p:cNvPr id="11" name="Content Placeholder 2">
            <a:extLst>
              <a:ext uri="{FF2B5EF4-FFF2-40B4-BE49-F238E27FC236}">
                <a16:creationId xmlns:a16="http://schemas.microsoft.com/office/drawing/2014/main" id="{EC484833-962B-169C-C9F4-35424478EFA8}"/>
              </a:ext>
            </a:extLst>
          </p:cNvPr>
          <p:cNvSpPr txBox="1">
            <a:spLocks/>
          </p:cNvSpPr>
          <p:nvPr/>
        </p:nvSpPr>
        <p:spPr>
          <a:xfrm>
            <a:off x="394446" y="1100831"/>
            <a:ext cx="11622294" cy="5287342"/>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buFont typeface="Wingdings" panose="05000000000000000000" pitchFamily="2" charset="2"/>
              <a:buChar char="Ø"/>
            </a:pPr>
            <a:r>
              <a:rPr lang="en-US" b="1" dirty="0">
                <a:latin typeface="Arial" panose="020B0604020202020204" pitchFamily="34" charset="0"/>
                <a:cs typeface="Arial" panose="020B0604020202020204" pitchFamily="34" charset="0"/>
              </a:rPr>
              <a:t>Types of Testing:-</a:t>
            </a:r>
          </a:p>
          <a:p>
            <a:pPr algn="just">
              <a:buFont typeface="Wingdings" panose="05000000000000000000" pitchFamily="2" charset="2"/>
              <a:buChar char="q"/>
            </a:pPr>
            <a:r>
              <a:rPr lang="en-US" sz="1300" b="1" dirty="0">
                <a:latin typeface="Arial" panose="020B0604020202020204" pitchFamily="34" charset="0"/>
                <a:cs typeface="Arial" panose="020B0604020202020204" pitchFamily="34" charset="0"/>
              </a:rPr>
              <a:t>Smoke testing:- </a:t>
            </a:r>
            <a:r>
              <a:rPr lang="en-US" sz="1300" dirty="0">
                <a:latin typeface="Arial" panose="020B0604020202020204" pitchFamily="34" charset="0"/>
                <a:cs typeface="Arial" panose="020B0604020202020204" pitchFamily="34" charset="0"/>
              </a:rPr>
              <a:t>It is a type of testing where entire system is verified from end to end testing.</a:t>
            </a:r>
          </a:p>
          <a:p>
            <a:pPr algn="just">
              <a:buFont typeface="Wingdings" panose="05000000000000000000" pitchFamily="2" charset="2"/>
              <a:buChar char="q"/>
            </a:pPr>
            <a:r>
              <a:rPr lang="en-US" sz="1300" b="1" dirty="0">
                <a:latin typeface="Arial" panose="020B0604020202020204" pitchFamily="34" charset="0"/>
                <a:cs typeface="Arial" panose="020B0604020202020204" pitchFamily="34" charset="0"/>
              </a:rPr>
              <a:t>Sanity testing:- </a:t>
            </a:r>
            <a:r>
              <a:rPr lang="en-US" sz="1300" dirty="0">
                <a:latin typeface="Arial" panose="020B0604020202020204" pitchFamily="34" charset="0"/>
                <a:cs typeface="Arial" panose="020B0604020202020204" pitchFamily="34" charset="0"/>
              </a:rPr>
              <a:t>It is a build readiness testing which gives flag to do other testing.</a:t>
            </a:r>
          </a:p>
          <a:p>
            <a:pPr algn="just">
              <a:buFont typeface="Wingdings" panose="05000000000000000000" pitchFamily="2" charset="2"/>
              <a:buChar char="q"/>
            </a:pPr>
            <a:r>
              <a:rPr lang="en-US" sz="1300" b="1" dirty="0">
                <a:latin typeface="Arial" panose="020B0604020202020204" pitchFamily="34" charset="0"/>
                <a:cs typeface="Arial" panose="020B0604020202020204" pitchFamily="34" charset="0"/>
              </a:rPr>
              <a:t>Alpha testing:- </a:t>
            </a:r>
            <a:r>
              <a:rPr lang="en-US" sz="1300" dirty="0">
                <a:latin typeface="Arial" panose="020B0604020202020204" pitchFamily="34" charset="0"/>
                <a:cs typeface="Arial" panose="020B0604020202020204" pitchFamily="34" charset="0"/>
              </a:rPr>
              <a:t>It is a type of testing stage in software development that helps to identify and fixed issues in a product before it release to public.</a:t>
            </a:r>
          </a:p>
          <a:p>
            <a:pPr algn="just">
              <a:buFont typeface="Wingdings" panose="05000000000000000000" pitchFamily="2" charset="2"/>
              <a:buChar char="q"/>
            </a:pPr>
            <a:r>
              <a:rPr lang="en-US" sz="1300" b="1" dirty="0">
                <a:latin typeface="Arial" panose="020B0604020202020204" pitchFamily="34" charset="0"/>
                <a:cs typeface="Arial" panose="020B0604020202020204" pitchFamily="34" charset="0"/>
              </a:rPr>
              <a:t>Beta testing:- </a:t>
            </a:r>
            <a:r>
              <a:rPr lang="en-US" sz="1300" dirty="0">
                <a:latin typeface="Arial" panose="020B0604020202020204" pitchFamily="34" charset="0"/>
                <a:cs typeface="Arial" panose="020B0604020202020204" pitchFamily="34" charset="0"/>
              </a:rPr>
              <a:t>It is a type of software testing </a:t>
            </a:r>
            <a:r>
              <a:rPr lang="en-US" sz="1300" dirty="0" err="1">
                <a:latin typeface="Arial" panose="020B0604020202020204" pitchFamily="34" charset="0"/>
                <a:cs typeface="Arial" panose="020B0604020202020204" pitchFamily="34" charset="0"/>
              </a:rPr>
              <a:t>i.e</a:t>
            </a:r>
            <a:r>
              <a:rPr lang="en-US" sz="1300" dirty="0">
                <a:latin typeface="Arial" panose="020B0604020202020204" pitchFamily="34" charset="0"/>
                <a:cs typeface="Arial" panose="020B0604020202020204" pitchFamily="34" charset="0"/>
              </a:rPr>
              <a:t> a pre release testing where product is been tested by small group of real user in real time environment.</a:t>
            </a:r>
          </a:p>
          <a:p>
            <a:pPr algn="just">
              <a:buFont typeface="Wingdings" panose="05000000000000000000" pitchFamily="2" charset="2"/>
              <a:buChar char="q"/>
            </a:pPr>
            <a:r>
              <a:rPr lang="en-US" sz="1300" b="1" dirty="0">
                <a:latin typeface="Arial" panose="020B0604020202020204" pitchFamily="34" charset="0"/>
                <a:cs typeface="Arial" panose="020B0604020202020204" pitchFamily="34" charset="0"/>
              </a:rPr>
              <a:t>Gamma testing:- </a:t>
            </a:r>
            <a:r>
              <a:rPr lang="en-US" sz="1300" dirty="0">
                <a:latin typeface="Arial" panose="020B0604020202020204" pitchFamily="34" charset="0"/>
                <a:cs typeface="Arial" panose="020B0604020202020204" pitchFamily="34" charset="0"/>
              </a:rPr>
              <a:t>It is a software testing stage that take places after beta testing to make sure product is ready for release to customer</a:t>
            </a:r>
          </a:p>
          <a:p>
            <a:pPr algn="just">
              <a:buFont typeface="Wingdings" panose="05000000000000000000" pitchFamily="2" charset="2"/>
              <a:buChar char="q"/>
            </a:pPr>
            <a:r>
              <a:rPr lang="en-US" sz="1300" b="1" dirty="0">
                <a:latin typeface="Arial" panose="020B0604020202020204" pitchFamily="34" charset="0"/>
                <a:cs typeface="Arial" panose="020B0604020202020204" pitchFamily="34" charset="0"/>
              </a:rPr>
              <a:t>Grey box testing:- </a:t>
            </a:r>
            <a:r>
              <a:rPr lang="en-US" sz="1300" dirty="0">
                <a:latin typeface="Arial" panose="020B0604020202020204" pitchFamily="34" charset="0"/>
                <a:cs typeface="Arial" panose="020B0604020202020204" pitchFamily="34" charset="0"/>
              </a:rPr>
              <a:t>It</a:t>
            </a:r>
            <a:r>
              <a:rPr lang="en-US" sz="1300" b="1" dirty="0">
                <a:latin typeface="Arial" panose="020B0604020202020204" pitchFamily="34" charset="0"/>
                <a:cs typeface="Arial" panose="020B0604020202020204" pitchFamily="34" charset="0"/>
              </a:rPr>
              <a:t> </a:t>
            </a:r>
            <a:r>
              <a:rPr lang="en-US" sz="1300" dirty="0">
                <a:latin typeface="Arial" panose="020B0604020202020204" pitchFamily="34" charset="0"/>
                <a:cs typeface="Arial" panose="020B0604020202020204" pitchFamily="34" charset="0"/>
              </a:rPr>
              <a:t>is a type of software testing technique that combines black and white box testing.</a:t>
            </a:r>
          </a:p>
          <a:p>
            <a:pPr algn="just">
              <a:buFont typeface="Wingdings" panose="05000000000000000000" pitchFamily="2" charset="2"/>
              <a:buChar char="q"/>
            </a:pPr>
            <a:r>
              <a:rPr lang="en-US" sz="1300" b="1" dirty="0">
                <a:latin typeface="Arial" panose="020B0604020202020204" pitchFamily="34" charset="0"/>
                <a:cs typeface="Arial" panose="020B0604020202020204" pitchFamily="34" charset="0"/>
              </a:rPr>
              <a:t>White box testing:- </a:t>
            </a:r>
            <a:r>
              <a:rPr lang="en-US" sz="1300" dirty="0">
                <a:latin typeface="Arial" panose="020B0604020202020204" pitchFamily="34" charset="0"/>
                <a:cs typeface="Arial" panose="020B0604020202020204" pitchFamily="34" charset="0"/>
              </a:rPr>
              <a:t>It is a type of testing done by developer to make sure the code developed by developer is correct. it is also called a structural testing</a:t>
            </a:r>
          </a:p>
          <a:p>
            <a:pPr algn="just">
              <a:buFont typeface="Wingdings" panose="05000000000000000000" pitchFamily="2" charset="2"/>
              <a:buChar char="q"/>
            </a:pPr>
            <a:r>
              <a:rPr lang="en-US" sz="1300" b="1" dirty="0">
                <a:latin typeface="Arial" panose="020B0604020202020204" pitchFamily="34" charset="0"/>
                <a:cs typeface="Arial" panose="020B0604020202020204" pitchFamily="34" charset="0"/>
              </a:rPr>
              <a:t>Black box testing:- </a:t>
            </a:r>
            <a:r>
              <a:rPr lang="en-US" sz="1300" dirty="0">
                <a:latin typeface="Arial" panose="020B0604020202020204" pitchFamily="34" charset="0"/>
                <a:cs typeface="Arial" panose="020B0604020202020204" pitchFamily="34" charset="0"/>
              </a:rPr>
              <a:t>It is a type of testing done by QA to check the functionality of the application is working correctly.</a:t>
            </a:r>
          </a:p>
          <a:p>
            <a:pPr algn="just">
              <a:buFont typeface="Wingdings" panose="05000000000000000000" pitchFamily="2" charset="2"/>
              <a:buChar char="q"/>
            </a:pPr>
            <a:r>
              <a:rPr lang="en-US" sz="1300" b="1" dirty="0">
                <a:latin typeface="Arial" panose="020B0604020202020204" pitchFamily="34" charset="0"/>
                <a:cs typeface="Arial" panose="020B0604020202020204" pitchFamily="34" charset="0"/>
              </a:rPr>
              <a:t>Unit testing:- </a:t>
            </a:r>
            <a:r>
              <a:rPr lang="en-US" sz="1300" dirty="0">
                <a:latin typeface="Arial" panose="020B0604020202020204" pitchFamily="34" charset="0"/>
                <a:cs typeface="Arial" panose="020B0604020202020204" pitchFamily="34" charset="0"/>
              </a:rPr>
              <a:t>It is a again a part of white box testing where developer test the smallest functional unit of code.</a:t>
            </a:r>
          </a:p>
          <a:p>
            <a:pPr algn="just">
              <a:buFont typeface="Wingdings" panose="05000000000000000000" pitchFamily="2" charset="2"/>
              <a:buChar char="q"/>
            </a:pPr>
            <a:r>
              <a:rPr lang="en-US" sz="1300" b="1" dirty="0">
                <a:latin typeface="Arial" panose="020B0604020202020204" pitchFamily="34" charset="0"/>
                <a:cs typeface="Arial" panose="020B0604020202020204" pitchFamily="34" charset="0"/>
              </a:rPr>
              <a:t>Integration testing:- </a:t>
            </a:r>
            <a:r>
              <a:rPr lang="en-US" sz="1300" dirty="0">
                <a:latin typeface="Arial" panose="020B0604020202020204" pitchFamily="34" charset="0"/>
                <a:cs typeface="Arial" panose="020B0604020202020204" pitchFamily="34" charset="0"/>
              </a:rPr>
              <a:t>It is a type of testing where we will combine unit testing to see or verify the entire unit work together or not.</a:t>
            </a:r>
          </a:p>
          <a:p>
            <a:pPr algn="just">
              <a:buFont typeface="Wingdings" panose="05000000000000000000" pitchFamily="2" charset="2"/>
              <a:buChar char="q"/>
            </a:pPr>
            <a:r>
              <a:rPr lang="en-US" sz="1300" b="1" dirty="0">
                <a:latin typeface="Arial" panose="020B0604020202020204" pitchFamily="34" charset="0"/>
                <a:cs typeface="Arial" panose="020B0604020202020204" pitchFamily="34" charset="0"/>
              </a:rPr>
              <a:t>System testing:- </a:t>
            </a:r>
            <a:r>
              <a:rPr lang="en-US" sz="1300" dirty="0">
                <a:latin typeface="Arial" panose="020B0604020202020204" pitchFamily="34" charset="0"/>
                <a:cs typeface="Arial" panose="020B0604020202020204" pitchFamily="34" charset="0"/>
              </a:rPr>
              <a:t>It is a type of testing that evaluate fully integrated software system to ensure that fulfill the requirement.</a:t>
            </a:r>
          </a:p>
          <a:p>
            <a:pPr algn="just">
              <a:buFont typeface="Wingdings" panose="05000000000000000000" pitchFamily="2" charset="2"/>
              <a:buChar char="q"/>
            </a:pPr>
            <a:r>
              <a:rPr lang="en-US" sz="1300" b="1" dirty="0">
                <a:latin typeface="Arial" panose="020B0604020202020204" pitchFamily="34" charset="0"/>
                <a:cs typeface="Arial" panose="020B0604020202020204" pitchFamily="34" charset="0"/>
              </a:rPr>
              <a:t>Monkey testing:- </a:t>
            </a:r>
            <a:r>
              <a:rPr lang="en-US" sz="1300" dirty="0">
                <a:latin typeface="Arial" panose="020B0604020202020204" pitchFamily="34" charset="0"/>
                <a:cs typeface="Arial" panose="020B0604020202020204" pitchFamily="34" charset="0"/>
              </a:rPr>
              <a:t>It is a type of testing where will test the application randomly there is no fix plan for that.</a:t>
            </a:r>
          </a:p>
          <a:p>
            <a:pPr algn="just">
              <a:buFont typeface="Wingdings" panose="05000000000000000000" pitchFamily="2" charset="2"/>
              <a:buChar char="q"/>
            </a:pPr>
            <a:r>
              <a:rPr lang="en-US" sz="1300" b="1" dirty="0">
                <a:latin typeface="Arial" panose="020B0604020202020204" pitchFamily="34" charset="0"/>
                <a:cs typeface="Arial" panose="020B0604020202020204" pitchFamily="34" charset="0"/>
              </a:rPr>
              <a:t>User acceptance testing:- </a:t>
            </a:r>
            <a:r>
              <a:rPr lang="en-US" sz="1300" dirty="0">
                <a:latin typeface="Arial" panose="020B0604020202020204" pitchFamily="34" charset="0"/>
                <a:cs typeface="Arial" panose="020B0604020202020204" pitchFamily="34" charset="0"/>
              </a:rPr>
              <a:t>It is a type of testing it is a final stage of testing that happens right before the software released.</a:t>
            </a:r>
          </a:p>
          <a:p>
            <a:pPr marL="0" indent="0" algn="just">
              <a:buNone/>
            </a:pPr>
            <a:r>
              <a:rPr lang="en-US" sz="1300" dirty="0" err="1">
                <a:latin typeface="Arial" panose="020B0604020202020204" pitchFamily="34" charset="0"/>
                <a:cs typeface="Arial" panose="020B0604020202020204" pitchFamily="34" charset="0"/>
              </a:rPr>
              <a:t>e.g</a:t>
            </a:r>
            <a:r>
              <a:rPr lang="en-US" sz="1300" dirty="0">
                <a:latin typeface="Arial" panose="020B0604020202020204" pitchFamily="34" charset="0"/>
                <a:cs typeface="Arial" panose="020B0604020202020204" pitchFamily="34" charset="0"/>
              </a:rPr>
              <a:t>:- usually we will test different types of business scenario that is real life of example</a:t>
            </a:r>
          </a:p>
          <a:p>
            <a:pPr algn="just">
              <a:buFont typeface="Wingdings" panose="05000000000000000000" pitchFamily="2" charset="2"/>
              <a:buChar char="q"/>
            </a:pPr>
            <a:r>
              <a:rPr lang="en-US" sz="1300" b="1" dirty="0">
                <a:latin typeface="Arial" panose="020B0604020202020204" pitchFamily="34" charset="0"/>
                <a:cs typeface="Arial" panose="020B0604020202020204" pitchFamily="34" charset="0"/>
              </a:rPr>
              <a:t>Re testing:- </a:t>
            </a:r>
            <a:r>
              <a:rPr lang="en-US" sz="1300" dirty="0">
                <a:latin typeface="Arial" panose="020B0604020202020204" pitchFamily="34" charset="0"/>
                <a:cs typeface="Arial" panose="020B0604020202020204" pitchFamily="34" charset="0"/>
              </a:rPr>
              <a:t>It is a type of testing when any defect fixed we need to test the defect or affected area to make sure the defect is fixed.</a:t>
            </a:r>
          </a:p>
          <a:p>
            <a:pPr algn="just">
              <a:buFont typeface="Wingdings" panose="05000000000000000000" pitchFamily="2" charset="2"/>
              <a:buChar char="q"/>
            </a:pPr>
            <a:r>
              <a:rPr lang="en-US" sz="1300" b="1" dirty="0">
                <a:latin typeface="Arial" panose="020B0604020202020204" pitchFamily="34" charset="0"/>
                <a:cs typeface="Arial" panose="020B0604020202020204" pitchFamily="34" charset="0"/>
              </a:rPr>
              <a:t>Regression testing:- </a:t>
            </a:r>
            <a:r>
              <a:rPr lang="en-US" sz="1300" dirty="0">
                <a:latin typeface="Arial" panose="020B0604020202020204" pitchFamily="34" charset="0"/>
                <a:cs typeface="Arial" panose="020B0604020202020204" pitchFamily="34" charset="0"/>
              </a:rPr>
              <a:t>It is a type of testing that runs after every changes made in the application to make sure other area not getting effected.</a:t>
            </a:r>
          </a:p>
        </p:txBody>
      </p:sp>
    </p:spTree>
    <p:extLst>
      <p:ext uri="{BB962C8B-B14F-4D97-AF65-F5344CB8AC3E}">
        <p14:creationId xmlns:p14="http://schemas.microsoft.com/office/powerpoint/2010/main" val="189905258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02D07F7-B946-BB66-E6EA-DD92C38B1926}"/>
              </a:ext>
            </a:extLst>
          </p:cNvPr>
          <p:cNvSpPr>
            <a:spLocks noGrp="1"/>
          </p:cNvSpPr>
          <p:nvPr>
            <p:ph type="body" sz="quarter" idx="12"/>
          </p:nvPr>
        </p:nvSpPr>
        <p:spPr>
          <a:xfrm>
            <a:off x="158672" y="1384917"/>
            <a:ext cx="10423512" cy="5401479"/>
          </a:xfrm>
        </p:spPr>
        <p:txBody>
          <a:bodyPr/>
          <a:lstStyle/>
          <a:p>
            <a:r>
              <a:rPr lang="en-US" sz="3200" dirty="0"/>
              <a:t>My learnings from this week – 4 </a:t>
            </a:r>
          </a:p>
          <a:p>
            <a:r>
              <a:rPr lang="en-US" sz="3200" dirty="0"/>
              <a:t>(16/10/2024 – 18/10/2024)</a:t>
            </a:r>
          </a:p>
          <a:p>
            <a:r>
              <a:rPr lang="en-US" sz="3200" dirty="0"/>
              <a:t>Fundamentals Of Database Testing &amp; Core Java. </a:t>
            </a:r>
          </a:p>
          <a:p>
            <a:pPr marL="114300" lvl="0" algn="l" rtl="0">
              <a:lnSpc>
                <a:spcPct val="100000"/>
              </a:lnSpc>
              <a:spcBef>
                <a:spcPts val="0"/>
              </a:spcBef>
              <a:spcAft>
                <a:spcPts val="0"/>
              </a:spcAft>
              <a:buSzPts val="1800"/>
            </a:pPr>
            <a:r>
              <a:rPr lang="en-US" sz="3200" dirty="0"/>
              <a:t>	- Fundamentals of SQL </a:t>
            </a:r>
          </a:p>
          <a:p>
            <a:pPr marL="114300" lvl="0" algn="l" rtl="0">
              <a:lnSpc>
                <a:spcPct val="100000"/>
              </a:lnSpc>
              <a:spcBef>
                <a:spcPts val="0"/>
              </a:spcBef>
              <a:spcAft>
                <a:spcPts val="0"/>
              </a:spcAft>
              <a:buSzPts val="1800"/>
            </a:pPr>
            <a:r>
              <a:rPr lang="en-US" sz="3200" dirty="0"/>
              <a:t>	( Create, Read, Update, Select, Drop and Delete</a:t>
            </a:r>
          </a:p>
          <a:p>
            <a:pPr marL="114300" lvl="0" algn="l" rtl="0">
              <a:lnSpc>
                <a:spcPct val="100000"/>
              </a:lnSpc>
              <a:spcBef>
                <a:spcPts val="0"/>
              </a:spcBef>
              <a:spcAft>
                <a:spcPts val="0"/>
              </a:spcAft>
              <a:buSzPts val="1800"/>
            </a:pPr>
            <a:r>
              <a:rPr lang="en-US" sz="3200" dirty="0"/>
              <a:t>	quarry)</a:t>
            </a:r>
          </a:p>
          <a:p>
            <a:pPr marL="114300" lvl="0" algn="l" rtl="0">
              <a:lnSpc>
                <a:spcPct val="100000"/>
              </a:lnSpc>
              <a:spcBef>
                <a:spcPts val="0"/>
              </a:spcBef>
              <a:spcAft>
                <a:spcPts val="0"/>
              </a:spcAft>
              <a:buSzPts val="1800"/>
            </a:pPr>
            <a:r>
              <a:rPr lang="en-US" sz="3200" dirty="0"/>
              <a:t>	- Fundamentals Of Core Java.</a:t>
            </a:r>
          </a:p>
          <a:p>
            <a:pPr marL="114300" lvl="0" algn="l" rtl="0">
              <a:lnSpc>
                <a:spcPct val="100000"/>
              </a:lnSpc>
              <a:spcBef>
                <a:spcPts val="0"/>
              </a:spcBef>
              <a:spcAft>
                <a:spcPts val="0"/>
              </a:spcAft>
              <a:buSzPts val="1800"/>
            </a:pPr>
            <a:r>
              <a:rPr lang="en-US" sz="3200" dirty="0"/>
              <a:t>	</a:t>
            </a:r>
            <a:r>
              <a:rPr lang="en-US" sz="3200" dirty="0">
                <a:solidFill>
                  <a:schemeClr val="tx1"/>
                </a:solidFill>
              </a:rPr>
              <a:t>(Object-Oriented Programming Concepts)</a:t>
            </a:r>
          </a:p>
          <a:p>
            <a:pPr marL="457200" lvl="0" indent="-342900" algn="l" rtl="0">
              <a:lnSpc>
                <a:spcPct val="100000"/>
              </a:lnSpc>
              <a:spcBef>
                <a:spcPts val="0"/>
              </a:spcBef>
              <a:spcAft>
                <a:spcPts val="0"/>
              </a:spcAft>
              <a:buSzPts val="1800"/>
              <a:buChar char="-"/>
            </a:pPr>
            <a:endParaRPr lang="en-US" sz="3200" dirty="0"/>
          </a:p>
          <a:p>
            <a:endParaRPr lang="en-US" sz="3200" dirty="0"/>
          </a:p>
        </p:txBody>
      </p:sp>
      <p:pic>
        <p:nvPicPr>
          <p:cNvPr id="2" name="Graphic 1" descr="Idea outline">
            <a:extLst>
              <a:ext uri="{FF2B5EF4-FFF2-40B4-BE49-F238E27FC236}">
                <a16:creationId xmlns:a16="http://schemas.microsoft.com/office/drawing/2014/main" id="{5ED103A7-D95B-E42C-6356-53269A110E8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827744" y="2869895"/>
            <a:ext cx="1090788" cy="1090788"/>
          </a:xfrm>
          <a:prstGeom prst="rect">
            <a:avLst/>
          </a:prstGeom>
        </p:spPr>
      </p:pic>
    </p:spTree>
    <p:extLst>
      <p:ext uri="{BB962C8B-B14F-4D97-AF65-F5344CB8AC3E}">
        <p14:creationId xmlns:p14="http://schemas.microsoft.com/office/powerpoint/2010/main" val="405812188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BF1DD77-BB23-9A80-5F49-0D2906210BCE}"/>
              </a:ext>
            </a:extLst>
          </p:cNvPr>
          <p:cNvSpPr>
            <a:spLocks noGrp="1"/>
          </p:cNvSpPr>
          <p:nvPr>
            <p:ph type="body" sz="quarter" idx="14"/>
          </p:nvPr>
        </p:nvSpPr>
        <p:spPr>
          <a:xfrm>
            <a:off x="463549" y="1363083"/>
            <a:ext cx="7757173" cy="4407401"/>
          </a:xfrm>
        </p:spPr>
        <p:txBody>
          <a:bodyPr>
            <a:normAutofit/>
          </a:bodyPr>
          <a:lstStyle/>
          <a:p>
            <a:r>
              <a:rPr lang="en-US" b="1" dirty="0"/>
              <a:t>Database Testing</a:t>
            </a:r>
            <a:r>
              <a:rPr lang="en-US" dirty="0"/>
              <a:t> is a software testing process that validates a database's integrity, accuracy, and performance. It ensures that:</a:t>
            </a:r>
          </a:p>
          <a:p>
            <a:pPr>
              <a:buFont typeface="Arial" panose="020B0604020202020204" pitchFamily="34" charset="0"/>
              <a:buChar char="•"/>
            </a:pPr>
            <a:r>
              <a:rPr lang="en-US" b="1" dirty="0"/>
              <a:t>Data Integrity</a:t>
            </a:r>
            <a:r>
              <a:rPr lang="en-US" dirty="0"/>
              <a:t> is maintained across CRUD (Create, Read, Update, Delete) operations.</a:t>
            </a:r>
          </a:p>
          <a:p>
            <a:pPr>
              <a:buFont typeface="Arial" panose="020B0604020202020204" pitchFamily="34" charset="0"/>
              <a:buChar char="•"/>
            </a:pPr>
            <a:r>
              <a:rPr lang="en-US" b="1" dirty="0"/>
              <a:t>Data Consistency</a:t>
            </a:r>
            <a:r>
              <a:rPr lang="en-US" dirty="0"/>
              <a:t> remains intact after transactions.</a:t>
            </a:r>
          </a:p>
          <a:p>
            <a:pPr>
              <a:buFont typeface="Arial" panose="020B0604020202020204" pitchFamily="34" charset="0"/>
              <a:buChar char="•"/>
            </a:pPr>
            <a:r>
              <a:rPr lang="en-US" b="1" dirty="0"/>
              <a:t>Data Validity</a:t>
            </a:r>
            <a:r>
              <a:rPr lang="en-US" dirty="0"/>
              <a:t> adheres to defined constraints (e.g., primary/foreign keys, data types).</a:t>
            </a:r>
          </a:p>
          <a:p>
            <a:pPr>
              <a:buFont typeface="Arial" panose="020B0604020202020204" pitchFamily="34" charset="0"/>
              <a:buChar char="•"/>
            </a:pPr>
            <a:r>
              <a:rPr lang="en-US" b="1" dirty="0"/>
              <a:t>Stored Procedures/Triggers</a:t>
            </a:r>
            <a:r>
              <a:rPr lang="en-US" dirty="0"/>
              <a:t> function correctly.</a:t>
            </a:r>
          </a:p>
          <a:p>
            <a:pPr>
              <a:buFont typeface="Arial" panose="020B0604020202020204" pitchFamily="34" charset="0"/>
              <a:buChar char="•"/>
            </a:pPr>
            <a:r>
              <a:rPr lang="en-US" b="1" dirty="0"/>
              <a:t>Performance</a:t>
            </a:r>
            <a:r>
              <a:rPr lang="en-US" dirty="0"/>
              <a:t> of queries and database responsiveness meets requirements.</a:t>
            </a:r>
          </a:p>
          <a:p>
            <a:r>
              <a:rPr lang="en-US" dirty="0"/>
              <a:t>Database testing focuses on the schema, tables, relationships, and the overall reliability and security of the data stored in the system.</a:t>
            </a:r>
          </a:p>
          <a:p>
            <a:endParaRPr lang="en-IN" dirty="0"/>
          </a:p>
        </p:txBody>
      </p:sp>
      <p:sp>
        <p:nvSpPr>
          <p:cNvPr id="3" name="Title 2">
            <a:extLst>
              <a:ext uri="{FF2B5EF4-FFF2-40B4-BE49-F238E27FC236}">
                <a16:creationId xmlns:a16="http://schemas.microsoft.com/office/drawing/2014/main" id="{8DD3306D-DA26-6035-CEDB-C380F7164A83}"/>
              </a:ext>
            </a:extLst>
          </p:cNvPr>
          <p:cNvSpPr>
            <a:spLocks noGrp="1"/>
          </p:cNvSpPr>
          <p:nvPr>
            <p:ph type="title"/>
          </p:nvPr>
        </p:nvSpPr>
        <p:spPr/>
        <p:txBody>
          <a:bodyPr/>
          <a:lstStyle/>
          <a:p>
            <a:r>
              <a:rPr lang="en-US" b="1" dirty="0">
                <a:effectLst>
                  <a:outerShdw blurRad="38100" dist="38100" dir="2700000" algn="tl">
                    <a:srgbClr val="000000">
                      <a:alpha val="43137"/>
                    </a:srgbClr>
                  </a:outerShdw>
                </a:effectLst>
              </a:rPr>
              <a:t>Learning 10 | Database testing :</a:t>
            </a:r>
            <a:endParaRPr lang="en-IN" dirty="0"/>
          </a:p>
        </p:txBody>
      </p:sp>
      <p:sp>
        <p:nvSpPr>
          <p:cNvPr id="4" name="Slide Number Placeholder 3">
            <a:extLst>
              <a:ext uri="{FF2B5EF4-FFF2-40B4-BE49-F238E27FC236}">
                <a16:creationId xmlns:a16="http://schemas.microsoft.com/office/drawing/2014/main" id="{8FA0128D-B898-AC3D-8914-238CDA833C64}"/>
              </a:ext>
            </a:extLst>
          </p:cNvPr>
          <p:cNvSpPr>
            <a:spLocks noGrp="1"/>
          </p:cNvSpPr>
          <p:nvPr>
            <p:ph type="sldNum" sz="quarter" idx="15"/>
          </p:nvPr>
        </p:nvSpPr>
        <p:spPr/>
        <p:txBody>
          <a:bodyPr/>
          <a:lstStyle/>
          <a:p>
            <a:fld id="{0879F475-59B1-4993-848A-C2B683DE9AF5}" type="slidenum">
              <a:rPr lang="en-IN" smtClean="0"/>
              <a:pPr/>
              <a:t>15</a:t>
            </a:fld>
            <a:endParaRPr lang="en-IN" dirty="0"/>
          </a:p>
        </p:txBody>
      </p:sp>
      <p:pic>
        <p:nvPicPr>
          <p:cNvPr id="6" name="Picture 5">
            <a:extLst>
              <a:ext uri="{FF2B5EF4-FFF2-40B4-BE49-F238E27FC236}">
                <a16:creationId xmlns:a16="http://schemas.microsoft.com/office/drawing/2014/main" id="{F8CEF92F-B3F9-44D2-316E-054CF73FA6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20721" y="1473693"/>
            <a:ext cx="3639845" cy="3861787"/>
          </a:xfrm>
          <a:prstGeom prst="rect">
            <a:avLst/>
          </a:prstGeom>
        </p:spPr>
      </p:pic>
    </p:spTree>
    <p:extLst>
      <p:ext uri="{BB962C8B-B14F-4D97-AF65-F5344CB8AC3E}">
        <p14:creationId xmlns:p14="http://schemas.microsoft.com/office/powerpoint/2010/main" val="12127086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21BC473-A25B-9A86-D4E4-CE7BEE10FD22}"/>
              </a:ext>
            </a:extLst>
          </p:cNvPr>
          <p:cNvSpPr>
            <a:spLocks noGrp="1"/>
          </p:cNvSpPr>
          <p:nvPr>
            <p:ph type="body" sz="quarter" idx="14"/>
          </p:nvPr>
        </p:nvSpPr>
        <p:spPr/>
        <p:txBody>
          <a:bodyPr/>
          <a:lstStyle/>
          <a:p>
            <a:r>
              <a:rPr lang="en-US" dirty="0"/>
              <a:t>We have performed the Database Testing Practically:</a:t>
            </a:r>
            <a:endParaRPr lang="en-IN" dirty="0"/>
          </a:p>
        </p:txBody>
      </p:sp>
      <p:sp>
        <p:nvSpPr>
          <p:cNvPr id="3" name="Title 2">
            <a:extLst>
              <a:ext uri="{FF2B5EF4-FFF2-40B4-BE49-F238E27FC236}">
                <a16:creationId xmlns:a16="http://schemas.microsoft.com/office/drawing/2014/main" id="{6857FCA5-4DE0-9483-348B-D6BA77A5DF3A}"/>
              </a:ext>
            </a:extLst>
          </p:cNvPr>
          <p:cNvSpPr>
            <a:spLocks noGrp="1"/>
          </p:cNvSpPr>
          <p:nvPr>
            <p:ph type="title"/>
          </p:nvPr>
        </p:nvSpPr>
        <p:spPr/>
        <p:txBody>
          <a:bodyPr/>
          <a:lstStyle/>
          <a:p>
            <a:r>
              <a:rPr lang="en-US" b="1" dirty="0">
                <a:effectLst>
                  <a:outerShdw blurRad="38100" dist="38100" dir="2700000" algn="tl">
                    <a:srgbClr val="000000">
                      <a:alpha val="43137"/>
                    </a:srgbClr>
                  </a:outerShdw>
                </a:effectLst>
              </a:rPr>
              <a:t>Learning 11 | Database testing: Practical</a:t>
            </a:r>
            <a:endParaRPr lang="en-IN" dirty="0"/>
          </a:p>
        </p:txBody>
      </p:sp>
      <p:sp>
        <p:nvSpPr>
          <p:cNvPr id="4" name="Slide Number Placeholder 3">
            <a:extLst>
              <a:ext uri="{FF2B5EF4-FFF2-40B4-BE49-F238E27FC236}">
                <a16:creationId xmlns:a16="http://schemas.microsoft.com/office/drawing/2014/main" id="{9C8D2A5F-0ABA-2AED-F2FC-B023F8E07604}"/>
              </a:ext>
            </a:extLst>
          </p:cNvPr>
          <p:cNvSpPr>
            <a:spLocks noGrp="1"/>
          </p:cNvSpPr>
          <p:nvPr>
            <p:ph type="sldNum" sz="quarter" idx="15"/>
          </p:nvPr>
        </p:nvSpPr>
        <p:spPr/>
        <p:txBody>
          <a:bodyPr/>
          <a:lstStyle/>
          <a:p>
            <a:fld id="{0879F475-59B1-4993-848A-C2B683DE9AF5}" type="slidenum">
              <a:rPr lang="en-IN" smtClean="0"/>
              <a:pPr/>
              <a:t>16</a:t>
            </a:fld>
            <a:endParaRPr lang="en-IN" dirty="0"/>
          </a:p>
        </p:txBody>
      </p:sp>
      <p:pic>
        <p:nvPicPr>
          <p:cNvPr id="8" name="Picture 7">
            <a:extLst>
              <a:ext uri="{FF2B5EF4-FFF2-40B4-BE49-F238E27FC236}">
                <a16:creationId xmlns:a16="http://schemas.microsoft.com/office/drawing/2014/main" id="{0C2A42F2-7BF3-2498-6C0E-BDBFB3628C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3549" y="1844997"/>
            <a:ext cx="10402719" cy="4560752"/>
          </a:xfrm>
          <a:prstGeom prst="rect">
            <a:avLst/>
          </a:prstGeom>
        </p:spPr>
      </p:pic>
    </p:spTree>
    <p:extLst>
      <p:ext uri="{BB962C8B-B14F-4D97-AF65-F5344CB8AC3E}">
        <p14:creationId xmlns:p14="http://schemas.microsoft.com/office/powerpoint/2010/main" val="372221514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96D4A80-750D-E489-FBBD-AA52AC844B99}"/>
              </a:ext>
            </a:extLst>
          </p:cNvPr>
          <p:cNvSpPr>
            <a:spLocks noGrp="1"/>
          </p:cNvSpPr>
          <p:nvPr>
            <p:ph type="body" sz="quarter" idx="14"/>
          </p:nvPr>
        </p:nvSpPr>
        <p:spPr/>
        <p:txBody>
          <a:bodyPr/>
          <a:lstStyle/>
          <a:p>
            <a:r>
              <a:rPr lang="en-US" dirty="0"/>
              <a:t>Data Insert Operation in Database Table:</a:t>
            </a:r>
            <a:endParaRPr lang="en-IN" dirty="0"/>
          </a:p>
        </p:txBody>
      </p:sp>
      <p:sp>
        <p:nvSpPr>
          <p:cNvPr id="3" name="Title 2">
            <a:extLst>
              <a:ext uri="{FF2B5EF4-FFF2-40B4-BE49-F238E27FC236}">
                <a16:creationId xmlns:a16="http://schemas.microsoft.com/office/drawing/2014/main" id="{19431530-EF92-1C98-A217-52EFECCCD135}"/>
              </a:ext>
            </a:extLst>
          </p:cNvPr>
          <p:cNvSpPr>
            <a:spLocks noGrp="1"/>
          </p:cNvSpPr>
          <p:nvPr>
            <p:ph type="title"/>
          </p:nvPr>
        </p:nvSpPr>
        <p:spPr/>
        <p:txBody>
          <a:bodyPr/>
          <a:lstStyle/>
          <a:p>
            <a:r>
              <a:rPr lang="en-US" b="1" dirty="0">
                <a:effectLst>
                  <a:outerShdw blurRad="38100" dist="38100" dir="2700000" algn="tl">
                    <a:srgbClr val="000000">
                      <a:alpha val="43137"/>
                    </a:srgbClr>
                  </a:outerShdw>
                </a:effectLst>
              </a:rPr>
              <a:t>Learning 12 | Database testing: Practical</a:t>
            </a:r>
            <a:endParaRPr lang="en-IN" dirty="0"/>
          </a:p>
        </p:txBody>
      </p:sp>
      <p:sp>
        <p:nvSpPr>
          <p:cNvPr id="4" name="Slide Number Placeholder 3">
            <a:extLst>
              <a:ext uri="{FF2B5EF4-FFF2-40B4-BE49-F238E27FC236}">
                <a16:creationId xmlns:a16="http://schemas.microsoft.com/office/drawing/2014/main" id="{F190C8E7-1D2F-81F2-1041-20F66ABF13B5}"/>
              </a:ext>
            </a:extLst>
          </p:cNvPr>
          <p:cNvSpPr>
            <a:spLocks noGrp="1"/>
          </p:cNvSpPr>
          <p:nvPr>
            <p:ph type="sldNum" sz="quarter" idx="15"/>
          </p:nvPr>
        </p:nvSpPr>
        <p:spPr/>
        <p:txBody>
          <a:bodyPr/>
          <a:lstStyle/>
          <a:p>
            <a:fld id="{0879F475-59B1-4993-848A-C2B683DE9AF5}" type="slidenum">
              <a:rPr lang="en-IN" smtClean="0"/>
              <a:pPr/>
              <a:t>17</a:t>
            </a:fld>
            <a:endParaRPr lang="en-IN" dirty="0"/>
          </a:p>
        </p:txBody>
      </p:sp>
      <p:pic>
        <p:nvPicPr>
          <p:cNvPr id="6" name="Picture 5">
            <a:extLst>
              <a:ext uri="{FF2B5EF4-FFF2-40B4-BE49-F238E27FC236}">
                <a16:creationId xmlns:a16="http://schemas.microsoft.com/office/drawing/2014/main" id="{777B9305-537A-37C7-9078-181ED300D5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8872" y="1802167"/>
            <a:ext cx="10549631" cy="4509055"/>
          </a:xfrm>
          <a:prstGeom prst="rect">
            <a:avLst/>
          </a:prstGeom>
        </p:spPr>
      </p:pic>
    </p:spTree>
    <p:extLst>
      <p:ext uri="{BB962C8B-B14F-4D97-AF65-F5344CB8AC3E}">
        <p14:creationId xmlns:p14="http://schemas.microsoft.com/office/powerpoint/2010/main" val="70685701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F4AE389-DB07-BF86-4F40-364948D6C454}"/>
              </a:ext>
            </a:extLst>
          </p:cNvPr>
          <p:cNvSpPr>
            <a:spLocks noGrp="1"/>
          </p:cNvSpPr>
          <p:nvPr>
            <p:ph type="body" sz="quarter" idx="14"/>
          </p:nvPr>
        </p:nvSpPr>
        <p:spPr/>
        <p:txBody>
          <a:bodyPr/>
          <a:lstStyle/>
          <a:p>
            <a:r>
              <a:rPr lang="en-US" dirty="0"/>
              <a:t>Select , Update , Alter Data Quarry into the Database:</a:t>
            </a:r>
            <a:endParaRPr lang="en-IN" dirty="0"/>
          </a:p>
        </p:txBody>
      </p:sp>
      <p:sp>
        <p:nvSpPr>
          <p:cNvPr id="3" name="Title 2">
            <a:extLst>
              <a:ext uri="{FF2B5EF4-FFF2-40B4-BE49-F238E27FC236}">
                <a16:creationId xmlns:a16="http://schemas.microsoft.com/office/drawing/2014/main" id="{DA95F726-7EA7-2972-812B-D63EDD669165}"/>
              </a:ext>
            </a:extLst>
          </p:cNvPr>
          <p:cNvSpPr>
            <a:spLocks noGrp="1"/>
          </p:cNvSpPr>
          <p:nvPr>
            <p:ph type="title"/>
          </p:nvPr>
        </p:nvSpPr>
        <p:spPr/>
        <p:txBody>
          <a:bodyPr/>
          <a:lstStyle/>
          <a:p>
            <a:r>
              <a:rPr lang="en-US" b="1" dirty="0">
                <a:effectLst>
                  <a:outerShdw blurRad="38100" dist="38100" dir="2700000" algn="tl">
                    <a:srgbClr val="000000">
                      <a:alpha val="43137"/>
                    </a:srgbClr>
                  </a:outerShdw>
                </a:effectLst>
              </a:rPr>
              <a:t>Learning 13 | Database testing: Practical</a:t>
            </a:r>
            <a:endParaRPr lang="en-IN" dirty="0"/>
          </a:p>
        </p:txBody>
      </p:sp>
      <p:sp>
        <p:nvSpPr>
          <p:cNvPr id="4" name="Slide Number Placeholder 3">
            <a:extLst>
              <a:ext uri="{FF2B5EF4-FFF2-40B4-BE49-F238E27FC236}">
                <a16:creationId xmlns:a16="http://schemas.microsoft.com/office/drawing/2014/main" id="{9C9854E8-A3EB-1557-DA4E-EEE5EE9BCAF8}"/>
              </a:ext>
            </a:extLst>
          </p:cNvPr>
          <p:cNvSpPr>
            <a:spLocks noGrp="1"/>
          </p:cNvSpPr>
          <p:nvPr>
            <p:ph type="sldNum" sz="quarter" idx="15"/>
          </p:nvPr>
        </p:nvSpPr>
        <p:spPr/>
        <p:txBody>
          <a:bodyPr/>
          <a:lstStyle/>
          <a:p>
            <a:fld id="{0879F475-59B1-4993-848A-C2B683DE9AF5}" type="slidenum">
              <a:rPr lang="en-IN" smtClean="0"/>
              <a:pPr/>
              <a:t>18</a:t>
            </a:fld>
            <a:endParaRPr lang="en-IN" dirty="0"/>
          </a:p>
        </p:txBody>
      </p:sp>
      <p:pic>
        <p:nvPicPr>
          <p:cNvPr id="6" name="Picture 5">
            <a:extLst>
              <a:ext uri="{FF2B5EF4-FFF2-40B4-BE49-F238E27FC236}">
                <a16:creationId xmlns:a16="http://schemas.microsoft.com/office/drawing/2014/main" id="{0F12D88E-083D-4917-8295-A5463AFF86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2661" y="1873188"/>
            <a:ext cx="10497978" cy="4514985"/>
          </a:xfrm>
          <a:prstGeom prst="rect">
            <a:avLst/>
          </a:prstGeom>
        </p:spPr>
      </p:pic>
    </p:spTree>
    <p:extLst>
      <p:ext uri="{BB962C8B-B14F-4D97-AF65-F5344CB8AC3E}">
        <p14:creationId xmlns:p14="http://schemas.microsoft.com/office/powerpoint/2010/main" val="12501880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15A9589-4B5D-2B04-5F4F-6A9D64029904}"/>
              </a:ext>
            </a:extLst>
          </p:cNvPr>
          <p:cNvSpPr>
            <a:spLocks noGrp="1"/>
          </p:cNvSpPr>
          <p:nvPr>
            <p:ph type="body" sz="quarter" idx="14"/>
          </p:nvPr>
        </p:nvSpPr>
        <p:spPr>
          <a:xfrm>
            <a:off x="463549" y="1363082"/>
            <a:ext cx="11260279" cy="4192143"/>
          </a:xfrm>
        </p:spPr>
        <p:txBody>
          <a:bodyPr>
            <a:normAutofit/>
          </a:bodyPr>
          <a:lstStyle/>
          <a:p>
            <a:r>
              <a:rPr lang="en-US" b="1" dirty="0"/>
              <a:t>Classes and Objects in OOP</a:t>
            </a:r>
            <a:endParaRPr lang="en-US" dirty="0"/>
          </a:p>
          <a:p>
            <a:pPr>
              <a:buFont typeface="Arial" panose="020B0604020202020204" pitchFamily="34" charset="0"/>
              <a:buChar char="•"/>
            </a:pPr>
            <a:r>
              <a:rPr lang="en-US" b="1" dirty="0"/>
              <a:t>Class:</a:t>
            </a:r>
            <a:endParaRPr lang="en-US" dirty="0"/>
          </a:p>
          <a:p>
            <a:pPr marL="742950" lvl="1" indent="-285750">
              <a:buFont typeface="Arial" panose="020B0604020202020204" pitchFamily="34" charset="0"/>
              <a:buChar char="•"/>
            </a:pPr>
            <a:r>
              <a:rPr lang="en-US" dirty="0"/>
              <a:t>A blueprint or template that defines the attributes (properties) and methods (functions) that an object can have.</a:t>
            </a:r>
          </a:p>
          <a:p>
            <a:pPr marL="742950" lvl="1" indent="-285750">
              <a:buFont typeface="Arial" panose="020B0604020202020204" pitchFamily="34" charset="0"/>
              <a:buChar char="•"/>
            </a:pPr>
            <a:r>
              <a:rPr lang="en-US" dirty="0"/>
              <a:t>It serves as a blueprint to create objects.</a:t>
            </a:r>
          </a:p>
          <a:p>
            <a:r>
              <a:rPr lang="en-US" b="1" dirty="0"/>
              <a:t>Object:</a:t>
            </a:r>
            <a:endParaRPr lang="en-US" dirty="0"/>
          </a:p>
          <a:p>
            <a:pPr>
              <a:buFont typeface="Arial" panose="020B0604020202020204" pitchFamily="34" charset="0"/>
              <a:buChar char="•"/>
            </a:pPr>
            <a:r>
              <a:rPr lang="en-US" dirty="0"/>
              <a:t>An instance of a class.</a:t>
            </a:r>
          </a:p>
          <a:p>
            <a:pPr>
              <a:buFont typeface="Arial" panose="020B0604020202020204" pitchFamily="34" charset="0"/>
              <a:buChar char="•"/>
            </a:pPr>
            <a:r>
              <a:rPr lang="en-US" dirty="0"/>
              <a:t>Objects are created from classes and can have their values for properties the class defines.</a:t>
            </a:r>
          </a:p>
          <a:p>
            <a:pPr marL="742950" lvl="1" indent="-285750">
              <a:buFont typeface="Arial" panose="020B0604020202020204" pitchFamily="34" charset="0"/>
              <a:buChar char="•"/>
            </a:pPr>
            <a:endParaRPr lang="en-US" dirty="0"/>
          </a:p>
          <a:p>
            <a:endParaRPr lang="en-IN" dirty="0"/>
          </a:p>
        </p:txBody>
      </p:sp>
      <p:sp>
        <p:nvSpPr>
          <p:cNvPr id="3" name="Title 2">
            <a:extLst>
              <a:ext uri="{FF2B5EF4-FFF2-40B4-BE49-F238E27FC236}">
                <a16:creationId xmlns:a16="http://schemas.microsoft.com/office/drawing/2014/main" id="{8918D7E5-CFF2-44D7-4D6C-F0B7FA047A6F}"/>
              </a:ext>
            </a:extLst>
          </p:cNvPr>
          <p:cNvSpPr>
            <a:spLocks noGrp="1"/>
          </p:cNvSpPr>
          <p:nvPr>
            <p:ph type="title"/>
          </p:nvPr>
        </p:nvSpPr>
        <p:spPr/>
        <p:txBody>
          <a:bodyPr/>
          <a:lstStyle/>
          <a:p>
            <a:r>
              <a:rPr lang="en-US" b="1" dirty="0">
                <a:effectLst>
                  <a:outerShdw blurRad="38100" dist="38100" dir="2700000" algn="tl">
                    <a:srgbClr val="000000">
                      <a:alpha val="43137"/>
                    </a:srgbClr>
                  </a:outerShdw>
                </a:effectLst>
              </a:rPr>
              <a:t>Learning 14 | Core Java Concepts:</a:t>
            </a:r>
            <a:endParaRPr lang="en-IN" dirty="0"/>
          </a:p>
        </p:txBody>
      </p:sp>
      <p:sp>
        <p:nvSpPr>
          <p:cNvPr id="4" name="Slide Number Placeholder 3">
            <a:extLst>
              <a:ext uri="{FF2B5EF4-FFF2-40B4-BE49-F238E27FC236}">
                <a16:creationId xmlns:a16="http://schemas.microsoft.com/office/drawing/2014/main" id="{4A169CD4-1D07-6C24-03C2-D531C3756727}"/>
              </a:ext>
            </a:extLst>
          </p:cNvPr>
          <p:cNvSpPr>
            <a:spLocks noGrp="1"/>
          </p:cNvSpPr>
          <p:nvPr>
            <p:ph type="sldNum" sz="quarter" idx="15"/>
          </p:nvPr>
        </p:nvSpPr>
        <p:spPr/>
        <p:txBody>
          <a:bodyPr/>
          <a:lstStyle/>
          <a:p>
            <a:fld id="{0879F475-59B1-4993-848A-C2B683DE9AF5}" type="slidenum">
              <a:rPr lang="en-IN" smtClean="0"/>
              <a:pPr/>
              <a:t>19</a:t>
            </a:fld>
            <a:endParaRPr lang="en-IN" dirty="0"/>
          </a:p>
        </p:txBody>
      </p:sp>
    </p:spTree>
    <p:extLst>
      <p:ext uri="{BB962C8B-B14F-4D97-AF65-F5344CB8AC3E}">
        <p14:creationId xmlns:p14="http://schemas.microsoft.com/office/powerpoint/2010/main" val="100066743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595DA231-959C-B3E0-7DA4-876736A38BC8}"/>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5" name="think-cell data - do not delete" hidden="1">
                        <a:extLst>
                          <a:ext uri="{FF2B5EF4-FFF2-40B4-BE49-F238E27FC236}">
                            <a16:creationId xmlns:a16="http://schemas.microsoft.com/office/drawing/2014/main" id="{595DA231-959C-B3E0-7DA4-876736A38BC8}"/>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3" name="Title 2">
            <a:extLst>
              <a:ext uri="{FF2B5EF4-FFF2-40B4-BE49-F238E27FC236}">
                <a16:creationId xmlns:a16="http://schemas.microsoft.com/office/drawing/2014/main" id="{56243872-C66F-EDEB-B185-CE420E5D6837}"/>
              </a:ext>
            </a:extLst>
          </p:cNvPr>
          <p:cNvSpPr>
            <a:spLocks noGrp="1"/>
          </p:cNvSpPr>
          <p:nvPr>
            <p:ph type="title"/>
          </p:nvPr>
        </p:nvSpPr>
        <p:spPr>
          <a:xfrm>
            <a:off x="989814" y="273377"/>
            <a:ext cx="10441782" cy="631596"/>
          </a:xfrm>
          <a:solidFill>
            <a:schemeClr val="accent1"/>
          </a:solidFill>
        </p:spPr>
        <p:txBody>
          <a:bodyPr vert="horz" anchor="ctr">
            <a:normAutofit/>
          </a:bodyPr>
          <a:lstStyle/>
          <a:p>
            <a:pPr algn="ctr"/>
            <a:r>
              <a:rPr lang="en-US" sz="3600" b="1" dirty="0">
                <a:ln w="0"/>
                <a:solidFill>
                  <a:schemeClr val="bg1"/>
                </a:solidFill>
                <a:effectLst>
                  <a:outerShdw blurRad="38100" dist="25400" dir="5400000" algn="ctr" rotWithShape="0">
                    <a:srgbClr val="6E747A">
                      <a:alpha val="43000"/>
                    </a:srgbClr>
                  </a:outerShdw>
                </a:effectLst>
              </a:rPr>
              <a:t>About Me</a:t>
            </a:r>
            <a:endParaRPr lang="en-IN" sz="3600" b="1" dirty="0">
              <a:solidFill>
                <a:schemeClr val="bg1"/>
              </a:solidFill>
            </a:endParaRPr>
          </a:p>
        </p:txBody>
      </p:sp>
      <p:sp>
        <p:nvSpPr>
          <p:cNvPr id="4" name="Slide Number Placeholder 3">
            <a:extLst>
              <a:ext uri="{FF2B5EF4-FFF2-40B4-BE49-F238E27FC236}">
                <a16:creationId xmlns:a16="http://schemas.microsoft.com/office/drawing/2014/main" id="{06C725D5-7581-AA70-6229-D8DC020A1CF5}"/>
              </a:ext>
            </a:extLst>
          </p:cNvPr>
          <p:cNvSpPr>
            <a:spLocks noGrp="1"/>
          </p:cNvSpPr>
          <p:nvPr>
            <p:ph type="sldNum" sz="quarter" idx="15"/>
          </p:nvPr>
        </p:nvSpPr>
        <p:spPr/>
        <p:txBody>
          <a:bodyPr/>
          <a:lstStyle/>
          <a:p>
            <a:fld id="{0879F475-59B1-4993-848A-C2B683DE9AF5}" type="slidenum">
              <a:rPr lang="en-IN" smtClean="0"/>
              <a:pPr/>
              <a:t>2</a:t>
            </a:fld>
            <a:endParaRPr lang="en-IN" dirty="0"/>
          </a:p>
        </p:txBody>
      </p:sp>
      <p:sp>
        <p:nvSpPr>
          <p:cNvPr id="10" name="Content Placeholder 2">
            <a:extLst>
              <a:ext uri="{FF2B5EF4-FFF2-40B4-BE49-F238E27FC236}">
                <a16:creationId xmlns:a16="http://schemas.microsoft.com/office/drawing/2014/main" id="{1119CB9E-042F-11E8-F683-654626D307B3}"/>
              </a:ext>
            </a:extLst>
          </p:cNvPr>
          <p:cNvSpPr txBox="1">
            <a:spLocks/>
          </p:cNvSpPr>
          <p:nvPr/>
        </p:nvSpPr>
        <p:spPr>
          <a:xfrm>
            <a:off x="442195" y="1831738"/>
            <a:ext cx="5653806" cy="4076241"/>
          </a:xfrm>
          <a:prstGeom prst="rect">
            <a:avLst/>
          </a:prstGeom>
          <a:ln>
            <a:solidFill>
              <a:schemeClr val="tx1"/>
            </a:solid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400" dirty="0">
                <a:latin typeface="Times New Roman" panose="02020603050405020304" pitchFamily="18" charset="0"/>
                <a:cs typeface="Times New Roman" panose="02020603050405020304" pitchFamily="18" charset="0"/>
              </a:rPr>
              <a:t>"Ensuring quality in my work, exploring the heights in my life, and embracing every challenge along the way."</a:t>
            </a:r>
            <a:endParaRPr lang="en-US" sz="2000" dirty="0">
              <a:latin typeface="Times New Roman" panose="02020603050405020304" pitchFamily="18" charset="0"/>
              <a:cs typeface="Times New Roman" panose="02020603050405020304" pitchFamily="18" charset="0"/>
            </a:endParaRPr>
          </a:p>
        </p:txBody>
      </p:sp>
      <p:sp>
        <p:nvSpPr>
          <p:cNvPr id="11" name="Content Placeholder 3">
            <a:extLst>
              <a:ext uri="{FF2B5EF4-FFF2-40B4-BE49-F238E27FC236}">
                <a16:creationId xmlns:a16="http://schemas.microsoft.com/office/drawing/2014/main" id="{CE0DDF5F-FE47-F9A2-FE84-53B63DFF494D}"/>
              </a:ext>
            </a:extLst>
          </p:cNvPr>
          <p:cNvSpPr txBox="1">
            <a:spLocks/>
          </p:cNvSpPr>
          <p:nvPr/>
        </p:nvSpPr>
        <p:spPr>
          <a:xfrm>
            <a:off x="6400800" y="1831738"/>
            <a:ext cx="5350706" cy="4076241"/>
          </a:xfrm>
          <a:prstGeom prst="rect">
            <a:avLst/>
          </a:prstGeom>
          <a:ln>
            <a:solidFill>
              <a:schemeClr val="tx1"/>
            </a:solidFill>
          </a:ln>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endParaRPr lang="en-US" sz="2000" dirty="0"/>
          </a:p>
        </p:txBody>
      </p:sp>
      <p:pic>
        <p:nvPicPr>
          <p:cNvPr id="8" name="Picture 7">
            <a:extLst>
              <a:ext uri="{FF2B5EF4-FFF2-40B4-BE49-F238E27FC236}">
                <a16:creationId xmlns:a16="http://schemas.microsoft.com/office/drawing/2014/main" id="{E9788CDB-17AE-C62B-440A-42B15CA7AAA3}"/>
              </a:ext>
            </a:extLst>
          </p:cNvPr>
          <p:cNvPicPr>
            <a:picLocks noChangeAspect="1"/>
          </p:cNvPicPr>
          <p:nvPr/>
        </p:nvPicPr>
        <p:blipFill>
          <a:blip r:embed="rId5" cstate="screen">
            <a:extLst>
              <a:ext uri="{28A0092B-C50C-407E-A947-70E740481C1C}">
                <a14:useLocalDpi xmlns:a14="http://schemas.microsoft.com/office/drawing/2010/main" val="0"/>
              </a:ext>
            </a:extLst>
          </a:blip>
          <a:stretch>
            <a:fillRect/>
          </a:stretch>
        </p:blipFill>
        <p:spPr>
          <a:xfrm>
            <a:off x="6507331" y="1915092"/>
            <a:ext cx="5149049" cy="3882025"/>
          </a:xfrm>
          <a:prstGeom prst="rect">
            <a:avLst/>
          </a:prstGeom>
        </p:spPr>
      </p:pic>
    </p:spTree>
    <p:extLst>
      <p:ext uri="{BB962C8B-B14F-4D97-AF65-F5344CB8AC3E}">
        <p14:creationId xmlns:p14="http://schemas.microsoft.com/office/powerpoint/2010/main" val="86783218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A371095-AD65-84D5-C161-6CB3D5D8E545}"/>
              </a:ext>
            </a:extLst>
          </p:cNvPr>
          <p:cNvSpPr>
            <a:spLocks noGrp="1"/>
          </p:cNvSpPr>
          <p:nvPr>
            <p:ph type="body" sz="quarter" idx="14"/>
          </p:nvPr>
        </p:nvSpPr>
        <p:spPr>
          <a:xfrm>
            <a:off x="463549" y="1363083"/>
            <a:ext cx="11260279" cy="4870569"/>
          </a:xfrm>
        </p:spPr>
        <p:txBody>
          <a:bodyPr>
            <a:normAutofit/>
          </a:bodyPr>
          <a:lstStyle/>
          <a:p>
            <a:r>
              <a:rPr lang="en-US" dirty="0"/>
              <a:t>Inheritance in programming refers to a mechanism where a new class (called a subclass) acquires the properties and behaviors (methods and attributes) of an existing class (called a superclass). Here's an outline you can use for your PPT on Inheritance:</a:t>
            </a:r>
          </a:p>
          <a:p>
            <a:r>
              <a:rPr lang="en-US" b="1" dirty="0"/>
              <a:t>1. Introduction to Inheritance</a:t>
            </a:r>
          </a:p>
          <a:p>
            <a:pPr>
              <a:buFont typeface="Arial" panose="020B0604020202020204" pitchFamily="34" charset="0"/>
              <a:buChar char="•"/>
            </a:pPr>
            <a:r>
              <a:rPr lang="en-US" dirty="0"/>
              <a:t>Definition of inheritance</a:t>
            </a:r>
          </a:p>
          <a:p>
            <a:pPr>
              <a:buFont typeface="Arial" panose="020B0604020202020204" pitchFamily="34" charset="0"/>
              <a:buChar char="•"/>
            </a:pPr>
            <a:r>
              <a:rPr lang="en-US" dirty="0"/>
              <a:t>Importance of inheritance in OOP (Object-Oriented Programming)</a:t>
            </a:r>
          </a:p>
          <a:p>
            <a:r>
              <a:rPr lang="en-US" b="1" dirty="0"/>
              <a:t>2. Types of Inheritance</a:t>
            </a:r>
          </a:p>
          <a:p>
            <a:pPr>
              <a:buFont typeface="Arial" panose="020B0604020202020204" pitchFamily="34" charset="0"/>
              <a:buChar char="•"/>
            </a:pPr>
            <a:r>
              <a:rPr lang="en-US" b="1" dirty="0"/>
              <a:t>Single Inheritance</a:t>
            </a:r>
            <a:r>
              <a:rPr lang="en-US" dirty="0"/>
              <a:t>: One subclass inherits from one superclass</a:t>
            </a:r>
          </a:p>
          <a:p>
            <a:pPr>
              <a:buFont typeface="Arial" panose="020B0604020202020204" pitchFamily="34" charset="0"/>
              <a:buChar char="•"/>
            </a:pPr>
            <a:r>
              <a:rPr lang="en-US" b="1" dirty="0"/>
              <a:t>Multiple Inheritance</a:t>
            </a:r>
            <a:r>
              <a:rPr lang="en-US" dirty="0"/>
              <a:t>: A subclass inherits from more than one superclass (not supported in some languages like Java, but can be achieved with interfaces)</a:t>
            </a:r>
          </a:p>
          <a:p>
            <a:pPr>
              <a:buFont typeface="Arial" panose="020B0604020202020204" pitchFamily="34" charset="0"/>
              <a:buChar char="•"/>
            </a:pPr>
            <a:r>
              <a:rPr lang="en-US" b="1" dirty="0"/>
              <a:t>Multilevel Inheritance</a:t>
            </a:r>
            <a:r>
              <a:rPr lang="en-US" dirty="0"/>
              <a:t>: A subclass inherits from another subclass</a:t>
            </a:r>
          </a:p>
          <a:p>
            <a:pPr>
              <a:buFont typeface="Arial" panose="020B0604020202020204" pitchFamily="34" charset="0"/>
              <a:buChar char="•"/>
            </a:pPr>
            <a:r>
              <a:rPr lang="en-US" b="1" dirty="0"/>
              <a:t>Hierarchical Inheritance</a:t>
            </a:r>
            <a:r>
              <a:rPr lang="en-US" dirty="0"/>
              <a:t>: Multiple subclasses inherit from one superclass</a:t>
            </a:r>
          </a:p>
          <a:p>
            <a:pPr>
              <a:buFont typeface="Arial" panose="020B0604020202020204" pitchFamily="34" charset="0"/>
              <a:buChar char="•"/>
            </a:pPr>
            <a:r>
              <a:rPr lang="en-US" b="1" dirty="0"/>
              <a:t>Hybrid Inheritance</a:t>
            </a:r>
            <a:r>
              <a:rPr lang="en-US" dirty="0"/>
              <a:t>: A combination of two or more types of inheritance</a:t>
            </a:r>
          </a:p>
          <a:p>
            <a:endParaRPr lang="en-IN" dirty="0"/>
          </a:p>
        </p:txBody>
      </p:sp>
      <p:sp>
        <p:nvSpPr>
          <p:cNvPr id="3" name="Title 2">
            <a:extLst>
              <a:ext uri="{FF2B5EF4-FFF2-40B4-BE49-F238E27FC236}">
                <a16:creationId xmlns:a16="http://schemas.microsoft.com/office/drawing/2014/main" id="{F3DD8EA6-47E7-8BB5-53AC-502C325E3E9F}"/>
              </a:ext>
            </a:extLst>
          </p:cNvPr>
          <p:cNvSpPr>
            <a:spLocks noGrp="1"/>
          </p:cNvSpPr>
          <p:nvPr>
            <p:ph type="title"/>
          </p:nvPr>
        </p:nvSpPr>
        <p:spPr/>
        <p:txBody>
          <a:bodyPr/>
          <a:lstStyle/>
          <a:p>
            <a:r>
              <a:rPr lang="en-US" b="1" dirty="0">
                <a:effectLst>
                  <a:outerShdw blurRad="38100" dist="38100" dir="2700000" algn="tl">
                    <a:srgbClr val="000000">
                      <a:alpha val="43137"/>
                    </a:srgbClr>
                  </a:outerShdw>
                </a:effectLst>
              </a:rPr>
              <a:t>Learning 15 | Core Java Concepts:</a:t>
            </a:r>
            <a:endParaRPr lang="en-IN" dirty="0"/>
          </a:p>
        </p:txBody>
      </p:sp>
      <p:sp>
        <p:nvSpPr>
          <p:cNvPr id="4" name="Slide Number Placeholder 3">
            <a:extLst>
              <a:ext uri="{FF2B5EF4-FFF2-40B4-BE49-F238E27FC236}">
                <a16:creationId xmlns:a16="http://schemas.microsoft.com/office/drawing/2014/main" id="{BE0E2E8F-84D1-B1FD-1EE8-AE67C57AFAD1}"/>
              </a:ext>
            </a:extLst>
          </p:cNvPr>
          <p:cNvSpPr>
            <a:spLocks noGrp="1"/>
          </p:cNvSpPr>
          <p:nvPr>
            <p:ph type="sldNum" sz="quarter" idx="15"/>
          </p:nvPr>
        </p:nvSpPr>
        <p:spPr/>
        <p:txBody>
          <a:bodyPr/>
          <a:lstStyle/>
          <a:p>
            <a:fld id="{0879F475-59B1-4993-848A-C2B683DE9AF5}" type="slidenum">
              <a:rPr lang="en-IN" smtClean="0"/>
              <a:pPr/>
              <a:t>20</a:t>
            </a:fld>
            <a:endParaRPr lang="en-IN" dirty="0"/>
          </a:p>
        </p:txBody>
      </p:sp>
    </p:spTree>
    <p:extLst>
      <p:ext uri="{BB962C8B-B14F-4D97-AF65-F5344CB8AC3E}">
        <p14:creationId xmlns:p14="http://schemas.microsoft.com/office/powerpoint/2010/main" val="191767216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675DA23-FE93-C02A-D2B4-E7CFD4953380}"/>
              </a:ext>
            </a:extLst>
          </p:cNvPr>
          <p:cNvSpPr>
            <a:spLocks noGrp="1"/>
          </p:cNvSpPr>
          <p:nvPr>
            <p:ph type="body" sz="quarter" idx="14"/>
          </p:nvPr>
        </p:nvSpPr>
        <p:spPr>
          <a:xfrm>
            <a:off x="465860" y="1101213"/>
            <a:ext cx="11260279" cy="5278085"/>
          </a:xfrm>
        </p:spPr>
        <p:txBody>
          <a:bodyPr>
            <a:normAutofit/>
          </a:bodyPr>
          <a:lstStyle/>
          <a:p>
            <a:r>
              <a:rPr lang="en-US" b="1" dirty="0"/>
              <a:t>Polymorphism in OOP</a:t>
            </a:r>
          </a:p>
          <a:p>
            <a:pPr>
              <a:buFont typeface="Arial" panose="020B0604020202020204" pitchFamily="34" charset="0"/>
              <a:buChar char="•"/>
            </a:pPr>
            <a:r>
              <a:rPr lang="en-US" b="1" dirty="0"/>
              <a:t>Definition</a:t>
            </a:r>
            <a:r>
              <a:rPr lang="en-US" dirty="0"/>
              <a:t>: The ability of a method or object to take on multiple forms.</a:t>
            </a:r>
          </a:p>
          <a:p>
            <a:pPr>
              <a:buFont typeface="Arial" panose="020B0604020202020204" pitchFamily="34" charset="0"/>
              <a:buChar char="•"/>
            </a:pPr>
            <a:r>
              <a:rPr lang="en-US" b="1" dirty="0"/>
              <a:t>Types</a:t>
            </a:r>
            <a:r>
              <a:rPr lang="en-US" dirty="0"/>
              <a:t>:</a:t>
            </a:r>
          </a:p>
          <a:p>
            <a:pPr marL="742950" lvl="1" indent="-285750">
              <a:buFont typeface="Arial" panose="020B0604020202020204" pitchFamily="34" charset="0"/>
              <a:buChar char="•"/>
            </a:pPr>
            <a:r>
              <a:rPr lang="en-US" b="1" dirty="0"/>
              <a:t>Compile-time</a:t>
            </a:r>
            <a:r>
              <a:rPr lang="en-US" dirty="0"/>
              <a:t>:</a:t>
            </a:r>
          </a:p>
          <a:p>
            <a:pPr marL="1143000" lvl="2" indent="-228600">
              <a:buFont typeface="Arial" panose="020B0604020202020204" pitchFamily="34" charset="0"/>
              <a:buChar char="•"/>
            </a:pPr>
            <a:r>
              <a:rPr lang="en-US" b="1" dirty="0"/>
              <a:t>Method Overloading</a:t>
            </a:r>
            <a:r>
              <a:rPr lang="en-US" dirty="0"/>
              <a:t>: Same method name, different parameters.</a:t>
            </a:r>
          </a:p>
          <a:p>
            <a:pPr marL="1143000" lvl="2" indent="-228600">
              <a:buFont typeface="Arial" panose="020B0604020202020204" pitchFamily="34" charset="0"/>
              <a:buChar char="•"/>
            </a:pPr>
            <a:r>
              <a:rPr lang="en-US" b="1" dirty="0"/>
              <a:t>Operator Overloading</a:t>
            </a:r>
            <a:r>
              <a:rPr lang="en-US" dirty="0"/>
              <a:t>: Custom behavior for operators (e.g., C++).</a:t>
            </a:r>
          </a:p>
          <a:p>
            <a:pPr marL="742950" lvl="1" indent="-285750">
              <a:buFont typeface="Arial" panose="020B0604020202020204" pitchFamily="34" charset="0"/>
              <a:buChar char="•"/>
            </a:pPr>
            <a:r>
              <a:rPr lang="en-US" b="1" dirty="0"/>
              <a:t>Run-time</a:t>
            </a:r>
            <a:r>
              <a:rPr lang="en-US" dirty="0"/>
              <a:t>:</a:t>
            </a:r>
          </a:p>
          <a:p>
            <a:pPr marL="1143000" lvl="2" indent="-228600">
              <a:buFont typeface="Arial" panose="020B0604020202020204" pitchFamily="34" charset="0"/>
              <a:buChar char="•"/>
            </a:pPr>
            <a:r>
              <a:rPr lang="en-US" b="1" dirty="0"/>
              <a:t>Method Overriding</a:t>
            </a:r>
            <a:r>
              <a:rPr lang="en-US" dirty="0"/>
              <a:t>: Subclass redefines a superclass method.</a:t>
            </a:r>
          </a:p>
          <a:p>
            <a:pPr>
              <a:buFont typeface="Arial" panose="020B0604020202020204" pitchFamily="34" charset="0"/>
              <a:buChar char="•"/>
            </a:pPr>
            <a:r>
              <a:rPr lang="en-US" b="1" dirty="0"/>
              <a:t>Advantages</a:t>
            </a:r>
            <a:r>
              <a:rPr lang="en-US" dirty="0"/>
              <a:t>:</a:t>
            </a:r>
          </a:p>
          <a:p>
            <a:pPr marL="742950" lvl="1" indent="-285750">
              <a:buFont typeface="Arial" panose="020B0604020202020204" pitchFamily="34" charset="0"/>
              <a:buChar char="•"/>
            </a:pPr>
            <a:r>
              <a:rPr lang="en-US" dirty="0"/>
              <a:t>Enhances code flexibility and reusability.</a:t>
            </a:r>
          </a:p>
          <a:p>
            <a:pPr marL="742950" lvl="1" indent="-285750">
              <a:buFont typeface="Arial" panose="020B0604020202020204" pitchFamily="34" charset="0"/>
              <a:buChar char="•"/>
            </a:pPr>
            <a:r>
              <a:rPr lang="en-US" dirty="0"/>
              <a:t>Improves maintainability.</a:t>
            </a:r>
          </a:p>
          <a:p>
            <a:pPr>
              <a:buFont typeface="Arial" panose="020B0604020202020204" pitchFamily="34" charset="0"/>
              <a:buChar char="•"/>
            </a:pPr>
            <a:r>
              <a:rPr lang="en-US" b="1" dirty="0"/>
              <a:t>Disadvantages</a:t>
            </a:r>
            <a:r>
              <a:rPr lang="en-US" dirty="0"/>
              <a:t>:</a:t>
            </a:r>
          </a:p>
          <a:p>
            <a:pPr marL="742950" lvl="1" indent="-285750">
              <a:buFont typeface="Arial" panose="020B0604020202020204" pitchFamily="34" charset="0"/>
              <a:buChar char="•"/>
            </a:pPr>
            <a:r>
              <a:rPr lang="en-US" dirty="0"/>
              <a:t>Increases complexity.</a:t>
            </a:r>
          </a:p>
          <a:p>
            <a:pPr marL="742950" lvl="1" indent="-285750">
              <a:buFont typeface="Arial" panose="020B0604020202020204" pitchFamily="34" charset="0"/>
              <a:buChar char="•"/>
            </a:pPr>
            <a:r>
              <a:rPr lang="en-US" dirty="0"/>
              <a:t>Can complicate debugging.</a:t>
            </a:r>
          </a:p>
          <a:p>
            <a:endParaRPr lang="en-IN" dirty="0"/>
          </a:p>
        </p:txBody>
      </p:sp>
      <p:sp>
        <p:nvSpPr>
          <p:cNvPr id="3" name="Title 2">
            <a:extLst>
              <a:ext uri="{FF2B5EF4-FFF2-40B4-BE49-F238E27FC236}">
                <a16:creationId xmlns:a16="http://schemas.microsoft.com/office/drawing/2014/main" id="{3D625A32-FE57-BA51-BD2E-E2DDA7F66190}"/>
              </a:ext>
            </a:extLst>
          </p:cNvPr>
          <p:cNvSpPr>
            <a:spLocks noGrp="1"/>
          </p:cNvSpPr>
          <p:nvPr>
            <p:ph type="title"/>
          </p:nvPr>
        </p:nvSpPr>
        <p:spPr/>
        <p:txBody>
          <a:bodyPr/>
          <a:lstStyle/>
          <a:p>
            <a:r>
              <a:rPr lang="en-US" b="1" dirty="0">
                <a:effectLst>
                  <a:outerShdw blurRad="38100" dist="38100" dir="2700000" algn="tl">
                    <a:srgbClr val="000000">
                      <a:alpha val="43137"/>
                    </a:srgbClr>
                  </a:outerShdw>
                </a:effectLst>
              </a:rPr>
              <a:t>Learning 16 | Core Java Concepts:</a:t>
            </a:r>
            <a:endParaRPr lang="en-IN" dirty="0"/>
          </a:p>
        </p:txBody>
      </p:sp>
      <p:sp>
        <p:nvSpPr>
          <p:cNvPr id="4" name="Slide Number Placeholder 3">
            <a:extLst>
              <a:ext uri="{FF2B5EF4-FFF2-40B4-BE49-F238E27FC236}">
                <a16:creationId xmlns:a16="http://schemas.microsoft.com/office/drawing/2014/main" id="{C8F69AF1-ECBF-F7B7-B59A-0367010192F3}"/>
              </a:ext>
            </a:extLst>
          </p:cNvPr>
          <p:cNvSpPr>
            <a:spLocks noGrp="1"/>
          </p:cNvSpPr>
          <p:nvPr>
            <p:ph type="sldNum" sz="quarter" idx="15"/>
          </p:nvPr>
        </p:nvSpPr>
        <p:spPr/>
        <p:txBody>
          <a:bodyPr/>
          <a:lstStyle/>
          <a:p>
            <a:fld id="{0879F475-59B1-4993-848A-C2B683DE9AF5}" type="slidenum">
              <a:rPr lang="en-IN" smtClean="0"/>
              <a:pPr/>
              <a:t>21</a:t>
            </a:fld>
            <a:endParaRPr lang="en-IN" dirty="0"/>
          </a:p>
        </p:txBody>
      </p:sp>
    </p:spTree>
    <p:extLst>
      <p:ext uri="{BB962C8B-B14F-4D97-AF65-F5344CB8AC3E}">
        <p14:creationId xmlns:p14="http://schemas.microsoft.com/office/powerpoint/2010/main" val="352092416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8672112-E7D7-6329-1A9D-E67F0D658AFF}"/>
              </a:ext>
            </a:extLst>
          </p:cNvPr>
          <p:cNvSpPr>
            <a:spLocks noGrp="1"/>
          </p:cNvSpPr>
          <p:nvPr>
            <p:ph type="body" sz="quarter" idx="14"/>
          </p:nvPr>
        </p:nvSpPr>
        <p:spPr>
          <a:xfrm>
            <a:off x="463549" y="1363083"/>
            <a:ext cx="11260279" cy="5175369"/>
          </a:xfrm>
        </p:spPr>
        <p:txBody>
          <a:bodyPr>
            <a:normAutofit/>
          </a:bodyPr>
          <a:lstStyle/>
          <a:p>
            <a:r>
              <a:rPr lang="en-US" b="1" dirty="0"/>
              <a:t>Abstraction in OOP</a:t>
            </a:r>
          </a:p>
          <a:p>
            <a:r>
              <a:rPr lang="en-US" b="1" dirty="0"/>
              <a:t>Definition</a:t>
            </a:r>
            <a:br>
              <a:rPr lang="en-US" dirty="0"/>
            </a:br>
            <a:r>
              <a:rPr lang="en-US" dirty="0"/>
              <a:t>Hiding complex implementation details and showing only the essential features of an object.</a:t>
            </a:r>
          </a:p>
          <a:p>
            <a:r>
              <a:rPr lang="en-US" b="1" dirty="0"/>
              <a:t>Purpose</a:t>
            </a:r>
            <a:br>
              <a:rPr lang="en-US" dirty="0"/>
            </a:br>
            <a:r>
              <a:rPr lang="en-US" dirty="0"/>
              <a:t>Simplifies complex systems</a:t>
            </a:r>
            <a:br>
              <a:rPr lang="en-US" dirty="0"/>
            </a:br>
            <a:r>
              <a:rPr lang="en-US" dirty="0"/>
              <a:t>Enhances code readability and maintainability</a:t>
            </a:r>
          </a:p>
          <a:p>
            <a:r>
              <a:rPr lang="en-US" b="1" dirty="0"/>
              <a:t>Types</a:t>
            </a:r>
            <a:br>
              <a:rPr lang="en-US" dirty="0"/>
            </a:br>
            <a:r>
              <a:rPr lang="en-US" b="1" dirty="0"/>
              <a:t>Abstract Classes</a:t>
            </a:r>
            <a:r>
              <a:rPr lang="en-US" dirty="0"/>
              <a:t>: Cannot be instantiated; can have abstract and concrete methods</a:t>
            </a:r>
            <a:br>
              <a:rPr lang="en-US" dirty="0"/>
            </a:br>
            <a:r>
              <a:rPr lang="en-US" b="1" dirty="0"/>
              <a:t>Interfaces</a:t>
            </a:r>
            <a:r>
              <a:rPr lang="en-US" dirty="0"/>
              <a:t>: Defines a contract with only method signatures (no implementation)</a:t>
            </a:r>
          </a:p>
          <a:p>
            <a:r>
              <a:rPr lang="en-US" b="1" dirty="0"/>
              <a:t>Advantages</a:t>
            </a:r>
            <a:br>
              <a:rPr lang="en-US" dirty="0"/>
            </a:br>
            <a:r>
              <a:rPr lang="en-US" dirty="0"/>
              <a:t>Reduces complexity by hiding unnecessary details</a:t>
            </a:r>
            <a:br>
              <a:rPr lang="en-US" dirty="0"/>
            </a:br>
            <a:r>
              <a:rPr lang="en-US" dirty="0"/>
              <a:t>Promotes code reusability and flexibility</a:t>
            </a:r>
          </a:p>
          <a:p>
            <a:r>
              <a:rPr lang="en-US" b="1" dirty="0"/>
              <a:t>Disadvantages</a:t>
            </a:r>
            <a:br>
              <a:rPr lang="en-US" dirty="0"/>
            </a:br>
            <a:r>
              <a:rPr lang="en-US" dirty="0"/>
              <a:t>Can introduce a learning curve for new developers</a:t>
            </a:r>
            <a:br>
              <a:rPr lang="en-US" dirty="0"/>
            </a:br>
            <a:r>
              <a:rPr lang="en-US" dirty="0"/>
              <a:t>Overhead of maintaining abstract classes and interfaces</a:t>
            </a:r>
          </a:p>
          <a:p>
            <a:endParaRPr lang="en-IN" dirty="0"/>
          </a:p>
        </p:txBody>
      </p:sp>
      <p:sp>
        <p:nvSpPr>
          <p:cNvPr id="3" name="Title 2">
            <a:extLst>
              <a:ext uri="{FF2B5EF4-FFF2-40B4-BE49-F238E27FC236}">
                <a16:creationId xmlns:a16="http://schemas.microsoft.com/office/drawing/2014/main" id="{ABBDA90D-2474-BD0A-A697-111782A793AD}"/>
              </a:ext>
            </a:extLst>
          </p:cNvPr>
          <p:cNvSpPr>
            <a:spLocks noGrp="1"/>
          </p:cNvSpPr>
          <p:nvPr>
            <p:ph type="title"/>
          </p:nvPr>
        </p:nvSpPr>
        <p:spPr/>
        <p:txBody>
          <a:bodyPr/>
          <a:lstStyle/>
          <a:p>
            <a:r>
              <a:rPr lang="en-US" b="1" dirty="0">
                <a:effectLst>
                  <a:outerShdw blurRad="38100" dist="38100" dir="2700000" algn="tl">
                    <a:srgbClr val="000000">
                      <a:alpha val="43137"/>
                    </a:srgbClr>
                  </a:outerShdw>
                </a:effectLst>
              </a:rPr>
              <a:t>Learning 17 | Core Java Concepts:</a:t>
            </a:r>
            <a:endParaRPr lang="en-IN" dirty="0"/>
          </a:p>
        </p:txBody>
      </p:sp>
      <p:sp>
        <p:nvSpPr>
          <p:cNvPr id="4" name="Slide Number Placeholder 3">
            <a:extLst>
              <a:ext uri="{FF2B5EF4-FFF2-40B4-BE49-F238E27FC236}">
                <a16:creationId xmlns:a16="http://schemas.microsoft.com/office/drawing/2014/main" id="{F95A6C33-EC46-EB9A-9C0A-5E31B345E253}"/>
              </a:ext>
            </a:extLst>
          </p:cNvPr>
          <p:cNvSpPr>
            <a:spLocks noGrp="1"/>
          </p:cNvSpPr>
          <p:nvPr>
            <p:ph type="sldNum" sz="quarter" idx="15"/>
          </p:nvPr>
        </p:nvSpPr>
        <p:spPr/>
        <p:txBody>
          <a:bodyPr/>
          <a:lstStyle/>
          <a:p>
            <a:fld id="{0879F475-59B1-4993-848A-C2B683DE9AF5}" type="slidenum">
              <a:rPr lang="en-IN" smtClean="0"/>
              <a:pPr/>
              <a:t>22</a:t>
            </a:fld>
            <a:endParaRPr lang="en-IN" dirty="0"/>
          </a:p>
        </p:txBody>
      </p:sp>
    </p:spTree>
    <p:extLst>
      <p:ext uri="{BB962C8B-B14F-4D97-AF65-F5344CB8AC3E}">
        <p14:creationId xmlns:p14="http://schemas.microsoft.com/office/powerpoint/2010/main" val="61580141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F48033C-5BD2-8032-4A6A-01CA0B75ACB2}"/>
              </a:ext>
            </a:extLst>
          </p:cNvPr>
          <p:cNvSpPr>
            <a:spLocks noGrp="1"/>
          </p:cNvSpPr>
          <p:nvPr>
            <p:ph type="body" sz="quarter" idx="14"/>
          </p:nvPr>
        </p:nvSpPr>
        <p:spPr>
          <a:xfrm>
            <a:off x="463549" y="1191918"/>
            <a:ext cx="11260279" cy="5002405"/>
          </a:xfrm>
        </p:spPr>
        <p:txBody>
          <a:bodyPr>
            <a:normAutofit fontScale="92500" lnSpcReduction="10000"/>
          </a:bodyPr>
          <a:lstStyle/>
          <a:p>
            <a:r>
              <a:rPr lang="en-US" b="1" dirty="0"/>
              <a:t>Definition</a:t>
            </a:r>
            <a:br>
              <a:rPr lang="en-US" dirty="0"/>
            </a:br>
            <a:r>
              <a:rPr lang="en-US" dirty="0"/>
              <a:t>A contract that defines a set of methods that a class must implement, without providing any implementation details</a:t>
            </a:r>
          </a:p>
          <a:p>
            <a:r>
              <a:rPr lang="en-US" b="1" dirty="0"/>
              <a:t>Purpose</a:t>
            </a:r>
            <a:br>
              <a:rPr lang="en-US" dirty="0"/>
            </a:br>
            <a:r>
              <a:rPr lang="en-US" dirty="0"/>
              <a:t>Facilitates multiple inheritance</a:t>
            </a:r>
            <a:br>
              <a:rPr lang="en-US" dirty="0"/>
            </a:br>
            <a:r>
              <a:rPr lang="en-US" dirty="0"/>
              <a:t>Enforces a standard structure for classes</a:t>
            </a:r>
          </a:p>
          <a:p>
            <a:r>
              <a:rPr lang="en-US" b="1" dirty="0"/>
              <a:t>Characteristics</a:t>
            </a:r>
            <a:br>
              <a:rPr lang="en-US" dirty="0"/>
            </a:br>
            <a:r>
              <a:rPr lang="en-US" dirty="0"/>
              <a:t>Can contain only method signatures and constants</a:t>
            </a:r>
            <a:br>
              <a:rPr lang="en-US" dirty="0"/>
            </a:br>
            <a:r>
              <a:rPr lang="en-US" dirty="0"/>
              <a:t>A class can implement multiple interfaces</a:t>
            </a:r>
            <a:br>
              <a:rPr lang="en-US" dirty="0"/>
            </a:br>
            <a:r>
              <a:rPr lang="en-US" dirty="0"/>
              <a:t>Supports loose coupling and high cohesion</a:t>
            </a:r>
          </a:p>
          <a:p>
            <a:r>
              <a:rPr lang="en-US" b="1" dirty="0"/>
              <a:t>Advantages</a:t>
            </a:r>
            <a:br>
              <a:rPr lang="en-US" dirty="0"/>
            </a:br>
            <a:r>
              <a:rPr lang="en-US" dirty="0"/>
              <a:t>Promotes code reusability and flexibility</a:t>
            </a:r>
            <a:br>
              <a:rPr lang="en-US" dirty="0"/>
            </a:br>
            <a:r>
              <a:rPr lang="en-US" dirty="0"/>
              <a:t>Allows for polymorphism and dynamic binding</a:t>
            </a:r>
            <a:br>
              <a:rPr lang="en-US" dirty="0"/>
            </a:br>
            <a:r>
              <a:rPr lang="en-US" dirty="0"/>
              <a:t>Simplifies testing and maintenance</a:t>
            </a:r>
          </a:p>
          <a:p>
            <a:r>
              <a:rPr lang="en-US" b="1" dirty="0"/>
              <a:t>Disadvantages</a:t>
            </a:r>
            <a:br>
              <a:rPr lang="en-US" dirty="0"/>
            </a:br>
            <a:r>
              <a:rPr lang="en-US" dirty="0"/>
              <a:t>May introduce complexity with multiple interfaces</a:t>
            </a:r>
            <a:br>
              <a:rPr lang="en-US" dirty="0"/>
            </a:br>
            <a:r>
              <a:rPr lang="en-US" dirty="0"/>
              <a:t>Requires additional code to implement interface methods</a:t>
            </a:r>
          </a:p>
          <a:p>
            <a:endParaRPr lang="en-US" dirty="0"/>
          </a:p>
          <a:p>
            <a:endParaRPr lang="en-IN" dirty="0"/>
          </a:p>
        </p:txBody>
      </p:sp>
      <p:sp>
        <p:nvSpPr>
          <p:cNvPr id="3" name="Title 2">
            <a:extLst>
              <a:ext uri="{FF2B5EF4-FFF2-40B4-BE49-F238E27FC236}">
                <a16:creationId xmlns:a16="http://schemas.microsoft.com/office/drawing/2014/main" id="{6D558F2B-D9BF-084D-771C-E6A7650DC577}"/>
              </a:ext>
            </a:extLst>
          </p:cNvPr>
          <p:cNvSpPr>
            <a:spLocks noGrp="1"/>
          </p:cNvSpPr>
          <p:nvPr>
            <p:ph type="title"/>
          </p:nvPr>
        </p:nvSpPr>
        <p:spPr/>
        <p:txBody>
          <a:bodyPr/>
          <a:lstStyle/>
          <a:p>
            <a:r>
              <a:rPr lang="en-US" b="1" dirty="0">
                <a:effectLst>
                  <a:outerShdw blurRad="38100" dist="38100" dir="2700000" algn="tl">
                    <a:srgbClr val="000000">
                      <a:alpha val="43137"/>
                    </a:srgbClr>
                  </a:outerShdw>
                </a:effectLst>
              </a:rPr>
              <a:t>Learning 17 | Core Java Concepts</a:t>
            </a:r>
            <a:endParaRPr lang="en-IN" dirty="0"/>
          </a:p>
        </p:txBody>
      </p:sp>
      <p:sp>
        <p:nvSpPr>
          <p:cNvPr id="4" name="Slide Number Placeholder 3">
            <a:extLst>
              <a:ext uri="{FF2B5EF4-FFF2-40B4-BE49-F238E27FC236}">
                <a16:creationId xmlns:a16="http://schemas.microsoft.com/office/drawing/2014/main" id="{16E2D41C-5D31-680C-1746-FB2E0EA5855A}"/>
              </a:ext>
            </a:extLst>
          </p:cNvPr>
          <p:cNvSpPr>
            <a:spLocks noGrp="1"/>
          </p:cNvSpPr>
          <p:nvPr>
            <p:ph type="sldNum" sz="quarter" idx="15"/>
          </p:nvPr>
        </p:nvSpPr>
        <p:spPr/>
        <p:txBody>
          <a:bodyPr/>
          <a:lstStyle/>
          <a:p>
            <a:fld id="{0879F475-59B1-4993-848A-C2B683DE9AF5}" type="slidenum">
              <a:rPr lang="en-IN" smtClean="0"/>
              <a:pPr/>
              <a:t>23</a:t>
            </a:fld>
            <a:endParaRPr lang="en-IN" dirty="0"/>
          </a:p>
        </p:txBody>
      </p:sp>
    </p:spTree>
    <p:extLst>
      <p:ext uri="{BB962C8B-B14F-4D97-AF65-F5344CB8AC3E}">
        <p14:creationId xmlns:p14="http://schemas.microsoft.com/office/powerpoint/2010/main" val="196254717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251E9B0-92FA-7C21-826B-5631DA23903B}"/>
              </a:ext>
            </a:extLst>
          </p:cNvPr>
          <p:cNvSpPr>
            <a:spLocks noGrp="1"/>
          </p:cNvSpPr>
          <p:nvPr>
            <p:ph type="body" sz="quarter" idx="14"/>
          </p:nvPr>
        </p:nvSpPr>
        <p:spPr/>
        <p:txBody>
          <a:bodyPr/>
          <a:lstStyle/>
          <a:p>
            <a:endParaRPr lang="en-IN"/>
          </a:p>
        </p:txBody>
      </p:sp>
      <p:sp>
        <p:nvSpPr>
          <p:cNvPr id="3" name="Title 2">
            <a:extLst>
              <a:ext uri="{FF2B5EF4-FFF2-40B4-BE49-F238E27FC236}">
                <a16:creationId xmlns:a16="http://schemas.microsoft.com/office/drawing/2014/main" id="{B092DF64-DAF3-0CAA-21ED-F92A22CA8C8C}"/>
              </a:ext>
            </a:extLst>
          </p:cNvPr>
          <p:cNvSpPr>
            <a:spLocks noGrp="1"/>
          </p:cNvSpPr>
          <p:nvPr>
            <p:ph type="title"/>
          </p:nvPr>
        </p:nvSpPr>
        <p:spPr/>
        <p:txBody>
          <a:bodyPr/>
          <a:lstStyle/>
          <a:p>
            <a:r>
              <a:rPr lang="en-US" b="1" dirty="0">
                <a:effectLst>
                  <a:outerShdw blurRad="38100" dist="38100" dir="2700000" algn="tl">
                    <a:srgbClr val="000000">
                      <a:alpha val="43137"/>
                    </a:srgbClr>
                  </a:outerShdw>
                </a:effectLst>
              </a:rPr>
              <a:t>Learning | Core Java practical</a:t>
            </a:r>
            <a:endParaRPr lang="en-IN" dirty="0"/>
          </a:p>
        </p:txBody>
      </p:sp>
      <p:sp>
        <p:nvSpPr>
          <p:cNvPr id="4" name="Slide Number Placeholder 3">
            <a:extLst>
              <a:ext uri="{FF2B5EF4-FFF2-40B4-BE49-F238E27FC236}">
                <a16:creationId xmlns:a16="http://schemas.microsoft.com/office/drawing/2014/main" id="{90FFF26C-AC41-8482-825E-08BB5B8BCB46}"/>
              </a:ext>
            </a:extLst>
          </p:cNvPr>
          <p:cNvSpPr>
            <a:spLocks noGrp="1"/>
          </p:cNvSpPr>
          <p:nvPr>
            <p:ph type="sldNum" sz="quarter" idx="15"/>
          </p:nvPr>
        </p:nvSpPr>
        <p:spPr/>
        <p:txBody>
          <a:bodyPr/>
          <a:lstStyle/>
          <a:p>
            <a:fld id="{0879F475-59B1-4993-848A-C2B683DE9AF5}" type="slidenum">
              <a:rPr lang="en-IN" smtClean="0"/>
              <a:pPr/>
              <a:t>24</a:t>
            </a:fld>
            <a:endParaRPr lang="en-IN" dirty="0"/>
          </a:p>
        </p:txBody>
      </p:sp>
      <p:pic>
        <p:nvPicPr>
          <p:cNvPr id="7" name="Picture 6">
            <a:extLst>
              <a:ext uri="{FF2B5EF4-FFF2-40B4-BE49-F238E27FC236}">
                <a16:creationId xmlns:a16="http://schemas.microsoft.com/office/drawing/2014/main" id="{C3C598BA-2B13-B19B-BF56-C0AA865B25EB}"/>
              </a:ext>
            </a:extLst>
          </p:cNvPr>
          <p:cNvPicPr>
            <a:picLocks noChangeAspect="1"/>
          </p:cNvPicPr>
          <p:nvPr/>
        </p:nvPicPr>
        <p:blipFill>
          <a:blip r:embed="rId2" cstate="screen">
            <a:extLst>
              <a:ext uri="{28A0092B-C50C-407E-A947-70E740481C1C}">
                <a14:useLocalDpi xmlns:a14="http://schemas.microsoft.com/office/drawing/2010/main" val="0"/>
              </a:ext>
            </a:extLst>
          </a:blip>
          <a:stretch>
            <a:fillRect/>
          </a:stretch>
        </p:blipFill>
        <p:spPr>
          <a:xfrm>
            <a:off x="298203" y="941200"/>
            <a:ext cx="11595596" cy="5578373"/>
          </a:xfrm>
          <a:prstGeom prst="rect">
            <a:avLst/>
          </a:prstGeom>
        </p:spPr>
      </p:pic>
    </p:spTree>
    <p:extLst>
      <p:ext uri="{BB962C8B-B14F-4D97-AF65-F5344CB8AC3E}">
        <p14:creationId xmlns:p14="http://schemas.microsoft.com/office/powerpoint/2010/main" val="87368113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2AB5503-CED0-A1FE-2BA2-672B91A17922}"/>
              </a:ext>
            </a:extLst>
          </p:cNvPr>
          <p:cNvSpPr>
            <a:spLocks noGrp="1"/>
          </p:cNvSpPr>
          <p:nvPr>
            <p:ph type="body" sz="quarter" idx="14"/>
          </p:nvPr>
        </p:nvSpPr>
        <p:spPr/>
        <p:txBody>
          <a:bodyPr/>
          <a:lstStyle/>
          <a:p>
            <a:endParaRPr lang="en-IN"/>
          </a:p>
        </p:txBody>
      </p:sp>
      <p:sp>
        <p:nvSpPr>
          <p:cNvPr id="3" name="Title 2">
            <a:extLst>
              <a:ext uri="{FF2B5EF4-FFF2-40B4-BE49-F238E27FC236}">
                <a16:creationId xmlns:a16="http://schemas.microsoft.com/office/drawing/2014/main" id="{181489BB-1082-8893-D63A-3A5174152313}"/>
              </a:ext>
            </a:extLst>
          </p:cNvPr>
          <p:cNvSpPr>
            <a:spLocks noGrp="1"/>
          </p:cNvSpPr>
          <p:nvPr>
            <p:ph type="title"/>
          </p:nvPr>
        </p:nvSpPr>
        <p:spPr/>
        <p:txBody>
          <a:bodyPr/>
          <a:lstStyle/>
          <a:p>
            <a:r>
              <a:rPr lang="en-US" b="1" dirty="0">
                <a:effectLst>
                  <a:outerShdw blurRad="38100" dist="38100" dir="2700000" algn="tl">
                    <a:srgbClr val="000000">
                      <a:alpha val="43137"/>
                    </a:srgbClr>
                  </a:outerShdw>
                </a:effectLst>
              </a:rPr>
              <a:t>Learning 17 | Core Java Concepts</a:t>
            </a:r>
            <a:endParaRPr lang="en-IN" dirty="0"/>
          </a:p>
        </p:txBody>
      </p:sp>
      <p:sp>
        <p:nvSpPr>
          <p:cNvPr id="4" name="Slide Number Placeholder 3">
            <a:extLst>
              <a:ext uri="{FF2B5EF4-FFF2-40B4-BE49-F238E27FC236}">
                <a16:creationId xmlns:a16="http://schemas.microsoft.com/office/drawing/2014/main" id="{568F5B1C-C83B-842C-2ACA-F53E7D7468A9}"/>
              </a:ext>
            </a:extLst>
          </p:cNvPr>
          <p:cNvSpPr>
            <a:spLocks noGrp="1"/>
          </p:cNvSpPr>
          <p:nvPr>
            <p:ph type="sldNum" sz="quarter" idx="15"/>
          </p:nvPr>
        </p:nvSpPr>
        <p:spPr/>
        <p:txBody>
          <a:bodyPr/>
          <a:lstStyle/>
          <a:p>
            <a:fld id="{0879F475-59B1-4993-848A-C2B683DE9AF5}" type="slidenum">
              <a:rPr lang="en-IN" smtClean="0"/>
              <a:pPr/>
              <a:t>25</a:t>
            </a:fld>
            <a:endParaRPr lang="en-IN" dirty="0"/>
          </a:p>
        </p:txBody>
      </p:sp>
      <p:pic>
        <p:nvPicPr>
          <p:cNvPr id="8" name="Picture 7">
            <a:extLst>
              <a:ext uri="{FF2B5EF4-FFF2-40B4-BE49-F238E27FC236}">
                <a16:creationId xmlns:a16="http://schemas.microsoft.com/office/drawing/2014/main" id="{60BD1648-1530-7EB9-F986-980E03B924D4}"/>
              </a:ext>
            </a:extLst>
          </p:cNvPr>
          <p:cNvPicPr>
            <a:picLocks noChangeAspect="1"/>
          </p:cNvPicPr>
          <p:nvPr/>
        </p:nvPicPr>
        <p:blipFill>
          <a:blip r:embed="rId2" cstate="screen">
            <a:extLst>
              <a:ext uri="{28A0092B-C50C-407E-A947-70E740481C1C}">
                <a14:useLocalDpi xmlns:a14="http://schemas.microsoft.com/office/drawing/2010/main" val="0"/>
              </a:ext>
            </a:extLst>
          </a:blip>
          <a:stretch>
            <a:fillRect/>
          </a:stretch>
        </p:blipFill>
        <p:spPr>
          <a:xfrm>
            <a:off x="463549" y="905453"/>
            <a:ext cx="11602065" cy="5229876"/>
          </a:xfrm>
          <a:prstGeom prst="rect">
            <a:avLst/>
          </a:prstGeom>
        </p:spPr>
      </p:pic>
    </p:spTree>
    <p:extLst>
      <p:ext uri="{BB962C8B-B14F-4D97-AF65-F5344CB8AC3E}">
        <p14:creationId xmlns:p14="http://schemas.microsoft.com/office/powerpoint/2010/main" val="198794048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CCD6744-B2B4-0843-9C57-16F0ADC482BE}"/>
              </a:ext>
            </a:extLst>
          </p:cNvPr>
          <p:cNvSpPr>
            <a:spLocks noGrp="1"/>
          </p:cNvSpPr>
          <p:nvPr>
            <p:ph type="body" sz="quarter" idx="14"/>
          </p:nvPr>
        </p:nvSpPr>
        <p:spPr/>
        <p:txBody>
          <a:bodyPr/>
          <a:lstStyle/>
          <a:p>
            <a:endParaRPr lang="en-IN" dirty="0"/>
          </a:p>
        </p:txBody>
      </p:sp>
      <p:sp>
        <p:nvSpPr>
          <p:cNvPr id="3" name="Title 2">
            <a:extLst>
              <a:ext uri="{FF2B5EF4-FFF2-40B4-BE49-F238E27FC236}">
                <a16:creationId xmlns:a16="http://schemas.microsoft.com/office/drawing/2014/main" id="{8D08989A-6C06-C7C0-1B52-3318AD30118B}"/>
              </a:ext>
            </a:extLst>
          </p:cNvPr>
          <p:cNvSpPr>
            <a:spLocks noGrp="1"/>
          </p:cNvSpPr>
          <p:nvPr>
            <p:ph type="title"/>
          </p:nvPr>
        </p:nvSpPr>
        <p:spPr/>
        <p:txBody>
          <a:bodyPr/>
          <a:lstStyle/>
          <a:p>
            <a:r>
              <a:rPr lang="en-US" b="1" dirty="0">
                <a:effectLst>
                  <a:outerShdw blurRad="38100" dist="38100" dir="2700000" algn="tl">
                    <a:srgbClr val="000000">
                      <a:alpha val="43137"/>
                    </a:srgbClr>
                  </a:outerShdw>
                </a:effectLst>
              </a:rPr>
              <a:t>Learning 17 | Core Java Concepts</a:t>
            </a:r>
            <a:endParaRPr lang="en-IN" dirty="0"/>
          </a:p>
        </p:txBody>
      </p:sp>
      <p:sp>
        <p:nvSpPr>
          <p:cNvPr id="4" name="Slide Number Placeholder 3">
            <a:extLst>
              <a:ext uri="{FF2B5EF4-FFF2-40B4-BE49-F238E27FC236}">
                <a16:creationId xmlns:a16="http://schemas.microsoft.com/office/drawing/2014/main" id="{C42A963A-D458-AFEB-4352-7D1FCE5F6790}"/>
              </a:ext>
            </a:extLst>
          </p:cNvPr>
          <p:cNvSpPr>
            <a:spLocks noGrp="1"/>
          </p:cNvSpPr>
          <p:nvPr>
            <p:ph type="sldNum" sz="quarter" idx="15"/>
          </p:nvPr>
        </p:nvSpPr>
        <p:spPr/>
        <p:txBody>
          <a:bodyPr/>
          <a:lstStyle/>
          <a:p>
            <a:fld id="{0879F475-59B1-4993-848A-C2B683DE9AF5}" type="slidenum">
              <a:rPr lang="en-IN" smtClean="0"/>
              <a:pPr/>
              <a:t>26</a:t>
            </a:fld>
            <a:endParaRPr lang="en-IN" dirty="0"/>
          </a:p>
        </p:txBody>
      </p:sp>
      <p:pic>
        <p:nvPicPr>
          <p:cNvPr id="6" name="Picture 5">
            <a:extLst>
              <a:ext uri="{FF2B5EF4-FFF2-40B4-BE49-F238E27FC236}">
                <a16:creationId xmlns:a16="http://schemas.microsoft.com/office/drawing/2014/main" id="{9DB743F2-B6B0-BBBB-7857-F8E5CC3848DF}"/>
              </a:ext>
            </a:extLst>
          </p:cNvPr>
          <p:cNvPicPr>
            <a:picLocks noChangeAspect="1"/>
          </p:cNvPicPr>
          <p:nvPr/>
        </p:nvPicPr>
        <p:blipFill>
          <a:blip r:embed="rId2" cstate="screen">
            <a:extLst>
              <a:ext uri="{28A0092B-C50C-407E-A947-70E740481C1C}">
                <a14:useLocalDpi xmlns:a14="http://schemas.microsoft.com/office/drawing/2010/main" val="0"/>
              </a:ext>
            </a:extLst>
          </a:blip>
          <a:stretch>
            <a:fillRect/>
          </a:stretch>
        </p:blipFill>
        <p:spPr>
          <a:xfrm>
            <a:off x="226142" y="1191918"/>
            <a:ext cx="11667655" cy="4963076"/>
          </a:xfrm>
          <a:prstGeom prst="rect">
            <a:avLst/>
          </a:prstGeom>
        </p:spPr>
      </p:pic>
    </p:spTree>
    <p:extLst>
      <p:ext uri="{BB962C8B-B14F-4D97-AF65-F5344CB8AC3E}">
        <p14:creationId xmlns:p14="http://schemas.microsoft.com/office/powerpoint/2010/main" val="111462387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7656E8C-03D5-A3B4-74D1-FF6943030F5D}"/>
              </a:ext>
            </a:extLst>
          </p:cNvPr>
          <p:cNvSpPr>
            <a:spLocks noGrp="1"/>
          </p:cNvSpPr>
          <p:nvPr>
            <p:ph type="body" sz="quarter" idx="14"/>
          </p:nvPr>
        </p:nvSpPr>
        <p:spPr/>
        <p:txBody>
          <a:bodyPr/>
          <a:lstStyle/>
          <a:p>
            <a:endParaRPr lang="en-IN"/>
          </a:p>
        </p:txBody>
      </p:sp>
      <p:sp>
        <p:nvSpPr>
          <p:cNvPr id="3" name="Title 2">
            <a:extLst>
              <a:ext uri="{FF2B5EF4-FFF2-40B4-BE49-F238E27FC236}">
                <a16:creationId xmlns:a16="http://schemas.microsoft.com/office/drawing/2014/main" id="{3DF3E7E1-F3D5-DF14-AC16-D232AB5D676C}"/>
              </a:ext>
            </a:extLst>
          </p:cNvPr>
          <p:cNvSpPr>
            <a:spLocks noGrp="1"/>
          </p:cNvSpPr>
          <p:nvPr>
            <p:ph type="title"/>
          </p:nvPr>
        </p:nvSpPr>
        <p:spPr/>
        <p:txBody>
          <a:bodyPr/>
          <a:lstStyle/>
          <a:p>
            <a:r>
              <a:rPr lang="en-US" b="1" dirty="0">
                <a:effectLst>
                  <a:outerShdw blurRad="38100" dist="38100" dir="2700000" algn="tl">
                    <a:srgbClr val="000000">
                      <a:alpha val="43137"/>
                    </a:srgbClr>
                  </a:outerShdw>
                </a:effectLst>
              </a:rPr>
              <a:t>Learning 17 | Core Java Concepts</a:t>
            </a:r>
            <a:endParaRPr lang="en-IN" dirty="0"/>
          </a:p>
        </p:txBody>
      </p:sp>
      <p:sp>
        <p:nvSpPr>
          <p:cNvPr id="4" name="Slide Number Placeholder 3">
            <a:extLst>
              <a:ext uri="{FF2B5EF4-FFF2-40B4-BE49-F238E27FC236}">
                <a16:creationId xmlns:a16="http://schemas.microsoft.com/office/drawing/2014/main" id="{4CDE754E-D8FD-39FF-1E72-AB02DD6CC01A}"/>
              </a:ext>
            </a:extLst>
          </p:cNvPr>
          <p:cNvSpPr>
            <a:spLocks noGrp="1"/>
          </p:cNvSpPr>
          <p:nvPr>
            <p:ph type="sldNum" sz="quarter" idx="15"/>
          </p:nvPr>
        </p:nvSpPr>
        <p:spPr/>
        <p:txBody>
          <a:bodyPr/>
          <a:lstStyle/>
          <a:p>
            <a:fld id="{0879F475-59B1-4993-848A-C2B683DE9AF5}" type="slidenum">
              <a:rPr lang="en-IN" smtClean="0"/>
              <a:pPr/>
              <a:t>27</a:t>
            </a:fld>
            <a:endParaRPr lang="en-IN" dirty="0"/>
          </a:p>
        </p:txBody>
      </p:sp>
      <p:pic>
        <p:nvPicPr>
          <p:cNvPr id="6" name="Picture 5">
            <a:extLst>
              <a:ext uri="{FF2B5EF4-FFF2-40B4-BE49-F238E27FC236}">
                <a16:creationId xmlns:a16="http://schemas.microsoft.com/office/drawing/2014/main" id="{DC0146BE-94F0-6088-7EB9-C765C705D7E2}"/>
              </a:ext>
            </a:extLst>
          </p:cNvPr>
          <p:cNvPicPr>
            <a:picLocks noChangeAspect="1"/>
          </p:cNvPicPr>
          <p:nvPr/>
        </p:nvPicPr>
        <p:blipFill>
          <a:blip r:embed="rId2" cstate="screen">
            <a:extLst>
              <a:ext uri="{28A0092B-C50C-407E-A947-70E740481C1C}">
                <a14:useLocalDpi xmlns:a14="http://schemas.microsoft.com/office/drawing/2010/main" val="0"/>
              </a:ext>
            </a:extLst>
          </a:blip>
          <a:stretch>
            <a:fillRect/>
          </a:stretch>
        </p:blipFill>
        <p:spPr>
          <a:xfrm>
            <a:off x="298202" y="993057"/>
            <a:ext cx="11677488" cy="5171769"/>
          </a:xfrm>
          <a:prstGeom prst="rect">
            <a:avLst/>
          </a:prstGeom>
        </p:spPr>
      </p:pic>
    </p:spTree>
    <p:extLst>
      <p:ext uri="{BB962C8B-B14F-4D97-AF65-F5344CB8AC3E}">
        <p14:creationId xmlns:p14="http://schemas.microsoft.com/office/powerpoint/2010/main" val="69187420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2616A28-4CEE-1B2D-0A6F-07E0480A6AD5}"/>
              </a:ext>
            </a:extLst>
          </p:cNvPr>
          <p:cNvSpPr>
            <a:spLocks noGrp="1"/>
          </p:cNvSpPr>
          <p:nvPr>
            <p:ph type="sldNum" sz="quarter" idx="15"/>
          </p:nvPr>
        </p:nvSpPr>
        <p:spPr/>
        <p:txBody>
          <a:bodyPr/>
          <a:lstStyle/>
          <a:p>
            <a:fld id="{0879F475-59B1-4993-848A-C2B683DE9AF5}" type="slidenum">
              <a:rPr lang="en-IN" smtClean="0"/>
              <a:pPr/>
              <a:t>28</a:t>
            </a:fld>
            <a:endParaRPr lang="en-IN" dirty="0"/>
          </a:p>
        </p:txBody>
      </p:sp>
      <p:sp>
        <p:nvSpPr>
          <p:cNvPr id="3" name="TextBox 2">
            <a:extLst>
              <a:ext uri="{FF2B5EF4-FFF2-40B4-BE49-F238E27FC236}">
                <a16:creationId xmlns:a16="http://schemas.microsoft.com/office/drawing/2014/main" id="{2FF50C50-6417-6B1F-BC10-8CAE51C015DE}"/>
              </a:ext>
            </a:extLst>
          </p:cNvPr>
          <p:cNvSpPr txBox="1"/>
          <p:nvPr/>
        </p:nvSpPr>
        <p:spPr>
          <a:xfrm>
            <a:off x="533400" y="493776"/>
            <a:ext cx="8217408" cy="523220"/>
          </a:xfrm>
          <a:prstGeom prst="rect">
            <a:avLst/>
          </a:prstGeom>
          <a:noFill/>
        </p:spPr>
        <p:txBody>
          <a:bodyPr wrap="square" rtlCol="0">
            <a:spAutoFit/>
          </a:bodyPr>
          <a:lstStyle/>
          <a:p>
            <a:r>
              <a:rPr lang="en-US" sz="2800" b="1" dirty="0">
                <a:effectLst>
                  <a:outerShdw blurRad="38100" dist="38100" dir="2700000" algn="tl">
                    <a:srgbClr val="000000">
                      <a:alpha val="43137"/>
                    </a:srgbClr>
                  </a:outerShdw>
                </a:effectLst>
                <a:ea typeface="+mj-ea"/>
                <a:cs typeface="+mj-cs"/>
              </a:rPr>
              <a:t>Challenge</a:t>
            </a:r>
            <a:r>
              <a:rPr lang="en-US" dirty="0"/>
              <a:t> </a:t>
            </a:r>
            <a:r>
              <a:rPr lang="en-US" sz="2800" b="1" dirty="0">
                <a:effectLst>
                  <a:outerShdw blurRad="38100" dist="38100" dir="2700000" algn="tl">
                    <a:srgbClr val="000000">
                      <a:alpha val="43137"/>
                    </a:srgbClr>
                  </a:outerShdw>
                </a:effectLst>
                <a:ea typeface="+mj-ea"/>
                <a:cs typeface="+mj-cs"/>
              </a:rPr>
              <a:t>Faced</a:t>
            </a:r>
            <a:r>
              <a:rPr lang="en-US" dirty="0"/>
              <a:t> </a:t>
            </a:r>
            <a:r>
              <a:rPr lang="en-US" sz="2800" b="1" dirty="0">
                <a:effectLst>
                  <a:outerShdw blurRad="38100" dist="38100" dir="2700000" algn="tl">
                    <a:srgbClr val="000000">
                      <a:alpha val="43137"/>
                    </a:srgbClr>
                  </a:outerShdw>
                </a:effectLst>
                <a:ea typeface="+mj-ea"/>
                <a:cs typeface="+mj-cs"/>
              </a:rPr>
              <a:t>while</a:t>
            </a:r>
            <a:r>
              <a:rPr lang="en-US" dirty="0"/>
              <a:t> </a:t>
            </a:r>
            <a:r>
              <a:rPr lang="en-US" sz="2800" b="1" dirty="0">
                <a:effectLst>
                  <a:outerShdw blurRad="38100" dist="38100" dir="2700000" algn="tl">
                    <a:srgbClr val="000000">
                      <a:alpha val="43137"/>
                    </a:srgbClr>
                  </a:outerShdw>
                </a:effectLst>
                <a:ea typeface="+mj-ea"/>
                <a:cs typeface="+mj-cs"/>
              </a:rPr>
              <a:t>implementing</a:t>
            </a:r>
            <a:r>
              <a:rPr lang="en-US" dirty="0"/>
              <a:t> </a:t>
            </a:r>
            <a:r>
              <a:rPr lang="en-US" sz="2800" b="1" dirty="0">
                <a:effectLst>
                  <a:outerShdw blurRad="38100" dist="38100" dir="2700000" algn="tl">
                    <a:srgbClr val="000000">
                      <a:alpha val="43137"/>
                    </a:srgbClr>
                  </a:outerShdw>
                </a:effectLst>
                <a:ea typeface="+mj-ea"/>
                <a:cs typeface="+mj-cs"/>
              </a:rPr>
              <a:t>Learning</a:t>
            </a:r>
            <a:r>
              <a:rPr lang="en-US" dirty="0"/>
              <a:t> </a:t>
            </a:r>
            <a:endParaRPr lang="en-IN" sz="2800" b="1" dirty="0">
              <a:effectLst>
                <a:outerShdw blurRad="38100" dist="38100" dir="2700000" algn="tl">
                  <a:srgbClr val="000000">
                    <a:alpha val="43137"/>
                  </a:srgbClr>
                </a:outerShdw>
              </a:effectLst>
              <a:ea typeface="+mj-ea"/>
              <a:cs typeface="+mj-cs"/>
            </a:endParaRPr>
          </a:p>
        </p:txBody>
      </p:sp>
      <p:sp>
        <p:nvSpPr>
          <p:cNvPr id="4" name="TextBox 3">
            <a:extLst>
              <a:ext uri="{FF2B5EF4-FFF2-40B4-BE49-F238E27FC236}">
                <a16:creationId xmlns:a16="http://schemas.microsoft.com/office/drawing/2014/main" id="{B02A3FC5-DBB8-8975-5225-486F5C1B7883}"/>
              </a:ext>
            </a:extLst>
          </p:cNvPr>
          <p:cNvSpPr txBox="1"/>
          <p:nvPr/>
        </p:nvSpPr>
        <p:spPr>
          <a:xfrm>
            <a:off x="533400" y="1376363"/>
            <a:ext cx="10759440" cy="2862322"/>
          </a:xfrm>
          <a:prstGeom prst="rect">
            <a:avLst/>
          </a:prstGeom>
          <a:noFill/>
        </p:spPr>
        <p:txBody>
          <a:bodyPr wrap="square" rtlCol="0">
            <a:spAutoFit/>
          </a:bodyPr>
          <a:lstStyle/>
          <a:p>
            <a:pPr algn="just"/>
            <a:r>
              <a:rPr lang="en-US" dirty="0"/>
              <a:t>I tackled the challenges of developing my soft skills by first enhancing my self-awareness through introspection and seeking feedback from trusted individuals. This process enabled me to recognize my strengths and pinpoint areas for growth. I consistently reached out to colleagues and mentors for balanced feedback. To shift ingrained behaviors, I concentrated on making small, gradual changes while practicing mindfulness to increase my awareness during interactions. I built my confidence by engaging in low-pressure situations, which helped me overcome my fear of judgment. I also actively sought real-life experiences to apply my soft skills, reinforcing my learning. I learned to balance authenticity with adaptability, remaining true to myself while adjusting to different social contexts. Lastly, I made a deliberate effort to understand cultural differences by interacting with diverse groups, which enhanced my ability to communicate effectively in multicultural environments.</a:t>
            </a:r>
            <a:endParaRPr lang="en-IN" dirty="0"/>
          </a:p>
        </p:txBody>
      </p:sp>
    </p:spTree>
    <p:extLst>
      <p:ext uri="{BB962C8B-B14F-4D97-AF65-F5344CB8AC3E}">
        <p14:creationId xmlns:p14="http://schemas.microsoft.com/office/powerpoint/2010/main" val="193750650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02BCC5FF-5A86-457C-9D70-8722A7CA3A57}"/>
              </a:ext>
            </a:extLst>
          </p:cNvPr>
          <p:cNvSpPr>
            <a:spLocks noGrp="1"/>
          </p:cNvSpPr>
          <p:nvPr>
            <p:ph type="body" sz="quarter" idx="12"/>
          </p:nvPr>
        </p:nvSpPr>
        <p:spPr>
          <a:xfrm>
            <a:off x="545642" y="2673043"/>
            <a:ext cx="10525125" cy="923330"/>
          </a:xfrm>
        </p:spPr>
        <p:txBody>
          <a:bodyPr/>
          <a:lstStyle/>
          <a:p>
            <a:pPr algn="ctr"/>
            <a:r>
              <a:rPr lang="en-US" sz="6000" dirty="0"/>
              <a:t>Thank</a:t>
            </a:r>
            <a:r>
              <a:rPr lang="en-US" sz="3200" dirty="0"/>
              <a:t> </a:t>
            </a:r>
            <a:r>
              <a:rPr lang="en-US" sz="5400" dirty="0"/>
              <a:t>You</a:t>
            </a:r>
            <a:endParaRPr lang="en-US" sz="3200" dirty="0"/>
          </a:p>
        </p:txBody>
      </p:sp>
    </p:spTree>
    <p:extLst>
      <p:ext uri="{BB962C8B-B14F-4D97-AF65-F5344CB8AC3E}">
        <p14:creationId xmlns:p14="http://schemas.microsoft.com/office/powerpoint/2010/main" val="380597587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02D07F7-B946-BB66-E6EA-DD92C38B1926}"/>
              </a:ext>
            </a:extLst>
          </p:cNvPr>
          <p:cNvSpPr>
            <a:spLocks noGrp="1"/>
          </p:cNvSpPr>
          <p:nvPr>
            <p:ph type="body" sz="quarter" idx="12"/>
          </p:nvPr>
        </p:nvSpPr>
        <p:spPr>
          <a:xfrm>
            <a:off x="158672" y="1384917"/>
            <a:ext cx="10423512" cy="4909036"/>
          </a:xfrm>
        </p:spPr>
        <p:txBody>
          <a:bodyPr/>
          <a:lstStyle/>
          <a:p>
            <a:r>
              <a:rPr lang="en-US" sz="3200" dirty="0"/>
              <a:t>My learnings from this week – 3 </a:t>
            </a:r>
          </a:p>
          <a:p>
            <a:r>
              <a:rPr lang="en-US" sz="3200" dirty="0"/>
              <a:t>(07/10/2024 – 15/10/2024)</a:t>
            </a:r>
          </a:p>
          <a:p>
            <a:r>
              <a:rPr lang="en-US" sz="3200" dirty="0"/>
              <a:t>Software Testing Fundamentals </a:t>
            </a:r>
          </a:p>
          <a:p>
            <a:pPr marL="114300" lvl="0" algn="l" rtl="0">
              <a:lnSpc>
                <a:spcPct val="100000"/>
              </a:lnSpc>
              <a:spcBef>
                <a:spcPts val="0"/>
              </a:spcBef>
              <a:spcAft>
                <a:spcPts val="0"/>
              </a:spcAft>
              <a:buSzPts val="1800"/>
            </a:pPr>
            <a:r>
              <a:rPr lang="en-US" sz="3200" dirty="0"/>
              <a:t>	-Test Scenario-Test cases</a:t>
            </a:r>
          </a:p>
          <a:p>
            <a:pPr marL="114300" lvl="0" algn="l" rtl="0">
              <a:lnSpc>
                <a:spcPct val="100000"/>
              </a:lnSpc>
              <a:spcBef>
                <a:spcPts val="0"/>
              </a:spcBef>
              <a:spcAft>
                <a:spcPts val="0"/>
              </a:spcAft>
              <a:buSzPts val="1800"/>
            </a:pPr>
            <a:r>
              <a:rPr lang="en-US" sz="3200" dirty="0"/>
              <a:t>	- Test Case Design Technique.</a:t>
            </a:r>
          </a:p>
          <a:p>
            <a:pPr marL="114300">
              <a:spcBef>
                <a:spcPts val="0"/>
              </a:spcBef>
              <a:buSzPts val="1800"/>
            </a:pPr>
            <a:r>
              <a:rPr lang="en-US" sz="3200" dirty="0"/>
              <a:t>	- </a:t>
            </a:r>
            <a:r>
              <a:rPr lang="en-US" sz="3200" b="1" dirty="0">
                <a:latin typeface="Arial" panose="020B0604020202020204" pitchFamily="34" charset="0"/>
                <a:cs typeface="Arial" panose="020B0604020202020204" pitchFamily="34" charset="0"/>
              </a:rPr>
              <a:t>Software Testing Life Cycle phases</a:t>
            </a:r>
          </a:p>
          <a:p>
            <a:pPr marL="114300">
              <a:spcBef>
                <a:spcPts val="0"/>
              </a:spcBef>
              <a:buSzPts val="1800"/>
            </a:pPr>
            <a:r>
              <a:rPr lang="en-US" sz="3200" dirty="0"/>
              <a:t>	- Bug Life Cycle .</a:t>
            </a:r>
          </a:p>
          <a:p>
            <a:pPr marL="457200" lvl="0" indent="-342900" algn="l" rtl="0">
              <a:lnSpc>
                <a:spcPct val="100000"/>
              </a:lnSpc>
              <a:spcBef>
                <a:spcPts val="0"/>
              </a:spcBef>
              <a:spcAft>
                <a:spcPts val="0"/>
              </a:spcAft>
              <a:buSzPts val="1800"/>
              <a:buChar char="-"/>
            </a:pPr>
            <a:endParaRPr lang="en-US" sz="3200" dirty="0"/>
          </a:p>
          <a:p>
            <a:endParaRPr lang="en-US" sz="3200" dirty="0"/>
          </a:p>
        </p:txBody>
      </p:sp>
      <p:pic>
        <p:nvPicPr>
          <p:cNvPr id="2" name="Graphic 1" descr="Idea outline">
            <a:extLst>
              <a:ext uri="{FF2B5EF4-FFF2-40B4-BE49-F238E27FC236}">
                <a16:creationId xmlns:a16="http://schemas.microsoft.com/office/drawing/2014/main" id="{5ED103A7-D95B-E42C-6356-53269A110E8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827744" y="2869895"/>
            <a:ext cx="1090788" cy="1090788"/>
          </a:xfrm>
          <a:prstGeom prst="rect">
            <a:avLst/>
          </a:prstGeom>
        </p:spPr>
      </p:pic>
    </p:spTree>
    <p:extLst>
      <p:ext uri="{BB962C8B-B14F-4D97-AF65-F5344CB8AC3E}">
        <p14:creationId xmlns:p14="http://schemas.microsoft.com/office/powerpoint/2010/main" val="94278987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18920A7-D406-49CC-6C48-AB1E03FA102D}"/>
              </a:ext>
            </a:extLst>
          </p:cNvPr>
          <p:cNvSpPr>
            <a:spLocks noGrp="1"/>
          </p:cNvSpPr>
          <p:nvPr>
            <p:ph type="sldNum" sz="quarter" idx="15"/>
          </p:nvPr>
        </p:nvSpPr>
        <p:spPr/>
        <p:txBody>
          <a:bodyPr/>
          <a:lstStyle/>
          <a:p>
            <a:fld id="{0879F475-59B1-4993-848A-C2B683DE9AF5}" type="slidenum">
              <a:rPr lang="en-IN" smtClean="0"/>
              <a:pPr/>
              <a:t>4</a:t>
            </a:fld>
            <a:endParaRPr lang="en-IN" dirty="0"/>
          </a:p>
        </p:txBody>
      </p:sp>
      <p:sp>
        <p:nvSpPr>
          <p:cNvPr id="3" name="TextBox 2">
            <a:extLst>
              <a:ext uri="{FF2B5EF4-FFF2-40B4-BE49-F238E27FC236}">
                <a16:creationId xmlns:a16="http://schemas.microsoft.com/office/drawing/2014/main" id="{855C06E5-9BB7-A70B-AF65-A870D5AC6DCE}"/>
              </a:ext>
            </a:extLst>
          </p:cNvPr>
          <p:cNvSpPr txBox="1"/>
          <p:nvPr/>
        </p:nvSpPr>
        <p:spPr>
          <a:xfrm>
            <a:off x="743712" y="402336"/>
            <a:ext cx="8240490" cy="584775"/>
          </a:xfrm>
          <a:prstGeom prst="rect">
            <a:avLst/>
          </a:prstGeom>
          <a:noFill/>
        </p:spPr>
        <p:txBody>
          <a:bodyPr wrap="square" rtlCol="0">
            <a:spAutoFit/>
          </a:bodyPr>
          <a:lstStyle/>
          <a:p>
            <a:r>
              <a:rPr lang="en-US" sz="3200" b="1" dirty="0">
                <a:effectLst>
                  <a:outerShdw blurRad="38100" dist="38100" dir="2700000" algn="tl">
                    <a:srgbClr val="000000">
                      <a:alpha val="43137"/>
                    </a:srgbClr>
                  </a:outerShdw>
                </a:effectLst>
              </a:rPr>
              <a:t>Learning 1 | My takeaways</a:t>
            </a:r>
            <a:endParaRPr lang="en-IN" sz="2000" b="1" dirty="0">
              <a:solidFill>
                <a:schemeClr val="bg1">
                  <a:lumMod val="50000"/>
                </a:schemeClr>
              </a:solidFill>
              <a:effectLst>
                <a:outerShdw blurRad="38100" dist="38100" dir="2700000" algn="tl">
                  <a:srgbClr val="000000">
                    <a:alpha val="43137"/>
                  </a:srgbClr>
                </a:outerShdw>
              </a:effectLst>
              <a:highlight>
                <a:srgbClr val="FFFF00"/>
              </a:highlight>
              <a:ea typeface="+mj-ea"/>
              <a:cs typeface="+mj-cs"/>
            </a:endParaRPr>
          </a:p>
        </p:txBody>
      </p:sp>
      <p:sp>
        <p:nvSpPr>
          <p:cNvPr id="6" name="Rectangle 2">
            <a:extLst>
              <a:ext uri="{FF2B5EF4-FFF2-40B4-BE49-F238E27FC236}">
                <a16:creationId xmlns:a16="http://schemas.microsoft.com/office/drawing/2014/main" id="{2AC5279B-6B97-33B7-C822-3F63C6D835BA}"/>
              </a:ext>
            </a:extLst>
          </p:cNvPr>
          <p:cNvSpPr>
            <a:spLocks noChangeArrowheads="1"/>
          </p:cNvSpPr>
          <p:nvPr/>
        </p:nvSpPr>
        <p:spPr bwMode="auto">
          <a:xfrm>
            <a:off x="825623" y="896583"/>
            <a:ext cx="5770486" cy="5755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a:buFont typeface="Wingdings" panose="05000000000000000000" pitchFamily="2" charset="2"/>
              <a:buChar char="Ø"/>
            </a:pPr>
            <a:r>
              <a:rPr lang="en-US" sz="1600" b="1" dirty="0">
                <a:latin typeface="Arial" panose="020B0604020202020204" pitchFamily="34" charset="0"/>
                <a:cs typeface="Arial" panose="020B0604020202020204" pitchFamily="34" charset="0"/>
              </a:rPr>
              <a:t>Test Scenarios:-</a:t>
            </a:r>
          </a:p>
          <a:p>
            <a:pPr algn="just">
              <a:buFont typeface="Wingdings" panose="05000000000000000000" pitchFamily="2" charset="2"/>
              <a:buChar char="Ø"/>
            </a:pPr>
            <a:r>
              <a:rPr lang="en-US" sz="1600" dirty="0">
                <a:latin typeface="Arial" panose="020B0604020202020204" pitchFamily="34" charset="0"/>
                <a:cs typeface="Arial" panose="020B0604020202020204" pitchFamily="34" charset="0"/>
              </a:rPr>
              <a:t>Test scenarios describe high-level actions or functions that need to be tested. They define the "what" of testing without going into the "how," providing a broader understanding of the application’s workflow. Each test scenario can be broken down into multiple test cases.</a:t>
            </a:r>
          </a:p>
          <a:p>
            <a:pPr>
              <a:buFont typeface="Wingdings" panose="05000000000000000000" pitchFamily="2" charset="2"/>
              <a:buChar char="Ø"/>
            </a:pPr>
            <a:r>
              <a:rPr lang="en-US" sz="1600" b="1" dirty="0" err="1">
                <a:latin typeface="Arial" panose="020B0604020202020204" pitchFamily="34" charset="0"/>
                <a:cs typeface="Arial" panose="020B0604020202020204" pitchFamily="34" charset="0"/>
              </a:rPr>
              <a:t>e.g</a:t>
            </a:r>
            <a:r>
              <a:rPr lang="en-US" sz="1600" b="1" dirty="0">
                <a:latin typeface="Arial" panose="020B0604020202020204" pitchFamily="34" charset="0"/>
                <a:cs typeface="Arial" panose="020B0604020202020204" pitchFamily="34" charset="0"/>
              </a:rPr>
              <a:t>:- Banking Application</a:t>
            </a:r>
          </a:p>
          <a:p>
            <a:pPr>
              <a:buFont typeface="Wingdings" panose="05000000000000000000" pitchFamily="2" charset="2"/>
              <a:buChar char="v"/>
            </a:pPr>
            <a:r>
              <a:rPr lang="en-US" sz="1600" b="1" dirty="0">
                <a:latin typeface="Arial" panose="020B0604020202020204" pitchFamily="34" charset="0"/>
                <a:cs typeface="Arial" panose="020B0604020202020204" pitchFamily="34" charset="0"/>
              </a:rPr>
              <a:t>Test Scenario 1: Account Creation</a:t>
            </a:r>
            <a:endParaRPr lang="en-US" sz="1600" dirty="0">
              <a:latin typeface="Arial" panose="020B0604020202020204" pitchFamily="34" charset="0"/>
              <a:cs typeface="Arial" panose="020B0604020202020204" pitchFamily="34" charset="0"/>
            </a:endParaRPr>
          </a:p>
          <a:p>
            <a:pPr>
              <a:buFont typeface="Wingdings" panose="05000000000000000000" pitchFamily="2" charset="2"/>
              <a:buChar char="v"/>
            </a:pPr>
            <a:r>
              <a:rPr lang="en-US" sz="1600" dirty="0">
                <a:latin typeface="Arial" panose="020B0604020202020204" pitchFamily="34" charset="0"/>
                <a:cs typeface="Arial" panose="020B0604020202020204" pitchFamily="34" charset="0"/>
              </a:rPr>
              <a:t>Verify that users can create new bank accounts successfully.</a:t>
            </a:r>
          </a:p>
          <a:p>
            <a:pPr>
              <a:buFont typeface="Wingdings" panose="05000000000000000000" pitchFamily="2" charset="2"/>
              <a:buChar char="v"/>
            </a:pPr>
            <a:r>
              <a:rPr lang="en-US" sz="1600" b="1" dirty="0">
                <a:latin typeface="Arial" panose="020B0604020202020204" pitchFamily="34" charset="0"/>
                <a:cs typeface="Arial" panose="020B0604020202020204" pitchFamily="34" charset="0"/>
              </a:rPr>
              <a:t>Test Scenario 2: Funds Transfer</a:t>
            </a:r>
            <a:endParaRPr lang="en-US" sz="1600" dirty="0">
              <a:latin typeface="Arial" panose="020B0604020202020204" pitchFamily="34" charset="0"/>
              <a:cs typeface="Arial" panose="020B0604020202020204" pitchFamily="34" charset="0"/>
            </a:endParaRPr>
          </a:p>
          <a:p>
            <a:pPr>
              <a:buFont typeface="Wingdings" panose="05000000000000000000" pitchFamily="2" charset="2"/>
              <a:buChar char="v"/>
            </a:pPr>
            <a:r>
              <a:rPr lang="en-US" sz="1600" dirty="0">
                <a:latin typeface="Arial" panose="020B0604020202020204" pitchFamily="34" charset="0"/>
                <a:cs typeface="Arial" panose="020B0604020202020204" pitchFamily="34" charset="0"/>
              </a:rPr>
              <a:t>Verify that users can transfer funds between their own accounts and to third-party accounts.</a:t>
            </a:r>
          </a:p>
          <a:p>
            <a:pPr>
              <a:buFont typeface="Wingdings" panose="05000000000000000000" pitchFamily="2" charset="2"/>
              <a:buChar char="v"/>
            </a:pPr>
            <a:r>
              <a:rPr lang="en-US" sz="1600" b="1" dirty="0">
                <a:latin typeface="Arial" panose="020B0604020202020204" pitchFamily="34" charset="0"/>
                <a:cs typeface="Arial" panose="020B0604020202020204" pitchFamily="34" charset="0"/>
              </a:rPr>
              <a:t>Test Scenario 3: Balance Inquiry</a:t>
            </a:r>
            <a:endParaRPr lang="en-US" sz="1600" dirty="0">
              <a:latin typeface="Arial" panose="020B0604020202020204" pitchFamily="34" charset="0"/>
              <a:cs typeface="Arial" panose="020B0604020202020204" pitchFamily="34" charset="0"/>
            </a:endParaRPr>
          </a:p>
          <a:p>
            <a:pPr>
              <a:buFont typeface="Wingdings" panose="05000000000000000000" pitchFamily="2" charset="2"/>
              <a:buChar char="v"/>
            </a:pPr>
            <a:r>
              <a:rPr lang="en-US" sz="1600" dirty="0">
                <a:latin typeface="Arial" panose="020B0604020202020204" pitchFamily="34" charset="0"/>
                <a:cs typeface="Arial" panose="020B0604020202020204" pitchFamily="34" charset="0"/>
              </a:rPr>
              <a:t>Verify that users can view their account balance in real time.</a:t>
            </a:r>
          </a:p>
          <a:p>
            <a:pPr>
              <a:buFont typeface="Wingdings" panose="05000000000000000000" pitchFamily="2" charset="2"/>
              <a:buChar char="v"/>
            </a:pPr>
            <a:r>
              <a:rPr lang="en-US" sz="1600" b="1" dirty="0">
                <a:latin typeface="Arial" panose="020B0604020202020204" pitchFamily="34" charset="0"/>
                <a:cs typeface="Arial" panose="020B0604020202020204" pitchFamily="34" charset="0"/>
              </a:rPr>
              <a:t>Test Scenario 4: ATM Withdrawals</a:t>
            </a:r>
            <a:endParaRPr lang="en-US" sz="1600" dirty="0">
              <a:latin typeface="Arial" panose="020B0604020202020204" pitchFamily="34" charset="0"/>
              <a:cs typeface="Arial" panose="020B0604020202020204" pitchFamily="34" charset="0"/>
            </a:endParaRPr>
          </a:p>
          <a:p>
            <a:pPr>
              <a:buFont typeface="Wingdings" panose="05000000000000000000" pitchFamily="2" charset="2"/>
              <a:buChar char="v"/>
            </a:pPr>
            <a:r>
              <a:rPr lang="en-US" sz="1600" dirty="0">
                <a:latin typeface="Arial" panose="020B0604020202020204" pitchFamily="34" charset="0"/>
                <a:cs typeface="Arial" panose="020B0604020202020204" pitchFamily="34" charset="0"/>
              </a:rPr>
              <a:t>Verify that users can withdraw money from ATMs using their card and PIN.</a:t>
            </a:r>
          </a:p>
          <a:p>
            <a:pPr>
              <a:buFont typeface="Wingdings" panose="05000000000000000000" pitchFamily="2" charset="2"/>
              <a:buChar char="v"/>
            </a:pPr>
            <a:r>
              <a:rPr lang="en-US" sz="1600" b="1" dirty="0">
                <a:latin typeface="Arial" panose="020B0604020202020204" pitchFamily="34" charset="0"/>
                <a:cs typeface="Arial" panose="020B0604020202020204" pitchFamily="34" charset="0"/>
              </a:rPr>
              <a:t>Test Scenario 5: Bill Payments</a:t>
            </a:r>
            <a:endParaRPr lang="en-US" sz="1600" dirty="0">
              <a:latin typeface="Arial" panose="020B0604020202020204" pitchFamily="34" charset="0"/>
              <a:cs typeface="Arial" panose="020B0604020202020204" pitchFamily="34" charset="0"/>
            </a:endParaRPr>
          </a:p>
          <a:p>
            <a:pPr>
              <a:buFont typeface="Wingdings" panose="05000000000000000000" pitchFamily="2" charset="2"/>
              <a:buChar char="v"/>
            </a:pPr>
            <a:r>
              <a:rPr lang="en-US" sz="1600" dirty="0">
                <a:latin typeface="Arial" panose="020B0604020202020204" pitchFamily="34" charset="0"/>
                <a:cs typeface="Arial" panose="020B0604020202020204" pitchFamily="34" charset="0"/>
              </a:rPr>
              <a:t>Verify that users can make bill payments to registered payees.</a:t>
            </a:r>
          </a:p>
          <a:p>
            <a:pPr algn="just">
              <a:buFont typeface="Wingdings" panose="05000000000000000000" pitchFamily="2" charset="2"/>
              <a:buChar char="Ø"/>
            </a:pPr>
            <a:endParaRPr lang="en-US" sz="1600" b="1" dirty="0">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pic>
        <p:nvPicPr>
          <p:cNvPr id="4" name="Picture 3">
            <a:extLst>
              <a:ext uri="{FF2B5EF4-FFF2-40B4-BE49-F238E27FC236}">
                <a16:creationId xmlns:a16="http://schemas.microsoft.com/office/drawing/2014/main" id="{A211AF9A-C1E2-9E96-E309-B162823C871F}"/>
              </a:ext>
            </a:extLst>
          </p:cNvPr>
          <p:cNvPicPr>
            <a:picLocks noChangeAspect="1"/>
          </p:cNvPicPr>
          <p:nvPr/>
        </p:nvPicPr>
        <p:blipFill>
          <a:blip r:embed="rId2" cstate="screen">
            <a:extLst>
              <a:ext uri="{28A0092B-C50C-407E-A947-70E740481C1C}">
                <a14:useLocalDpi xmlns:a14="http://schemas.microsoft.com/office/drawing/2010/main" val="0"/>
              </a:ext>
            </a:extLst>
          </a:blip>
          <a:stretch>
            <a:fillRect/>
          </a:stretch>
        </p:blipFill>
        <p:spPr>
          <a:xfrm>
            <a:off x="7818120" y="1554479"/>
            <a:ext cx="4046220" cy="4678681"/>
          </a:xfrm>
          <a:prstGeom prst="rect">
            <a:avLst/>
          </a:prstGeom>
        </p:spPr>
      </p:pic>
    </p:spTree>
    <p:extLst>
      <p:ext uri="{BB962C8B-B14F-4D97-AF65-F5344CB8AC3E}">
        <p14:creationId xmlns:p14="http://schemas.microsoft.com/office/powerpoint/2010/main" val="315430971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119137349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sz="2400" b="1" dirty="0">
                <a:effectLst>
                  <a:outerShdw blurRad="38100" dist="38100" dir="2700000" algn="tl">
                    <a:srgbClr val="000000">
                      <a:alpha val="43137"/>
                    </a:srgbClr>
                  </a:outerShdw>
                </a:effectLst>
              </a:rPr>
              <a:t>Learning 2 | My takeaways</a:t>
            </a:r>
            <a:br>
              <a:rPr lang="en-IN" sz="1600" b="1" dirty="0">
                <a:solidFill>
                  <a:schemeClr val="bg1">
                    <a:lumMod val="50000"/>
                  </a:schemeClr>
                </a:solidFill>
                <a:effectLst>
                  <a:outerShdw blurRad="38100" dist="38100" dir="2700000" algn="tl">
                    <a:srgbClr val="000000">
                      <a:alpha val="43137"/>
                    </a:srgbClr>
                  </a:outerShdw>
                </a:effectLst>
                <a:highlight>
                  <a:srgbClr val="FFFF00"/>
                </a:highlight>
                <a:ea typeface="+mj-ea"/>
                <a:cs typeface="+mj-cs"/>
              </a:rPr>
            </a:br>
            <a:endParaRPr lang="en-IN" sz="2400" i="1" u="sng" dirty="0">
              <a:solidFill>
                <a:srgbClr val="002060"/>
              </a:solidFill>
              <a:effectLst>
                <a:outerShdw blurRad="38100" dist="38100" dir="2700000" algn="tl">
                  <a:srgbClr val="000000">
                    <a:alpha val="43137"/>
                  </a:srgbClr>
                </a:outerShdw>
              </a:effectLst>
            </a:endParaRPr>
          </a:p>
        </p:txBody>
      </p:sp>
      <p:pic>
        <p:nvPicPr>
          <p:cNvPr id="9" name="Graphic 8" descr="Idea outline">
            <a:extLst>
              <a:ext uri="{FF2B5EF4-FFF2-40B4-BE49-F238E27FC236}">
                <a16:creationId xmlns:a16="http://schemas.microsoft.com/office/drawing/2014/main" id="{8701F636-0E69-F494-2D36-9D9665F8A8D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57498" y="141532"/>
            <a:ext cx="1159454" cy="1159454"/>
          </a:xfrm>
          <a:prstGeom prst="rect">
            <a:avLst/>
          </a:prstGeom>
        </p:spPr>
      </p:pic>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415520"/>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buFont typeface="Wingdings" panose="05000000000000000000" pitchFamily="2" charset="2"/>
              <a:buChar char="Ø"/>
            </a:pPr>
            <a:r>
              <a:rPr lang="en-US" sz="1400" b="1" dirty="0">
                <a:latin typeface="Arial" panose="020B0604020202020204" pitchFamily="34" charset="0"/>
                <a:cs typeface="Arial" panose="020B0604020202020204" pitchFamily="34" charset="0"/>
              </a:rPr>
              <a:t>Test case Design techniques:</a:t>
            </a:r>
          </a:p>
          <a:p>
            <a:pPr marL="0" indent="0" algn="just">
              <a:buNone/>
            </a:pPr>
            <a:r>
              <a:rPr lang="en-US" sz="1400" b="1" dirty="0">
                <a:latin typeface="Arial" panose="020B0604020202020204" pitchFamily="34" charset="0"/>
                <a:cs typeface="Arial" panose="020B0604020202020204" pitchFamily="34" charset="0"/>
              </a:rPr>
              <a:t>1.  Boundary value analysis:</a:t>
            </a:r>
          </a:p>
          <a:p>
            <a:pPr algn="just">
              <a:buFont typeface="Wingdings" panose="05000000000000000000" pitchFamily="2" charset="2"/>
              <a:buChar char="Ø"/>
            </a:pPr>
            <a:r>
              <a:rPr lang="en-US" sz="1400" dirty="0">
                <a:latin typeface="Arial" panose="020B0604020202020204" pitchFamily="34" charset="0"/>
                <a:cs typeface="Arial" panose="020B0604020202020204" pitchFamily="34" charset="0"/>
              </a:rPr>
              <a:t>Boundary value analysis is a software testing technique that focuses on the finding the errors near the boundaries of the input ranges.</a:t>
            </a:r>
          </a:p>
          <a:p>
            <a:pPr algn="just">
              <a:buFont typeface="Wingdings" panose="05000000000000000000" pitchFamily="2" charset="2"/>
              <a:buChar char="Ø"/>
            </a:pPr>
            <a:r>
              <a:rPr lang="en-US" sz="1400" b="1" dirty="0">
                <a:latin typeface="Arial" panose="020B0604020202020204" pitchFamily="34" charset="0"/>
                <a:cs typeface="Arial" panose="020B0604020202020204" pitchFamily="34" charset="0"/>
              </a:rPr>
              <a:t>Example:-</a:t>
            </a:r>
          </a:p>
          <a:p>
            <a:pPr algn="just">
              <a:buFont typeface="Wingdings" panose="05000000000000000000" pitchFamily="2" charset="2"/>
              <a:buChar char="§"/>
            </a:pPr>
            <a:r>
              <a:rPr lang="en-US" sz="1400" dirty="0">
                <a:latin typeface="Arial" panose="020B0604020202020204" pitchFamily="34" charset="0"/>
                <a:cs typeface="Arial" panose="020B0604020202020204" pitchFamily="34" charset="0"/>
              </a:rPr>
              <a:t>Facebook username accepts 5 to 25 characters</a:t>
            </a:r>
          </a:p>
          <a:p>
            <a:pPr algn="just">
              <a:buFont typeface="Wingdings" panose="05000000000000000000" pitchFamily="2" charset="2"/>
              <a:buChar char="§"/>
            </a:pPr>
            <a:r>
              <a:rPr lang="en-US" sz="1400" dirty="0">
                <a:latin typeface="Arial" panose="020B0604020202020204" pitchFamily="34" charset="0"/>
                <a:cs typeface="Arial" panose="020B0604020202020204" pitchFamily="34" charset="0"/>
              </a:rPr>
              <a:t>Lower limit:- 5</a:t>
            </a:r>
          </a:p>
          <a:p>
            <a:pPr algn="just">
              <a:buFont typeface="Wingdings" panose="05000000000000000000" pitchFamily="2" charset="2"/>
              <a:buChar char="§"/>
            </a:pPr>
            <a:r>
              <a:rPr lang="en-US" sz="1400" dirty="0">
                <a:latin typeface="Arial" panose="020B0604020202020204" pitchFamily="34" charset="0"/>
                <a:cs typeface="Arial" panose="020B0604020202020204" pitchFamily="34" charset="0"/>
              </a:rPr>
              <a:t>Upper limit:- 25</a:t>
            </a:r>
          </a:p>
          <a:p>
            <a:pPr algn="just">
              <a:buFont typeface="Wingdings" panose="05000000000000000000" pitchFamily="2" charset="2"/>
              <a:buChar char="§"/>
            </a:pPr>
            <a:r>
              <a:rPr lang="en-US" sz="1400" dirty="0">
                <a:latin typeface="Arial" panose="020B0604020202020204" pitchFamily="34" charset="0"/>
                <a:cs typeface="Arial" panose="020B0604020202020204" pitchFamily="34" charset="0"/>
              </a:rPr>
              <a:t>So, according to the BVA technique,</a:t>
            </a:r>
          </a:p>
          <a:p>
            <a:pPr algn="just">
              <a:buFont typeface="Wingdings" panose="05000000000000000000" pitchFamily="2" charset="2"/>
              <a:buChar char="§"/>
            </a:pPr>
            <a:r>
              <a:rPr lang="en-US" sz="1400" dirty="0">
                <a:latin typeface="Arial" panose="020B0604020202020204" pitchFamily="34" charset="0"/>
                <a:cs typeface="Arial" panose="020B0604020202020204" pitchFamily="34" charset="0"/>
              </a:rPr>
              <a:t>lower limit +/-1</a:t>
            </a:r>
          </a:p>
          <a:p>
            <a:pPr algn="just">
              <a:buFont typeface="Wingdings" panose="05000000000000000000" pitchFamily="2" charset="2"/>
              <a:buChar char="§"/>
            </a:pPr>
            <a:r>
              <a:rPr lang="en-US" sz="1400" dirty="0">
                <a:latin typeface="Arial" panose="020B0604020202020204" pitchFamily="34" charset="0"/>
                <a:cs typeface="Arial" panose="020B0604020202020204" pitchFamily="34" charset="0"/>
              </a:rPr>
              <a:t>Upper limit +/- 1</a:t>
            </a:r>
          </a:p>
          <a:p>
            <a:pPr algn="just">
              <a:buFont typeface="Wingdings" panose="05000000000000000000" pitchFamily="2" charset="2"/>
              <a:buChar char="§"/>
            </a:pPr>
            <a:r>
              <a:rPr lang="en-US" sz="1400" dirty="0">
                <a:latin typeface="Arial" panose="020B0604020202020204" pitchFamily="34" charset="0"/>
                <a:cs typeface="Arial" panose="020B0604020202020204" pitchFamily="34" charset="0"/>
              </a:rPr>
              <a:t>So, the characters should be:-</a:t>
            </a:r>
          </a:p>
          <a:p>
            <a:pPr algn="just">
              <a:buFont typeface="Wingdings" panose="05000000000000000000" pitchFamily="2" charset="2"/>
              <a:buChar char="§"/>
            </a:pPr>
            <a:r>
              <a:rPr lang="en-US" sz="1400" dirty="0">
                <a:latin typeface="Arial" panose="020B0604020202020204" pitchFamily="34" charset="0"/>
                <a:cs typeface="Arial" panose="020B0604020202020204" pitchFamily="34" charset="0"/>
              </a:rPr>
              <a:t>4, 5, 6, 24, 25, 26</a:t>
            </a:r>
            <a:endParaRPr lang="en-US" sz="1400" b="1" dirty="0">
              <a:latin typeface="Arial" panose="020B0604020202020204" pitchFamily="34" charset="0"/>
              <a:cs typeface="Arial" panose="020B0604020202020204" pitchFamily="34" charset="0"/>
            </a:endParaRPr>
          </a:p>
          <a:p>
            <a:pPr marL="0" indent="0" algn="just">
              <a:buNone/>
            </a:pPr>
            <a:endParaRPr lang="en-US" sz="1400" b="1" dirty="0">
              <a:latin typeface="Arial" panose="020B0604020202020204" pitchFamily="34" charset="0"/>
              <a:cs typeface="Arial" panose="020B0604020202020204" pitchFamily="34" charset="0"/>
            </a:endParaRPr>
          </a:p>
          <a:p>
            <a:endParaRPr lang="en-US" sz="1400" dirty="0"/>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000" dirty="0"/>
          </a:p>
          <a:p>
            <a:pPr marL="0" indent="0">
              <a:buFont typeface="Arial" panose="020B0604020202020204" pitchFamily="34" charset="0"/>
              <a:buNone/>
            </a:pPr>
            <a:endParaRPr lang="en-US" sz="2000" dirty="0"/>
          </a:p>
        </p:txBody>
      </p:sp>
      <p:sp>
        <p:nvSpPr>
          <p:cNvPr id="2" name="Slide Number Placeholder 1">
            <a:extLst>
              <a:ext uri="{FF2B5EF4-FFF2-40B4-BE49-F238E27FC236}">
                <a16:creationId xmlns:a16="http://schemas.microsoft.com/office/drawing/2014/main" id="{C593F9B8-9D3A-F857-0E03-FB71EBAF69A9}"/>
              </a:ext>
            </a:extLst>
          </p:cNvPr>
          <p:cNvSpPr>
            <a:spLocks noGrp="1"/>
          </p:cNvSpPr>
          <p:nvPr>
            <p:ph type="sldNum" sz="quarter" idx="15"/>
          </p:nvPr>
        </p:nvSpPr>
        <p:spPr/>
        <p:txBody>
          <a:bodyPr/>
          <a:lstStyle/>
          <a:p>
            <a:fld id="{0879F475-59B1-4993-848A-C2B683DE9AF5}" type="slidenum">
              <a:rPr lang="en-IN" smtClean="0"/>
              <a:pPr/>
              <a:t>5</a:t>
            </a:fld>
            <a:endParaRPr lang="en-IN" dirty="0"/>
          </a:p>
        </p:txBody>
      </p:sp>
      <p:pic>
        <p:nvPicPr>
          <p:cNvPr id="4" name="Picture 3">
            <a:extLst>
              <a:ext uri="{FF2B5EF4-FFF2-40B4-BE49-F238E27FC236}">
                <a16:creationId xmlns:a16="http://schemas.microsoft.com/office/drawing/2014/main" id="{B1F9270B-981E-B57D-7691-2445FF75FD1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400800" y="1860993"/>
            <a:ext cx="5436670" cy="3998269"/>
          </a:xfrm>
          <a:prstGeom prst="rect">
            <a:avLst/>
          </a:prstGeom>
        </p:spPr>
      </p:pic>
    </p:spTree>
    <p:extLst>
      <p:ext uri="{BB962C8B-B14F-4D97-AF65-F5344CB8AC3E}">
        <p14:creationId xmlns:p14="http://schemas.microsoft.com/office/powerpoint/2010/main" val="24588145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679586D-4BBE-B9C0-CCD5-24443360F636}"/>
              </a:ext>
            </a:extLst>
          </p:cNvPr>
          <p:cNvSpPr>
            <a:spLocks noGrp="1"/>
          </p:cNvSpPr>
          <p:nvPr>
            <p:ph type="body" sz="quarter" idx="13"/>
          </p:nvPr>
        </p:nvSpPr>
        <p:spPr/>
        <p:txBody>
          <a:bodyPr/>
          <a:lstStyle/>
          <a:p>
            <a:endParaRPr lang="en-IN" dirty="0"/>
          </a:p>
        </p:txBody>
      </p:sp>
      <p:sp>
        <p:nvSpPr>
          <p:cNvPr id="4" name="Text Placeholder 3">
            <a:extLst>
              <a:ext uri="{FF2B5EF4-FFF2-40B4-BE49-F238E27FC236}">
                <a16:creationId xmlns:a16="http://schemas.microsoft.com/office/drawing/2014/main" id="{A3CD482E-7E76-2EBE-7BCE-E6F3BF8F65A0}"/>
              </a:ext>
            </a:extLst>
          </p:cNvPr>
          <p:cNvSpPr>
            <a:spLocks noGrp="1"/>
          </p:cNvSpPr>
          <p:nvPr>
            <p:ph type="body" sz="quarter" idx="14"/>
          </p:nvPr>
        </p:nvSpPr>
        <p:spPr/>
        <p:txBody>
          <a:bodyPr/>
          <a:lstStyle/>
          <a:p>
            <a:r>
              <a:rPr lang="en-US" sz="2000" b="1" dirty="0">
                <a:latin typeface="Arial" panose="020B0604020202020204" pitchFamily="34" charset="0"/>
                <a:cs typeface="Arial" panose="020B0604020202020204" pitchFamily="34" charset="0"/>
              </a:rPr>
              <a:t>2.  Equivalence class partitioning:</a:t>
            </a:r>
          </a:p>
          <a:p>
            <a:endParaRPr lang="en-IN" dirty="0"/>
          </a:p>
        </p:txBody>
      </p:sp>
      <p:sp>
        <p:nvSpPr>
          <p:cNvPr id="5" name="Title 4">
            <a:extLst>
              <a:ext uri="{FF2B5EF4-FFF2-40B4-BE49-F238E27FC236}">
                <a16:creationId xmlns:a16="http://schemas.microsoft.com/office/drawing/2014/main" id="{CD763475-0A90-63DA-6626-3903AEA6E6AC}"/>
              </a:ext>
            </a:extLst>
          </p:cNvPr>
          <p:cNvSpPr>
            <a:spLocks noGrp="1"/>
          </p:cNvSpPr>
          <p:nvPr>
            <p:ph type="title"/>
          </p:nvPr>
        </p:nvSpPr>
        <p:spPr/>
        <p:txBody>
          <a:bodyPr>
            <a:normAutofit fontScale="90000"/>
          </a:bodyPr>
          <a:lstStyle/>
          <a:p>
            <a:r>
              <a:rPr lang="en-US" sz="2800" b="1" dirty="0">
                <a:effectLst>
                  <a:outerShdw blurRad="38100" dist="38100" dir="2700000" algn="tl">
                    <a:srgbClr val="000000">
                      <a:alpha val="43137"/>
                    </a:srgbClr>
                  </a:outerShdw>
                </a:effectLst>
              </a:rPr>
              <a:t>Learning 3 | My takeaways</a:t>
            </a:r>
            <a:br>
              <a:rPr lang="en-IN" sz="1800" b="1" dirty="0">
                <a:solidFill>
                  <a:schemeClr val="bg1">
                    <a:lumMod val="50000"/>
                  </a:schemeClr>
                </a:solidFill>
                <a:effectLst>
                  <a:outerShdw blurRad="38100" dist="38100" dir="2700000" algn="tl">
                    <a:srgbClr val="000000">
                      <a:alpha val="43137"/>
                    </a:srgbClr>
                  </a:outerShdw>
                </a:effectLst>
                <a:highlight>
                  <a:srgbClr val="FFFF00"/>
                </a:highlight>
                <a:ea typeface="+mj-ea"/>
                <a:cs typeface="+mj-cs"/>
              </a:rPr>
            </a:br>
            <a:endParaRPr lang="en-IN" dirty="0"/>
          </a:p>
        </p:txBody>
      </p:sp>
      <p:sp>
        <p:nvSpPr>
          <p:cNvPr id="6" name="Slide Number Placeholder 5">
            <a:extLst>
              <a:ext uri="{FF2B5EF4-FFF2-40B4-BE49-F238E27FC236}">
                <a16:creationId xmlns:a16="http://schemas.microsoft.com/office/drawing/2014/main" id="{AA0CA0A2-CC3D-EFA3-27F2-04423C489873}"/>
              </a:ext>
            </a:extLst>
          </p:cNvPr>
          <p:cNvSpPr>
            <a:spLocks noGrp="1"/>
          </p:cNvSpPr>
          <p:nvPr>
            <p:ph type="sldNum" sz="quarter" idx="15"/>
          </p:nvPr>
        </p:nvSpPr>
        <p:spPr/>
        <p:txBody>
          <a:bodyPr/>
          <a:lstStyle/>
          <a:p>
            <a:fld id="{0879F475-59B1-4993-848A-C2B683DE9AF5}" type="slidenum">
              <a:rPr lang="en-IN" smtClean="0"/>
              <a:pPr/>
              <a:t>6</a:t>
            </a:fld>
            <a:endParaRPr lang="en-IN" dirty="0"/>
          </a:p>
        </p:txBody>
      </p:sp>
      <p:sp>
        <p:nvSpPr>
          <p:cNvPr id="7" name="Rectangle 1">
            <a:extLst>
              <a:ext uri="{FF2B5EF4-FFF2-40B4-BE49-F238E27FC236}">
                <a16:creationId xmlns:a16="http://schemas.microsoft.com/office/drawing/2014/main" id="{C51A8668-2654-FD07-5A25-F53D2343B9C3}"/>
              </a:ext>
            </a:extLst>
          </p:cNvPr>
          <p:cNvSpPr>
            <a:spLocks noGrp="1" noChangeArrowheads="1"/>
          </p:cNvSpPr>
          <p:nvPr>
            <p:ph type="body" sz="quarter" idx="19"/>
          </p:nvPr>
        </p:nvSpPr>
        <p:spPr bwMode="auto">
          <a:xfrm>
            <a:off x="465138" y="1816005"/>
            <a:ext cx="5154427" cy="3801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algn="just">
              <a:buNone/>
            </a:pPr>
            <a:endParaRPr lang="en-US" sz="2000" b="1" dirty="0">
              <a:latin typeface="Arial" panose="020B0604020202020204" pitchFamily="34" charset="0"/>
              <a:cs typeface="Arial" panose="020B0604020202020204" pitchFamily="34" charset="0"/>
            </a:endParaRPr>
          </a:p>
          <a:p>
            <a:pPr algn="just">
              <a:buFont typeface="Wingdings" panose="05000000000000000000" pitchFamily="2" charset="2"/>
              <a:buChar char="Ø"/>
            </a:pPr>
            <a:r>
              <a:rPr lang="en-US" sz="1800" dirty="0">
                <a:latin typeface="Arial" panose="020B0604020202020204" pitchFamily="34" charset="0"/>
                <a:cs typeface="Arial" panose="020B0604020202020204" pitchFamily="34" charset="0"/>
              </a:rPr>
              <a:t>ECP is a black testing technique that divides data into partition or classes.</a:t>
            </a:r>
          </a:p>
          <a:p>
            <a:pPr algn="just">
              <a:buFont typeface="Wingdings" panose="05000000000000000000" pitchFamily="2" charset="2"/>
              <a:buChar char="Ø"/>
            </a:pPr>
            <a:r>
              <a:rPr lang="en-US" sz="1800" b="1" dirty="0">
                <a:latin typeface="Arial" panose="020B0604020202020204" pitchFamily="34" charset="0"/>
                <a:cs typeface="Arial" panose="020B0604020202020204" pitchFamily="34" charset="0"/>
              </a:rPr>
              <a:t>Example:-</a:t>
            </a:r>
          </a:p>
          <a:p>
            <a:pPr algn="just"/>
            <a:r>
              <a:rPr lang="en-US" sz="1800" dirty="0">
                <a:latin typeface="Arial" panose="020B0604020202020204" pitchFamily="34" charset="0"/>
                <a:cs typeface="Arial" panose="020B0604020202020204" pitchFamily="34" charset="0"/>
              </a:rPr>
              <a:t>Facebook user is accepting 5 to 25 character</a:t>
            </a:r>
          </a:p>
          <a:p>
            <a:pPr algn="just"/>
            <a:r>
              <a:rPr lang="en-US" sz="1800" dirty="0">
                <a:latin typeface="Arial" panose="020B0604020202020204" pitchFamily="34" charset="0"/>
                <a:cs typeface="Arial" panose="020B0604020202020204" pitchFamily="34" charset="0"/>
              </a:rPr>
              <a:t>So, according to ECP technique,</a:t>
            </a:r>
          </a:p>
          <a:p>
            <a:pPr algn="just"/>
            <a:r>
              <a:rPr lang="en-US" sz="1800" dirty="0">
                <a:latin typeface="Arial" panose="020B0604020202020204" pitchFamily="34" charset="0"/>
                <a:cs typeface="Arial" panose="020B0604020202020204" pitchFamily="34" charset="0"/>
              </a:rPr>
              <a:t>valid partition:  Between 5 to 25</a:t>
            </a:r>
          </a:p>
          <a:p>
            <a:pPr algn="just"/>
            <a:r>
              <a:rPr lang="en-US" sz="1800" dirty="0">
                <a:latin typeface="Arial" panose="020B0604020202020204" pitchFamily="34" charset="0"/>
                <a:cs typeface="Arial" panose="020B0604020202020204" pitchFamily="34" charset="0"/>
              </a:rPr>
              <a:t>Invalid partition:  less than or equal to 5 and more than or equal to 25</a:t>
            </a:r>
          </a:p>
          <a:p>
            <a:pPr algn="just">
              <a:buFont typeface="Wingdings" panose="05000000000000000000" pitchFamily="2" charset="2"/>
              <a:buChar char="Ø"/>
            </a:pPr>
            <a:endParaRPr lang="en-US" sz="1900" dirty="0">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3" name="Picture 2">
            <a:extLst>
              <a:ext uri="{FF2B5EF4-FFF2-40B4-BE49-F238E27FC236}">
                <a16:creationId xmlns:a16="http://schemas.microsoft.com/office/drawing/2014/main" id="{1C2F6C90-036E-335D-98DD-0E6703D1F0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93791" y="2136788"/>
            <a:ext cx="4724809" cy="3192780"/>
          </a:xfrm>
          <a:prstGeom prst="rect">
            <a:avLst/>
          </a:prstGeom>
        </p:spPr>
      </p:pic>
    </p:spTree>
    <p:extLst>
      <p:ext uri="{BB962C8B-B14F-4D97-AF65-F5344CB8AC3E}">
        <p14:creationId xmlns:p14="http://schemas.microsoft.com/office/powerpoint/2010/main" val="182062019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519F8F0-D0B8-BAB2-FF1A-F93F83F9DBF2}"/>
              </a:ext>
            </a:extLst>
          </p:cNvPr>
          <p:cNvSpPr>
            <a:spLocks noGrp="1"/>
          </p:cNvSpPr>
          <p:nvPr>
            <p:ph type="body" sz="quarter" idx="13"/>
          </p:nvPr>
        </p:nvSpPr>
        <p:spPr/>
        <p:txBody>
          <a:bodyPr/>
          <a:lstStyle/>
          <a:p>
            <a:endParaRPr lang="en-IN" dirty="0"/>
          </a:p>
        </p:txBody>
      </p:sp>
      <p:sp>
        <p:nvSpPr>
          <p:cNvPr id="3" name="Text Placeholder 2">
            <a:extLst>
              <a:ext uri="{FF2B5EF4-FFF2-40B4-BE49-F238E27FC236}">
                <a16:creationId xmlns:a16="http://schemas.microsoft.com/office/drawing/2014/main" id="{F51CC686-3E0B-B469-0DAE-B2AFB78902DE}"/>
              </a:ext>
            </a:extLst>
          </p:cNvPr>
          <p:cNvSpPr>
            <a:spLocks noGrp="1"/>
          </p:cNvSpPr>
          <p:nvPr>
            <p:ph type="body" sz="quarter" idx="19"/>
          </p:nvPr>
        </p:nvSpPr>
        <p:spPr>
          <a:xfrm>
            <a:off x="465861" y="2155178"/>
            <a:ext cx="5630140" cy="3767185"/>
          </a:xfrm>
        </p:spPr>
        <p:txBody>
          <a:bodyPr/>
          <a:lstStyle/>
          <a:p>
            <a:pPr marL="0" indent="0" algn="just">
              <a:buNone/>
            </a:pPr>
            <a:r>
              <a:rPr lang="en-US" sz="1400" b="1" dirty="0">
                <a:latin typeface="Arial" panose="020B0604020202020204" pitchFamily="34" charset="0"/>
                <a:cs typeface="Arial" panose="020B0604020202020204" pitchFamily="34" charset="0"/>
              </a:rPr>
              <a:t>3. State Transition technique:</a:t>
            </a:r>
          </a:p>
          <a:p>
            <a:pPr algn="just">
              <a:buFont typeface="Wingdings" panose="05000000000000000000" pitchFamily="2" charset="2"/>
              <a:buChar char="Ø"/>
            </a:pPr>
            <a:r>
              <a:rPr lang="en-US" dirty="0">
                <a:latin typeface="Arial" panose="020B0604020202020204" pitchFamily="34" charset="0"/>
                <a:cs typeface="Arial" panose="020B0604020202020204" pitchFamily="34" charset="0"/>
              </a:rPr>
              <a:t>It is a black box testing technique that evaluates how software behaves when transitioning between states or mode of the operation.  IT focuses on state of activity.</a:t>
            </a:r>
          </a:p>
          <a:p>
            <a:pPr algn="just">
              <a:buFont typeface="Wingdings" panose="05000000000000000000" pitchFamily="2" charset="2"/>
              <a:buChar char="Ø"/>
            </a:pPr>
            <a:r>
              <a:rPr lang="en-US" b="1" dirty="0">
                <a:latin typeface="Arial" panose="020B0604020202020204" pitchFamily="34" charset="0"/>
                <a:cs typeface="Arial" panose="020B0604020202020204" pitchFamily="34" charset="0"/>
              </a:rPr>
              <a:t>Example:-</a:t>
            </a:r>
          </a:p>
          <a:p>
            <a:pPr>
              <a:buFont typeface="Arial" panose="020B0604020202020204" pitchFamily="34" charset="0"/>
              <a:buChar char="•"/>
            </a:pPr>
            <a:r>
              <a:rPr lang="en-US" b="1" dirty="0">
                <a:latin typeface="Arial" panose="020B0604020202020204" pitchFamily="34" charset="0"/>
                <a:cs typeface="Arial" panose="020B0604020202020204" pitchFamily="34" charset="0"/>
              </a:rPr>
              <a:t>State 1</a:t>
            </a:r>
            <a:r>
              <a:rPr lang="en-US" dirty="0">
                <a:latin typeface="Arial" panose="020B0604020202020204" pitchFamily="34" charset="0"/>
                <a:cs typeface="Arial" panose="020B0604020202020204" pitchFamily="34" charset="0"/>
              </a:rPr>
              <a:t>: User is on the login page.</a:t>
            </a:r>
          </a:p>
          <a:p>
            <a:pPr>
              <a:buFont typeface="Arial" panose="020B0604020202020204" pitchFamily="34" charset="0"/>
              <a:buChar char="•"/>
            </a:pPr>
            <a:r>
              <a:rPr lang="en-US" b="1" dirty="0">
                <a:latin typeface="Arial" panose="020B0604020202020204" pitchFamily="34" charset="0"/>
                <a:cs typeface="Arial" panose="020B0604020202020204" pitchFamily="34" charset="0"/>
              </a:rPr>
              <a:t>Event</a:t>
            </a:r>
            <a:r>
              <a:rPr lang="en-US" dirty="0">
                <a:latin typeface="Arial" panose="020B0604020202020204" pitchFamily="34" charset="0"/>
                <a:cs typeface="Arial" panose="020B0604020202020204" pitchFamily="34" charset="0"/>
              </a:rPr>
              <a:t>: User enters valid credentials and clicks login.</a:t>
            </a:r>
          </a:p>
          <a:p>
            <a:pPr>
              <a:buFont typeface="Arial" panose="020B0604020202020204" pitchFamily="34" charset="0"/>
              <a:buChar char="•"/>
            </a:pPr>
            <a:r>
              <a:rPr lang="en-US" b="1" dirty="0">
                <a:latin typeface="Arial" panose="020B0604020202020204" pitchFamily="34" charset="0"/>
                <a:cs typeface="Arial" panose="020B0604020202020204" pitchFamily="34" charset="0"/>
              </a:rPr>
              <a:t>Transition</a:t>
            </a:r>
            <a:r>
              <a:rPr lang="en-US" dirty="0">
                <a:latin typeface="Arial" panose="020B0604020202020204" pitchFamily="34" charset="0"/>
                <a:cs typeface="Arial" panose="020B0604020202020204" pitchFamily="34" charset="0"/>
              </a:rPr>
              <a:t>: Moves to the </a:t>
            </a:r>
            <a:r>
              <a:rPr lang="en-US" b="1" dirty="0">
                <a:latin typeface="Arial" panose="020B0604020202020204" pitchFamily="34" charset="0"/>
                <a:cs typeface="Arial" panose="020B0604020202020204" pitchFamily="34" charset="0"/>
              </a:rPr>
              <a:t>dashboard state</a:t>
            </a:r>
            <a:r>
              <a:rPr lang="en-US" dirty="0">
                <a:latin typeface="Arial" panose="020B0604020202020204" pitchFamily="34" charset="0"/>
                <a:cs typeface="Arial" panose="020B0604020202020204" pitchFamily="34" charset="0"/>
              </a:rPr>
              <a:t>.</a:t>
            </a:r>
          </a:p>
          <a:p>
            <a:pPr>
              <a:buFont typeface="Arial" panose="020B0604020202020204" pitchFamily="34" charset="0"/>
              <a:buChar char="•"/>
            </a:pPr>
            <a:r>
              <a:rPr lang="en-US" b="1" dirty="0">
                <a:latin typeface="Arial" panose="020B0604020202020204" pitchFamily="34" charset="0"/>
                <a:cs typeface="Arial" panose="020B0604020202020204" pitchFamily="34" charset="0"/>
              </a:rPr>
              <a:t>State 2</a:t>
            </a:r>
            <a:r>
              <a:rPr lang="en-US" dirty="0">
                <a:latin typeface="Arial" panose="020B0604020202020204" pitchFamily="34" charset="0"/>
                <a:cs typeface="Arial" panose="020B0604020202020204" pitchFamily="34" charset="0"/>
              </a:rPr>
              <a:t>: User is logged in and can access their dashboard.</a:t>
            </a:r>
          </a:p>
          <a:p>
            <a:r>
              <a:rPr lang="en-US" dirty="0">
                <a:latin typeface="Arial" panose="020B0604020202020204" pitchFamily="34" charset="0"/>
                <a:cs typeface="Arial" panose="020B0604020202020204" pitchFamily="34" charset="0"/>
              </a:rPr>
              <a:t>If the credentials are incorrect, the state transitions back to the </a:t>
            </a:r>
            <a:r>
              <a:rPr lang="en-US" b="1" dirty="0">
                <a:latin typeface="Arial" panose="020B0604020202020204" pitchFamily="34" charset="0"/>
                <a:cs typeface="Arial" panose="020B0604020202020204" pitchFamily="34" charset="0"/>
              </a:rPr>
              <a:t>login state</a:t>
            </a:r>
            <a:r>
              <a:rPr lang="en-US" dirty="0">
                <a:latin typeface="Arial" panose="020B0604020202020204" pitchFamily="34" charset="0"/>
                <a:cs typeface="Arial" panose="020B0604020202020204" pitchFamily="34" charset="0"/>
              </a:rPr>
              <a:t> with an error message.</a:t>
            </a:r>
          </a:p>
          <a:p>
            <a:pPr algn="just">
              <a:buFont typeface="Wingdings" panose="05000000000000000000" pitchFamily="2" charset="2"/>
              <a:buChar char="Ø"/>
            </a:pPr>
            <a:endParaRPr lang="en-US" dirty="0">
              <a:latin typeface="Arial" panose="020B0604020202020204" pitchFamily="34" charset="0"/>
              <a:cs typeface="Arial" panose="020B0604020202020204" pitchFamily="34" charset="0"/>
            </a:endParaRPr>
          </a:p>
          <a:p>
            <a:endParaRPr lang="en-IN" dirty="0"/>
          </a:p>
        </p:txBody>
      </p:sp>
      <p:sp>
        <p:nvSpPr>
          <p:cNvPr id="4" name="Text Placeholder 3">
            <a:extLst>
              <a:ext uri="{FF2B5EF4-FFF2-40B4-BE49-F238E27FC236}">
                <a16:creationId xmlns:a16="http://schemas.microsoft.com/office/drawing/2014/main" id="{F056A171-9743-4675-7575-4A6F61C135FA}"/>
              </a:ext>
            </a:extLst>
          </p:cNvPr>
          <p:cNvSpPr>
            <a:spLocks noGrp="1"/>
          </p:cNvSpPr>
          <p:nvPr>
            <p:ph type="body" sz="quarter" idx="14"/>
          </p:nvPr>
        </p:nvSpPr>
        <p:spPr/>
        <p:txBody>
          <a:bodyPr/>
          <a:lstStyle/>
          <a:p>
            <a:r>
              <a:rPr lang="en-US" sz="2000" b="1" dirty="0">
                <a:latin typeface="Arial" panose="020B0604020202020204" pitchFamily="34" charset="0"/>
                <a:cs typeface="Arial" panose="020B0604020202020204" pitchFamily="34" charset="0"/>
              </a:rPr>
              <a:t>3. State Transition technique:</a:t>
            </a:r>
          </a:p>
          <a:p>
            <a:endParaRPr lang="en-IN" dirty="0"/>
          </a:p>
        </p:txBody>
      </p:sp>
      <p:sp>
        <p:nvSpPr>
          <p:cNvPr id="5" name="Title 4">
            <a:extLst>
              <a:ext uri="{FF2B5EF4-FFF2-40B4-BE49-F238E27FC236}">
                <a16:creationId xmlns:a16="http://schemas.microsoft.com/office/drawing/2014/main" id="{2B982B89-C155-5512-FA3A-02BB71C84AAE}"/>
              </a:ext>
            </a:extLst>
          </p:cNvPr>
          <p:cNvSpPr>
            <a:spLocks noGrp="1"/>
          </p:cNvSpPr>
          <p:nvPr>
            <p:ph type="title"/>
          </p:nvPr>
        </p:nvSpPr>
        <p:spPr/>
        <p:txBody>
          <a:bodyPr/>
          <a:lstStyle/>
          <a:p>
            <a:r>
              <a:rPr lang="en-US" b="1" dirty="0">
                <a:effectLst>
                  <a:outerShdw blurRad="38100" dist="38100" dir="2700000" algn="tl">
                    <a:srgbClr val="000000">
                      <a:alpha val="43137"/>
                    </a:srgbClr>
                  </a:outerShdw>
                </a:effectLst>
              </a:rPr>
              <a:t>Learning 4 | My takeaways</a:t>
            </a:r>
            <a:endParaRPr lang="en-IN" dirty="0"/>
          </a:p>
        </p:txBody>
      </p:sp>
      <p:sp>
        <p:nvSpPr>
          <p:cNvPr id="6" name="Slide Number Placeholder 5">
            <a:extLst>
              <a:ext uri="{FF2B5EF4-FFF2-40B4-BE49-F238E27FC236}">
                <a16:creationId xmlns:a16="http://schemas.microsoft.com/office/drawing/2014/main" id="{BD48D383-FBD1-7182-8F82-C02E702A46D3}"/>
              </a:ext>
            </a:extLst>
          </p:cNvPr>
          <p:cNvSpPr>
            <a:spLocks noGrp="1"/>
          </p:cNvSpPr>
          <p:nvPr>
            <p:ph type="sldNum" sz="quarter" idx="15"/>
          </p:nvPr>
        </p:nvSpPr>
        <p:spPr/>
        <p:txBody>
          <a:bodyPr/>
          <a:lstStyle/>
          <a:p>
            <a:fld id="{0879F475-59B1-4993-848A-C2B683DE9AF5}" type="slidenum">
              <a:rPr lang="en-IN" smtClean="0"/>
              <a:pPr/>
              <a:t>7</a:t>
            </a:fld>
            <a:endParaRPr lang="en-IN" dirty="0"/>
          </a:p>
        </p:txBody>
      </p:sp>
      <p:pic>
        <p:nvPicPr>
          <p:cNvPr id="7" name="Picture 6">
            <a:extLst>
              <a:ext uri="{FF2B5EF4-FFF2-40B4-BE49-F238E27FC236}">
                <a16:creationId xmlns:a16="http://schemas.microsoft.com/office/drawing/2014/main" id="{C43E44CE-C79D-0CA5-C61D-54178927F1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27938" y="1689368"/>
            <a:ext cx="5779559" cy="3828002"/>
          </a:xfrm>
          <a:prstGeom prst="rect">
            <a:avLst/>
          </a:prstGeom>
        </p:spPr>
      </p:pic>
    </p:spTree>
    <p:extLst>
      <p:ext uri="{BB962C8B-B14F-4D97-AF65-F5344CB8AC3E}">
        <p14:creationId xmlns:p14="http://schemas.microsoft.com/office/powerpoint/2010/main" val="365342701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58CACD9-6BD4-BD69-F54B-56C8DD869ADF}"/>
              </a:ext>
            </a:extLst>
          </p:cNvPr>
          <p:cNvSpPr>
            <a:spLocks noGrp="1"/>
          </p:cNvSpPr>
          <p:nvPr>
            <p:ph type="body" sz="quarter" idx="13"/>
          </p:nvPr>
        </p:nvSpPr>
        <p:spPr/>
        <p:txBody>
          <a:bodyPr/>
          <a:lstStyle/>
          <a:p>
            <a:endParaRPr lang="en-IN" dirty="0"/>
          </a:p>
        </p:txBody>
      </p:sp>
      <p:sp>
        <p:nvSpPr>
          <p:cNvPr id="3" name="Text Placeholder 2">
            <a:extLst>
              <a:ext uri="{FF2B5EF4-FFF2-40B4-BE49-F238E27FC236}">
                <a16:creationId xmlns:a16="http://schemas.microsoft.com/office/drawing/2014/main" id="{6505F567-3366-D2BB-F86D-D8061F2AFB7A}"/>
              </a:ext>
            </a:extLst>
          </p:cNvPr>
          <p:cNvSpPr>
            <a:spLocks noGrp="1"/>
          </p:cNvSpPr>
          <p:nvPr>
            <p:ph type="body" sz="quarter" idx="19"/>
          </p:nvPr>
        </p:nvSpPr>
        <p:spPr>
          <a:xfrm>
            <a:off x="465861" y="2155178"/>
            <a:ext cx="5630140" cy="4605363"/>
          </a:xfrm>
        </p:spPr>
        <p:txBody>
          <a:bodyPr/>
          <a:lstStyle/>
          <a:p>
            <a:pPr marL="0" indent="0" algn="just">
              <a:buNone/>
            </a:pPr>
            <a:endParaRPr lang="en-US" dirty="0">
              <a:latin typeface="Arial" panose="020B0604020202020204" pitchFamily="34" charset="0"/>
              <a:cs typeface="Arial" panose="020B0604020202020204" pitchFamily="34" charset="0"/>
            </a:endParaRPr>
          </a:p>
          <a:p>
            <a:pPr algn="just">
              <a:buFont typeface="Wingdings" panose="05000000000000000000" pitchFamily="2" charset="2"/>
              <a:buChar char="Ø"/>
            </a:pPr>
            <a:r>
              <a:rPr lang="en-US" dirty="0">
                <a:latin typeface="Arial" panose="020B0604020202020204" pitchFamily="34" charset="0"/>
                <a:cs typeface="Arial" panose="020B0604020202020204" pitchFamily="34" charset="0"/>
              </a:rPr>
              <a:t>It is software testing techniques that is best used for similar kind of pattern of testing results, system configuration is of low configurations etc.</a:t>
            </a:r>
          </a:p>
          <a:p>
            <a:pPr algn="just">
              <a:buFont typeface="Wingdings" panose="05000000000000000000" pitchFamily="2" charset="2"/>
              <a:buChar char="Ø"/>
            </a:pPr>
            <a:r>
              <a:rPr lang="en-US" b="1" dirty="0">
                <a:latin typeface="Arial" panose="020B0604020202020204" pitchFamily="34" charset="0"/>
                <a:cs typeface="Arial" panose="020B0604020202020204" pitchFamily="34" charset="0"/>
              </a:rPr>
              <a:t>Example:-</a:t>
            </a:r>
          </a:p>
          <a:p>
            <a:pPr algn="just"/>
            <a:r>
              <a:rPr lang="en-US" dirty="0">
                <a:latin typeface="Arial" panose="020B0604020202020204" pitchFamily="34" charset="0"/>
                <a:cs typeface="Arial" panose="020B0604020202020204" pitchFamily="34" charset="0"/>
              </a:rPr>
              <a:t>For a </a:t>
            </a:r>
            <a:r>
              <a:rPr lang="en-US" b="1" dirty="0">
                <a:latin typeface="Arial" panose="020B0604020202020204" pitchFamily="34" charset="0"/>
                <a:cs typeface="Arial" panose="020B0604020202020204" pitchFamily="34" charset="0"/>
              </a:rPr>
              <a:t>password field</a:t>
            </a:r>
            <a:r>
              <a:rPr lang="en-US" dirty="0">
                <a:latin typeface="Arial" panose="020B0604020202020204" pitchFamily="34" charset="0"/>
                <a:cs typeface="Arial" panose="020B0604020202020204" pitchFamily="34" charset="0"/>
              </a:rPr>
              <a:t> in a login form, testers may guess potential errors like:</a:t>
            </a:r>
          </a:p>
          <a:p>
            <a:pPr algn="just"/>
            <a:r>
              <a:rPr lang="en-US" dirty="0">
                <a:latin typeface="Arial" panose="020B0604020202020204" pitchFamily="34" charset="0"/>
                <a:cs typeface="Arial" panose="020B0604020202020204" pitchFamily="34" charset="0"/>
              </a:rPr>
              <a:t>Entering fewer than the required characters.</a:t>
            </a:r>
          </a:p>
          <a:p>
            <a:pPr algn="just"/>
            <a:r>
              <a:rPr lang="en-US" dirty="0">
                <a:latin typeface="Arial" panose="020B0604020202020204" pitchFamily="34" charset="0"/>
                <a:cs typeface="Arial" panose="020B0604020202020204" pitchFamily="34" charset="0"/>
              </a:rPr>
              <a:t>Using only numbers or special characters.</a:t>
            </a:r>
          </a:p>
          <a:p>
            <a:pPr algn="just"/>
            <a:r>
              <a:rPr lang="en-US" dirty="0">
                <a:latin typeface="Arial" panose="020B0604020202020204" pitchFamily="34" charset="0"/>
                <a:cs typeface="Arial" panose="020B0604020202020204" pitchFamily="34" charset="0"/>
              </a:rPr>
              <a:t>Leaving the field blank.</a:t>
            </a:r>
          </a:p>
          <a:p>
            <a:pPr algn="just"/>
            <a:r>
              <a:rPr lang="en-US" dirty="0">
                <a:latin typeface="Arial" panose="020B0604020202020204" pitchFamily="34" charset="0"/>
                <a:cs typeface="Arial" panose="020B0604020202020204" pitchFamily="34" charset="0"/>
              </a:rPr>
              <a:t>Copy-pasting the password.</a:t>
            </a:r>
          </a:p>
          <a:p>
            <a:pPr algn="just"/>
            <a:r>
              <a:rPr lang="en-US" dirty="0">
                <a:latin typeface="Arial" panose="020B0604020202020204" pitchFamily="34" charset="0"/>
                <a:cs typeface="Arial" panose="020B0604020202020204" pitchFamily="34" charset="0"/>
              </a:rPr>
              <a:t>Exceeding the character limit.</a:t>
            </a:r>
          </a:p>
          <a:p>
            <a:pPr algn="just"/>
            <a:r>
              <a:rPr lang="en-US" dirty="0">
                <a:latin typeface="Arial" panose="020B0604020202020204" pitchFamily="34" charset="0"/>
                <a:cs typeface="Arial" panose="020B0604020202020204" pitchFamily="34" charset="0"/>
              </a:rPr>
              <a:t>This technique relies on the tester's experience to predict areas where the system might fail</a:t>
            </a:r>
          </a:p>
          <a:p>
            <a:pPr algn="just">
              <a:buFont typeface="Wingdings" panose="05000000000000000000" pitchFamily="2" charset="2"/>
              <a:buChar char="Ø"/>
            </a:pPr>
            <a:endParaRPr lang="en-US" b="1" dirty="0">
              <a:latin typeface="Arial" panose="020B0604020202020204" pitchFamily="34" charset="0"/>
              <a:cs typeface="Arial" panose="020B0604020202020204" pitchFamily="34" charset="0"/>
            </a:endParaRPr>
          </a:p>
          <a:p>
            <a:endParaRPr lang="en-IN" dirty="0"/>
          </a:p>
        </p:txBody>
      </p:sp>
      <p:sp>
        <p:nvSpPr>
          <p:cNvPr id="4" name="Text Placeholder 3">
            <a:extLst>
              <a:ext uri="{FF2B5EF4-FFF2-40B4-BE49-F238E27FC236}">
                <a16:creationId xmlns:a16="http://schemas.microsoft.com/office/drawing/2014/main" id="{87EB7FC9-0959-28AB-DB35-F2C3C49B3B3C}"/>
              </a:ext>
            </a:extLst>
          </p:cNvPr>
          <p:cNvSpPr>
            <a:spLocks noGrp="1"/>
          </p:cNvSpPr>
          <p:nvPr>
            <p:ph type="body" sz="quarter" idx="14"/>
          </p:nvPr>
        </p:nvSpPr>
        <p:spPr/>
        <p:txBody>
          <a:bodyPr/>
          <a:lstStyle/>
          <a:p>
            <a:r>
              <a:rPr lang="en-US" sz="2000" b="1" dirty="0">
                <a:latin typeface="Arial" panose="020B0604020202020204" pitchFamily="34" charset="0"/>
                <a:cs typeface="Arial" panose="020B0604020202020204" pitchFamily="34" charset="0"/>
              </a:rPr>
              <a:t>4. Error guessing techniques:</a:t>
            </a:r>
            <a:endParaRPr lang="en-US" sz="2000" dirty="0">
              <a:latin typeface="Arial" panose="020B0604020202020204" pitchFamily="34" charset="0"/>
              <a:cs typeface="Arial" panose="020B0604020202020204" pitchFamily="34" charset="0"/>
            </a:endParaRPr>
          </a:p>
          <a:p>
            <a:endParaRPr lang="en-IN" dirty="0"/>
          </a:p>
        </p:txBody>
      </p:sp>
      <p:sp>
        <p:nvSpPr>
          <p:cNvPr id="5" name="Title 4">
            <a:extLst>
              <a:ext uri="{FF2B5EF4-FFF2-40B4-BE49-F238E27FC236}">
                <a16:creationId xmlns:a16="http://schemas.microsoft.com/office/drawing/2014/main" id="{4203CF71-BF1C-F66C-820C-6DEB2FB2D262}"/>
              </a:ext>
            </a:extLst>
          </p:cNvPr>
          <p:cNvSpPr>
            <a:spLocks noGrp="1"/>
          </p:cNvSpPr>
          <p:nvPr>
            <p:ph type="title"/>
          </p:nvPr>
        </p:nvSpPr>
        <p:spPr/>
        <p:txBody>
          <a:bodyPr/>
          <a:lstStyle/>
          <a:p>
            <a:r>
              <a:rPr lang="en-US" b="1" dirty="0">
                <a:effectLst>
                  <a:outerShdw blurRad="38100" dist="38100" dir="2700000" algn="tl">
                    <a:srgbClr val="000000">
                      <a:alpha val="43137"/>
                    </a:srgbClr>
                  </a:outerShdw>
                </a:effectLst>
              </a:rPr>
              <a:t>Learning 5 | My takeaways</a:t>
            </a:r>
            <a:endParaRPr lang="en-IN" dirty="0"/>
          </a:p>
        </p:txBody>
      </p:sp>
      <p:sp>
        <p:nvSpPr>
          <p:cNvPr id="6" name="Slide Number Placeholder 5">
            <a:extLst>
              <a:ext uri="{FF2B5EF4-FFF2-40B4-BE49-F238E27FC236}">
                <a16:creationId xmlns:a16="http://schemas.microsoft.com/office/drawing/2014/main" id="{C5C8D26D-A036-A5BF-1DC5-7EF5B9B574F5}"/>
              </a:ext>
            </a:extLst>
          </p:cNvPr>
          <p:cNvSpPr>
            <a:spLocks noGrp="1"/>
          </p:cNvSpPr>
          <p:nvPr>
            <p:ph type="sldNum" sz="quarter" idx="15"/>
          </p:nvPr>
        </p:nvSpPr>
        <p:spPr/>
        <p:txBody>
          <a:bodyPr/>
          <a:lstStyle/>
          <a:p>
            <a:fld id="{0879F475-59B1-4993-848A-C2B683DE9AF5}" type="slidenum">
              <a:rPr lang="en-IN" smtClean="0"/>
              <a:pPr/>
              <a:t>8</a:t>
            </a:fld>
            <a:endParaRPr lang="en-IN" dirty="0"/>
          </a:p>
        </p:txBody>
      </p:sp>
      <p:pic>
        <p:nvPicPr>
          <p:cNvPr id="7" name="Picture 6">
            <a:extLst>
              <a:ext uri="{FF2B5EF4-FFF2-40B4-BE49-F238E27FC236}">
                <a16:creationId xmlns:a16="http://schemas.microsoft.com/office/drawing/2014/main" id="{C3CB5292-B3CC-047D-8EA2-AD934CADC1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3690" y="2050742"/>
            <a:ext cx="5793510" cy="3998204"/>
          </a:xfrm>
          <a:prstGeom prst="rect">
            <a:avLst/>
          </a:prstGeom>
        </p:spPr>
      </p:pic>
    </p:spTree>
    <p:extLst>
      <p:ext uri="{BB962C8B-B14F-4D97-AF65-F5344CB8AC3E}">
        <p14:creationId xmlns:p14="http://schemas.microsoft.com/office/powerpoint/2010/main" val="311604761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F53A008-9041-EF73-BE62-52C31CB90043}"/>
              </a:ext>
            </a:extLst>
          </p:cNvPr>
          <p:cNvSpPr>
            <a:spLocks noGrp="1"/>
          </p:cNvSpPr>
          <p:nvPr>
            <p:ph type="body" sz="quarter" idx="14"/>
          </p:nvPr>
        </p:nvSpPr>
        <p:spPr/>
        <p:txBody>
          <a:bodyPr/>
          <a:lstStyle/>
          <a:p>
            <a:endParaRPr lang="en-IN" dirty="0"/>
          </a:p>
        </p:txBody>
      </p:sp>
      <p:sp>
        <p:nvSpPr>
          <p:cNvPr id="3" name="Title 2">
            <a:extLst>
              <a:ext uri="{FF2B5EF4-FFF2-40B4-BE49-F238E27FC236}">
                <a16:creationId xmlns:a16="http://schemas.microsoft.com/office/drawing/2014/main" id="{166D7C4D-A6CF-3152-2B46-E5B4042BD5D1}"/>
              </a:ext>
            </a:extLst>
          </p:cNvPr>
          <p:cNvSpPr>
            <a:spLocks noGrp="1"/>
          </p:cNvSpPr>
          <p:nvPr>
            <p:ph type="title"/>
          </p:nvPr>
        </p:nvSpPr>
        <p:spPr/>
        <p:txBody>
          <a:bodyPr/>
          <a:lstStyle/>
          <a:p>
            <a:r>
              <a:rPr lang="en-US" b="1" dirty="0">
                <a:effectLst>
                  <a:outerShdw blurRad="38100" dist="38100" dir="2700000" algn="tl">
                    <a:srgbClr val="000000">
                      <a:alpha val="43137"/>
                    </a:srgbClr>
                  </a:outerShdw>
                </a:effectLst>
              </a:rPr>
              <a:t>Learning 6 | My takeaways</a:t>
            </a:r>
            <a:endParaRPr lang="en-IN" dirty="0"/>
          </a:p>
        </p:txBody>
      </p:sp>
      <p:sp>
        <p:nvSpPr>
          <p:cNvPr id="4" name="Slide Number Placeholder 3">
            <a:extLst>
              <a:ext uri="{FF2B5EF4-FFF2-40B4-BE49-F238E27FC236}">
                <a16:creationId xmlns:a16="http://schemas.microsoft.com/office/drawing/2014/main" id="{AE583FDD-AFA4-774A-CB0C-C710025A37CA}"/>
              </a:ext>
            </a:extLst>
          </p:cNvPr>
          <p:cNvSpPr>
            <a:spLocks noGrp="1"/>
          </p:cNvSpPr>
          <p:nvPr>
            <p:ph type="sldNum" sz="quarter" idx="15"/>
          </p:nvPr>
        </p:nvSpPr>
        <p:spPr/>
        <p:txBody>
          <a:bodyPr/>
          <a:lstStyle/>
          <a:p>
            <a:fld id="{0879F475-59B1-4993-848A-C2B683DE9AF5}" type="slidenum">
              <a:rPr lang="en-IN" smtClean="0"/>
              <a:pPr/>
              <a:t>9</a:t>
            </a:fld>
            <a:endParaRPr lang="en-IN" dirty="0"/>
          </a:p>
        </p:txBody>
      </p:sp>
      <p:pic>
        <p:nvPicPr>
          <p:cNvPr id="5" name="Picture 4">
            <a:extLst>
              <a:ext uri="{FF2B5EF4-FFF2-40B4-BE49-F238E27FC236}">
                <a16:creationId xmlns:a16="http://schemas.microsoft.com/office/drawing/2014/main" id="{FB765FD2-A647-30C6-E26D-5F55D95458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0701" y="1287263"/>
            <a:ext cx="11333127" cy="4999238"/>
          </a:xfrm>
          <a:prstGeom prst="rect">
            <a:avLst/>
          </a:prstGeom>
        </p:spPr>
      </p:pic>
    </p:spTree>
    <p:extLst>
      <p:ext uri="{BB962C8B-B14F-4D97-AF65-F5344CB8AC3E}">
        <p14:creationId xmlns:p14="http://schemas.microsoft.com/office/powerpoint/2010/main" val="391221549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SCLIENT" val="True"/>
  <p:tag name="TEMPLATECREATED" val="2022-01-18 01:04 PM"/>
  <p:tag name="ICONENCLOSURE" val="False"/>
  <p:tag name="TEMPLATELASTEDITED" val="2022-01-18 06:01 PM"/>
  <p:tag name="THINKCELLUNDODONOTDELETE" val="0"/>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Office Theme">
  <a:themeElements>
    <a:clrScheme name="Custom 24">
      <a:dk1>
        <a:sysClr val="windowText" lastClr="000000"/>
      </a:dk1>
      <a:lt1>
        <a:sysClr val="window" lastClr="FFFFFF"/>
      </a:lt1>
      <a:dk2>
        <a:srgbClr val="2E4552"/>
      </a:dk2>
      <a:lt2>
        <a:srgbClr val="E7E6E6"/>
      </a:lt2>
      <a:accent1>
        <a:srgbClr val="FF6600"/>
      </a:accent1>
      <a:accent2>
        <a:srgbClr val="F78E47"/>
      </a:accent2>
      <a:accent3>
        <a:srgbClr val="FEA655"/>
      </a:accent3>
      <a:accent4>
        <a:srgbClr val="F8CBAD"/>
      </a:accent4>
      <a:accent5>
        <a:srgbClr val="767171"/>
      </a:accent5>
      <a:accent6>
        <a:srgbClr val="404040"/>
      </a:accent6>
      <a:hlink>
        <a:srgbClr val="FF6600"/>
      </a:hlink>
      <a:folHlink>
        <a:srgbClr val="909473"/>
      </a:folHlink>
    </a:clrScheme>
    <a:fontScheme name="Custom 30">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BR_Jan 22_v1" id="{81372DDE-F7B0-48FF-9B2F-B6CAFBCFBF6C}" vid="{94CDC6AE-3EAC-4308-B00B-01C302E9C12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F23033ADD2CC44581BA464AC24AB4CD" ma:contentTypeVersion="18" ma:contentTypeDescription="Create a new document." ma:contentTypeScope="" ma:versionID="bfa97c90a71db97c80c59ca5c0ffda22">
  <xsd:schema xmlns:xsd="http://www.w3.org/2001/XMLSchema" xmlns:xs="http://www.w3.org/2001/XMLSchema" xmlns:p="http://schemas.microsoft.com/office/2006/metadata/properties" xmlns:ns3="d64320fb-f9a3-4131-8206-9d18da17abe9" xmlns:ns4="489eda54-cdc8-4a48-94a2-8f9cf8024289" targetNamespace="http://schemas.microsoft.com/office/2006/metadata/properties" ma:root="true" ma:fieldsID="be474ca7a15bf1e8a5e4b2eb5ea5d141" ns3:_="" ns4:_="">
    <xsd:import namespace="d64320fb-f9a3-4131-8206-9d18da17abe9"/>
    <xsd:import namespace="489eda54-cdc8-4a48-94a2-8f9cf8024289"/>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GenerationTime" minOccurs="0"/>
                <xsd:element ref="ns3:MediaServiceEventHashCode" minOccurs="0"/>
                <xsd:element ref="ns4:SharedWithUsers" minOccurs="0"/>
                <xsd:element ref="ns4:SharedWithDetails" minOccurs="0"/>
                <xsd:element ref="ns4:SharingHintHash" minOccurs="0"/>
                <xsd:element ref="ns3:MediaServiceDateTaken" minOccurs="0"/>
                <xsd:element ref="ns3:MediaLengthInSeconds" minOccurs="0"/>
                <xsd:element ref="ns3:MediaServiceOCR" minOccurs="0"/>
                <xsd:element ref="ns3:MediaServiceAutoKeyPoints" minOccurs="0"/>
                <xsd:element ref="ns3:MediaServiceKeyPoints" minOccurs="0"/>
                <xsd:element ref="ns3:_activity" minOccurs="0"/>
                <xsd:element ref="ns3:MediaServiceObjectDetectorVersions" minOccurs="0"/>
                <xsd:element ref="ns3:MediaServiceLocation" minOccurs="0"/>
                <xsd:element ref="ns3:MediaServiceSystemTags"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64320fb-f9a3-4131-8206-9d18da17abe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description="" ma:hidden="true" ma:indexed="true" ma:internalName="MediaServiceDateTaken" ma:readOnly="true">
      <xsd:simpleType>
        <xsd:restriction base="dms:Text"/>
      </xsd:simpleType>
    </xsd:element>
    <xsd:element name="MediaLengthInSeconds" ma:index="17" nillable="true" ma:displayName="MediaLengthInSeconds" ma:hidden="true" ma:internalName="MediaLengthInSeconds" ma:readOnly="true">
      <xsd:simpleType>
        <xsd:restriction base="dms:Unknown"/>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element name="_activity" ma:index="21" nillable="true" ma:displayName="_activity" ma:hidden="true" ma:internalName="_activity">
      <xsd:simpleType>
        <xsd:restriction base="dms:Note"/>
      </xsd:simpleType>
    </xsd:element>
    <xsd:element name="MediaServiceObjectDetectorVersions" ma:index="22" nillable="true" ma:displayName="MediaServiceObjectDetectorVersions" ma:hidden="true" ma:indexed="true" ma:internalName="MediaServiceObjectDetectorVersions" ma:readOnly="true">
      <xsd:simpleType>
        <xsd:restriction base="dms:Text"/>
      </xsd:simpleType>
    </xsd:element>
    <xsd:element name="MediaServiceLocation" ma:index="23" nillable="true" ma:displayName="Location" ma:indexed="true" ma:internalName="MediaServiceLocation"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element name="MediaServiceSearchProperties" ma:index="25"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89eda54-cdc8-4a48-94a2-8f9cf8024289"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element name="SharingHintHash" ma:index="15"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activity xmlns="d64320fb-f9a3-4131-8206-9d18da17abe9"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12B7AD5-CBD7-462B-BC8B-1E0D74017F5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64320fb-f9a3-4131-8206-9d18da17abe9"/>
    <ds:schemaRef ds:uri="489eda54-cdc8-4a48-94a2-8f9cf802428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DADF44A-8650-472F-B2D9-50E27F0769F7}">
  <ds:schemaRefs>
    <ds:schemaRef ds:uri="http://purl.org/dc/terms/"/>
    <ds:schemaRef ds:uri="http://purl.org/dc/elements/1.1/"/>
    <ds:schemaRef ds:uri="http://schemas.microsoft.com/office/2006/documentManagement/types"/>
    <ds:schemaRef ds:uri="http://schemas.openxmlformats.org/package/2006/metadata/core-properties"/>
    <ds:schemaRef ds:uri="d64320fb-f9a3-4131-8206-9d18da17abe9"/>
    <ds:schemaRef ds:uri="http://purl.org/dc/dcmitype/"/>
    <ds:schemaRef ds:uri="http://schemas.microsoft.com/office/infopath/2007/PartnerControls"/>
    <ds:schemaRef ds:uri="489eda54-cdc8-4a48-94a2-8f9cf8024289"/>
    <ds:schemaRef ds:uri="http://schemas.microsoft.com/office/2006/metadata/properties"/>
    <ds:schemaRef ds:uri="http://www.w3.org/XML/1998/namespace"/>
  </ds:schemaRefs>
</ds:datastoreItem>
</file>

<file path=customXml/itemProps3.xml><?xml version="1.0" encoding="utf-8"?>
<ds:datastoreItem xmlns:ds="http://schemas.openxmlformats.org/officeDocument/2006/customXml" ds:itemID="{911617EF-9A33-49DD-BF18-3F75C7B3CC2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20506</TotalTime>
  <Words>2455</Words>
  <Application>Microsoft Office PowerPoint</Application>
  <PresentationFormat>Widescreen</PresentationFormat>
  <Paragraphs>233</Paragraphs>
  <Slides>29</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29</vt:i4>
      </vt:variant>
    </vt:vector>
  </HeadingPairs>
  <TitlesOfParts>
    <vt:vector size="35" baseType="lpstr">
      <vt:lpstr>Arial</vt:lpstr>
      <vt:lpstr>Calibri</vt:lpstr>
      <vt:lpstr>Times New Roman</vt:lpstr>
      <vt:lpstr>Wingdings</vt:lpstr>
      <vt:lpstr>Office Theme</vt:lpstr>
      <vt:lpstr>think-cell Slide</vt:lpstr>
      <vt:lpstr>PowerPoint Presentation</vt:lpstr>
      <vt:lpstr>About Me</vt:lpstr>
      <vt:lpstr>PowerPoint Presentation</vt:lpstr>
      <vt:lpstr>PowerPoint Presentation</vt:lpstr>
      <vt:lpstr>Learning 2 | My takeaways </vt:lpstr>
      <vt:lpstr>Learning 3 | My takeaways </vt:lpstr>
      <vt:lpstr>Learning 4 | My takeaways</vt:lpstr>
      <vt:lpstr>Learning 5 | My takeaways</vt:lpstr>
      <vt:lpstr>Learning 6 | My takeaways</vt:lpstr>
      <vt:lpstr>Learning 7 | My takeaways</vt:lpstr>
      <vt:lpstr>Learning 8 | My takeaways</vt:lpstr>
      <vt:lpstr>Learning 8 | My takeaways</vt:lpstr>
      <vt:lpstr>Learning 9 | My takeaways</vt:lpstr>
      <vt:lpstr>PowerPoint Presentation</vt:lpstr>
      <vt:lpstr>Learning 10 | Database testing :</vt:lpstr>
      <vt:lpstr>Learning 11 | Database testing: Practical</vt:lpstr>
      <vt:lpstr>Learning 12 | Database testing: Practical</vt:lpstr>
      <vt:lpstr>Learning 13 | Database testing: Practical</vt:lpstr>
      <vt:lpstr>Learning 14 | Core Java Concepts:</vt:lpstr>
      <vt:lpstr>Learning 15 | Core Java Concepts:</vt:lpstr>
      <vt:lpstr>Learning 16 | Core Java Concepts:</vt:lpstr>
      <vt:lpstr>Learning 17 | Core Java Concepts:</vt:lpstr>
      <vt:lpstr>Learning 17 | Core Java Concepts</vt:lpstr>
      <vt:lpstr>Learning | Core Java practical</vt:lpstr>
      <vt:lpstr>Learning 17 | Core Java Concepts</vt:lpstr>
      <vt:lpstr>Learning 17 | Core Java Concepts</vt:lpstr>
      <vt:lpstr>Learning 17 | Core Java Concepts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Murugesh Chandran</dc:creator>
  <cp:lastModifiedBy>SHUBHADIP PAUL</cp:lastModifiedBy>
  <cp:revision>509</cp:revision>
  <dcterms:created xsi:type="dcterms:W3CDTF">2022-01-18T12:35:56Z</dcterms:created>
  <dcterms:modified xsi:type="dcterms:W3CDTF">2024-10-21T06:43:04Z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Created">
    <vt:lpwstr>2022-01-18 01:04 PM</vt:lpwstr>
  </property>
  <property fmtid="{D5CDD505-2E9C-101B-9397-08002B2CF9AE}" pid="3" name="TemplateLastEdited">
    <vt:lpwstr>2022-01-18 06:01 PM</vt:lpwstr>
  </property>
  <property fmtid="{D5CDD505-2E9C-101B-9397-08002B2CF9AE}" pid="4" name="ContentTypeId">
    <vt:lpwstr>0x010100BF23033ADD2CC44581BA464AC24AB4CD</vt:lpwstr>
  </property>
</Properties>
</file>