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handoutMasterIdLst>
    <p:handoutMasterId r:id="rId43"/>
  </p:handoutMasterIdLst>
  <p:sldIdLst>
    <p:sldId id="256" r:id="rId5"/>
    <p:sldId id="2147375589" r:id="rId6"/>
    <p:sldId id="4848" r:id="rId7"/>
    <p:sldId id="2147375657" r:id="rId8"/>
    <p:sldId id="2147375597" r:id="rId9"/>
    <p:sldId id="2147375621" r:id="rId10"/>
    <p:sldId id="2147375622" r:id="rId11"/>
    <p:sldId id="2147375658" r:id="rId12"/>
    <p:sldId id="2147375660" r:id="rId13"/>
    <p:sldId id="2147375661" r:id="rId14"/>
    <p:sldId id="2147375659" r:id="rId15"/>
    <p:sldId id="2147375662" r:id="rId16"/>
    <p:sldId id="2147375627" r:id="rId17"/>
    <p:sldId id="2147375663" r:id="rId18"/>
    <p:sldId id="2147375664" r:id="rId19"/>
    <p:sldId id="2147375602" r:id="rId20"/>
    <p:sldId id="2147375665" r:id="rId21"/>
    <p:sldId id="2147375666" r:id="rId22"/>
    <p:sldId id="2147375667" r:id="rId23"/>
    <p:sldId id="2147375668" r:id="rId24"/>
    <p:sldId id="2147375669" r:id="rId25"/>
    <p:sldId id="2147375673" r:id="rId26"/>
    <p:sldId id="2147375674" r:id="rId27"/>
    <p:sldId id="2147375675" r:id="rId28"/>
    <p:sldId id="2147375676" r:id="rId29"/>
    <p:sldId id="2147375670" r:id="rId30"/>
    <p:sldId id="2147375671" r:id="rId31"/>
    <p:sldId id="2147375672" r:id="rId32"/>
    <p:sldId id="2147375610" r:id="rId33"/>
    <p:sldId id="2147375679" r:id="rId34"/>
    <p:sldId id="2147375677" r:id="rId35"/>
    <p:sldId id="2147375678" r:id="rId36"/>
    <p:sldId id="2147375611" r:id="rId37"/>
    <p:sldId id="2147375612" r:id="rId38"/>
    <p:sldId id="2147375613" r:id="rId39"/>
    <p:sldId id="2147375614" r:id="rId40"/>
    <p:sldId id="1633" r:id="rId41"/>
  </p:sldIdLst>
  <p:sldSz cx="12192000" cy="6858000"/>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3447" autoAdjust="0"/>
  </p:normalViewPr>
  <p:slideViewPr>
    <p:cSldViewPr snapToGrid="0">
      <p:cViewPr varScale="1">
        <p:scale>
          <a:sx n="86" d="100"/>
          <a:sy n="86" d="100"/>
        </p:scale>
        <p:origin x="552" y="67"/>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11/4/2024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04/11/2024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oleObject" Target="../embeddings/oleObject3.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3.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oleObject" Target="../embeddings/oleObject3.bin"/><Relationship Id="rId7"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21.emf"/></Relationships>
</file>

<file path=ppt/slides/_rels/slide34.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58.jpeg"/><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21.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2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oleObject" Target="../embeddings/oleObject3.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Axis Bank Quality Assurance Program</a:t>
            </a:r>
            <a:br>
              <a:rPr lang="en-US" sz="4000" dirty="0"/>
            </a:br>
            <a:r>
              <a:rPr lang="en-US" sz="4000" dirty="0"/>
              <a:t>week-5 and 6 journey learnings</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6062760" cy="954107"/>
          </a:xfrm>
          <a:prstGeom prst="rect">
            <a:avLst/>
          </a:prstGeom>
          <a:noFill/>
        </p:spPr>
        <p:txBody>
          <a:bodyPr wrap="square" rtlCol="0">
            <a:spAutoFit/>
          </a:bodyPr>
          <a:lstStyle/>
          <a:p>
            <a:r>
              <a:rPr lang="en-US" sz="2800" b="1" dirty="0">
                <a:solidFill>
                  <a:schemeClr val="bg1"/>
                </a:solidFill>
              </a:rPr>
              <a:t>Shubhadip Paul</a:t>
            </a:r>
          </a:p>
          <a:p>
            <a:r>
              <a:rPr lang="en-US" sz="2800" b="1" dirty="0">
                <a:solidFill>
                  <a:schemeClr val="bg1"/>
                </a:solidFill>
              </a:rPr>
              <a:t>Axis QA trainee</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04-NOV-2024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CE09F-A38B-CA45-22B2-9FE3F1AA4711}"/>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05CB6E8F-2BA5-4990-D050-749C6B0C52D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AB23D3D9-0BA4-D0EA-E1CF-8B27383971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CCC82DC1-F0FB-CFE4-B485-76B1525990D6}"/>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05D6ACB8-6160-5789-A65C-A92161E69717}"/>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1 | </a:t>
            </a:r>
            <a:r>
              <a:rPr lang="en-IN" sz="2800" b="1" dirty="0"/>
              <a:t>Treasury Department</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57991247-0C99-D1D9-F5B5-ED99A261E94F}"/>
              </a:ext>
            </a:extLst>
          </p:cNvPr>
          <p:cNvSpPr>
            <a:spLocks noGrp="1"/>
          </p:cNvSpPr>
          <p:nvPr>
            <p:ph type="sldNum" sz="quarter" idx="15"/>
          </p:nvPr>
        </p:nvSpPr>
        <p:spPr/>
        <p:txBody>
          <a:bodyPr/>
          <a:lstStyle/>
          <a:p>
            <a:fld id="{0879F475-59B1-4993-848A-C2B683DE9AF5}" type="slidenum">
              <a:rPr lang="en-IN" smtClean="0"/>
              <a:pPr/>
              <a:t>10</a:t>
            </a:fld>
            <a:endParaRPr lang="en-IN" dirty="0"/>
          </a:p>
        </p:txBody>
      </p:sp>
      <p:pic>
        <p:nvPicPr>
          <p:cNvPr id="9" name="Graphic 8" descr="Idea outline">
            <a:extLst>
              <a:ext uri="{FF2B5EF4-FFF2-40B4-BE49-F238E27FC236}">
                <a16:creationId xmlns:a16="http://schemas.microsoft.com/office/drawing/2014/main" id="{043A0CD5-965F-FA92-7434-7A177650D7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6287F943-AB2C-E458-4048-FF4298D5A90E}"/>
              </a:ext>
            </a:extLst>
          </p:cNvPr>
          <p:cNvSpPr txBox="1">
            <a:spLocks/>
          </p:cNvSpPr>
          <p:nvPr/>
        </p:nvSpPr>
        <p:spPr>
          <a:xfrm>
            <a:off x="1285284" y="1556320"/>
            <a:ext cx="8727396" cy="429907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b="1" dirty="0"/>
          </a:p>
        </p:txBody>
      </p:sp>
      <p:pic>
        <p:nvPicPr>
          <p:cNvPr id="2050" name="Picture 2" descr="Treasury operations: Inside the Banking ...">
            <a:extLst>
              <a:ext uri="{FF2B5EF4-FFF2-40B4-BE49-F238E27FC236}">
                <a16:creationId xmlns:a16="http://schemas.microsoft.com/office/drawing/2014/main" id="{CF4AFE3E-9598-3602-1C41-790F68D8F73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9375" b="4997"/>
          <a:stretch/>
        </p:blipFill>
        <p:spPr bwMode="auto">
          <a:xfrm>
            <a:off x="2179320" y="1670619"/>
            <a:ext cx="7128480" cy="4184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63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2E097-BCE2-3C08-9E82-1304DEB7D2D6}"/>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BDBB9453-CA5F-B976-8086-BEC2CEBA6FF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D010622A-E664-A565-A775-A082914B9D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EED90732-1414-A98E-4957-B7690AEEC9DC}"/>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F9E341BE-2566-87B7-60AA-A59408E3A9CC}"/>
              </a:ext>
            </a:extLst>
          </p:cNvPr>
          <p:cNvSpPr>
            <a:spLocks noGrp="1"/>
          </p:cNvSpPr>
          <p:nvPr>
            <p:ph type="title"/>
          </p:nvPr>
        </p:nvSpPr>
        <p:spPr>
          <a:xfrm>
            <a:off x="-302780" y="397654"/>
            <a:ext cx="11260278" cy="713216"/>
          </a:xfrm>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1 | </a:t>
            </a:r>
            <a:r>
              <a:rPr lang="en-US" b="1" dirty="0"/>
              <a:t>Testing Center of Excellence (</a:t>
            </a:r>
            <a:r>
              <a:rPr lang="en-US" b="1" dirty="0" err="1"/>
              <a:t>TCoE</a:t>
            </a:r>
            <a:r>
              <a:rPr lang="en-US" b="1" dirty="0"/>
              <a:t>)</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9C892FD8-70E9-E27B-C8BC-2A7929E95EE4}"/>
              </a:ext>
            </a:extLst>
          </p:cNvPr>
          <p:cNvSpPr>
            <a:spLocks noGrp="1"/>
          </p:cNvSpPr>
          <p:nvPr>
            <p:ph type="sldNum" sz="quarter" idx="15"/>
          </p:nvPr>
        </p:nvSpPr>
        <p:spPr/>
        <p:txBody>
          <a:bodyPr/>
          <a:lstStyle/>
          <a:p>
            <a:fld id="{0879F475-59B1-4993-848A-C2B683DE9AF5}" type="slidenum">
              <a:rPr lang="en-IN" smtClean="0"/>
              <a:pPr/>
              <a:t>11</a:t>
            </a:fld>
            <a:endParaRPr lang="en-IN" dirty="0"/>
          </a:p>
        </p:txBody>
      </p:sp>
      <p:pic>
        <p:nvPicPr>
          <p:cNvPr id="9" name="Graphic 8" descr="Idea outline">
            <a:extLst>
              <a:ext uri="{FF2B5EF4-FFF2-40B4-BE49-F238E27FC236}">
                <a16:creationId xmlns:a16="http://schemas.microsoft.com/office/drawing/2014/main" id="{E3F38588-B07D-E8CA-C3ED-AFD2C272D2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73FED11B-1754-B550-B0A4-BFE03277C0DF}"/>
              </a:ext>
            </a:extLst>
          </p:cNvPr>
          <p:cNvSpPr txBox="1">
            <a:spLocks/>
          </p:cNvSpPr>
          <p:nvPr/>
        </p:nvSpPr>
        <p:spPr>
          <a:xfrm>
            <a:off x="606560" y="1300986"/>
            <a:ext cx="10113010" cy="4916258"/>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r>
              <a:rPr lang="en-US" dirty="0"/>
              <a:t>The </a:t>
            </a:r>
            <a:r>
              <a:rPr lang="en-US" b="1" dirty="0"/>
              <a:t>Testing Center of Excellence (</a:t>
            </a:r>
            <a:r>
              <a:rPr lang="en-US" b="1" dirty="0" err="1"/>
              <a:t>TCoE</a:t>
            </a:r>
            <a:r>
              <a:rPr lang="en-US" b="1" dirty="0"/>
              <a:t>)</a:t>
            </a:r>
            <a:r>
              <a:rPr lang="en-US" dirty="0"/>
              <a:t> is a centralized unit in an organization responsible for standardizing and governing all testing activities. It includes:</a:t>
            </a:r>
          </a:p>
          <a:p>
            <a:pPr>
              <a:buFont typeface="+mj-lt"/>
              <a:buAutoNum type="arabicPeriod"/>
            </a:pPr>
            <a:r>
              <a:rPr lang="en-US" b="1" dirty="0"/>
              <a:t>Automation Testing Team</a:t>
            </a:r>
            <a:r>
              <a:rPr lang="en-US" dirty="0"/>
              <a:t>: Focuses on creating and maintaining automated test scripts to improve efficiency and speed.</a:t>
            </a:r>
          </a:p>
          <a:p>
            <a:pPr>
              <a:buFont typeface="+mj-lt"/>
              <a:buAutoNum type="arabicPeriod"/>
            </a:pPr>
            <a:r>
              <a:rPr lang="en-US" b="1" dirty="0"/>
              <a:t>Functional Testing Team</a:t>
            </a:r>
            <a:r>
              <a:rPr lang="en-US" dirty="0"/>
              <a:t>: Manages manual and user acceptance testing to validate functionality against requirements.</a:t>
            </a:r>
          </a:p>
          <a:p>
            <a:pPr>
              <a:buFont typeface="+mj-lt"/>
              <a:buAutoNum type="arabicPeriod"/>
            </a:pPr>
            <a:r>
              <a:rPr lang="en-US" b="1" dirty="0"/>
              <a:t>Governance Team</a:t>
            </a:r>
            <a:r>
              <a:rPr lang="en-US" dirty="0"/>
              <a:t>: Sets testing standards, ensures compliance, and tracks key performance metrics.</a:t>
            </a:r>
          </a:p>
          <a:p>
            <a:pPr>
              <a:buFont typeface="+mj-lt"/>
              <a:buAutoNum type="arabicPeriod"/>
            </a:pPr>
            <a:r>
              <a:rPr lang="en-US" b="1" dirty="0"/>
              <a:t>Test Automation Architect</a:t>
            </a:r>
            <a:r>
              <a:rPr lang="en-US" dirty="0"/>
              <a:t>: Designs reusable test frameworks and strategies for automation.</a:t>
            </a:r>
          </a:p>
          <a:p>
            <a:pPr>
              <a:buFont typeface="+mj-lt"/>
              <a:buAutoNum type="arabicPeriod"/>
            </a:pPr>
            <a:r>
              <a:rPr lang="en-US" b="1" dirty="0"/>
              <a:t>Test Auditors</a:t>
            </a:r>
            <a:r>
              <a:rPr lang="en-US" dirty="0"/>
              <a:t>: Ensure processes follow internal standards and regulatory requirements.</a:t>
            </a:r>
          </a:p>
          <a:p>
            <a:pPr>
              <a:buFont typeface="+mj-lt"/>
              <a:buAutoNum type="arabicPeriod"/>
            </a:pPr>
            <a:r>
              <a:rPr lang="en-US" b="1" dirty="0"/>
              <a:t>Test Reporting &amp; Metrics</a:t>
            </a:r>
            <a:r>
              <a:rPr lang="en-US" dirty="0"/>
              <a:t>: Tracks quality metrics like test coverage and defect rates.</a:t>
            </a:r>
          </a:p>
          <a:p>
            <a:pPr>
              <a:buFont typeface="+mj-lt"/>
              <a:buAutoNum type="arabicPeriod"/>
            </a:pPr>
            <a:r>
              <a:rPr lang="en-US" b="1" dirty="0"/>
              <a:t>UAT Coordinators</a:t>
            </a:r>
            <a:r>
              <a:rPr lang="en-US" dirty="0"/>
              <a:t>: Manage business validation of software.</a:t>
            </a:r>
          </a:p>
          <a:p>
            <a:pPr>
              <a:buFont typeface="+mj-lt"/>
              <a:buAutoNum type="arabicPeriod"/>
            </a:pPr>
            <a:r>
              <a:rPr lang="en-US" b="1" dirty="0"/>
              <a:t>Compliance &amp; Risk Management</a:t>
            </a:r>
            <a:r>
              <a:rPr lang="en-US" dirty="0"/>
              <a:t>: Ensures testing aligns with risk protocols.</a:t>
            </a:r>
          </a:p>
          <a:p>
            <a:pPr>
              <a:buFont typeface="+mj-lt"/>
              <a:buAutoNum type="arabicPeriod"/>
            </a:pPr>
            <a:r>
              <a:rPr lang="en-US" b="1" dirty="0"/>
              <a:t>Continuous Improvement</a:t>
            </a:r>
            <a:r>
              <a:rPr lang="en-US" dirty="0"/>
              <a:t>: Audits and refines testing processes.</a:t>
            </a:r>
          </a:p>
          <a:p>
            <a:pPr>
              <a:buFont typeface="+mj-lt"/>
              <a:buAutoNum type="arabicPeriod"/>
            </a:pPr>
            <a:r>
              <a:rPr lang="en-US" b="1" dirty="0"/>
              <a:t>Cross-team Collaboration</a:t>
            </a:r>
            <a:r>
              <a:rPr lang="en-US" dirty="0"/>
              <a:t>: Links testing with development and operations for streamlined workflows.</a:t>
            </a:r>
          </a:p>
          <a:p>
            <a:pPr>
              <a:buSzPts val="2800"/>
            </a:pPr>
            <a:endParaRPr lang="en-US" dirty="0"/>
          </a:p>
        </p:txBody>
      </p:sp>
    </p:spTree>
    <p:extLst>
      <p:ext uri="{BB962C8B-B14F-4D97-AF65-F5344CB8AC3E}">
        <p14:creationId xmlns:p14="http://schemas.microsoft.com/office/powerpoint/2010/main" val="808950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A02EF-925A-60DE-F159-F231BE8CE385}"/>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204E7C5-2843-22A8-4E0A-23F0653A6F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BDBB9453-CA5F-B976-8086-BEC2CEBA6FF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5AE14506-F8E5-E8DF-2BFF-25695FB8229A}"/>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8E64036-056E-446B-F824-C8C8854F993F}"/>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1 | Selenium performances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C9530D3B-4D28-F20B-2F8F-43ACF0D7320C}"/>
              </a:ext>
            </a:extLst>
          </p:cNvPr>
          <p:cNvSpPr>
            <a:spLocks noGrp="1"/>
          </p:cNvSpPr>
          <p:nvPr>
            <p:ph type="sldNum" sz="quarter" idx="15"/>
          </p:nvPr>
        </p:nvSpPr>
        <p:spPr/>
        <p:txBody>
          <a:bodyPr/>
          <a:lstStyle/>
          <a:p>
            <a:fld id="{0879F475-59B1-4993-848A-C2B683DE9AF5}" type="slidenum">
              <a:rPr lang="en-IN" smtClean="0"/>
              <a:pPr/>
              <a:t>12</a:t>
            </a:fld>
            <a:endParaRPr lang="en-IN" dirty="0"/>
          </a:p>
        </p:txBody>
      </p:sp>
      <p:pic>
        <p:nvPicPr>
          <p:cNvPr id="9" name="Graphic 8" descr="Idea outline">
            <a:extLst>
              <a:ext uri="{FF2B5EF4-FFF2-40B4-BE49-F238E27FC236}">
                <a16:creationId xmlns:a16="http://schemas.microsoft.com/office/drawing/2014/main" id="{E9735039-1DCD-1507-A440-B331AF807E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083085FD-7966-7114-AD91-F7333343E216}"/>
              </a:ext>
            </a:extLst>
          </p:cNvPr>
          <p:cNvSpPr txBox="1">
            <a:spLocks/>
          </p:cNvSpPr>
          <p:nvPr/>
        </p:nvSpPr>
        <p:spPr>
          <a:xfrm>
            <a:off x="1508760" y="1300986"/>
            <a:ext cx="8915400" cy="4848354"/>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800"/>
              <a:buNone/>
            </a:pPr>
            <a:endParaRPr lang="en-US" dirty="0"/>
          </a:p>
        </p:txBody>
      </p:sp>
      <p:pic>
        <p:nvPicPr>
          <p:cNvPr id="3074" name="Picture 2">
            <a:extLst>
              <a:ext uri="{FF2B5EF4-FFF2-40B4-BE49-F238E27FC236}">
                <a16:creationId xmlns:a16="http://schemas.microsoft.com/office/drawing/2014/main" id="{ED459173-48FF-430C-8322-1006072524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0263" y="1306218"/>
            <a:ext cx="7638097" cy="487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28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0FBFF-4287-151A-F946-FA649E1A3F7E}"/>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49C930C9-59E1-A3AC-EF18-20ADC24BE51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79E0EAAB-20E9-4927-C255-E92643C95C5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443214BD-445B-144E-07BD-1E67CDCC82EE}"/>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76EC6866-9A31-9365-BA10-0BE668B91B81}"/>
              </a:ext>
            </a:extLst>
          </p:cNvPr>
          <p:cNvSpPr>
            <a:spLocks noGrp="1"/>
          </p:cNvSpPr>
          <p:nvPr>
            <p:ph type="title"/>
          </p:nvPr>
        </p:nvSpPr>
        <p:spPr/>
        <p:txBody>
          <a:bodyPr vert="horz" anchor="ctr">
            <a:noAutofit/>
          </a:bodyPr>
          <a:lstStyle/>
          <a:p>
            <a:r>
              <a:rPr lang="en-US" sz="3600" b="1" dirty="0">
                <a:effectLst>
                  <a:outerShdw blurRad="38100" dist="38100" dir="2700000" algn="tl">
                    <a:srgbClr val="000000">
                      <a:alpha val="43137"/>
                    </a:srgbClr>
                  </a:outerShdw>
                </a:effectLst>
                <a:latin typeface="+mn-lt"/>
                <a:cs typeface="+mj-cs"/>
              </a:rPr>
              <a:t>			       Learning day 2</a:t>
            </a:r>
            <a:endParaRPr lang="en-IN" sz="48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C34ED5AC-AAA9-98CD-BBFF-757A392C760D}"/>
              </a:ext>
            </a:extLst>
          </p:cNvPr>
          <p:cNvSpPr>
            <a:spLocks noGrp="1"/>
          </p:cNvSpPr>
          <p:nvPr>
            <p:ph type="sldNum" sz="quarter" idx="15"/>
          </p:nvPr>
        </p:nvSpPr>
        <p:spPr/>
        <p:txBody>
          <a:bodyPr/>
          <a:lstStyle/>
          <a:p>
            <a:fld id="{0879F475-59B1-4993-848A-C2B683DE9AF5}" type="slidenum">
              <a:rPr lang="en-IN" smtClean="0"/>
              <a:pPr/>
              <a:t>13</a:t>
            </a:fld>
            <a:endParaRPr lang="en-IN" dirty="0"/>
          </a:p>
        </p:txBody>
      </p:sp>
      <p:pic>
        <p:nvPicPr>
          <p:cNvPr id="9" name="Graphic 8" descr="Idea outline">
            <a:extLst>
              <a:ext uri="{FF2B5EF4-FFF2-40B4-BE49-F238E27FC236}">
                <a16:creationId xmlns:a16="http://schemas.microsoft.com/office/drawing/2014/main" id="{F40DB439-7127-192E-0847-CFCF8F5D6F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5EE1E767-6D3A-A991-5523-BFAA6CF35F3D}"/>
              </a:ext>
            </a:extLst>
          </p:cNvPr>
          <p:cNvSpPr txBox="1">
            <a:spLocks/>
          </p:cNvSpPr>
          <p:nvPr/>
        </p:nvSpPr>
        <p:spPr>
          <a:xfrm>
            <a:off x="1294625" y="1670620"/>
            <a:ext cx="9598128" cy="4414512"/>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eaLnBrk="1" latinLnBrk="0" hangingPunct="1">
              <a:lnSpc>
                <a:spcPct val="90000"/>
              </a:lnSpc>
              <a:spcBef>
                <a:spcPts val="1000"/>
              </a:spcBef>
              <a:spcAft>
                <a:spcPts val="0"/>
              </a:spcAft>
              <a:buClrTx/>
              <a:buSzPts val="2800"/>
              <a:buNone/>
            </a:pPr>
            <a:endParaRPr lang="en-US" sz="1400" b="1" dirty="0"/>
          </a:p>
        </p:txBody>
      </p:sp>
      <p:pic>
        <p:nvPicPr>
          <p:cNvPr id="1026" name="Picture 2" descr="Automated Tests Using Selenium and Java">
            <a:extLst>
              <a:ext uri="{FF2B5EF4-FFF2-40B4-BE49-F238E27FC236}">
                <a16:creationId xmlns:a16="http://schemas.microsoft.com/office/drawing/2014/main" id="{E5552954-6705-4ABF-8FA7-3B0D6B11F6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5042" y="3246120"/>
            <a:ext cx="4362450" cy="24429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03C496-0DF2-FA8E-FF9C-B0B8E461FC2C}"/>
              </a:ext>
            </a:extLst>
          </p:cNvPr>
          <p:cNvSpPr txBox="1"/>
          <p:nvPr/>
        </p:nvSpPr>
        <p:spPr>
          <a:xfrm>
            <a:off x="2560321" y="2088145"/>
            <a:ext cx="6372780" cy="523220"/>
          </a:xfrm>
          <a:prstGeom prst="rect">
            <a:avLst/>
          </a:prstGeom>
          <a:noFill/>
        </p:spPr>
        <p:txBody>
          <a:bodyPr wrap="square" rtlCol="0">
            <a:spAutoFit/>
          </a:bodyPr>
          <a:lstStyle/>
          <a:p>
            <a:r>
              <a:rPr lang="en-US" sz="2800" b="1" dirty="0"/>
              <a:t>Basics codes of selenium with java </a:t>
            </a:r>
            <a:endParaRPr lang="en-IN" sz="2800" b="1" dirty="0"/>
          </a:p>
        </p:txBody>
      </p:sp>
    </p:spTree>
    <p:extLst>
      <p:ext uri="{BB962C8B-B14F-4D97-AF65-F5344CB8AC3E}">
        <p14:creationId xmlns:p14="http://schemas.microsoft.com/office/powerpoint/2010/main" val="2663662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F615D-9EAF-337F-CC11-3EACCF97A86D}"/>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7FB50CEE-8314-B035-A4F1-14317A5E58F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AB23D3D9-0BA4-D0EA-E1CF-8B27383971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56274BEF-942B-5E63-090E-D82E2D2C9E13}"/>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3F1D69A5-89D1-D0E8-A086-F6B0E6DE1DDD}"/>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2 | </a:t>
            </a:r>
            <a:r>
              <a:rPr lang="en-US" sz="2400" b="1" dirty="0"/>
              <a:t>Basics codes of selenium with java </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37B264B8-05D3-1AFF-856F-0A070179F191}"/>
              </a:ext>
            </a:extLst>
          </p:cNvPr>
          <p:cNvSpPr>
            <a:spLocks noGrp="1"/>
          </p:cNvSpPr>
          <p:nvPr>
            <p:ph type="sldNum" sz="quarter" idx="15"/>
          </p:nvPr>
        </p:nvSpPr>
        <p:spPr/>
        <p:txBody>
          <a:bodyPr/>
          <a:lstStyle/>
          <a:p>
            <a:fld id="{0879F475-59B1-4993-848A-C2B683DE9AF5}" type="slidenum">
              <a:rPr lang="en-IN" smtClean="0"/>
              <a:pPr/>
              <a:t>14</a:t>
            </a:fld>
            <a:endParaRPr lang="en-IN" dirty="0"/>
          </a:p>
        </p:txBody>
      </p:sp>
      <p:pic>
        <p:nvPicPr>
          <p:cNvPr id="9" name="Graphic 8" descr="Idea outline">
            <a:extLst>
              <a:ext uri="{FF2B5EF4-FFF2-40B4-BE49-F238E27FC236}">
                <a16:creationId xmlns:a16="http://schemas.microsoft.com/office/drawing/2014/main" id="{DFB136A7-59B7-CA44-4598-899096DE6E8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74D5CF97-44AC-68EB-F34C-1CDD93B5765F}"/>
              </a:ext>
            </a:extLst>
          </p:cNvPr>
          <p:cNvSpPr txBox="1">
            <a:spLocks/>
          </p:cNvSpPr>
          <p:nvPr/>
        </p:nvSpPr>
        <p:spPr>
          <a:xfrm>
            <a:off x="668064" y="1529087"/>
            <a:ext cx="6708096" cy="461568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b="1" dirty="0"/>
          </a:p>
          <a:p>
            <a:pPr>
              <a:buSzPts val="2800"/>
            </a:pPr>
            <a:r>
              <a:rPr lang="en-US" dirty="0"/>
              <a:t>This Java program automates a web page interaction using **Selenium WebDriver**. It begins by launching the **Chrome browser** using `</a:t>
            </a:r>
            <a:r>
              <a:rPr lang="en-US" dirty="0" err="1"/>
              <a:t>ChromeDriver</a:t>
            </a:r>
            <a:r>
              <a:rPr lang="en-US" dirty="0"/>
              <a:t>` and navigates to a specified URL. </a:t>
            </a:r>
          </a:p>
          <a:p>
            <a:pPr>
              <a:buSzPts val="2800"/>
            </a:pPr>
            <a:r>
              <a:rPr lang="en-US" dirty="0"/>
              <a:t>Various **web elements** (input fields, radio buttons, checkboxes) are located using **locators** such as `id` and `</a:t>
            </a:r>
            <a:r>
              <a:rPr lang="en-US" dirty="0" err="1"/>
              <a:t>xpath</a:t>
            </a:r>
            <a:r>
              <a:rPr lang="en-US" dirty="0"/>
              <a:t>`, and actions like entering text (“</a:t>
            </a:r>
            <a:r>
              <a:rPr lang="en-US" dirty="0" err="1"/>
              <a:t>sendKeys</a:t>
            </a:r>
            <a:r>
              <a:rPr lang="en-US" dirty="0"/>
              <a:t>()”) and clicking (`click()`) are performed. </a:t>
            </a:r>
          </a:p>
        </p:txBody>
      </p:sp>
      <p:pic>
        <p:nvPicPr>
          <p:cNvPr id="2050" name="Picture 2" descr="Selenium Automation Testing: Master ...">
            <a:extLst>
              <a:ext uri="{FF2B5EF4-FFF2-40B4-BE49-F238E27FC236}">
                <a16:creationId xmlns:a16="http://schemas.microsoft.com/office/drawing/2014/main" id="{8A954E89-F5A2-D6E2-21A7-34F9003EB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4889" y="2433828"/>
            <a:ext cx="3992336" cy="22357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F0FEA18-4EE6-C67C-7E37-E475EB6C441C}"/>
              </a:ext>
            </a:extLst>
          </p:cNvPr>
          <p:cNvPicPr>
            <a:picLocks noChangeAspect="1"/>
          </p:cNvPicPr>
          <p:nvPr/>
        </p:nvPicPr>
        <p:blipFill>
          <a:blip r:embed="rId8"/>
          <a:stretch>
            <a:fillRect/>
          </a:stretch>
        </p:blipFill>
        <p:spPr>
          <a:xfrm>
            <a:off x="1520226" y="3551682"/>
            <a:ext cx="5315692" cy="2448267"/>
          </a:xfrm>
          <a:prstGeom prst="rect">
            <a:avLst/>
          </a:prstGeom>
        </p:spPr>
      </p:pic>
    </p:spTree>
    <p:extLst>
      <p:ext uri="{BB962C8B-B14F-4D97-AF65-F5344CB8AC3E}">
        <p14:creationId xmlns:p14="http://schemas.microsoft.com/office/powerpoint/2010/main" val="302376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3F79E-29BA-A95B-B279-F91070253409}"/>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785D658D-2532-2C6B-2362-90DA34EEA90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7FB50CEE-8314-B035-A4F1-14317A5E58F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B53F9C29-45DA-1EE4-FA6A-B50C3A86A1D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4AEB41DF-709D-E0D9-2FB2-462CAD6D9860}"/>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2 | </a:t>
            </a:r>
            <a:r>
              <a:rPr lang="en-US" sz="2400" b="1" dirty="0"/>
              <a:t>Basics codes of selenium with java </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D380BE1B-5196-6570-F3C0-68C4FE728EB2}"/>
              </a:ext>
            </a:extLst>
          </p:cNvPr>
          <p:cNvSpPr>
            <a:spLocks noGrp="1"/>
          </p:cNvSpPr>
          <p:nvPr>
            <p:ph type="sldNum" sz="quarter" idx="15"/>
          </p:nvPr>
        </p:nvSpPr>
        <p:spPr/>
        <p:txBody>
          <a:bodyPr/>
          <a:lstStyle/>
          <a:p>
            <a:fld id="{0879F475-59B1-4993-848A-C2B683DE9AF5}" type="slidenum">
              <a:rPr lang="en-IN" smtClean="0"/>
              <a:pPr/>
              <a:t>15</a:t>
            </a:fld>
            <a:endParaRPr lang="en-IN" dirty="0"/>
          </a:p>
        </p:txBody>
      </p:sp>
      <p:pic>
        <p:nvPicPr>
          <p:cNvPr id="9" name="Graphic 8" descr="Idea outline">
            <a:extLst>
              <a:ext uri="{FF2B5EF4-FFF2-40B4-BE49-F238E27FC236}">
                <a16:creationId xmlns:a16="http://schemas.microsoft.com/office/drawing/2014/main" id="{856A0D5B-5CED-77FE-E883-BD6E723558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A4205CC0-B0F2-252B-8A41-AA919ACDEE2F}"/>
              </a:ext>
            </a:extLst>
          </p:cNvPr>
          <p:cNvSpPr txBox="1">
            <a:spLocks/>
          </p:cNvSpPr>
          <p:nvPr/>
        </p:nvSpPr>
        <p:spPr>
          <a:xfrm>
            <a:off x="668064" y="1529087"/>
            <a:ext cx="6708096" cy="461568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b="1" dirty="0"/>
          </a:p>
          <a:p>
            <a:pPr>
              <a:buSzPts val="2800"/>
            </a:pPr>
            <a:r>
              <a:rPr lang="en-US" dirty="0"/>
              <a:t>A **dropdown menu** is handled using the `Select` class, where the option "India" is selected based on visible text. Additionally, text from a specific webpage element is extracted using `</a:t>
            </a:r>
            <a:r>
              <a:rPr lang="en-US" dirty="0" err="1"/>
              <a:t>getText</a:t>
            </a:r>
            <a:r>
              <a:rPr lang="en-US" dirty="0"/>
              <a:t>()` and printed to the console. </a:t>
            </a:r>
          </a:p>
          <a:p>
            <a:pPr>
              <a:buSzPts val="2800"/>
            </a:pPr>
            <a:r>
              <a:rPr lang="en-US" dirty="0"/>
              <a:t>**XPath** is used extensively for locating elements in the document structure. This program showcases fundamental web automation techniques, including interacting with forms, handling dropdowns, and validating data via text extraction.</a:t>
            </a:r>
          </a:p>
          <a:p>
            <a:pPr>
              <a:buSzPts val="2800"/>
            </a:pPr>
            <a:endParaRPr lang="en-US" dirty="0"/>
          </a:p>
        </p:txBody>
      </p:sp>
      <p:pic>
        <p:nvPicPr>
          <p:cNvPr id="2050" name="Picture 2" descr="Selenium Automation Testing: Master ...">
            <a:extLst>
              <a:ext uri="{FF2B5EF4-FFF2-40B4-BE49-F238E27FC236}">
                <a16:creationId xmlns:a16="http://schemas.microsoft.com/office/drawing/2014/main" id="{597A9FC3-B4F1-E9BE-E545-05B66CB46F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61091" y="1685693"/>
            <a:ext cx="3992336" cy="22357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B8980E2-77F0-B110-9EBE-EC950148539F}"/>
              </a:ext>
            </a:extLst>
          </p:cNvPr>
          <p:cNvPicPr>
            <a:picLocks noChangeAspect="1"/>
          </p:cNvPicPr>
          <p:nvPr/>
        </p:nvPicPr>
        <p:blipFill>
          <a:blip r:embed="rId8"/>
          <a:stretch>
            <a:fillRect/>
          </a:stretch>
        </p:blipFill>
        <p:spPr>
          <a:xfrm>
            <a:off x="714521" y="4236362"/>
            <a:ext cx="9233891" cy="1871889"/>
          </a:xfrm>
          <a:prstGeom prst="rect">
            <a:avLst/>
          </a:prstGeom>
        </p:spPr>
      </p:pic>
    </p:spTree>
    <p:extLst>
      <p:ext uri="{BB962C8B-B14F-4D97-AF65-F5344CB8AC3E}">
        <p14:creationId xmlns:p14="http://schemas.microsoft.com/office/powerpoint/2010/main" val="3439840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77442-6EA3-E1D7-19F3-D07C04EB24DB}"/>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054FAE77-382D-6DEA-3514-BEF64FD4B58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785D658D-2532-2C6B-2362-90DA34EEA90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3A8F604D-631D-71EC-1AC2-F1864D0AFE25}"/>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7D687C02-CB08-73F3-23CA-2126D0C16B4E}"/>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3 | </a:t>
            </a:r>
            <a:r>
              <a:rPr lang="en-US" sz="2400" b="1" dirty="0"/>
              <a:t>Basics codes of selenium with java </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E333ADB-F4B3-E9F9-C063-A210A4C1F839}"/>
              </a:ext>
            </a:extLst>
          </p:cNvPr>
          <p:cNvSpPr>
            <a:spLocks noGrp="1"/>
          </p:cNvSpPr>
          <p:nvPr>
            <p:ph type="sldNum" sz="quarter" idx="15"/>
          </p:nvPr>
        </p:nvSpPr>
        <p:spPr/>
        <p:txBody>
          <a:bodyPr/>
          <a:lstStyle/>
          <a:p>
            <a:fld id="{0879F475-59B1-4993-848A-C2B683DE9AF5}" type="slidenum">
              <a:rPr lang="en-IN" smtClean="0"/>
              <a:pPr/>
              <a:t>17</a:t>
            </a:fld>
            <a:endParaRPr lang="en-IN" dirty="0"/>
          </a:p>
        </p:txBody>
      </p:sp>
      <p:pic>
        <p:nvPicPr>
          <p:cNvPr id="9" name="Graphic 8" descr="Idea outline">
            <a:extLst>
              <a:ext uri="{FF2B5EF4-FFF2-40B4-BE49-F238E27FC236}">
                <a16:creationId xmlns:a16="http://schemas.microsoft.com/office/drawing/2014/main" id="{D28CB0D9-3004-753C-FADD-30E8F7B0F9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D62C70EC-8465-5FFF-8213-A5979615CF05}"/>
              </a:ext>
            </a:extLst>
          </p:cNvPr>
          <p:cNvSpPr txBox="1">
            <a:spLocks/>
          </p:cNvSpPr>
          <p:nvPr/>
        </p:nvSpPr>
        <p:spPr>
          <a:xfrm>
            <a:off x="668065" y="1300986"/>
            <a:ext cx="6142722" cy="485021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800"/>
              <a:buNone/>
            </a:pPr>
            <a:r>
              <a:rPr lang="en-US" b="1" dirty="0"/>
              <a:t>Automation testing on Mouse action and click on </a:t>
            </a:r>
            <a:r>
              <a:rPr lang="en-US" b="1" dirty="0" err="1"/>
              <a:t>websitesite</a:t>
            </a:r>
            <a:endParaRPr lang="en-US" b="1" dirty="0"/>
          </a:p>
          <a:p>
            <a:pPr>
              <a:buSzPts val="2800"/>
            </a:pPr>
            <a:r>
              <a:rPr lang="en-US" sz="1400" dirty="0"/>
              <a:t>The </a:t>
            </a:r>
            <a:r>
              <a:rPr lang="en-US" sz="1400" dirty="0" err="1"/>
              <a:t>Mouseaction_selenium</a:t>
            </a:r>
            <a:r>
              <a:rPr lang="en-US" sz="1400" dirty="0"/>
              <a:t> class contains the main method, which is the entry point of the program.</a:t>
            </a:r>
          </a:p>
          <a:p>
            <a:pPr>
              <a:buSzPts val="2800"/>
            </a:pPr>
            <a:r>
              <a:rPr lang="en-US" sz="1400" dirty="0"/>
              <a:t>Inside the main method, an instance of </a:t>
            </a:r>
            <a:r>
              <a:rPr lang="en-US" sz="1400" dirty="0" err="1"/>
              <a:t>ChromeDriver</a:t>
            </a:r>
            <a:r>
              <a:rPr lang="en-US" sz="1400" dirty="0"/>
              <a:t> is created to control the Chrome browser.</a:t>
            </a:r>
          </a:p>
          <a:p>
            <a:pPr>
              <a:buSzPts val="2800"/>
            </a:pPr>
            <a:r>
              <a:rPr lang="en-US" sz="1400" dirty="0"/>
              <a:t>The browser window is maximized using </a:t>
            </a:r>
            <a:r>
              <a:rPr lang="en-US" sz="1400" dirty="0" err="1"/>
              <a:t>mouse.manage</a:t>
            </a:r>
            <a:r>
              <a:rPr lang="en-US" sz="1400" dirty="0"/>
              <a:t>().window().maximize().</a:t>
            </a:r>
          </a:p>
          <a:p>
            <a:pPr>
              <a:buSzPts val="2800"/>
            </a:pPr>
            <a:r>
              <a:rPr lang="en-US" sz="1400" dirty="0"/>
              <a:t>The program navigates to the Delta Dental website.</a:t>
            </a:r>
          </a:p>
          <a:p>
            <a:pPr>
              <a:buSzPts val="2800"/>
            </a:pPr>
            <a:r>
              <a:rPr lang="en-US" sz="1400" dirty="0"/>
              <a:t>Two web elements are located using XPath: one for a menu item (</a:t>
            </a:r>
            <a:r>
              <a:rPr lang="en-US" sz="1400" dirty="0" err="1"/>
              <a:t>ele</a:t>
            </a:r>
            <a:r>
              <a:rPr lang="en-US" sz="1400" dirty="0"/>
              <a:t>) and another for a submenu item (</a:t>
            </a:r>
            <a:r>
              <a:rPr lang="en-US" sz="1400" dirty="0" err="1"/>
              <a:t>elee</a:t>
            </a:r>
            <a:r>
              <a:rPr lang="en-US" sz="1400" dirty="0"/>
              <a:t>).</a:t>
            </a:r>
          </a:p>
          <a:p>
            <a:pPr>
              <a:buSzPts val="2800"/>
            </a:pPr>
            <a:r>
              <a:rPr lang="en-US" sz="1400" dirty="0"/>
              <a:t>An Actions class is created to handle mouse interactions.</a:t>
            </a:r>
          </a:p>
          <a:p>
            <a:pPr>
              <a:buSzPts val="2800"/>
            </a:pPr>
            <a:r>
              <a:rPr lang="en-US" sz="1400" dirty="0"/>
              <a:t>The ‘</a:t>
            </a:r>
            <a:r>
              <a:rPr lang="en-US" sz="1400" dirty="0" err="1"/>
              <a:t>moveToElement</a:t>
            </a:r>
            <a:r>
              <a:rPr lang="en-US" sz="1400" dirty="0"/>
              <a:t>’ method moves the mouse pointer to the menu item (</a:t>
            </a:r>
            <a:r>
              <a:rPr lang="en-US" sz="1400" dirty="0" err="1"/>
              <a:t>ele</a:t>
            </a:r>
            <a:r>
              <a:rPr lang="en-US" sz="1400" dirty="0"/>
              <a:t>).</a:t>
            </a:r>
          </a:p>
          <a:p>
            <a:pPr>
              <a:buSzPts val="2800"/>
            </a:pPr>
            <a:r>
              <a:rPr lang="en-US" sz="1400" dirty="0"/>
              <a:t>The click method is used to click on the submenu item (</a:t>
            </a:r>
            <a:r>
              <a:rPr lang="en-US" sz="1400" dirty="0" err="1"/>
              <a:t>elee</a:t>
            </a:r>
            <a:r>
              <a:rPr lang="en-US" sz="1400" dirty="0"/>
              <a:t>).</a:t>
            </a:r>
          </a:p>
          <a:p>
            <a:pPr>
              <a:buSzPts val="2800"/>
            </a:pPr>
            <a:r>
              <a:rPr lang="en-US" sz="1400" dirty="0"/>
              <a:t>The build().perform() ensures that these actions are executed.</a:t>
            </a:r>
          </a:p>
          <a:p>
            <a:pPr>
              <a:buSzPts val="2800"/>
            </a:pPr>
            <a:r>
              <a:rPr lang="en-US" sz="1400" dirty="0"/>
              <a:t>This code simulates a user hovering over a menu and clicking a submenu link.</a:t>
            </a:r>
          </a:p>
        </p:txBody>
      </p:sp>
      <p:pic>
        <p:nvPicPr>
          <p:cNvPr id="11" name="Picture 10">
            <a:extLst>
              <a:ext uri="{FF2B5EF4-FFF2-40B4-BE49-F238E27FC236}">
                <a16:creationId xmlns:a16="http://schemas.microsoft.com/office/drawing/2014/main" id="{DE303266-29E5-F608-7A75-A0DB5218ED1C}"/>
              </a:ext>
            </a:extLst>
          </p:cNvPr>
          <p:cNvPicPr>
            <a:picLocks noChangeAspect="1"/>
          </p:cNvPicPr>
          <p:nvPr/>
        </p:nvPicPr>
        <p:blipFill>
          <a:blip r:embed="rId7"/>
          <a:srcRect r="11176"/>
          <a:stretch/>
        </p:blipFill>
        <p:spPr>
          <a:xfrm>
            <a:off x="7010680" y="2682958"/>
            <a:ext cx="4713148" cy="2086266"/>
          </a:xfrm>
          <a:prstGeom prst="rect">
            <a:avLst/>
          </a:prstGeom>
        </p:spPr>
      </p:pic>
    </p:spTree>
    <p:extLst>
      <p:ext uri="{BB962C8B-B14F-4D97-AF65-F5344CB8AC3E}">
        <p14:creationId xmlns:p14="http://schemas.microsoft.com/office/powerpoint/2010/main" val="3874932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6044B-C62B-36AA-5461-41A57532E3B1}"/>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07BD326D-D925-00A9-B187-6985332B3E6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054FAE77-382D-6DEA-3514-BEF64FD4B5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00D30280-9A40-055B-2610-1034CFC2C8EE}"/>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11BF3F11-7CEC-5803-E50B-12BC083008FF}"/>
              </a:ext>
            </a:extLst>
          </p:cNvPr>
          <p:cNvSpPr>
            <a:spLocks noGrp="1"/>
          </p:cNvSpPr>
          <p:nvPr>
            <p:ph type="title"/>
          </p:nvPr>
        </p:nvSpPr>
        <p:spPr>
          <a:xfrm>
            <a:off x="424401" y="305270"/>
            <a:ext cx="11260278" cy="713216"/>
          </a:xfrm>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3 | </a:t>
            </a:r>
            <a:r>
              <a:rPr lang="en-US" sz="2400" b="1" dirty="0"/>
              <a:t>Basics codes of selenium with java </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53607F80-5EFC-C53F-474F-85CFE29F29D6}"/>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9" name="Graphic 8" descr="Idea outline">
            <a:extLst>
              <a:ext uri="{FF2B5EF4-FFF2-40B4-BE49-F238E27FC236}">
                <a16:creationId xmlns:a16="http://schemas.microsoft.com/office/drawing/2014/main" id="{F7865091-74F8-02C3-C66F-F830F06C63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A22C54EF-C9C3-2D16-91C9-A0FD786A0594}"/>
              </a:ext>
            </a:extLst>
          </p:cNvPr>
          <p:cNvSpPr txBox="1">
            <a:spLocks/>
          </p:cNvSpPr>
          <p:nvPr/>
        </p:nvSpPr>
        <p:spPr>
          <a:xfrm>
            <a:off x="668065" y="1018486"/>
            <a:ext cx="9799851" cy="5419713"/>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800"/>
              <a:buNone/>
            </a:pPr>
            <a:r>
              <a:rPr lang="en-US" b="1" dirty="0"/>
              <a:t> Automation testing on Mouse action and double click on </a:t>
            </a:r>
            <a:r>
              <a:rPr lang="en-US" b="1" dirty="0" err="1"/>
              <a:t>Websitesite</a:t>
            </a:r>
            <a:endParaRPr lang="en-US" b="1" dirty="0"/>
          </a:p>
          <a:p>
            <a:pPr>
              <a:buSzPts val="2800"/>
            </a:pPr>
            <a:r>
              <a:rPr lang="en-US" sz="1400" dirty="0"/>
              <a:t> WebDriver initialization: A Chrome browser instance is started using </a:t>
            </a:r>
            <a:r>
              <a:rPr lang="en-US" sz="1400" dirty="0" err="1"/>
              <a:t>ChromeDriver</a:t>
            </a:r>
            <a:r>
              <a:rPr lang="en-US" sz="1400" dirty="0"/>
              <a:t>().</a:t>
            </a:r>
          </a:p>
          <a:p>
            <a:pPr>
              <a:buSzPts val="2800"/>
            </a:pPr>
            <a:r>
              <a:rPr lang="en-US" sz="1400" dirty="0"/>
              <a:t>Maximize the window: The browser window is maximized to full screen for better visibility.</a:t>
            </a:r>
          </a:p>
          <a:p>
            <a:pPr>
              <a:buSzPts val="2800"/>
            </a:pPr>
            <a:r>
              <a:rPr lang="en-US" sz="1400" dirty="0"/>
              <a:t>Navigate to URL: The browser is directed to the specified webpage using navigate().to().</a:t>
            </a:r>
          </a:p>
          <a:p>
            <a:pPr>
              <a:buSzPts val="2800"/>
            </a:pPr>
            <a:r>
              <a:rPr lang="en-US" sz="1400" dirty="0"/>
              <a:t>Locate elements: The code identifies two elements using their XPath. One is a text field, and the other is a button.</a:t>
            </a:r>
          </a:p>
          <a:p>
            <a:pPr>
              <a:buSzPts val="2800"/>
            </a:pPr>
            <a:r>
              <a:rPr lang="en-US" sz="1400" dirty="0"/>
              <a:t>Create Actions class: The Actions class is used to handle advanced interactions like mouse movements and clicks.</a:t>
            </a:r>
          </a:p>
          <a:p>
            <a:pPr>
              <a:buSzPts val="2800"/>
            </a:pPr>
            <a:r>
              <a:rPr lang="en-US" sz="1400" dirty="0"/>
              <a:t>Move to element: The mouse pointer is moved to the specified text field.</a:t>
            </a:r>
          </a:p>
          <a:p>
            <a:pPr>
              <a:buSzPts val="2800"/>
            </a:pPr>
            <a:r>
              <a:rPr lang="en-US" sz="1400" dirty="0"/>
              <a:t>Perform double-click: A double-click is executed on the identified button.</a:t>
            </a:r>
          </a:p>
          <a:p>
            <a:pPr>
              <a:buSzPts val="2800"/>
            </a:pPr>
            <a:r>
              <a:rPr lang="en-US" sz="1400" dirty="0"/>
              <a:t>Send keys: The code sends text input (in this case, "today()") into a date picker field.</a:t>
            </a:r>
          </a:p>
          <a:p>
            <a:pPr>
              <a:buSzPts val="2800"/>
            </a:pPr>
            <a:r>
              <a:rPr lang="en-US" sz="1400" dirty="0"/>
              <a:t>Interaction simulation: This script simulates user interactions with the webpage, such as clicking and entering text.</a:t>
            </a:r>
          </a:p>
          <a:p>
            <a:pPr>
              <a:buSzPts val="2800"/>
            </a:pPr>
            <a:r>
              <a:rPr lang="en-US" sz="1400" dirty="0"/>
              <a:t>Test automation: The code is used to automate testing of UI elements and verify their behavior.</a:t>
            </a:r>
          </a:p>
          <a:p>
            <a:pPr marL="0" indent="0">
              <a:buSzPts val="2800"/>
              <a:buNone/>
            </a:pPr>
            <a:endParaRPr lang="en-US" sz="1400" dirty="0"/>
          </a:p>
        </p:txBody>
      </p:sp>
      <p:pic>
        <p:nvPicPr>
          <p:cNvPr id="5" name="Picture 4">
            <a:extLst>
              <a:ext uri="{FF2B5EF4-FFF2-40B4-BE49-F238E27FC236}">
                <a16:creationId xmlns:a16="http://schemas.microsoft.com/office/drawing/2014/main" id="{81B1BBC9-BAD5-1995-42A9-FCE8F7B6580B}"/>
              </a:ext>
            </a:extLst>
          </p:cNvPr>
          <p:cNvPicPr>
            <a:picLocks noChangeAspect="1"/>
          </p:cNvPicPr>
          <p:nvPr/>
        </p:nvPicPr>
        <p:blipFill>
          <a:blip r:embed="rId7"/>
          <a:stretch>
            <a:fillRect/>
          </a:stretch>
        </p:blipFill>
        <p:spPr>
          <a:xfrm>
            <a:off x="2574288" y="4529524"/>
            <a:ext cx="7043424" cy="1858649"/>
          </a:xfrm>
          <a:prstGeom prst="rect">
            <a:avLst/>
          </a:prstGeom>
        </p:spPr>
      </p:pic>
    </p:spTree>
    <p:extLst>
      <p:ext uri="{BB962C8B-B14F-4D97-AF65-F5344CB8AC3E}">
        <p14:creationId xmlns:p14="http://schemas.microsoft.com/office/powerpoint/2010/main" val="426858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E0832-B858-0539-E9B1-4BB32A4E2196}"/>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534150F8-94B8-E87A-DE26-50C0B8A28C0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054FAE77-382D-6DEA-3514-BEF64FD4B5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2BB5FDD0-7D85-7826-CBE5-15AF5FE92BAC}"/>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AE53716F-9B96-4DB3-B7EB-808627B981A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3 | </a:t>
            </a:r>
            <a:r>
              <a:rPr lang="en-US" sz="2800" b="1" i="0" dirty="0">
                <a:solidFill>
                  <a:srgbClr val="222222"/>
                </a:solidFill>
                <a:effectLst/>
                <a:latin typeface="Google Sans"/>
              </a:rPr>
              <a:t>Axis Bank QA - VHs to introduce their…</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C422D7EA-E761-4F0E-3E47-2170F2D0A9F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9" name="Graphic 8" descr="Idea outline">
            <a:extLst>
              <a:ext uri="{FF2B5EF4-FFF2-40B4-BE49-F238E27FC236}">
                <a16:creationId xmlns:a16="http://schemas.microsoft.com/office/drawing/2014/main" id="{91794B9D-B408-A91C-A2CA-6A1520175D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A438B058-5BF2-7BF6-356E-90B5A471B67D}"/>
              </a:ext>
            </a:extLst>
          </p:cNvPr>
          <p:cNvSpPr txBox="1">
            <a:spLocks/>
          </p:cNvSpPr>
          <p:nvPr/>
        </p:nvSpPr>
        <p:spPr>
          <a:xfrm>
            <a:off x="814368" y="1300986"/>
            <a:ext cx="6354527" cy="485021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800"/>
              <a:buNone/>
            </a:pPr>
            <a:r>
              <a:rPr lang="en-US" b="1" dirty="0"/>
              <a:t>                          </a:t>
            </a:r>
            <a:r>
              <a:rPr lang="en-US" sz="1800" b="1" dirty="0"/>
              <a:t>About payments and cards</a:t>
            </a:r>
          </a:p>
          <a:p>
            <a:pPr marL="0" indent="0">
              <a:buSzPts val="2800"/>
              <a:buNone/>
            </a:pPr>
            <a:r>
              <a:rPr lang="en-US" dirty="0">
                <a:sym typeface="Wingdings" panose="05000000000000000000" pitchFamily="2" charset="2"/>
              </a:rPr>
              <a:t> </a:t>
            </a:r>
            <a:r>
              <a:rPr lang="en-US" dirty="0"/>
              <a:t>In Axis Bank, the "cards and payments" system is a key part of their services. This includes things like credit, debit, and prepaid cards, which people use to make purchases both online and in stores. Payments are made through various channels such as mobile apps, internet banking, ATMs, and in person at branches. Customers include everyday people, businesses, and government organizations, each with different needs for making fast and safe payments.</a:t>
            </a:r>
          </a:p>
          <a:p>
            <a:pPr marL="0" indent="0">
              <a:buSzPts val="2800"/>
              <a:buNone/>
            </a:pPr>
            <a:endParaRPr lang="en-US" dirty="0"/>
          </a:p>
          <a:p>
            <a:pPr marL="0" indent="0">
              <a:buSzPts val="2800"/>
              <a:buNone/>
            </a:pPr>
            <a:r>
              <a:rPr lang="en-US" dirty="0">
                <a:sym typeface="Wingdings" panose="05000000000000000000" pitchFamily="2" charset="2"/>
              </a:rPr>
              <a:t> </a:t>
            </a:r>
            <a:r>
              <a:rPr lang="en-US" dirty="0"/>
              <a:t>UPI (Unified Payments Interface) has made payments much easier, allowing people to transfer money instantly through mobile phones. This is important not only for individual payments but also for bulk payments. Bulk payments are often used by companies or governments to send large amounts of money, like paying salaries or distributing subsidies. To ensure everything works smoothly, it’s important to create test cases that follow the entire process—from when the sender starts the payment to when the receiver gets it.</a:t>
            </a:r>
          </a:p>
          <a:p>
            <a:pPr marL="0" indent="0">
              <a:buSzPts val="2800"/>
              <a:buNone/>
            </a:pPr>
            <a:endParaRPr lang="en-US" b="1" dirty="0"/>
          </a:p>
        </p:txBody>
      </p:sp>
      <p:pic>
        <p:nvPicPr>
          <p:cNvPr id="3074" name="Picture 2" descr="Axis Bank launches digital US dollar ...">
            <a:extLst>
              <a:ext uri="{FF2B5EF4-FFF2-40B4-BE49-F238E27FC236}">
                <a16:creationId xmlns:a16="http://schemas.microsoft.com/office/drawing/2014/main" id="{1ADC2684-D0A9-DAA1-1887-3F348110E5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9489" y="2524506"/>
            <a:ext cx="3883479" cy="217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551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"Ensuring quality in my work, exploring the heights in my life, and embracing every challenge along the way."</a:t>
            </a:r>
            <a:endParaRPr lang="en-US" sz="2000" dirty="0">
              <a:latin typeface="Times New Roman" panose="02020603050405020304" pitchFamily="18" charset="0"/>
              <a:cs typeface="Times New Roman" panose="02020603050405020304" pitchFamily="18" charset="0"/>
            </a:endParaRP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8" name="Picture 7">
            <a:extLst>
              <a:ext uri="{FF2B5EF4-FFF2-40B4-BE49-F238E27FC236}">
                <a16:creationId xmlns:a16="http://schemas.microsoft.com/office/drawing/2014/main" id="{E9788CDB-17AE-C62B-440A-42B15CA7AAA3}"/>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6507331" y="1915092"/>
            <a:ext cx="5149049" cy="3882025"/>
          </a:xfrm>
          <a:prstGeom prst="rect">
            <a:avLst/>
          </a:prstGeom>
        </p:spPr>
      </p:pic>
    </p:spTree>
    <p:extLst>
      <p:ext uri="{BB962C8B-B14F-4D97-AF65-F5344CB8AC3E}">
        <p14:creationId xmlns:p14="http://schemas.microsoft.com/office/powerpoint/2010/main" val="8678321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4CE32-9692-9D22-E20C-07CB2CE27501}"/>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7BB86A10-3B47-D114-4E03-944622359DF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534150F8-94B8-E87A-DE26-50C0B8A28C0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6A82DABD-3763-B1B9-FE50-55D96B1CD1B5}"/>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617356F4-D9D0-F288-F3BF-330C97C03562}"/>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3 | </a:t>
            </a:r>
            <a:r>
              <a:rPr lang="en-US" sz="2800" b="1" i="0" dirty="0">
                <a:solidFill>
                  <a:srgbClr val="222222"/>
                </a:solidFill>
                <a:effectLst/>
                <a:latin typeface="Google Sans"/>
              </a:rPr>
              <a:t>Axis Bank QA - VHs to introduce their…</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932BCAFE-8F19-55E6-87D7-8474B6F5A515}"/>
              </a:ext>
            </a:extLst>
          </p:cNvPr>
          <p:cNvSpPr>
            <a:spLocks noGrp="1"/>
          </p:cNvSpPr>
          <p:nvPr>
            <p:ph type="sldNum" sz="quarter" idx="15"/>
          </p:nvPr>
        </p:nvSpPr>
        <p:spPr/>
        <p:txBody>
          <a:bodyPr/>
          <a:lstStyle/>
          <a:p>
            <a:fld id="{0879F475-59B1-4993-848A-C2B683DE9AF5}" type="slidenum">
              <a:rPr lang="en-IN" smtClean="0"/>
              <a:pPr/>
              <a:t>20</a:t>
            </a:fld>
            <a:endParaRPr lang="en-IN" dirty="0"/>
          </a:p>
        </p:txBody>
      </p:sp>
      <p:pic>
        <p:nvPicPr>
          <p:cNvPr id="9" name="Graphic 8" descr="Idea outline">
            <a:extLst>
              <a:ext uri="{FF2B5EF4-FFF2-40B4-BE49-F238E27FC236}">
                <a16:creationId xmlns:a16="http://schemas.microsoft.com/office/drawing/2014/main" id="{25C64BED-4319-1D46-145D-945AF1CAB8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38E6637D-EE53-8628-BFA7-7621FD7D295A}"/>
              </a:ext>
            </a:extLst>
          </p:cNvPr>
          <p:cNvSpPr txBox="1">
            <a:spLocks/>
          </p:cNvSpPr>
          <p:nvPr/>
        </p:nvSpPr>
        <p:spPr>
          <a:xfrm>
            <a:off x="814368" y="1300986"/>
            <a:ext cx="10046672" cy="485021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800"/>
              <a:buNone/>
            </a:pPr>
            <a:r>
              <a:rPr lang="en-US" b="1" dirty="0"/>
              <a:t>                          </a:t>
            </a:r>
            <a:r>
              <a:rPr lang="en-US" sz="2000" b="1" dirty="0"/>
              <a:t>About </a:t>
            </a:r>
            <a:r>
              <a:rPr lang="en-US" sz="2000" b="1" dirty="0">
                <a:sym typeface="Wingdings" panose="05000000000000000000" pitchFamily="2" charset="2"/>
              </a:rPr>
              <a:t>Cash management </a:t>
            </a:r>
            <a:endParaRPr lang="en-US" b="1" dirty="0"/>
          </a:p>
          <a:p>
            <a:pPr marL="0" indent="0">
              <a:buNone/>
            </a:pPr>
            <a:r>
              <a:rPr lang="en-US" dirty="0">
                <a:sym typeface="Wingdings" panose="05000000000000000000" pitchFamily="2" charset="2"/>
              </a:rPr>
              <a:t> </a:t>
            </a:r>
            <a:r>
              <a:rPr lang="en-US" dirty="0"/>
              <a:t>Axis Bank’s </a:t>
            </a:r>
            <a:r>
              <a:rPr lang="en-US" b="1" dirty="0"/>
              <a:t>Cash Management Services (CMS)</a:t>
            </a:r>
            <a:r>
              <a:rPr lang="en-US" dirty="0"/>
              <a:t> help businesses and government organizations manage their money better. For the government, CMS helps collect taxes, pay bills, and distribute funds quickly. For businesses, CMS makes handling payments and collections easier, improving cash flow.</a:t>
            </a:r>
          </a:p>
          <a:p>
            <a:pPr marL="0" indent="0">
              <a:buNone/>
            </a:pPr>
            <a:r>
              <a:rPr lang="en-US" dirty="0">
                <a:sym typeface="Wingdings" panose="05000000000000000000" pitchFamily="2" charset="2"/>
              </a:rPr>
              <a:t> </a:t>
            </a:r>
            <a:r>
              <a:rPr lang="en-US" dirty="0"/>
              <a:t>In the </a:t>
            </a:r>
            <a:r>
              <a:rPr lang="en-US" b="1" dirty="0"/>
              <a:t>capital markets</a:t>
            </a:r>
            <a:r>
              <a:rPr lang="en-US" dirty="0"/>
              <a:t>, Axis Bank provides services for businesses to raise money, invest, and trade. This includes things like issuing bonds and managing large financial deals, all done securely to reduce risks.</a:t>
            </a:r>
          </a:p>
          <a:p>
            <a:pPr marL="0" indent="0">
              <a:buNone/>
            </a:pPr>
            <a:r>
              <a:rPr lang="en-US" b="1" dirty="0">
                <a:sym typeface="Wingdings" panose="05000000000000000000" pitchFamily="2" charset="2"/>
              </a:rPr>
              <a:t> </a:t>
            </a:r>
            <a:r>
              <a:rPr lang="en-US" b="1" dirty="0"/>
              <a:t>Corporate Channels</a:t>
            </a:r>
            <a:r>
              <a:rPr lang="en-US" dirty="0"/>
              <a:t> allow businesses to manage their finances online. These channels help with tasks like making bulk payments, paying employees, and tracking accounts in real-time, making financial management simple and secure.</a:t>
            </a:r>
          </a:p>
          <a:p>
            <a:pPr marL="0" indent="0">
              <a:buSzPts val="2800"/>
              <a:buNone/>
            </a:pPr>
            <a:endParaRPr lang="en-US" b="1" dirty="0"/>
          </a:p>
        </p:txBody>
      </p:sp>
      <p:pic>
        <p:nvPicPr>
          <p:cNvPr id="4098" name="Picture 2" descr="CMS (Cash Management Services) | Axis Bank">
            <a:extLst>
              <a:ext uri="{FF2B5EF4-FFF2-40B4-BE49-F238E27FC236}">
                <a16:creationId xmlns:a16="http://schemas.microsoft.com/office/drawing/2014/main" id="{A0A36B91-D093-0A59-16EE-3067275D57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7704" y="3543210"/>
            <a:ext cx="4944924" cy="250375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ebi bars Axis Capital from debt ...">
            <a:extLst>
              <a:ext uri="{FF2B5EF4-FFF2-40B4-BE49-F238E27FC236}">
                <a16:creationId xmlns:a16="http://schemas.microsoft.com/office/drawing/2014/main" id="{437CB692-2180-0201-17BF-A125DF77CC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0369" y="3913632"/>
            <a:ext cx="3453695" cy="213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263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397DA-FB7E-095B-47AC-6766E5607BDB}"/>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BEFC3C30-AF6E-4852-DF3F-DB89A0C3246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534150F8-94B8-E87A-DE26-50C0B8A28C0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76031E91-FF73-210D-5453-1A473CDF8503}"/>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2EAFE93D-5FC1-9491-C698-ED8A93B50A7C}"/>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3 | </a:t>
            </a:r>
            <a:r>
              <a:rPr lang="en-US" sz="2800" b="1" dirty="0"/>
              <a:t>Basics codes of selenium with java </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72C711F9-B3F3-C859-35C7-1035A4822BA6}"/>
              </a:ext>
            </a:extLst>
          </p:cNvPr>
          <p:cNvSpPr>
            <a:spLocks noGrp="1"/>
          </p:cNvSpPr>
          <p:nvPr>
            <p:ph type="sldNum" sz="quarter" idx="15"/>
          </p:nvPr>
        </p:nvSpPr>
        <p:spPr/>
        <p:txBody>
          <a:bodyPr/>
          <a:lstStyle/>
          <a:p>
            <a:fld id="{0879F475-59B1-4993-848A-C2B683DE9AF5}" type="slidenum">
              <a:rPr lang="en-IN" smtClean="0"/>
              <a:pPr/>
              <a:t>21</a:t>
            </a:fld>
            <a:endParaRPr lang="en-IN" dirty="0"/>
          </a:p>
        </p:txBody>
      </p:sp>
      <p:pic>
        <p:nvPicPr>
          <p:cNvPr id="9" name="Graphic 8" descr="Idea outline">
            <a:extLst>
              <a:ext uri="{FF2B5EF4-FFF2-40B4-BE49-F238E27FC236}">
                <a16:creationId xmlns:a16="http://schemas.microsoft.com/office/drawing/2014/main" id="{6B1C7850-6C5F-2ADA-8F3E-17856BBEAE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830900A4-EF31-0939-8880-6DA5B3ED7A7E}"/>
              </a:ext>
            </a:extLst>
          </p:cNvPr>
          <p:cNvSpPr txBox="1">
            <a:spLocks/>
          </p:cNvSpPr>
          <p:nvPr/>
        </p:nvSpPr>
        <p:spPr>
          <a:xfrm>
            <a:off x="814368" y="1300986"/>
            <a:ext cx="9865824" cy="508718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800"/>
              <a:buNone/>
            </a:pPr>
            <a:r>
              <a:rPr lang="en-US" b="1" dirty="0"/>
              <a:t>                          </a:t>
            </a:r>
            <a:r>
              <a:rPr lang="en-US" sz="1800" b="1" dirty="0"/>
              <a:t>About Drag and drop method in Automation testing</a:t>
            </a:r>
          </a:p>
          <a:p>
            <a:pPr>
              <a:buSzPts val="2800"/>
            </a:pPr>
            <a:r>
              <a:rPr lang="en-US" sz="1400" dirty="0">
                <a:sym typeface="Wingdings" panose="05000000000000000000" pitchFamily="2" charset="2"/>
              </a:rPr>
              <a:t>WebDriver initialization: A Chrome browser instance is launched using </a:t>
            </a:r>
            <a:r>
              <a:rPr lang="en-US" sz="1400" dirty="0" err="1">
                <a:sym typeface="Wingdings" panose="05000000000000000000" pitchFamily="2" charset="2"/>
              </a:rPr>
              <a:t>ChromeDriver</a:t>
            </a:r>
            <a:r>
              <a:rPr lang="en-US" sz="1400" dirty="0">
                <a:sym typeface="Wingdings" panose="05000000000000000000" pitchFamily="2" charset="2"/>
              </a:rPr>
              <a:t>().</a:t>
            </a:r>
          </a:p>
          <a:p>
            <a:pPr>
              <a:buSzPts val="2800"/>
            </a:pPr>
            <a:r>
              <a:rPr lang="en-US" sz="1400" dirty="0">
                <a:sym typeface="Wingdings" panose="05000000000000000000" pitchFamily="2" charset="2"/>
              </a:rPr>
              <a:t>Maximize window: The browser window is maximized to ensure full visibility of the page.</a:t>
            </a:r>
          </a:p>
          <a:p>
            <a:pPr>
              <a:buSzPts val="2800"/>
            </a:pPr>
            <a:r>
              <a:rPr lang="en-US" sz="1400" dirty="0">
                <a:sym typeface="Wingdings" panose="05000000000000000000" pitchFamily="2" charset="2"/>
              </a:rPr>
              <a:t>Navigate to URL: The browser navigates to the specified URL using navigate().to().</a:t>
            </a:r>
          </a:p>
          <a:p>
            <a:pPr>
              <a:buSzPts val="2800"/>
            </a:pPr>
            <a:r>
              <a:rPr lang="en-US" sz="1400" dirty="0">
                <a:sym typeface="Wingdings" panose="05000000000000000000" pitchFamily="2" charset="2"/>
              </a:rPr>
              <a:t>Locate draggable element: The element to be dragged is identified by its id "draggable".</a:t>
            </a:r>
          </a:p>
          <a:p>
            <a:pPr>
              <a:buSzPts val="2800"/>
            </a:pPr>
            <a:r>
              <a:rPr lang="en-US" sz="1400" dirty="0">
                <a:sym typeface="Wingdings" panose="05000000000000000000" pitchFamily="2" charset="2"/>
              </a:rPr>
              <a:t>Locate droppable element: The target area where the element will be dropped is found using its id "droppable".</a:t>
            </a:r>
          </a:p>
          <a:p>
            <a:pPr>
              <a:buSzPts val="2800"/>
            </a:pPr>
            <a:r>
              <a:rPr lang="en-US" sz="1400" dirty="0">
                <a:sym typeface="Wingdings" panose="05000000000000000000" pitchFamily="2" charset="2"/>
              </a:rPr>
              <a:t>Create Actions class: The Actions class is created to handle advanced interactions, like drag-and-drop.</a:t>
            </a:r>
          </a:p>
          <a:p>
            <a:pPr>
              <a:buSzPts val="2800"/>
            </a:pPr>
            <a:r>
              <a:rPr lang="en-US" sz="1400" dirty="0">
                <a:sym typeface="Wingdings" panose="05000000000000000000" pitchFamily="2" charset="2"/>
              </a:rPr>
              <a:t>Drag-and-drop action: The </a:t>
            </a:r>
            <a:r>
              <a:rPr lang="en-US" sz="1400" dirty="0" err="1">
                <a:sym typeface="Wingdings" panose="05000000000000000000" pitchFamily="2" charset="2"/>
              </a:rPr>
              <a:t>dragAndDrop</a:t>
            </a:r>
            <a:r>
              <a:rPr lang="en-US" sz="1400" dirty="0">
                <a:sym typeface="Wingdings" panose="05000000000000000000" pitchFamily="2" charset="2"/>
              </a:rPr>
              <a:t>() method is used to move the draggable element to the droppable target.</a:t>
            </a:r>
          </a:p>
          <a:p>
            <a:pPr>
              <a:buSzPts val="2800"/>
            </a:pPr>
            <a:r>
              <a:rPr lang="en-US" sz="1400" dirty="0">
                <a:sym typeface="Wingdings" panose="05000000000000000000" pitchFamily="2" charset="2"/>
              </a:rPr>
              <a:t>Execute action: The build().perform() command finalizes and performs the drag-and-drop interaction.</a:t>
            </a:r>
          </a:p>
          <a:p>
            <a:pPr>
              <a:buSzPts val="2800"/>
            </a:pPr>
            <a:r>
              <a:rPr lang="en-US" sz="1400" dirty="0">
                <a:sym typeface="Wingdings" panose="05000000000000000000" pitchFamily="2" charset="2"/>
              </a:rPr>
              <a:t>Simulate user interaction: The code automates the simulation of dragging and dropping an element on the webpage.</a:t>
            </a:r>
          </a:p>
          <a:p>
            <a:pPr>
              <a:buSzPts val="2800"/>
            </a:pPr>
            <a:r>
              <a:rPr lang="en-US" sz="1400" dirty="0">
                <a:sym typeface="Wingdings" panose="05000000000000000000" pitchFamily="2" charset="2"/>
              </a:rPr>
              <a:t>Test automation: This is useful for automating tests that check the drag-and-drop functionality in web applications.</a:t>
            </a:r>
          </a:p>
          <a:p>
            <a:pPr marL="0" indent="0">
              <a:buSzPts val="2800"/>
              <a:buNone/>
            </a:pPr>
            <a:endParaRPr lang="en-US" b="1" dirty="0"/>
          </a:p>
        </p:txBody>
      </p:sp>
      <p:pic>
        <p:nvPicPr>
          <p:cNvPr id="5" name="Picture 4">
            <a:extLst>
              <a:ext uri="{FF2B5EF4-FFF2-40B4-BE49-F238E27FC236}">
                <a16:creationId xmlns:a16="http://schemas.microsoft.com/office/drawing/2014/main" id="{0F518BB7-28A4-D9FC-F38F-0F43D5BC0F7A}"/>
              </a:ext>
            </a:extLst>
          </p:cNvPr>
          <p:cNvPicPr>
            <a:picLocks noChangeAspect="1"/>
          </p:cNvPicPr>
          <p:nvPr/>
        </p:nvPicPr>
        <p:blipFill>
          <a:blip r:embed="rId7"/>
          <a:srcRect t="16653" b="16199"/>
          <a:stretch/>
        </p:blipFill>
        <p:spPr>
          <a:xfrm>
            <a:off x="2655735" y="4863856"/>
            <a:ext cx="6597993" cy="1515442"/>
          </a:xfrm>
          <a:prstGeom prst="rect">
            <a:avLst/>
          </a:prstGeom>
        </p:spPr>
      </p:pic>
    </p:spTree>
    <p:extLst>
      <p:ext uri="{BB962C8B-B14F-4D97-AF65-F5344CB8AC3E}">
        <p14:creationId xmlns:p14="http://schemas.microsoft.com/office/powerpoint/2010/main" val="2878281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A09FF-7A44-8862-CD06-C4AAE9A60925}"/>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0445E8B9-B5B5-15BB-64FB-2FD967F3896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BEFC3C30-AF6E-4852-DF3F-DB89A0C3246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8982004-C08C-08E7-8502-79FDE1BB7444}"/>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F8795A96-5E1D-AE06-98E7-A17907F1137D}"/>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4 | Introduction of Postman Tool for testing</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E10760C2-6FE4-A836-AFC5-69CEAEA87316}"/>
              </a:ext>
            </a:extLst>
          </p:cNvPr>
          <p:cNvSpPr>
            <a:spLocks noGrp="1"/>
          </p:cNvSpPr>
          <p:nvPr>
            <p:ph type="sldNum" sz="quarter" idx="15"/>
          </p:nvPr>
        </p:nvSpPr>
        <p:spPr/>
        <p:txBody>
          <a:bodyPr/>
          <a:lstStyle/>
          <a:p>
            <a:fld id="{0879F475-59B1-4993-848A-C2B683DE9AF5}" type="slidenum">
              <a:rPr lang="en-IN" smtClean="0"/>
              <a:pPr/>
              <a:t>22</a:t>
            </a:fld>
            <a:endParaRPr lang="en-IN" dirty="0"/>
          </a:p>
        </p:txBody>
      </p:sp>
      <p:pic>
        <p:nvPicPr>
          <p:cNvPr id="9" name="Graphic 8" descr="Idea outline">
            <a:extLst>
              <a:ext uri="{FF2B5EF4-FFF2-40B4-BE49-F238E27FC236}">
                <a16:creationId xmlns:a16="http://schemas.microsoft.com/office/drawing/2014/main" id="{20477584-17A0-136A-7C2E-73E3AC356A0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0AF2534E-1DBD-135B-3D07-E648845CE25A}"/>
              </a:ext>
            </a:extLst>
          </p:cNvPr>
          <p:cNvSpPr txBox="1">
            <a:spLocks/>
          </p:cNvSpPr>
          <p:nvPr/>
        </p:nvSpPr>
        <p:spPr>
          <a:xfrm>
            <a:off x="814368" y="1300986"/>
            <a:ext cx="6274418" cy="508718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800"/>
              <a:buNone/>
            </a:pPr>
            <a:r>
              <a:rPr lang="en-US" b="1" dirty="0"/>
              <a:t>                          </a:t>
            </a:r>
            <a:r>
              <a:rPr lang="en-US" sz="1800" b="1" dirty="0"/>
              <a:t>Introduction of Postman tool</a:t>
            </a:r>
            <a:endParaRPr lang="en-US" sz="2000" b="1" dirty="0"/>
          </a:p>
          <a:p>
            <a:pPr marL="0" indent="0">
              <a:buSzPts val="2800"/>
              <a:buNone/>
            </a:pPr>
            <a:r>
              <a:rPr lang="en-US" dirty="0"/>
              <a:t>Postman is a popular tool used for API (Application Programming Interface) development, testing, and debugging. It’s especially valuable for Quality Assurance (QA) and testing because it enables testers to create, test, and document APIs easily, with features that help validate API behavior, performance, and security. Here’s a quick introduction to Postman for QA and testing:</a:t>
            </a:r>
          </a:p>
          <a:p>
            <a:pPr marL="0" indent="0">
              <a:buNone/>
            </a:pPr>
            <a:r>
              <a:rPr lang="en-US" b="1" dirty="0"/>
              <a:t>Key Features of Postman for QA:</a:t>
            </a:r>
          </a:p>
          <a:p>
            <a:pPr>
              <a:buFont typeface="+mj-lt"/>
              <a:buAutoNum type="arabicPeriod"/>
            </a:pPr>
            <a:r>
              <a:rPr lang="en-US" b="1" dirty="0"/>
              <a:t>API Request Builder</a:t>
            </a:r>
            <a:r>
              <a:rPr lang="en-US" dirty="0"/>
              <a:t>: Postman allows you to create and send HTTP requests (GET, POST, PUT, DELETE, etc.) to APIs and receive responses in real time. You can test API endpoints by simulating requests as users would.</a:t>
            </a:r>
          </a:p>
          <a:p>
            <a:pPr>
              <a:buFont typeface="+mj-lt"/>
              <a:buAutoNum type="arabicPeriod"/>
            </a:pPr>
            <a:r>
              <a:rPr lang="en-US" b="1" dirty="0"/>
              <a:t>Environment Management</a:t>
            </a:r>
            <a:r>
              <a:rPr lang="en-US" dirty="0"/>
              <a:t>: It lets you set up multiple environments (e.g., Development, Staging, Production) with specific variables, so you can test APIs in different scenarios without changing code manually.</a:t>
            </a:r>
          </a:p>
          <a:p>
            <a:pPr>
              <a:buSzPts val="2800"/>
            </a:pPr>
            <a:endParaRPr lang="en-US" b="1" dirty="0"/>
          </a:p>
        </p:txBody>
      </p:sp>
      <p:pic>
        <p:nvPicPr>
          <p:cNvPr id="4098" name="Picture 2" descr="Postman - API Testing Tool: What It is ...">
            <a:extLst>
              <a:ext uri="{FF2B5EF4-FFF2-40B4-BE49-F238E27FC236}">
                <a16:creationId xmlns:a16="http://schemas.microsoft.com/office/drawing/2014/main" id="{465CFA27-2B0D-68C4-9086-EEF84D36B9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3834" y="1800210"/>
            <a:ext cx="4213798" cy="421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218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9BCFF-9F3B-4B5D-5500-4FD753244CD0}"/>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9439BCFB-E3BF-F7B6-0400-2F78FDEE840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0445E8B9-B5B5-15BB-64FB-2FD967F389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F61358C9-6F38-07F4-D4C5-45AA822465E1}"/>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240A91E0-246A-D46C-5E81-A61454FE8A00}"/>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4 | Introduction of Postman Tool for testing</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FA9F9322-494F-81CD-852B-F0600BB31996}"/>
              </a:ext>
            </a:extLst>
          </p:cNvPr>
          <p:cNvSpPr>
            <a:spLocks noGrp="1"/>
          </p:cNvSpPr>
          <p:nvPr>
            <p:ph type="sldNum" sz="quarter" idx="15"/>
          </p:nvPr>
        </p:nvSpPr>
        <p:spPr/>
        <p:txBody>
          <a:bodyPr/>
          <a:lstStyle/>
          <a:p>
            <a:fld id="{0879F475-59B1-4993-848A-C2B683DE9AF5}" type="slidenum">
              <a:rPr lang="en-IN" smtClean="0"/>
              <a:pPr/>
              <a:t>23</a:t>
            </a:fld>
            <a:endParaRPr lang="en-IN" dirty="0"/>
          </a:p>
        </p:txBody>
      </p:sp>
      <p:pic>
        <p:nvPicPr>
          <p:cNvPr id="9" name="Graphic 8" descr="Idea outline">
            <a:extLst>
              <a:ext uri="{FF2B5EF4-FFF2-40B4-BE49-F238E27FC236}">
                <a16:creationId xmlns:a16="http://schemas.microsoft.com/office/drawing/2014/main" id="{2DE4F4AF-3C9E-9384-1804-B57E7CA872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5DC640A6-20A9-36A2-2B14-EA2150FF6573}"/>
              </a:ext>
            </a:extLst>
          </p:cNvPr>
          <p:cNvSpPr txBox="1">
            <a:spLocks/>
          </p:cNvSpPr>
          <p:nvPr/>
        </p:nvSpPr>
        <p:spPr>
          <a:xfrm>
            <a:off x="814368" y="1300986"/>
            <a:ext cx="9951168" cy="508718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800"/>
              <a:buNone/>
            </a:pPr>
            <a:r>
              <a:rPr lang="en-US" b="1" dirty="0"/>
              <a:t>                       		   </a:t>
            </a:r>
            <a:r>
              <a:rPr lang="en-US" sz="2000" b="1" dirty="0"/>
              <a:t>Introduction of Postman tool</a:t>
            </a:r>
            <a:endParaRPr lang="en-US" sz="2400" b="1" dirty="0"/>
          </a:p>
          <a:p>
            <a:pPr>
              <a:buSzPts val="2800"/>
            </a:pPr>
            <a:r>
              <a:rPr lang="en-US" dirty="0"/>
              <a:t>The GET method in Postman is used to retrieve data from a server without altering any server resources. When making a GET request, no data is sent in the request body; instead, any needed parameters are typically added in the URL or as query parameters.</a:t>
            </a:r>
          </a:p>
          <a:p>
            <a:pPr>
              <a:buSzPts val="2800"/>
            </a:pPr>
            <a:r>
              <a:rPr lang="en-US" dirty="0"/>
              <a:t> This method is often used to fetch information, such as viewing a user profile, fetching product listings, or retrieving specific records. A successful GET request usually returns a status code of 200 (OK) along with the requested data in JSON, XML, or another format. </a:t>
            </a:r>
          </a:p>
          <a:p>
            <a:pPr>
              <a:buSzPts val="2800"/>
            </a:pPr>
            <a:r>
              <a:rPr lang="en-US" dirty="0"/>
              <a:t>Postman allows testers to customize GET requests by adding headers, parameters, and authentication, making it easy to validate that the API returns the expected data for various query scenarios.</a:t>
            </a:r>
          </a:p>
        </p:txBody>
      </p:sp>
      <p:pic>
        <p:nvPicPr>
          <p:cNvPr id="13" name="Picture 12">
            <a:extLst>
              <a:ext uri="{FF2B5EF4-FFF2-40B4-BE49-F238E27FC236}">
                <a16:creationId xmlns:a16="http://schemas.microsoft.com/office/drawing/2014/main" id="{D207808A-DE44-D75E-A0AE-10771818F7F0}"/>
              </a:ext>
            </a:extLst>
          </p:cNvPr>
          <p:cNvPicPr>
            <a:picLocks noChangeAspect="1"/>
          </p:cNvPicPr>
          <p:nvPr/>
        </p:nvPicPr>
        <p:blipFill>
          <a:blip r:embed="rId7"/>
          <a:stretch>
            <a:fillRect/>
          </a:stretch>
        </p:blipFill>
        <p:spPr>
          <a:xfrm>
            <a:off x="3642169" y="3819143"/>
            <a:ext cx="4404551" cy="2501785"/>
          </a:xfrm>
          <a:prstGeom prst="rect">
            <a:avLst/>
          </a:prstGeom>
        </p:spPr>
      </p:pic>
    </p:spTree>
    <p:extLst>
      <p:ext uri="{BB962C8B-B14F-4D97-AF65-F5344CB8AC3E}">
        <p14:creationId xmlns:p14="http://schemas.microsoft.com/office/powerpoint/2010/main" val="2229875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36CB9-3A0E-57D2-135A-48F3055AD245}"/>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DA291FE5-570C-98F1-B8E9-0765FFE02D9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9439BCFB-E3BF-F7B6-0400-2F78FDEE840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C3A61AAE-2EAE-A376-650C-FB76403E60AB}"/>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7ABEAAA4-29B8-73BD-3AE4-8B3DE816F4A7}"/>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4 | Introduction of Postman Tool for testing</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E717D141-8FF8-9A76-D2A3-B41AA6D5B250}"/>
              </a:ext>
            </a:extLst>
          </p:cNvPr>
          <p:cNvSpPr>
            <a:spLocks noGrp="1"/>
          </p:cNvSpPr>
          <p:nvPr>
            <p:ph type="sldNum" sz="quarter" idx="15"/>
          </p:nvPr>
        </p:nvSpPr>
        <p:spPr/>
        <p:txBody>
          <a:bodyPr/>
          <a:lstStyle/>
          <a:p>
            <a:fld id="{0879F475-59B1-4993-848A-C2B683DE9AF5}" type="slidenum">
              <a:rPr lang="en-IN" smtClean="0"/>
              <a:pPr/>
              <a:t>24</a:t>
            </a:fld>
            <a:endParaRPr lang="en-IN" dirty="0"/>
          </a:p>
        </p:txBody>
      </p:sp>
      <p:pic>
        <p:nvPicPr>
          <p:cNvPr id="9" name="Graphic 8" descr="Idea outline">
            <a:extLst>
              <a:ext uri="{FF2B5EF4-FFF2-40B4-BE49-F238E27FC236}">
                <a16:creationId xmlns:a16="http://schemas.microsoft.com/office/drawing/2014/main" id="{8D9F1A0F-2C3B-EB34-2542-9693EE19F1C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C251812E-0DFE-D013-D702-D2CE4EA6958B}"/>
              </a:ext>
            </a:extLst>
          </p:cNvPr>
          <p:cNvSpPr txBox="1">
            <a:spLocks/>
          </p:cNvSpPr>
          <p:nvPr/>
        </p:nvSpPr>
        <p:spPr>
          <a:xfrm>
            <a:off x="814368" y="1300986"/>
            <a:ext cx="6477972" cy="508718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800"/>
              <a:buNone/>
            </a:pPr>
            <a:r>
              <a:rPr lang="en-US" b="1" dirty="0"/>
              <a:t>                          </a:t>
            </a:r>
            <a:r>
              <a:rPr lang="en-US" sz="2000" b="1" dirty="0"/>
              <a:t>Introduction of Postman tool</a:t>
            </a:r>
            <a:endParaRPr lang="en-US" sz="2400" b="1" dirty="0"/>
          </a:p>
          <a:p>
            <a:pPr>
              <a:buSzPts val="2800"/>
            </a:pPr>
            <a:r>
              <a:rPr lang="en-US" dirty="0"/>
              <a:t>The POST method in Postman is primarily used to send data to a server to create or update resources. When a POST request is made, data is typically included in the body of the request, which might contain JSON, XML, or form data. </a:t>
            </a:r>
          </a:p>
          <a:p>
            <a:pPr>
              <a:buSzPts val="2800"/>
            </a:pPr>
            <a:r>
              <a:rPr lang="en-US" dirty="0"/>
              <a:t>This method is commonly used for actions like submitting a form, adding a new entry to a database, or updating existing information. Upon successful execution, a POST request generally returns a status code of 201 (Created) if a new resource was created, or 200 (OK) if data was updated successfully. </a:t>
            </a:r>
          </a:p>
          <a:p>
            <a:pPr>
              <a:buSzPts val="2800"/>
            </a:pPr>
            <a:r>
              <a:rPr lang="en-US" dirty="0"/>
              <a:t>In Postman, testers can customize POST requests by adding headers, parameters, and authentication, making it a versatile tool for verifying that the API correctly handles data submission.</a:t>
            </a:r>
          </a:p>
          <a:p>
            <a:pPr marL="0" indent="0">
              <a:buSzPts val="2800"/>
              <a:buNone/>
            </a:pPr>
            <a:endParaRPr lang="en-US" b="1" dirty="0"/>
          </a:p>
        </p:txBody>
      </p:sp>
      <p:pic>
        <p:nvPicPr>
          <p:cNvPr id="6" name="Picture 5">
            <a:extLst>
              <a:ext uri="{FF2B5EF4-FFF2-40B4-BE49-F238E27FC236}">
                <a16:creationId xmlns:a16="http://schemas.microsoft.com/office/drawing/2014/main" id="{AAEE877A-C107-248D-99BB-659E4F5F535E}"/>
              </a:ext>
            </a:extLst>
          </p:cNvPr>
          <p:cNvPicPr>
            <a:picLocks noChangeAspect="1"/>
          </p:cNvPicPr>
          <p:nvPr/>
        </p:nvPicPr>
        <p:blipFill>
          <a:blip r:embed="rId7"/>
          <a:stretch>
            <a:fillRect/>
          </a:stretch>
        </p:blipFill>
        <p:spPr>
          <a:xfrm>
            <a:off x="7438643" y="1958033"/>
            <a:ext cx="4312629" cy="3430831"/>
          </a:xfrm>
          <a:prstGeom prst="rect">
            <a:avLst/>
          </a:prstGeom>
        </p:spPr>
      </p:pic>
    </p:spTree>
    <p:extLst>
      <p:ext uri="{BB962C8B-B14F-4D97-AF65-F5344CB8AC3E}">
        <p14:creationId xmlns:p14="http://schemas.microsoft.com/office/powerpoint/2010/main" val="1882447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AF37D-0197-9551-95C0-F2961DE43ABB}"/>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EE3DF816-BCD4-DC00-0C9E-B7FCFCDEB82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9439BCFB-E3BF-F7B6-0400-2F78FDEE840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91ED192A-CDD8-0DDF-2364-5AF38458972C}"/>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AB674E6D-65C3-4EBC-70F3-5F911D5747E7}"/>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4 | Introduction of Postman Tool for testing</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29F25666-CF89-1A4D-0BAB-77334E636E1B}"/>
              </a:ext>
            </a:extLst>
          </p:cNvPr>
          <p:cNvSpPr>
            <a:spLocks noGrp="1"/>
          </p:cNvSpPr>
          <p:nvPr>
            <p:ph type="sldNum" sz="quarter" idx="15"/>
          </p:nvPr>
        </p:nvSpPr>
        <p:spPr/>
        <p:txBody>
          <a:bodyPr/>
          <a:lstStyle/>
          <a:p>
            <a:fld id="{0879F475-59B1-4993-848A-C2B683DE9AF5}" type="slidenum">
              <a:rPr lang="en-IN" smtClean="0"/>
              <a:pPr/>
              <a:t>25</a:t>
            </a:fld>
            <a:endParaRPr lang="en-IN" dirty="0"/>
          </a:p>
        </p:txBody>
      </p:sp>
      <p:pic>
        <p:nvPicPr>
          <p:cNvPr id="9" name="Graphic 8" descr="Idea outline">
            <a:extLst>
              <a:ext uri="{FF2B5EF4-FFF2-40B4-BE49-F238E27FC236}">
                <a16:creationId xmlns:a16="http://schemas.microsoft.com/office/drawing/2014/main" id="{6D9046D1-B1B1-E478-15ED-AE4A8BDA9E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1A8B63E7-B29A-BFDE-DE4E-779DCC165B04}"/>
              </a:ext>
            </a:extLst>
          </p:cNvPr>
          <p:cNvSpPr txBox="1">
            <a:spLocks/>
          </p:cNvSpPr>
          <p:nvPr/>
        </p:nvSpPr>
        <p:spPr>
          <a:xfrm>
            <a:off x="814368" y="1300986"/>
            <a:ext cx="5952192" cy="508718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800"/>
              <a:buNone/>
            </a:pPr>
            <a:r>
              <a:rPr lang="en-US" b="1" dirty="0"/>
              <a:t>                      </a:t>
            </a:r>
            <a:r>
              <a:rPr lang="en-US" sz="2000" b="1" dirty="0"/>
              <a:t>Introduction of Postman tool</a:t>
            </a:r>
            <a:endParaRPr lang="en-US" sz="2400" b="1" dirty="0"/>
          </a:p>
          <a:p>
            <a:pPr>
              <a:buSzPts val="2800"/>
            </a:pPr>
            <a:r>
              <a:rPr lang="en-US" dirty="0"/>
              <a:t>The PATCH method in Postman is used to make partial updates to an existing resource on the server. Unlike the PUT method, which replaces an entire resource, PATCH only modifies the specified fields within a resource, making it efficient for minor updates like changing a user’s email or adjusting a product’s price. </a:t>
            </a:r>
          </a:p>
          <a:p>
            <a:pPr>
              <a:buSzPts val="2800"/>
            </a:pPr>
            <a:r>
              <a:rPr lang="en-US" dirty="0"/>
              <a:t>When a PATCH request is sent, data is included in the request body to indicate which fields should be updated, and it typically returns a status code of 200 (OK) if the update is successful or 204 (No Content) if no response body is returned. </a:t>
            </a:r>
          </a:p>
          <a:p>
            <a:pPr>
              <a:buSzPts val="2800"/>
            </a:pPr>
            <a:r>
              <a:rPr lang="en-US" dirty="0"/>
              <a:t>In Postman, testers can customize PATCH requests by adding headers, parameters, and authentication, allowing them to validate that the API correctly handles partial updates without overwriting the entire resource.</a:t>
            </a:r>
          </a:p>
          <a:p>
            <a:pPr>
              <a:buSzPts val="2800"/>
            </a:pPr>
            <a:endParaRPr lang="en-US" dirty="0"/>
          </a:p>
        </p:txBody>
      </p:sp>
      <p:pic>
        <p:nvPicPr>
          <p:cNvPr id="5" name="Picture 4">
            <a:extLst>
              <a:ext uri="{FF2B5EF4-FFF2-40B4-BE49-F238E27FC236}">
                <a16:creationId xmlns:a16="http://schemas.microsoft.com/office/drawing/2014/main" id="{B7C8949D-8F54-E26F-A908-882DDFB17628}"/>
              </a:ext>
            </a:extLst>
          </p:cNvPr>
          <p:cNvPicPr>
            <a:picLocks noChangeAspect="1"/>
          </p:cNvPicPr>
          <p:nvPr/>
        </p:nvPicPr>
        <p:blipFill>
          <a:blip r:embed="rId7"/>
          <a:stretch>
            <a:fillRect/>
          </a:stretch>
        </p:blipFill>
        <p:spPr>
          <a:xfrm>
            <a:off x="7002494" y="2195700"/>
            <a:ext cx="4235088" cy="3059052"/>
          </a:xfrm>
          <a:prstGeom prst="rect">
            <a:avLst/>
          </a:prstGeom>
        </p:spPr>
      </p:pic>
    </p:spTree>
    <p:extLst>
      <p:ext uri="{BB962C8B-B14F-4D97-AF65-F5344CB8AC3E}">
        <p14:creationId xmlns:p14="http://schemas.microsoft.com/office/powerpoint/2010/main" val="2731182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A57B2-2B3D-CCD4-9E27-276D2584F852}"/>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46BE2C4A-F355-9D7D-0563-BB6734D66A7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BEFC3C30-AF6E-4852-DF3F-DB89A0C3246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ED99CB72-9AE8-79FB-E6C3-0B6953E23BB6}"/>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8B2111EA-86D8-0204-AEDB-688E1DF29CBE}"/>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5 | </a:t>
            </a:r>
            <a:r>
              <a:rPr lang="en-US" b="1" dirty="0"/>
              <a:t>Introduction of TestNG</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685F026-E891-3CF3-E386-7BA4F37AEAF9}"/>
              </a:ext>
            </a:extLst>
          </p:cNvPr>
          <p:cNvSpPr>
            <a:spLocks noGrp="1"/>
          </p:cNvSpPr>
          <p:nvPr>
            <p:ph type="sldNum" sz="quarter" idx="15"/>
          </p:nvPr>
        </p:nvSpPr>
        <p:spPr/>
        <p:txBody>
          <a:bodyPr/>
          <a:lstStyle/>
          <a:p>
            <a:fld id="{0879F475-59B1-4993-848A-C2B683DE9AF5}" type="slidenum">
              <a:rPr lang="en-IN" smtClean="0"/>
              <a:pPr/>
              <a:t>26</a:t>
            </a:fld>
            <a:endParaRPr lang="en-IN" dirty="0"/>
          </a:p>
        </p:txBody>
      </p:sp>
      <p:pic>
        <p:nvPicPr>
          <p:cNvPr id="9" name="Graphic 8" descr="Idea outline">
            <a:extLst>
              <a:ext uri="{FF2B5EF4-FFF2-40B4-BE49-F238E27FC236}">
                <a16:creationId xmlns:a16="http://schemas.microsoft.com/office/drawing/2014/main" id="{2359AF43-F0EB-6700-C5AF-108DC4E00A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E42FB3EC-0A92-792F-8DFE-AE3128026E9D}"/>
              </a:ext>
            </a:extLst>
          </p:cNvPr>
          <p:cNvSpPr txBox="1">
            <a:spLocks/>
          </p:cNvSpPr>
          <p:nvPr/>
        </p:nvSpPr>
        <p:spPr>
          <a:xfrm>
            <a:off x="814368" y="1300986"/>
            <a:ext cx="9865824" cy="508718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800"/>
              <a:buNone/>
            </a:pPr>
            <a:r>
              <a:rPr lang="en-US" sz="1800" b="1" dirty="0"/>
              <a:t>			</a:t>
            </a:r>
          </a:p>
          <a:p>
            <a:pPr marL="0" indent="0">
              <a:buSzPts val="2800"/>
              <a:buNone/>
            </a:pPr>
            <a:r>
              <a:rPr lang="en-US" sz="1800" b="1" dirty="0"/>
              <a:t>                                	</a:t>
            </a:r>
            <a:r>
              <a:rPr lang="en-US" sz="2000" b="1" dirty="0"/>
              <a:t>Introduction for TestNG</a:t>
            </a:r>
          </a:p>
          <a:p>
            <a:pPr>
              <a:buSzPts val="2800"/>
            </a:pPr>
            <a:r>
              <a:rPr lang="en-US" sz="1600" dirty="0"/>
              <a:t>TestNG (Test Next Generation) is a popular testing framework for Java, designed to make test automation more flexible and powerful. It draws inspiration from JUnit and </a:t>
            </a:r>
            <a:r>
              <a:rPr lang="en-US" sz="1600" dirty="0" err="1"/>
              <a:t>NUnit</a:t>
            </a:r>
            <a:r>
              <a:rPr lang="en-US" sz="1600" dirty="0"/>
              <a:t> but introduces additional features that enhance testing for both unit and functional testing. TestNG is widely used in quality assurance (QA) because of its ability to simplify test case organization and execution, making it highly effective for automated testing.</a:t>
            </a:r>
            <a:endParaRPr lang="en-US" sz="1400" dirty="0">
              <a:sym typeface="Wingdings" panose="05000000000000000000" pitchFamily="2" charset="2"/>
            </a:endParaRPr>
          </a:p>
        </p:txBody>
      </p:sp>
      <p:pic>
        <p:nvPicPr>
          <p:cNvPr id="1026" name="Picture 2" descr="TestNG Tutorial - Javatpoint">
            <a:extLst>
              <a:ext uri="{FF2B5EF4-FFF2-40B4-BE49-F238E27FC236}">
                <a16:creationId xmlns:a16="http://schemas.microsoft.com/office/drawing/2014/main" id="{981F113A-E6A2-81BA-F3E4-71FB182946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4532" y="3023199"/>
            <a:ext cx="4743163" cy="3297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444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3BC4A-D614-CAA1-4287-DC883F037B2D}"/>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C4552236-7707-136A-EF72-C8A1DE69B46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46BE2C4A-F355-9D7D-0563-BB6734D66A7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90351796-788D-BFA3-2ECD-E9ABD96699AF}"/>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50D15893-54E1-FF5F-74D4-979DFD9E381C}"/>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5 | </a:t>
            </a:r>
            <a:r>
              <a:rPr lang="en-US" b="1" dirty="0"/>
              <a:t>Introduction of TestNG</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95550C49-1B79-E058-A59D-D22DDC66229E}"/>
              </a:ext>
            </a:extLst>
          </p:cNvPr>
          <p:cNvSpPr>
            <a:spLocks noGrp="1"/>
          </p:cNvSpPr>
          <p:nvPr>
            <p:ph type="sldNum" sz="quarter" idx="15"/>
          </p:nvPr>
        </p:nvSpPr>
        <p:spPr/>
        <p:txBody>
          <a:bodyPr/>
          <a:lstStyle/>
          <a:p>
            <a:fld id="{0879F475-59B1-4993-848A-C2B683DE9AF5}" type="slidenum">
              <a:rPr lang="en-IN" smtClean="0"/>
              <a:pPr/>
              <a:t>27</a:t>
            </a:fld>
            <a:endParaRPr lang="en-IN" dirty="0"/>
          </a:p>
        </p:txBody>
      </p:sp>
      <p:pic>
        <p:nvPicPr>
          <p:cNvPr id="9" name="Graphic 8" descr="Idea outline">
            <a:extLst>
              <a:ext uri="{FF2B5EF4-FFF2-40B4-BE49-F238E27FC236}">
                <a16:creationId xmlns:a16="http://schemas.microsoft.com/office/drawing/2014/main" id="{8CE287E5-5962-294D-6A7E-E51D510B55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BE308BA9-ADFD-12EB-67DC-E0658666961B}"/>
              </a:ext>
            </a:extLst>
          </p:cNvPr>
          <p:cNvSpPr txBox="1">
            <a:spLocks/>
          </p:cNvSpPr>
          <p:nvPr/>
        </p:nvSpPr>
        <p:spPr>
          <a:xfrm>
            <a:off x="814368" y="1300986"/>
            <a:ext cx="9865824" cy="508718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800"/>
              <a:buNone/>
            </a:pPr>
            <a:r>
              <a:rPr lang="en-US" sz="1800" b="1" dirty="0"/>
              <a:t>                                                            </a:t>
            </a:r>
            <a:r>
              <a:rPr lang="en-US" sz="2000" b="1" dirty="0"/>
              <a:t>Introduction for TestNG</a:t>
            </a:r>
          </a:p>
          <a:p>
            <a:pPr>
              <a:buSzPts val="2800"/>
            </a:pPr>
            <a:r>
              <a:rPr lang="en-US" sz="1400" b="1" dirty="0">
                <a:sym typeface="Wingdings" panose="05000000000000000000" pitchFamily="2" charset="2"/>
              </a:rPr>
              <a:t>@Test: </a:t>
            </a:r>
            <a:r>
              <a:rPr lang="en-US" sz="1400" dirty="0">
                <a:sym typeface="Wingdings" panose="05000000000000000000" pitchFamily="2" charset="2"/>
              </a:rPr>
              <a:t>This is the core annotation in TestNG, used to mark a method as a test case. It allows you to set specific test properties like priority, enabled, and groups. Each method annotated with @Test is treated as an independent test case, which TestNG will run when you execute the test class.</a:t>
            </a:r>
          </a:p>
          <a:p>
            <a:pPr>
              <a:buSzPts val="2800"/>
            </a:pPr>
            <a:r>
              <a:rPr lang="en-US" sz="1400" b="1" dirty="0">
                <a:sym typeface="Wingdings" panose="05000000000000000000" pitchFamily="2" charset="2"/>
              </a:rPr>
              <a:t>@BeforeMethod: </a:t>
            </a:r>
            <a:r>
              <a:rPr lang="en-US" sz="1400" dirty="0">
                <a:sym typeface="Wingdings" panose="05000000000000000000" pitchFamily="2" charset="2"/>
              </a:rPr>
              <a:t>Methods annotated with @BeforeMethod are executed before each @Test method within the same class. This is typically used to set up any preconditions required for the tests, such as initializing data, setting up mock environments, or establishing database connections. This ensures each test case starts with a fresh state.</a:t>
            </a:r>
          </a:p>
          <a:p>
            <a:pPr>
              <a:buSzPts val="2800"/>
            </a:pPr>
            <a:r>
              <a:rPr lang="en-US" sz="1400" b="1" dirty="0">
                <a:sym typeface="Wingdings" panose="05000000000000000000" pitchFamily="2" charset="2"/>
              </a:rPr>
              <a:t>@AfterMethod: </a:t>
            </a:r>
            <a:r>
              <a:rPr lang="en-US" sz="1400" dirty="0">
                <a:sym typeface="Wingdings" panose="05000000000000000000" pitchFamily="2" charset="2"/>
              </a:rPr>
              <a:t>Complementing @BeforeMethod, the @AfterMethod annotation specifies that a method should run after each @Test method. It’s commonly used for cleanup activities, like closing resources, resetting data, or clearing mock states. This helps avoid test contamination and ensures that each test is isolated.</a:t>
            </a:r>
          </a:p>
          <a:p>
            <a:pPr>
              <a:buSzPts val="2800"/>
            </a:pPr>
            <a:r>
              <a:rPr lang="en-US" sz="1400" b="1" dirty="0">
                <a:sym typeface="Wingdings" panose="05000000000000000000" pitchFamily="2" charset="2"/>
              </a:rPr>
              <a:t>In TestNG, </a:t>
            </a:r>
            <a:r>
              <a:rPr lang="en-US" sz="1400" dirty="0">
                <a:sym typeface="Wingdings" panose="05000000000000000000" pitchFamily="2" charset="2"/>
              </a:rPr>
              <a:t>the priority attribute is used within the @Test annotation to define the order in which test methods should be executed. By default, TestNG runs test methods in an unpredictable order, which can sometimes lead to issues, especially if certain tests depend on the results or setup of others. Setting the priority allows you to explicitly control the sequence of test executions.</a:t>
            </a:r>
          </a:p>
          <a:p>
            <a:pPr>
              <a:buSzPts val="2800"/>
            </a:pPr>
            <a:r>
              <a:rPr lang="en-US" sz="1400" dirty="0">
                <a:sym typeface="Wingdings" panose="05000000000000000000" pitchFamily="2" charset="2"/>
              </a:rPr>
              <a:t>The priority is an integer value, where a lower number has a higher priority and will execute before higher numbers. For example, a test with priority=1 will run before a test with priority=2. Tests without a specified priority will run after all tests that have a priority assigned. If multiple tests share the same priority, TestNG will execute them in an unspecified order among themselves.</a:t>
            </a:r>
          </a:p>
          <a:p>
            <a:pPr>
              <a:buSzPts val="2800"/>
            </a:pPr>
            <a:endParaRPr lang="en-US" sz="1400" dirty="0">
              <a:sym typeface="Wingdings" panose="05000000000000000000" pitchFamily="2" charset="2"/>
            </a:endParaRPr>
          </a:p>
        </p:txBody>
      </p:sp>
    </p:spTree>
    <p:extLst>
      <p:ext uri="{BB962C8B-B14F-4D97-AF65-F5344CB8AC3E}">
        <p14:creationId xmlns:p14="http://schemas.microsoft.com/office/powerpoint/2010/main" val="2427539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FB20B-92A1-E22B-07CD-3D98075057A5}"/>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A55264DD-6FBE-9819-1AE3-8875856A146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C4552236-7707-136A-EF72-C8A1DE69B46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AE6DA291-5A36-2285-9B3B-1BD027EE4EF5}"/>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9C55BA2-337C-6F9F-55DB-9DEEBD6DB7FC}"/>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5 | </a:t>
            </a:r>
            <a:r>
              <a:rPr lang="en-US" b="1" dirty="0"/>
              <a:t>Introduction of TestNG</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4840A358-9DD4-930C-300C-D8E2DB0DEFFC}"/>
              </a:ext>
            </a:extLst>
          </p:cNvPr>
          <p:cNvSpPr>
            <a:spLocks noGrp="1"/>
          </p:cNvSpPr>
          <p:nvPr>
            <p:ph type="sldNum" sz="quarter" idx="15"/>
          </p:nvPr>
        </p:nvSpPr>
        <p:spPr/>
        <p:txBody>
          <a:bodyPr/>
          <a:lstStyle/>
          <a:p>
            <a:fld id="{0879F475-59B1-4993-848A-C2B683DE9AF5}" type="slidenum">
              <a:rPr lang="en-IN" smtClean="0"/>
              <a:pPr/>
              <a:t>28</a:t>
            </a:fld>
            <a:endParaRPr lang="en-IN" dirty="0"/>
          </a:p>
        </p:txBody>
      </p:sp>
      <p:pic>
        <p:nvPicPr>
          <p:cNvPr id="9" name="Graphic 8" descr="Idea outline">
            <a:extLst>
              <a:ext uri="{FF2B5EF4-FFF2-40B4-BE49-F238E27FC236}">
                <a16:creationId xmlns:a16="http://schemas.microsoft.com/office/drawing/2014/main" id="{15ED291A-589E-57D3-F1B7-29864F547B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66CD06DE-BDB6-386E-54A2-A8F25BB99A19}"/>
              </a:ext>
            </a:extLst>
          </p:cNvPr>
          <p:cNvSpPr txBox="1">
            <a:spLocks/>
          </p:cNvSpPr>
          <p:nvPr/>
        </p:nvSpPr>
        <p:spPr>
          <a:xfrm>
            <a:off x="814368" y="1300986"/>
            <a:ext cx="6122880" cy="508718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800"/>
              <a:buNone/>
            </a:pPr>
            <a:r>
              <a:rPr lang="en-US" sz="1800" b="1" dirty="0"/>
              <a:t>                      </a:t>
            </a:r>
            <a:r>
              <a:rPr lang="en-US" sz="2000" b="1" dirty="0"/>
              <a:t>Introduction for TestNG of priority</a:t>
            </a:r>
          </a:p>
          <a:p>
            <a:pPr marL="0" indent="0">
              <a:buSzPts val="2800"/>
              <a:buNone/>
            </a:pPr>
            <a:endParaRPr lang="en-US" sz="1400" dirty="0">
              <a:sym typeface="Wingdings" panose="05000000000000000000" pitchFamily="2" charset="2"/>
            </a:endParaRPr>
          </a:p>
          <a:p>
            <a:pPr marL="0" indent="0">
              <a:buSzPts val="2800"/>
              <a:buNone/>
            </a:pPr>
            <a:r>
              <a:rPr lang="en-US" sz="1400" dirty="0">
                <a:sym typeface="Wingdings" panose="05000000000000000000" pitchFamily="2" charset="2"/>
              </a:rPr>
              <a:t> In TestNG, methods annotated with @Test are test methods that can be executed independently or together as part of a suite. When we run the Testng_2 class, TestNG will execute each method with @Test in a particular order based on their names (case-sensitive, alphabetical order). Here’s a breakdown of how it works:</a:t>
            </a:r>
          </a:p>
          <a:p>
            <a:pPr marL="0" indent="0">
              <a:buSzPts val="2800"/>
              <a:buNone/>
            </a:pPr>
            <a:r>
              <a:rPr lang="en-US" sz="1400" b="1" dirty="0">
                <a:sym typeface="Wingdings" panose="05000000000000000000" pitchFamily="2" charset="2"/>
              </a:rPr>
              <a:t>Expected Execution Order :- </a:t>
            </a:r>
            <a:r>
              <a:rPr lang="en-US" sz="1400" dirty="0">
                <a:sym typeface="Wingdings" panose="05000000000000000000" pitchFamily="2" charset="2"/>
              </a:rPr>
              <a:t>TestNG will execute the test methods in the following order based on the assigned priorities:</a:t>
            </a:r>
          </a:p>
          <a:p>
            <a:pPr>
              <a:buSzPts val="2800"/>
            </a:pPr>
            <a:r>
              <a:rPr lang="en-US" sz="1400" dirty="0" err="1">
                <a:sym typeface="Wingdings" panose="05000000000000000000" pitchFamily="2" charset="2"/>
              </a:rPr>
              <a:t>Methoda</a:t>
            </a:r>
            <a:r>
              <a:rPr lang="en-US" sz="1400" dirty="0">
                <a:sym typeface="Wingdings" panose="05000000000000000000" pitchFamily="2" charset="2"/>
              </a:rPr>
              <a:t> (priority -1)</a:t>
            </a:r>
          </a:p>
          <a:p>
            <a:pPr>
              <a:buSzPts val="2800"/>
            </a:pPr>
            <a:r>
              <a:rPr lang="en-US" sz="1400" dirty="0" err="1">
                <a:sym typeface="Wingdings" panose="05000000000000000000" pitchFamily="2" charset="2"/>
              </a:rPr>
              <a:t>methodB</a:t>
            </a:r>
            <a:r>
              <a:rPr lang="en-US" sz="1400" dirty="0">
                <a:sym typeface="Wingdings" panose="05000000000000000000" pitchFamily="2" charset="2"/>
              </a:rPr>
              <a:t> (default priority 0)</a:t>
            </a:r>
          </a:p>
          <a:p>
            <a:pPr>
              <a:buSzPts val="2800"/>
            </a:pPr>
            <a:r>
              <a:rPr lang="en-US" sz="1400" dirty="0">
                <a:sym typeface="Wingdings" panose="05000000000000000000" pitchFamily="2" charset="2"/>
              </a:rPr>
              <a:t>method1 (default priority 0)</a:t>
            </a:r>
          </a:p>
          <a:p>
            <a:pPr>
              <a:buSzPts val="2800"/>
            </a:pPr>
            <a:r>
              <a:rPr lang="en-US" sz="1400" dirty="0" err="1">
                <a:sym typeface="Wingdings" panose="05000000000000000000" pitchFamily="2" charset="2"/>
              </a:rPr>
              <a:t>methodA</a:t>
            </a:r>
            <a:r>
              <a:rPr lang="en-US" sz="1400" dirty="0">
                <a:sym typeface="Wingdings" panose="05000000000000000000" pitchFamily="2" charset="2"/>
              </a:rPr>
              <a:t> (priority 2)</a:t>
            </a:r>
          </a:p>
          <a:p>
            <a:pPr>
              <a:buSzPts val="2800"/>
            </a:pPr>
            <a:endParaRPr lang="en-US" sz="1400" dirty="0">
              <a:sym typeface="Wingdings" panose="05000000000000000000" pitchFamily="2" charset="2"/>
            </a:endParaRPr>
          </a:p>
          <a:p>
            <a:pPr>
              <a:buSzPts val="2800"/>
            </a:pPr>
            <a:endParaRPr lang="en-US" sz="1400" dirty="0">
              <a:sym typeface="Wingdings" panose="05000000000000000000" pitchFamily="2" charset="2"/>
            </a:endParaRPr>
          </a:p>
        </p:txBody>
      </p:sp>
      <p:pic>
        <p:nvPicPr>
          <p:cNvPr id="12" name="Picture 11">
            <a:extLst>
              <a:ext uri="{FF2B5EF4-FFF2-40B4-BE49-F238E27FC236}">
                <a16:creationId xmlns:a16="http://schemas.microsoft.com/office/drawing/2014/main" id="{13FE5F2D-64F0-38CD-8A4E-F7AE2377AC75}"/>
              </a:ext>
            </a:extLst>
          </p:cNvPr>
          <p:cNvPicPr>
            <a:picLocks noChangeAspect="1"/>
          </p:cNvPicPr>
          <p:nvPr/>
        </p:nvPicPr>
        <p:blipFill>
          <a:blip r:embed="rId7"/>
          <a:stretch>
            <a:fillRect/>
          </a:stretch>
        </p:blipFill>
        <p:spPr>
          <a:xfrm>
            <a:off x="7448194" y="1160858"/>
            <a:ext cx="2981464" cy="5258375"/>
          </a:xfrm>
          <a:prstGeom prst="rect">
            <a:avLst/>
          </a:prstGeom>
        </p:spPr>
      </p:pic>
    </p:spTree>
    <p:extLst>
      <p:ext uri="{BB962C8B-B14F-4D97-AF65-F5344CB8AC3E}">
        <p14:creationId xmlns:p14="http://schemas.microsoft.com/office/powerpoint/2010/main" val="705186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7DC42-72D2-B89C-F684-0E6E4F669EEA}"/>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58FE5743-7296-9CD7-6F44-B6BAFB137F6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A55264DD-6FBE-9819-1AE3-8875856A146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1F7A0A27-2014-204E-5180-302DCEAC1BA5}"/>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55BF3818-D99C-EA25-CF3D-8C2BB31DD7B2}"/>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6 | </a:t>
            </a:r>
            <a:r>
              <a:rPr lang="en-US" b="1" dirty="0"/>
              <a:t>Introduction of TestNG</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A6DA0254-6F3F-17DE-5FD2-34E29685A462}"/>
              </a:ext>
            </a:extLst>
          </p:cNvPr>
          <p:cNvSpPr>
            <a:spLocks noGrp="1"/>
          </p:cNvSpPr>
          <p:nvPr>
            <p:ph type="sldNum" sz="quarter" idx="15"/>
          </p:nvPr>
        </p:nvSpPr>
        <p:spPr/>
        <p:txBody>
          <a:bodyPr/>
          <a:lstStyle/>
          <a:p>
            <a:fld id="{0879F475-59B1-4993-848A-C2B683DE9AF5}" type="slidenum">
              <a:rPr lang="en-IN" smtClean="0"/>
              <a:pPr/>
              <a:t>30</a:t>
            </a:fld>
            <a:endParaRPr lang="en-IN" dirty="0"/>
          </a:p>
        </p:txBody>
      </p:sp>
      <p:pic>
        <p:nvPicPr>
          <p:cNvPr id="9" name="Graphic 8" descr="Idea outline">
            <a:extLst>
              <a:ext uri="{FF2B5EF4-FFF2-40B4-BE49-F238E27FC236}">
                <a16:creationId xmlns:a16="http://schemas.microsoft.com/office/drawing/2014/main" id="{1411E015-6EEC-282B-78D1-8A4FAAC200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7909CA8C-A47E-CAD6-1FB0-4370B03E08F0}"/>
              </a:ext>
            </a:extLst>
          </p:cNvPr>
          <p:cNvSpPr txBox="1">
            <a:spLocks/>
          </p:cNvSpPr>
          <p:nvPr/>
        </p:nvSpPr>
        <p:spPr>
          <a:xfrm>
            <a:off x="814368" y="1300986"/>
            <a:ext cx="9487872" cy="508718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800"/>
              <a:buNone/>
            </a:pPr>
            <a:r>
              <a:rPr lang="en-US" sz="1800" b="1" dirty="0"/>
              <a:t>                        </a:t>
            </a:r>
            <a:r>
              <a:rPr lang="en-US" sz="2000" b="1" dirty="0"/>
              <a:t>Introduction for TestNG on applications</a:t>
            </a:r>
            <a:endParaRPr lang="en-US" sz="1400" dirty="0">
              <a:sym typeface="Wingdings" panose="05000000000000000000" pitchFamily="2" charset="2"/>
            </a:endParaRPr>
          </a:p>
          <a:p>
            <a:pPr>
              <a:buSzPts val="2800"/>
              <a:buFont typeface="Wingdings" panose="05000000000000000000" pitchFamily="2" charset="2"/>
              <a:buChar char="à"/>
            </a:pPr>
            <a:r>
              <a:rPr lang="en-US" sz="1400" dirty="0">
                <a:sym typeface="Wingdings" panose="05000000000000000000" pitchFamily="2" charset="2"/>
              </a:rPr>
              <a:t>TestNG is a powerful testing framework for Java applications, designed to simplify and enhance the process of writing and running tests. </a:t>
            </a:r>
          </a:p>
          <a:p>
            <a:pPr>
              <a:buSzPts val="2800"/>
              <a:buFont typeface="Wingdings" panose="05000000000000000000" pitchFamily="2" charset="2"/>
              <a:buChar char="à"/>
            </a:pPr>
            <a:endParaRPr lang="en-US" sz="1400" dirty="0">
              <a:sym typeface="Wingdings" panose="05000000000000000000" pitchFamily="2" charset="2"/>
            </a:endParaRPr>
          </a:p>
          <a:p>
            <a:pPr>
              <a:buSzPts val="2800"/>
              <a:buFont typeface="Wingdings" panose="05000000000000000000" pitchFamily="2" charset="2"/>
              <a:buChar char="à"/>
            </a:pPr>
            <a:r>
              <a:rPr lang="en-US" sz="1400" dirty="0">
                <a:sym typeface="Wingdings" panose="05000000000000000000" pitchFamily="2" charset="2"/>
              </a:rPr>
              <a:t>It supports various types of testing, including unit, integration, and functional tests, making it a popular choice in automation, especially when paired with Selenium WebDriver. </a:t>
            </a:r>
          </a:p>
          <a:p>
            <a:pPr>
              <a:buSzPts val="2800"/>
              <a:buFont typeface="Wingdings" panose="05000000000000000000" pitchFamily="2" charset="2"/>
              <a:buChar char="à"/>
            </a:pPr>
            <a:endParaRPr lang="en-US" sz="1400" dirty="0">
              <a:sym typeface="Wingdings" panose="05000000000000000000" pitchFamily="2" charset="2"/>
            </a:endParaRPr>
          </a:p>
          <a:p>
            <a:pPr>
              <a:buSzPts val="2800"/>
              <a:buFont typeface="Wingdings" panose="05000000000000000000" pitchFamily="2" charset="2"/>
              <a:buChar char="à"/>
            </a:pPr>
            <a:r>
              <a:rPr lang="en-US" sz="1400" dirty="0">
                <a:sym typeface="Wingdings" panose="05000000000000000000" pitchFamily="2" charset="2"/>
              </a:rPr>
              <a:t>TestNG’s use of annotations, such as @Test, @BeforeMethod, and @AfterMethod, allows developers to define test methods and configurations in an organized way. It also provides advanced features like data-driven testing through @DataProvider, dependency testing, and parallel execution to optimize test performance.</a:t>
            </a:r>
          </a:p>
          <a:p>
            <a:pPr marL="0" indent="0">
              <a:buSzPts val="2800"/>
              <a:buNone/>
            </a:pPr>
            <a:endParaRPr lang="en-US" sz="1400" dirty="0">
              <a:sym typeface="Wingdings" panose="05000000000000000000" pitchFamily="2" charset="2"/>
            </a:endParaRPr>
          </a:p>
          <a:p>
            <a:pPr>
              <a:buSzPts val="2800"/>
              <a:buFont typeface="Wingdings" panose="05000000000000000000" pitchFamily="2" charset="2"/>
              <a:buChar char="à"/>
            </a:pPr>
            <a:r>
              <a:rPr lang="en-US" sz="1400" dirty="0">
                <a:sym typeface="Wingdings" panose="05000000000000000000" pitchFamily="2" charset="2"/>
              </a:rPr>
              <a:t>With TestNG, testers can create comprehensive test suites and manage test execution using an XML configuration file (testng.xml). This framework generates detailed reports that help in analyzing test results efficiently, highlighting any failures and passed tests. </a:t>
            </a:r>
          </a:p>
          <a:p>
            <a:pPr>
              <a:buSzPts val="2800"/>
              <a:buFont typeface="Wingdings" panose="05000000000000000000" pitchFamily="2" charset="2"/>
              <a:buChar char="à"/>
            </a:pPr>
            <a:endParaRPr lang="en-US" sz="1400" dirty="0">
              <a:sym typeface="Wingdings" panose="05000000000000000000" pitchFamily="2" charset="2"/>
            </a:endParaRPr>
          </a:p>
          <a:p>
            <a:pPr>
              <a:buSzPts val="2800"/>
              <a:buFont typeface="Wingdings" panose="05000000000000000000" pitchFamily="2" charset="2"/>
              <a:buChar char="à"/>
            </a:pPr>
            <a:r>
              <a:rPr lang="en-US" sz="1400" dirty="0">
                <a:sym typeface="Wingdings" panose="05000000000000000000" pitchFamily="2" charset="2"/>
              </a:rPr>
              <a:t>Its flexibility and robust features make TestNG a valuable tool for testing applications, ensuring code reliability and streamlining the testing lifecycle.</a:t>
            </a:r>
          </a:p>
          <a:p>
            <a:pPr>
              <a:buSzPts val="2800"/>
            </a:pPr>
            <a:endParaRPr lang="en-US" sz="1400" dirty="0">
              <a:sym typeface="Wingdings" panose="05000000000000000000" pitchFamily="2" charset="2"/>
            </a:endParaRPr>
          </a:p>
        </p:txBody>
      </p:sp>
    </p:spTree>
    <p:extLst>
      <p:ext uri="{BB962C8B-B14F-4D97-AF65-F5344CB8AC3E}">
        <p14:creationId xmlns:p14="http://schemas.microsoft.com/office/powerpoint/2010/main" val="808829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AFD58-BCCA-D423-DB9A-EEBDEB52CB0F}"/>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BE1C5EB-5DE1-212A-6725-83FD5D47301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A55264DD-6FBE-9819-1AE3-8875856A146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EC3FB9D-7097-7D22-2BE6-4F4D3BBA6FC0}"/>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822EF9ED-3009-D3C5-127F-364A8364AE38}"/>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7 | About Capstone Projects</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14C12C2E-58CA-3113-3C97-735D8BC3BCEF}"/>
              </a:ext>
            </a:extLst>
          </p:cNvPr>
          <p:cNvSpPr>
            <a:spLocks noGrp="1"/>
          </p:cNvSpPr>
          <p:nvPr>
            <p:ph type="sldNum" sz="quarter" idx="15"/>
          </p:nvPr>
        </p:nvSpPr>
        <p:spPr/>
        <p:txBody>
          <a:bodyPr/>
          <a:lstStyle/>
          <a:p>
            <a:fld id="{0879F475-59B1-4993-848A-C2B683DE9AF5}" type="slidenum">
              <a:rPr lang="en-IN" smtClean="0"/>
              <a:pPr/>
              <a:t>31</a:t>
            </a:fld>
            <a:endParaRPr lang="en-IN" dirty="0"/>
          </a:p>
        </p:txBody>
      </p:sp>
      <p:pic>
        <p:nvPicPr>
          <p:cNvPr id="9" name="Graphic 8" descr="Idea outline">
            <a:extLst>
              <a:ext uri="{FF2B5EF4-FFF2-40B4-BE49-F238E27FC236}">
                <a16:creationId xmlns:a16="http://schemas.microsoft.com/office/drawing/2014/main" id="{29052953-855E-ED8B-4199-EE4F31488E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ECCB3F80-0321-ECD2-605C-1BBF46007030}"/>
              </a:ext>
            </a:extLst>
          </p:cNvPr>
          <p:cNvSpPr txBox="1">
            <a:spLocks/>
          </p:cNvSpPr>
          <p:nvPr/>
        </p:nvSpPr>
        <p:spPr>
          <a:xfrm>
            <a:off x="814368" y="1300986"/>
            <a:ext cx="6549600" cy="508718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800"/>
              <a:buNone/>
            </a:pPr>
            <a:r>
              <a:rPr lang="en-US" sz="1800" b="1" dirty="0"/>
              <a:t>                      </a:t>
            </a:r>
            <a:r>
              <a:rPr lang="en-US" sz="2000" b="1" dirty="0"/>
              <a:t>Introduction for Capstone projects</a:t>
            </a:r>
          </a:p>
          <a:p>
            <a:pPr marL="0" indent="0">
              <a:buSzPts val="2800"/>
              <a:buNone/>
            </a:pPr>
            <a:endParaRPr lang="en-US" sz="1400" dirty="0">
              <a:sym typeface="Wingdings" panose="05000000000000000000" pitchFamily="2" charset="2"/>
            </a:endParaRPr>
          </a:p>
          <a:p>
            <a:pPr>
              <a:buSzPts val="2800"/>
              <a:buFont typeface="Wingdings" panose="05000000000000000000" pitchFamily="2" charset="2"/>
              <a:buChar char="à"/>
            </a:pPr>
            <a:r>
              <a:rPr lang="en-US" sz="1400" dirty="0">
                <a:sym typeface="Wingdings" panose="05000000000000000000" pitchFamily="2" charset="2"/>
              </a:rPr>
              <a:t>Our capstone project is an exciting opportunity to apply our learning in a practical context, and we have carefully selected a team to tackle it. Our group, comprised of motivated and skilled members, has chosen to work on a set of five challenging projects provided by our instructor. </a:t>
            </a:r>
          </a:p>
          <a:p>
            <a:pPr marL="0" indent="0">
              <a:buSzPts val="2800"/>
              <a:buNone/>
            </a:pPr>
            <a:endParaRPr lang="en-US" sz="1400" dirty="0">
              <a:sym typeface="Wingdings" panose="05000000000000000000" pitchFamily="2" charset="2"/>
            </a:endParaRPr>
          </a:p>
          <a:p>
            <a:pPr>
              <a:buSzPts val="2800"/>
              <a:buFont typeface="Wingdings" panose="05000000000000000000" pitchFamily="2" charset="2"/>
              <a:buChar char="à"/>
            </a:pPr>
            <a:r>
              <a:rPr lang="en-US" sz="1400" dirty="0">
                <a:sym typeface="Wingdings" panose="05000000000000000000" pitchFamily="2" charset="2"/>
              </a:rPr>
              <a:t>These include writing and executing test cases for the IRCTC application, performing automation testing on various applications, conducting thorough database testing, and developing a comprehensive test plan for the Axis Bank login page application. </a:t>
            </a:r>
          </a:p>
          <a:p>
            <a:pPr marL="0" indent="0">
              <a:buSzPts val="2800"/>
              <a:buNone/>
            </a:pPr>
            <a:endParaRPr lang="en-US" sz="1400" dirty="0">
              <a:sym typeface="Wingdings" panose="05000000000000000000" pitchFamily="2" charset="2"/>
            </a:endParaRPr>
          </a:p>
          <a:p>
            <a:pPr>
              <a:buSzPts val="2800"/>
              <a:buFont typeface="Wingdings" panose="05000000000000000000" pitchFamily="2" charset="2"/>
              <a:buChar char="à"/>
            </a:pPr>
            <a:r>
              <a:rPr lang="en-US" sz="1400" dirty="0">
                <a:sym typeface="Wingdings" panose="05000000000000000000" pitchFamily="2" charset="2"/>
              </a:rPr>
              <a:t>Each team member has been assigned specific tasks based on their strengths and expertise to ensure effective collaboration and optimal workflow.</a:t>
            </a:r>
          </a:p>
          <a:p>
            <a:pPr marL="0" indent="0">
              <a:buSzPts val="2800"/>
              <a:buNone/>
            </a:pPr>
            <a:r>
              <a:rPr lang="en-US" sz="1400" dirty="0">
                <a:sym typeface="Wingdings" panose="05000000000000000000" pitchFamily="2" charset="2"/>
              </a:rPr>
              <a:t> </a:t>
            </a:r>
          </a:p>
          <a:p>
            <a:pPr>
              <a:buSzPts val="2800"/>
              <a:buFont typeface="Wingdings" panose="05000000000000000000" pitchFamily="2" charset="2"/>
              <a:buChar char="à"/>
            </a:pPr>
            <a:r>
              <a:rPr lang="en-US" sz="1400" dirty="0">
                <a:sym typeface="Wingdings" panose="05000000000000000000" pitchFamily="2" charset="2"/>
              </a:rPr>
              <a:t>By dividing the workload strategically, we aim to cover all aspects of these projects, from test case documentation and script writing to execution and result analysis, thereby enhancing our skills in automation and database testing.</a:t>
            </a:r>
          </a:p>
          <a:p>
            <a:pPr marL="0" indent="0">
              <a:buSzPts val="2800"/>
              <a:buNone/>
            </a:pPr>
            <a:endParaRPr lang="en-US" sz="1400" dirty="0">
              <a:sym typeface="Wingdings" panose="05000000000000000000" pitchFamily="2" charset="2"/>
            </a:endParaRPr>
          </a:p>
        </p:txBody>
      </p:sp>
      <p:pic>
        <p:nvPicPr>
          <p:cNvPr id="1028" name="Picture 4" descr="How to build an unbeatable team spirit">
            <a:extLst>
              <a:ext uri="{FF2B5EF4-FFF2-40B4-BE49-F238E27FC236}">
                <a16:creationId xmlns:a16="http://schemas.microsoft.com/office/drawing/2014/main" id="{F3BAF9AD-0E40-5B9A-1549-23C3F604D65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653" r="25448"/>
          <a:stretch/>
        </p:blipFill>
        <p:spPr bwMode="auto">
          <a:xfrm>
            <a:off x="7933060" y="2043922"/>
            <a:ext cx="3444572" cy="3595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525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99F5D-640E-BCBF-9161-06E62DD62DC3}"/>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B571D089-339F-0976-4836-C5FAC5CF65A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1BE1C5EB-5DE1-212A-6725-83FD5D47301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0CDCEF32-A617-CDBA-4788-A052622115CC}"/>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0A0CE703-F70D-0456-7C45-FDC28F00A28A}"/>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8 | About Capstone Projects</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75C0B6D5-9EA6-57F3-6503-FDE1D605F0D9}"/>
              </a:ext>
            </a:extLst>
          </p:cNvPr>
          <p:cNvSpPr>
            <a:spLocks noGrp="1"/>
          </p:cNvSpPr>
          <p:nvPr>
            <p:ph type="sldNum" sz="quarter" idx="15"/>
          </p:nvPr>
        </p:nvSpPr>
        <p:spPr/>
        <p:txBody>
          <a:bodyPr/>
          <a:lstStyle/>
          <a:p>
            <a:fld id="{0879F475-59B1-4993-848A-C2B683DE9AF5}" type="slidenum">
              <a:rPr lang="en-IN" smtClean="0"/>
              <a:pPr/>
              <a:t>32</a:t>
            </a:fld>
            <a:endParaRPr lang="en-IN" dirty="0"/>
          </a:p>
        </p:txBody>
      </p:sp>
      <p:pic>
        <p:nvPicPr>
          <p:cNvPr id="9" name="Graphic 8" descr="Idea outline">
            <a:extLst>
              <a:ext uri="{FF2B5EF4-FFF2-40B4-BE49-F238E27FC236}">
                <a16:creationId xmlns:a16="http://schemas.microsoft.com/office/drawing/2014/main" id="{BEAB2034-03D0-435D-3637-9DDEE7645B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A7CE534E-0272-6D3B-A3DE-295C461507A8}"/>
              </a:ext>
            </a:extLst>
          </p:cNvPr>
          <p:cNvSpPr txBox="1">
            <a:spLocks/>
          </p:cNvSpPr>
          <p:nvPr/>
        </p:nvSpPr>
        <p:spPr>
          <a:xfrm>
            <a:off x="814368" y="1670620"/>
            <a:ext cx="10046672" cy="4717553"/>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800"/>
              <a:buNone/>
            </a:pPr>
            <a:r>
              <a:rPr lang="en-US" sz="1800" b="1" dirty="0"/>
              <a:t>                                        </a:t>
            </a:r>
            <a:r>
              <a:rPr lang="en-US" sz="2000" b="1" dirty="0"/>
              <a:t>Introduction for Capstone projects</a:t>
            </a:r>
            <a:endParaRPr lang="en-US" sz="1400" dirty="0">
              <a:sym typeface="Wingdings" panose="05000000000000000000" pitchFamily="2" charset="2"/>
            </a:endParaRPr>
          </a:p>
          <a:p>
            <a:pPr>
              <a:buSzPts val="2800"/>
              <a:buFont typeface="Wingdings" panose="05000000000000000000" pitchFamily="2" charset="2"/>
              <a:buChar char="à"/>
            </a:pPr>
            <a:r>
              <a:rPr lang="en-US" sz="1600" dirty="0"/>
              <a:t>Today, our team focused on one of our capstone projects involving the IRCTC login page. We collaborated closely to test high-level scenarios, ensuring that each member had a clear understanding of their part and the overall workflow. This collaborative approach allowed us to share insights, learn from each other, and enhance our testing process. </a:t>
            </a:r>
          </a:p>
          <a:p>
            <a:pPr>
              <a:buSzPts val="2800"/>
              <a:buFont typeface="Wingdings" panose="05000000000000000000" pitchFamily="2" charset="2"/>
              <a:buChar char="à"/>
            </a:pPr>
            <a:r>
              <a:rPr lang="en-US" sz="1600" dirty="0"/>
              <a:t>By discussing each step person-to-person, we strengthened our collective knowledge and refined our strategies for executing test cases effectively. This hands-on experience was invaluable for deepening our understanding of testing complex application functionalities.</a:t>
            </a:r>
            <a:endParaRPr lang="en-US" sz="1400" dirty="0">
              <a:sym typeface="Wingdings" panose="05000000000000000000" pitchFamily="2" charset="2"/>
            </a:endParaRPr>
          </a:p>
          <a:p>
            <a:pPr marL="0" indent="0">
              <a:buSzPts val="2800"/>
              <a:buNone/>
            </a:pPr>
            <a:endParaRPr lang="en-US" sz="1400" dirty="0">
              <a:sym typeface="Wingdings" panose="05000000000000000000" pitchFamily="2" charset="2"/>
            </a:endParaRPr>
          </a:p>
        </p:txBody>
      </p:sp>
      <p:pic>
        <p:nvPicPr>
          <p:cNvPr id="5" name="Picture 4">
            <a:extLst>
              <a:ext uri="{FF2B5EF4-FFF2-40B4-BE49-F238E27FC236}">
                <a16:creationId xmlns:a16="http://schemas.microsoft.com/office/drawing/2014/main" id="{C535CCB0-255B-8F40-E9A1-7DD510ED587C}"/>
              </a:ext>
            </a:extLst>
          </p:cNvPr>
          <p:cNvPicPr>
            <a:picLocks noChangeAspect="1"/>
          </p:cNvPicPr>
          <p:nvPr/>
        </p:nvPicPr>
        <p:blipFill>
          <a:blip r:embed="rId7"/>
          <a:srcRect t="29877"/>
          <a:stretch/>
        </p:blipFill>
        <p:spPr>
          <a:xfrm>
            <a:off x="1635760" y="3863504"/>
            <a:ext cx="8203184" cy="2515794"/>
          </a:xfrm>
          <a:prstGeom prst="rect">
            <a:avLst/>
          </a:prstGeom>
        </p:spPr>
      </p:pic>
    </p:spTree>
    <p:extLst>
      <p:ext uri="{BB962C8B-B14F-4D97-AF65-F5344CB8AC3E}">
        <p14:creationId xmlns:p14="http://schemas.microsoft.com/office/powerpoint/2010/main" val="3768102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33</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60425"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effectLst>
                  <a:outerShdw blurRad="38100" dist="38100" dir="2700000" algn="tl">
                    <a:srgbClr val="000000">
                      <a:alpha val="43137"/>
                    </a:srgbClr>
                  </a:outerShdw>
                </a:effectLst>
              </a:rPr>
              <a:t>Actions planned for the new learning or overcoming the challenge:</a:t>
            </a:r>
          </a:p>
          <a:p>
            <a:pPr algn="ctr"/>
            <a:r>
              <a:rPr lang="en-US" dirty="0">
                <a:effectLst>
                  <a:outerShdw blurRad="38100" dist="38100" dir="2700000" algn="tl">
                    <a:srgbClr val="000000">
                      <a:alpha val="43137"/>
                    </a:srgbClr>
                  </a:outerShdw>
                </a:effectLst>
              </a:rPr>
              <a:t>Maintaining the proper documentation of all the topics covered which would help as a reference.</a:t>
            </a:r>
          </a:p>
          <a:p>
            <a:pPr algn="ctr"/>
            <a:r>
              <a:rPr lang="en-US" dirty="0">
                <a:effectLst>
                  <a:outerShdw blurRad="38100" dist="38100" dir="2700000" algn="tl">
                    <a:srgbClr val="000000">
                      <a:alpha val="43137"/>
                    </a:srgbClr>
                  </a:outerShdw>
                </a:effectLst>
              </a:rPr>
              <a:t>Practicing the concepts on a regular basis.</a:t>
            </a:r>
          </a:p>
          <a:p>
            <a:pPr algn="ctr"/>
            <a:r>
              <a:rPr lang="en-US" dirty="0">
                <a:effectLst>
                  <a:outerShdw blurRad="38100" dist="38100" dir="2700000" algn="tl">
                    <a:srgbClr val="000000">
                      <a:alpha val="43137"/>
                    </a:srgbClr>
                  </a:outerShdw>
                </a:effectLst>
              </a:rPr>
              <a:t>To understand the concepts in depth and improving the progress.</a:t>
            </a: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The planned timeline to implement the actions:</a:t>
            </a:r>
            <a:br>
              <a:rPr lang="en-US" sz="2000" dirty="0">
                <a:effectLst>
                  <a:outerShdw blurRad="38100" dist="38100" dir="2700000" algn="tl">
                    <a:srgbClr val="000000">
                      <a:alpha val="43137"/>
                    </a:srgbClr>
                  </a:outerShdw>
                </a:effectLst>
              </a:rPr>
            </a:br>
            <a:endParaRPr lang="en-US" sz="2000" dirty="0">
              <a:effectLst>
                <a:outerShdw blurRad="38100" dist="38100" dir="2700000" algn="tl">
                  <a:srgbClr val="000000">
                    <a:alpha val="43137"/>
                  </a:srgbClr>
                </a:outerShdw>
              </a:effectLst>
            </a:endParaRPr>
          </a:p>
          <a:p>
            <a:pPr algn="ctr"/>
            <a:r>
              <a:rPr lang="en-US" sz="1800" dirty="0">
                <a:effectLst>
                  <a:outerShdw blurRad="38100" dist="38100" dir="2700000" algn="tl">
                    <a:srgbClr val="000000">
                      <a:alpha val="43137"/>
                    </a:srgbClr>
                  </a:outerShdw>
                </a:effectLst>
              </a:rPr>
              <a:t>Dedicated timeslots for practicing the concepts.</a:t>
            </a:r>
          </a:p>
          <a:p>
            <a:pPr algn="ctr"/>
            <a:r>
              <a:rPr lang="en-US" sz="1800" dirty="0">
                <a:effectLst>
                  <a:outerShdw blurRad="38100" dist="38100" dir="2700000" algn="tl">
                    <a:srgbClr val="000000">
                      <a:alpha val="43137"/>
                    </a:srgbClr>
                  </a:outerShdw>
                </a:effectLst>
              </a:rPr>
              <a:t>Focusing on daily progress.</a:t>
            </a:r>
          </a:p>
          <a:p>
            <a:pPr algn="ctr"/>
            <a:r>
              <a:rPr lang="en-US" sz="1800" dirty="0">
                <a:effectLst>
                  <a:outerShdw blurRad="38100" dist="38100" dir="2700000" algn="tl">
                    <a:srgbClr val="000000">
                      <a:alpha val="43137"/>
                    </a:srgbClr>
                  </a:outerShdw>
                </a:effectLst>
              </a:rPr>
              <a:t>Practical implementation of the concepts thought.</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Status of the same by the end of the week:</a:t>
            </a:r>
            <a:br>
              <a:rPr lang="en-US" sz="2000" dirty="0">
                <a:effectLst>
                  <a:outerShdw blurRad="38100" dist="38100" dir="2700000" algn="tl">
                    <a:srgbClr val="000000">
                      <a:alpha val="43137"/>
                    </a:srgbClr>
                  </a:outerShdw>
                </a:effectLst>
              </a:rPr>
            </a:br>
            <a:endParaRPr lang="en-US" sz="2000" dirty="0">
              <a:effectLst>
                <a:outerShdw blurRad="38100" dist="38100" dir="2700000" algn="tl">
                  <a:srgbClr val="000000">
                    <a:alpha val="43137"/>
                  </a:srgbClr>
                </a:outerShdw>
              </a:effectLst>
            </a:endParaRPr>
          </a:p>
          <a:p>
            <a:r>
              <a:rPr lang="en-IN" sz="2000" dirty="0">
                <a:effectLst>
                  <a:outerShdw blurRad="38100" dist="38100" dir="2700000" algn="tl">
                    <a:srgbClr val="000000">
                      <a:alpha val="43137"/>
                    </a:srgbClr>
                  </a:outerShdw>
                </a:effectLst>
                <a:latin typeface="Aptos" panose="020B0004020202020204" pitchFamily="34" charset="0"/>
              </a:rPr>
              <a:t>Initial practice </a:t>
            </a:r>
          </a:p>
          <a:p>
            <a:r>
              <a:rPr lang="en-IN" sz="2000" dirty="0">
                <a:effectLst>
                  <a:outerShdw blurRad="38100" dist="38100" dir="2700000" algn="tl">
                    <a:srgbClr val="000000">
                      <a:alpha val="43137"/>
                    </a:srgbClr>
                  </a:outerShdw>
                </a:effectLst>
                <a:latin typeface="Aptos" panose="020B0004020202020204" pitchFamily="34" charset="0"/>
              </a:rPr>
              <a:t>Reflected progress</a:t>
            </a:r>
          </a:p>
          <a:p>
            <a:r>
              <a:rPr lang="en-IN" sz="2000" dirty="0">
                <a:effectLst>
                  <a:outerShdw blurRad="38100" dist="38100" dir="2700000" algn="tl">
                    <a:srgbClr val="000000">
                      <a:alpha val="43137"/>
                    </a:srgbClr>
                  </a:outerShdw>
                </a:effectLst>
                <a:latin typeface="Aptos" panose="020B0004020202020204" pitchFamily="34" charset="0"/>
              </a:rPr>
              <a:t> Implementation</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a:xfrm>
            <a:off x="440683" y="866699"/>
            <a:ext cx="11260278" cy="713216"/>
          </a:xfrm>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35</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374569" y="1875607"/>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6" name="TextBox 5">
            <a:extLst>
              <a:ext uri="{FF2B5EF4-FFF2-40B4-BE49-F238E27FC236}">
                <a16:creationId xmlns:a16="http://schemas.microsoft.com/office/drawing/2014/main" id="{8108432C-0D27-14C1-505A-5582C5C687F5}"/>
              </a:ext>
            </a:extLst>
          </p:cNvPr>
          <p:cNvSpPr txBox="1"/>
          <p:nvPr/>
        </p:nvSpPr>
        <p:spPr>
          <a:xfrm>
            <a:off x="440683" y="1981530"/>
            <a:ext cx="5587692" cy="3970318"/>
          </a:xfrm>
          <a:prstGeom prst="rect">
            <a:avLst/>
          </a:prstGeom>
          <a:noFill/>
        </p:spPr>
        <p:txBody>
          <a:bodyPr wrap="square" rtlCol="0">
            <a:spAutoFit/>
          </a:bodyPr>
          <a:lstStyle/>
          <a:p>
            <a:r>
              <a:rPr lang="en-US" sz="1400" b="1" dirty="0"/>
              <a:t>Details of the group activity:</a:t>
            </a:r>
          </a:p>
          <a:p>
            <a:r>
              <a:rPr lang="en-US" sz="1400" dirty="0"/>
              <a:t>	</a:t>
            </a:r>
            <a:endParaRPr lang="en-US" sz="1600" dirty="0"/>
          </a:p>
          <a:p>
            <a:r>
              <a:rPr lang="en-US" sz="1600" dirty="0"/>
              <a:t>In our breakout session, we were divided into teams of 10 members, each assigned to identify various test cases on the Axis Internet Banking site. Tasks were then broken down into smaller sections and distributed among team members, where each of us was responsible for exploring different test case implementations. Every team member actively contributed, and we successfully identified a comprehensive set of test cases.</a:t>
            </a:r>
          </a:p>
          <a:p>
            <a:r>
              <a:rPr lang="en-US" sz="1600" dirty="0"/>
              <a:t>Our trainer later reviewed the work, appreciating the team's efforts in finding unique and diverse test cases. This activity reinforced the significance of teamwork in achieving more productive results. Additionally, it deepened our understanding of the testing concepts, allowing us to grasp them more effectively.</a:t>
            </a:r>
          </a:p>
        </p:txBody>
      </p:sp>
      <p:pic>
        <p:nvPicPr>
          <p:cNvPr id="4098" name="Picture 2" descr="Spelling Games for Kids | Learn ...">
            <a:extLst>
              <a:ext uri="{FF2B5EF4-FFF2-40B4-BE49-F238E27FC236}">
                <a16:creationId xmlns:a16="http://schemas.microsoft.com/office/drawing/2014/main" id="{7B48670E-EC39-9BDD-6E0F-D66E2A231F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0466" y="2266270"/>
            <a:ext cx="5413362" cy="333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838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a:xfrm>
            <a:off x="4791710" y="457869"/>
            <a:ext cx="5204060" cy="713216"/>
          </a:xfrm>
        </p:spPr>
        <p:txBody>
          <a:bodyPr vert="horz" anchor="ctr">
            <a:noAutofit/>
          </a:bodyPr>
          <a:lstStyle/>
          <a:p>
            <a:r>
              <a:rPr lang="en-US" sz="3200" b="1" dirty="0">
                <a:effectLst>
                  <a:outerShdw blurRad="38100" dist="38100" dir="2700000" algn="tl">
                    <a:srgbClr val="000000">
                      <a:alpha val="43137"/>
                    </a:srgbClr>
                  </a:outerShdw>
                </a:effectLst>
                <a:latin typeface="+mn-lt"/>
                <a:cs typeface="+mj-cs"/>
              </a:rPr>
              <a:t>Summary</a:t>
            </a:r>
            <a:endParaRPr lang="en-IN" sz="44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36</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463550" y="1312673"/>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b="1" dirty="0"/>
              <a:t>Quick summary:</a:t>
            </a:r>
          </a:p>
          <a:p>
            <a:pPr marL="914400" lvl="2" indent="0">
              <a:lnSpc>
                <a:spcPct val="100000"/>
              </a:lnSpc>
              <a:buNone/>
            </a:pPr>
            <a:r>
              <a:rPr lang="en-US" dirty="0"/>
              <a:t>Last week training covered key concepts in software development and quality assurance, including Starting with Automation Testing fundamentals, you explored the installation of Selenium and an introduction to Selenium WebDriver, delving into basics of Selenium with Java code for testing web applications, including actions like mouse events and clicks. In the Axis Bank QA processes, emphasis was on their Treasury Department and Testing Center of Excellence (</a:t>
            </a:r>
            <a:r>
              <a:rPr lang="en-US" dirty="0" err="1"/>
              <a:t>TCoE</a:t>
            </a:r>
            <a:r>
              <a:rPr lang="en-US" dirty="0"/>
              <a:t>), highlighting their structured approach to quality. You also touched on payments and cards systems, introducing Postman for API testing and covering the basics of TestNG, a testing framework that enhances structured and scalable test automation. These topics together provide a strong foundation in automation testing tools and techniques. TestNG is a robust testing framework for Java that supports various testing types, including unit and integration testing, with features like annotations, parallel execution, and data-driven testing. </a:t>
            </a:r>
          </a:p>
          <a:p>
            <a:pPr marL="914400" lvl="2" indent="0">
              <a:lnSpc>
                <a:spcPct val="100000"/>
              </a:lnSpc>
              <a:buNone/>
            </a:pPr>
            <a:r>
              <a:rPr lang="en-US" b="1" dirty="0"/>
              <a:t>Next week, Next week we are focusing of on more </a:t>
            </a:r>
            <a:r>
              <a:rPr lang="en-IN" b="1" dirty="0"/>
              <a:t>CAPSTONE (Introduction, Briefing, Initiation)</a:t>
            </a:r>
          </a:p>
          <a:p>
            <a:pPr marL="914400" lvl="2" indent="0">
              <a:lnSpc>
                <a:spcPct val="100000"/>
              </a:lnSpc>
              <a:buNone/>
            </a:pPr>
            <a:r>
              <a:rPr lang="en-IN" b="1" dirty="0"/>
              <a:t>One by one projects and presentation on projects ………..</a:t>
            </a:r>
            <a:endParaRPr lang="en-US" b="1" dirty="0"/>
          </a:p>
        </p:txBody>
      </p:sp>
    </p:spTree>
    <p:extLst>
      <p:ext uri="{BB962C8B-B14F-4D97-AF65-F5344CB8AC3E}">
        <p14:creationId xmlns:p14="http://schemas.microsoft.com/office/powerpoint/2010/main" val="3865850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1089529"/>
          </a:xfrm>
        </p:spPr>
        <p:txBody>
          <a:bodyPr/>
          <a:lstStyle/>
          <a:p>
            <a:pPr algn="ctr"/>
            <a:r>
              <a:rPr lang="en-US" sz="7200" dirty="0">
                <a:solidFill>
                  <a:srgbClr val="FF0000"/>
                </a:solidFill>
              </a:rPr>
              <a:t>Thank</a:t>
            </a:r>
            <a:r>
              <a:rPr lang="en-US" sz="4000" dirty="0">
                <a:solidFill>
                  <a:srgbClr val="FF0000"/>
                </a:solidFill>
              </a:rPr>
              <a:t> </a:t>
            </a:r>
            <a:r>
              <a:rPr lang="en-US" sz="6600" dirty="0">
                <a:solidFill>
                  <a:srgbClr val="FF0000"/>
                </a:solidFill>
              </a:rPr>
              <a:t>You</a:t>
            </a:r>
            <a:endParaRPr lang="en-US" sz="4000" dirty="0">
              <a:solidFill>
                <a:srgbClr val="FF0000"/>
              </a:solidFill>
            </a:endParaRPr>
          </a:p>
        </p:txBody>
      </p:sp>
    </p:spTree>
    <p:extLst>
      <p:ext uri="{BB962C8B-B14F-4D97-AF65-F5344CB8AC3E}">
        <p14:creationId xmlns:p14="http://schemas.microsoft.com/office/powerpoint/2010/main" val="380597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B3D00-0E82-6CA0-7D08-BA0240CD39CF}"/>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F83CADF6-0193-CD96-9574-67712EA8F1F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9BBFF80C-0997-7253-CB08-C37165BFF6C7}"/>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031D973F-3FB8-C96E-7FFE-8BAB4BB8A573}"/>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1 | </a:t>
            </a:r>
            <a:r>
              <a:rPr lang="en-US" sz="2800" b="1" dirty="0"/>
              <a:t>Automation Testing….</a:t>
            </a:r>
            <a:r>
              <a:rPr lang="en-US" sz="2800" dirty="0"/>
              <a:t> </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9783DF83-D968-5400-E27B-C2F2C255C7DE}"/>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10D1B545-E762-60DA-53DF-AA445B9802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B76D6041-4B23-F79A-536F-538041CBDE2A}"/>
              </a:ext>
            </a:extLst>
          </p:cNvPr>
          <p:cNvSpPr txBox="1">
            <a:spLocks/>
          </p:cNvSpPr>
          <p:nvPr/>
        </p:nvSpPr>
        <p:spPr>
          <a:xfrm>
            <a:off x="668065" y="1751925"/>
            <a:ext cx="5653806" cy="429530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b="1" dirty="0"/>
          </a:p>
          <a:p>
            <a:pPr marL="228600" indent="-228600" algn="l" rtl="0" eaLnBrk="1" latinLnBrk="0" hangingPunct="1">
              <a:lnSpc>
                <a:spcPct val="90000"/>
              </a:lnSpc>
              <a:spcBef>
                <a:spcPts val="1000"/>
              </a:spcBef>
              <a:spcAft>
                <a:spcPts val="0"/>
              </a:spcAft>
              <a:buClrTx/>
              <a:buSzPts val="2800"/>
              <a:buFont typeface="Arial" panose="020B0604020202020204" pitchFamily="34" charset="0"/>
              <a:buChar char="•"/>
            </a:pPr>
            <a:r>
              <a:rPr lang="en-US" b="1" dirty="0"/>
              <a:t>Automation Testing</a:t>
            </a:r>
            <a:r>
              <a:rPr lang="en-US" dirty="0"/>
              <a:t> is a software testing technique that uses automated tools and scripts to perform tests. Instead of manually executing test cases, automation tests help in repeating test scenarios frequently and at a larger scale with greater accuracy.</a:t>
            </a:r>
          </a:p>
          <a:p>
            <a:pPr>
              <a:buFont typeface="Arial" panose="020B0604020202020204" pitchFamily="34" charset="0"/>
              <a:buChar char="•"/>
            </a:pPr>
            <a:r>
              <a:rPr lang="en-US" b="1" dirty="0"/>
              <a:t>Faster Execution</a:t>
            </a:r>
            <a:r>
              <a:rPr lang="en-US" dirty="0"/>
              <a:t>: Automated tests can be run much faster than manual tests.</a:t>
            </a:r>
          </a:p>
          <a:p>
            <a:pPr>
              <a:buFont typeface="Arial" panose="020B0604020202020204" pitchFamily="34" charset="0"/>
              <a:buChar char="•"/>
            </a:pPr>
            <a:r>
              <a:rPr lang="en-US" b="1" dirty="0"/>
              <a:t>Reusability</a:t>
            </a:r>
            <a:r>
              <a:rPr lang="en-US" dirty="0"/>
              <a:t>: Once written, test scripts can be reused multiple times.</a:t>
            </a:r>
          </a:p>
          <a:p>
            <a:pPr>
              <a:buFont typeface="Arial" panose="020B0604020202020204" pitchFamily="34" charset="0"/>
              <a:buChar char="•"/>
            </a:pPr>
            <a:r>
              <a:rPr lang="en-US" b="1" dirty="0"/>
              <a:t>Reliability</a:t>
            </a:r>
            <a:r>
              <a:rPr lang="en-US" dirty="0"/>
              <a:t>: It eliminates human error in test execution.</a:t>
            </a:r>
          </a:p>
          <a:p>
            <a:pPr>
              <a:buFont typeface="Arial" panose="020B0604020202020204" pitchFamily="34" charset="0"/>
              <a:buChar char="•"/>
            </a:pPr>
            <a:r>
              <a:rPr lang="en-US" b="1" dirty="0"/>
              <a:t>Cost-effective</a:t>
            </a:r>
            <a:r>
              <a:rPr lang="en-US" dirty="0"/>
              <a:t>: In the long run, automating tests reduces costs, especially for regression testing.</a:t>
            </a:r>
          </a:p>
          <a:p>
            <a:pPr>
              <a:buFont typeface="Arial" panose="020B0604020202020204" pitchFamily="34" charset="0"/>
              <a:buChar char="•"/>
            </a:pPr>
            <a:r>
              <a:rPr lang="en-US" b="1" dirty="0"/>
              <a:t>Continuous Integration</a:t>
            </a:r>
            <a:r>
              <a:rPr lang="en-US" dirty="0"/>
              <a:t>: Automation supports continuous testing during development cycles.</a:t>
            </a:r>
          </a:p>
          <a:p>
            <a:pPr marL="0" indent="0" algn="l" rtl="0" eaLnBrk="1" latinLnBrk="0" hangingPunct="1">
              <a:lnSpc>
                <a:spcPct val="90000"/>
              </a:lnSpc>
              <a:spcBef>
                <a:spcPts val="1000"/>
              </a:spcBef>
              <a:spcAft>
                <a:spcPts val="0"/>
              </a:spcAft>
              <a:buClrTx/>
              <a:buSzPts val="2800"/>
              <a:buNone/>
            </a:pPr>
            <a:endParaRPr lang="en-US" b="1" dirty="0"/>
          </a:p>
        </p:txBody>
      </p:sp>
      <p:pic>
        <p:nvPicPr>
          <p:cNvPr id="2050" name="Picture 2" descr="Top 7 Free Automation Testing Tools ...">
            <a:extLst>
              <a:ext uri="{FF2B5EF4-FFF2-40B4-BE49-F238E27FC236}">
                <a16:creationId xmlns:a16="http://schemas.microsoft.com/office/drawing/2014/main" id="{A3BA8710-DA1A-8ACF-901C-E09365F5E4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6063" y="2573227"/>
            <a:ext cx="3657105" cy="2433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644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1 | </a:t>
            </a:r>
            <a:r>
              <a:rPr lang="en-IN" sz="2800" b="1" dirty="0"/>
              <a:t>Introduction to Selenium</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50A80204-89C8-5DE4-AE43-865EBCE4B1EE}"/>
              </a:ext>
            </a:extLst>
          </p:cNvPr>
          <p:cNvSpPr txBox="1">
            <a:spLocks/>
          </p:cNvSpPr>
          <p:nvPr/>
        </p:nvSpPr>
        <p:spPr>
          <a:xfrm>
            <a:off x="668065" y="1751925"/>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b="1" dirty="0"/>
          </a:p>
          <a:p>
            <a:pPr marL="228600" indent="-228600" algn="l" rtl="0" eaLnBrk="1" latinLnBrk="0" hangingPunct="1">
              <a:lnSpc>
                <a:spcPct val="90000"/>
              </a:lnSpc>
              <a:spcBef>
                <a:spcPts val="1000"/>
              </a:spcBef>
              <a:spcAft>
                <a:spcPts val="0"/>
              </a:spcAft>
              <a:buClrTx/>
              <a:buSzPts val="2800"/>
              <a:buFont typeface="Arial" panose="020B0604020202020204" pitchFamily="34" charset="0"/>
              <a:buChar char="•"/>
            </a:pPr>
            <a:r>
              <a:rPr lang="en-US" sz="1800" dirty="0"/>
              <a:t>Selenium is a popular tool for automating web browser tasks, often used in software testing (QA).</a:t>
            </a:r>
          </a:p>
          <a:p>
            <a:pPr marL="228600" indent="-228600" algn="l" rtl="0" eaLnBrk="1" latinLnBrk="0" hangingPunct="1">
              <a:lnSpc>
                <a:spcPct val="90000"/>
              </a:lnSpc>
              <a:spcBef>
                <a:spcPts val="1000"/>
              </a:spcBef>
              <a:spcAft>
                <a:spcPts val="0"/>
              </a:spcAft>
              <a:buClrTx/>
              <a:buSzPts val="2800"/>
              <a:buFont typeface="Arial" panose="020B0604020202020204" pitchFamily="34" charset="0"/>
              <a:buChar char="•"/>
            </a:pPr>
            <a:r>
              <a:rPr lang="en-US" sz="1800" dirty="0"/>
              <a:t> It allows testers to simulate user interactions like clicking buttons, entering text, or navigating between pages. Selenium supports multiple programming languages (Java etc.) and works with various browsers like Chrome, Firefox, and Safari. </a:t>
            </a:r>
          </a:p>
          <a:p>
            <a:pPr marL="228600" indent="-228600" algn="l" rtl="0" eaLnBrk="1" latinLnBrk="0" hangingPunct="1">
              <a:lnSpc>
                <a:spcPct val="90000"/>
              </a:lnSpc>
              <a:spcBef>
                <a:spcPts val="1000"/>
              </a:spcBef>
              <a:spcAft>
                <a:spcPts val="0"/>
              </a:spcAft>
              <a:buClrTx/>
              <a:buSzPts val="2800"/>
              <a:buFont typeface="Arial" panose="020B0604020202020204" pitchFamily="34" charset="0"/>
              <a:buChar char="•"/>
            </a:pPr>
            <a:r>
              <a:rPr lang="en-US" sz="1800" dirty="0"/>
              <a:t>It’s widely used for functional testing to verify that web applications behave as expected. Selenium WebDriver, a key component, controls the browser at a high level. </a:t>
            </a:r>
          </a:p>
          <a:p>
            <a:pPr marL="228600" indent="-228600" algn="l" rtl="0" eaLnBrk="1" latinLnBrk="0" hangingPunct="1">
              <a:lnSpc>
                <a:spcPct val="90000"/>
              </a:lnSpc>
              <a:spcBef>
                <a:spcPts val="1000"/>
              </a:spcBef>
              <a:spcAft>
                <a:spcPts val="0"/>
              </a:spcAft>
              <a:buClrTx/>
              <a:buSzPts val="2800"/>
              <a:buFont typeface="Arial" panose="020B0604020202020204" pitchFamily="34" charset="0"/>
              <a:buChar char="•"/>
            </a:pPr>
            <a:r>
              <a:rPr lang="en-US" sz="1800" dirty="0"/>
              <a:t>It’s open-source, making it cost-effective and highly customizable for different testing needs.</a:t>
            </a:r>
            <a:endParaRPr lang="en-US" b="1" dirty="0"/>
          </a:p>
        </p:txBody>
      </p:sp>
      <p:pic>
        <p:nvPicPr>
          <p:cNvPr id="1026" name="Picture 2" descr="QA with Selenium Course Online -Sipexe">
            <a:extLst>
              <a:ext uri="{FF2B5EF4-FFF2-40B4-BE49-F238E27FC236}">
                <a16:creationId xmlns:a16="http://schemas.microsoft.com/office/drawing/2014/main" id="{53E2DE60-0379-CB93-15C0-55392F0AF1B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402" r="6838"/>
          <a:stretch/>
        </p:blipFill>
        <p:spPr bwMode="auto">
          <a:xfrm>
            <a:off x="6572249" y="2131086"/>
            <a:ext cx="4687812" cy="3212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39A91-16ED-DFFA-2C49-16E4785AEF79}"/>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9CD8A309-1F99-956C-BEBA-5D13CE85D43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77F9C11A-C60D-D6C8-C309-1CA22D18964C}"/>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7C634E1-61EA-19CF-A0D6-406BFF1B04D2}"/>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1 | </a:t>
            </a:r>
            <a:r>
              <a:rPr lang="en-IN" sz="2800" b="1" dirty="0"/>
              <a:t>Introduction to Selenium</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3995D8EE-854F-A3C0-EDEE-627B27651C47}"/>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7C7A45FF-5321-309C-AC3A-CA943F0D3A6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5C9575F4-2E16-7DAF-81AB-9415C266167A}"/>
              </a:ext>
            </a:extLst>
          </p:cNvPr>
          <p:cNvSpPr txBox="1">
            <a:spLocks/>
          </p:cNvSpPr>
          <p:nvPr/>
        </p:nvSpPr>
        <p:spPr>
          <a:xfrm>
            <a:off x="668065" y="1751925"/>
            <a:ext cx="5427935" cy="4351695"/>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Selenium</a:t>
            </a:r>
            <a:r>
              <a:rPr lang="en-US" sz="1600" dirty="0"/>
              <a:t> is one of the most popular open-source tools for automating web applications. It supports multiple programming languages, including Java, Python and others. Selenium is widely used for automating functional tests for web-based applications.</a:t>
            </a:r>
            <a:endParaRPr lang="en-IN" sz="1600" dirty="0"/>
          </a:p>
          <a:p>
            <a:pPr>
              <a:buFont typeface="Arial" panose="020B0604020202020204" pitchFamily="34" charset="0"/>
              <a:buChar char="•"/>
            </a:pPr>
            <a:r>
              <a:rPr lang="en-IN" sz="1600" b="1" dirty="0"/>
              <a:t>Cross-browser compatibility</a:t>
            </a:r>
            <a:r>
              <a:rPr lang="en-IN" sz="1600" dirty="0"/>
              <a:t>: Selenium allows automation on various browsers like Chrome, Firefox, Edge, etc.</a:t>
            </a:r>
          </a:p>
          <a:p>
            <a:pPr>
              <a:buFont typeface="Arial" panose="020B0604020202020204" pitchFamily="34" charset="0"/>
              <a:buChar char="•"/>
            </a:pPr>
            <a:r>
              <a:rPr lang="en-IN" sz="1600" b="1" dirty="0"/>
              <a:t>Platform Independence</a:t>
            </a:r>
            <a:r>
              <a:rPr lang="en-IN" sz="1600" dirty="0"/>
              <a:t>: Selenium supports various operating systems, including Windows, macOS, and Linux.</a:t>
            </a:r>
          </a:p>
          <a:p>
            <a:r>
              <a:rPr lang="en-IN" sz="1600" dirty="0"/>
              <a:t>The main components of Selenium are:</a:t>
            </a:r>
          </a:p>
          <a:p>
            <a:pPr>
              <a:buFont typeface="+mj-lt"/>
              <a:buAutoNum type="arabicPeriod"/>
            </a:pPr>
            <a:r>
              <a:rPr lang="en-IN" sz="1600" b="1" dirty="0"/>
              <a:t>Selenium IDE</a:t>
            </a:r>
            <a:endParaRPr lang="en-IN" sz="1600" dirty="0"/>
          </a:p>
          <a:p>
            <a:pPr>
              <a:buFont typeface="+mj-lt"/>
              <a:buAutoNum type="arabicPeriod"/>
            </a:pPr>
            <a:r>
              <a:rPr lang="en-IN" sz="1600" b="1" dirty="0"/>
              <a:t>Selenium WebDriver</a:t>
            </a:r>
            <a:endParaRPr lang="en-IN" sz="1600" dirty="0"/>
          </a:p>
          <a:p>
            <a:pPr>
              <a:buFont typeface="+mj-lt"/>
              <a:buAutoNum type="arabicPeriod"/>
            </a:pPr>
            <a:r>
              <a:rPr lang="en-IN" sz="1600" b="1" dirty="0"/>
              <a:t>Selenium Grid</a:t>
            </a:r>
            <a:endParaRPr lang="en-IN" sz="1600" dirty="0"/>
          </a:p>
          <a:p>
            <a:pPr marL="0" indent="0">
              <a:buFont typeface="Arial" panose="020B0604020202020204" pitchFamily="34" charset="0"/>
              <a:buNone/>
            </a:pPr>
            <a:endParaRPr lang="en-US" sz="1400" b="1" dirty="0"/>
          </a:p>
        </p:txBody>
      </p:sp>
      <p:pic>
        <p:nvPicPr>
          <p:cNvPr id="6" name="Picture 2" descr="Selenium WebDriver ...">
            <a:extLst>
              <a:ext uri="{FF2B5EF4-FFF2-40B4-BE49-F238E27FC236}">
                <a16:creationId xmlns:a16="http://schemas.microsoft.com/office/drawing/2014/main" id="{5D17D98B-1D49-882A-F67A-8C75EDE4C9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0358" y="2170794"/>
            <a:ext cx="5233428" cy="2995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79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187F5-C90B-5FD6-CF31-77A129259B31}"/>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C8EE30E-8871-B95B-69D0-CA76C23870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60D8DB8B-C947-A42D-7D49-0A8227BAA7BC}"/>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74E40107-6DF3-C1A2-0C76-966D27FB874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1 | Installation of Selenium</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F84CE1C2-0987-67E2-61CB-7E83B47BFFB8}"/>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F7275787-6E4F-559E-61FA-5746279DC1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DFC830E4-8B3B-98EF-D433-1DE17B587E8C}"/>
              </a:ext>
            </a:extLst>
          </p:cNvPr>
          <p:cNvSpPr txBox="1">
            <a:spLocks/>
          </p:cNvSpPr>
          <p:nvPr/>
        </p:nvSpPr>
        <p:spPr>
          <a:xfrm>
            <a:off x="668064" y="1529087"/>
            <a:ext cx="6692855" cy="429907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b="1" dirty="0"/>
          </a:p>
          <a:p>
            <a:pPr marL="0" indent="0" algn="l" rtl="0" eaLnBrk="1" latinLnBrk="0" hangingPunct="1">
              <a:lnSpc>
                <a:spcPct val="90000"/>
              </a:lnSpc>
              <a:spcBef>
                <a:spcPts val="1000"/>
              </a:spcBef>
              <a:spcAft>
                <a:spcPts val="0"/>
              </a:spcAft>
              <a:buClrTx/>
              <a:buSzPts val="2800"/>
              <a:buNone/>
            </a:pPr>
            <a:r>
              <a:rPr lang="en-US" sz="1800" b="1" dirty="0"/>
              <a:t>   </a:t>
            </a:r>
            <a:r>
              <a:rPr lang="en-US" sz="2000" b="1" dirty="0"/>
              <a:t>Installation of Selenium:</a:t>
            </a:r>
          </a:p>
          <a:p>
            <a:pPr marL="228600" indent="-228600" algn="l" rtl="0" eaLnBrk="1" latinLnBrk="0" hangingPunct="1">
              <a:lnSpc>
                <a:spcPct val="90000"/>
              </a:lnSpc>
              <a:spcBef>
                <a:spcPts val="1000"/>
              </a:spcBef>
              <a:spcAft>
                <a:spcPts val="0"/>
              </a:spcAft>
              <a:buClrTx/>
              <a:buSzPts val="2800"/>
              <a:buFont typeface="Arial" panose="020B0604020202020204" pitchFamily="34" charset="0"/>
              <a:buChar char="•"/>
            </a:pPr>
            <a:r>
              <a:rPr lang="en-US" b="1" dirty="0"/>
              <a:t>Selenium </a:t>
            </a:r>
            <a:r>
              <a:rPr lang="en-US" dirty="0"/>
              <a:t>is an open-source project that provides tools and libraries for web browser automation. Here are some ways to install Selenium: Using Eclipse IDE Install JDK 7 or higher,</a:t>
            </a:r>
          </a:p>
          <a:p>
            <a:pPr marL="228600" indent="-228600" algn="l" rtl="0" eaLnBrk="1" latinLnBrk="0" hangingPunct="1">
              <a:lnSpc>
                <a:spcPct val="90000"/>
              </a:lnSpc>
              <a:spcBef>
                <a:spcPts val="1000"/>
              </a:spcBef>
              <a:spcAft>
                <a:spcPts val="0"/>
              </a:spcAft>
              <a:buClrTx/>
              <a:buSzPts val="2800"/>
              <a:buFont typeface="Arial" panose="020B0604020202020204" pitchFamily="34" charset="0"/>
              <a:buChar char="•"/>
            </a:pPr>
            <a:r>
              <a:rPr lang="en-US" dirty="0"/>
              <a:t> download Eclipse IDE, download the Selenium Java client driver, install the Internet Explorer Driver Server, and configure Eclipse with the Web Driver.</a:t>
            </a:r>
          </a:p>
        </p:txBody>
      </p:sp>
      <p:pic>
        <p:nvPicPr>
          <p:cNvPr id="5" name="Picture 4">
            <a:extLst>
              <a:ext uri="{FF2B5EF4-FFF2-40B4-BE49-F238E27FC236}">
                <a16:creationId xmlns:a16="http://schemas.microsoft.com/office/drawing/2014/main" id="{A5B7BB93-E03A-2AE2-F0EF-3C34B07855E3}"/>
              </a:ext>
            </a:extLst>
          </p:cNvPr>
          <p:cNvPicPr>
            <a:picLocks noChangeAspect="1"/>
          </p:cNvPicPr>
          <p:nvPr/>
        </p:nvPicPr>
        <p:blipFill>
          <a:blip r:embed="rId7"/>
          <a:stretch>
            <a:fillRect/>
          </a:stretch>
        </p:blipFill>
        <p:spPr>
          <a:xfrm>
            <a:off x="7525229" y="2067639"/>
            <a:ext cx="4430551" cy="3221973"/>
          </a:xfrm>
          <a:prstGeom prst="rect">
            <a:avLst/>
          </a:prstGeom>
        </p:spPr>
      </p:pic>
      <p:pic>
        <p:nvPicPr>
          <p:cNvPr id="11" name="Picture 10">
            <a:extLst>
              <a:ext uri="{FF2B5EF4-FFF2-40B4-BE49-F238E27FC236}">
                <a16:creationId xmlns:a16="http://schemas.microsoft.com/office/drawing/2014/main" id="{E5023A8D-3F2D-3D81-789C-7BC38CDEA6E6}"/>
              </a:ext>
            </a:extLst>
          </p:cNvPr>
          <p:cNvPicPr>
            <a:picLocks noChangeAspect="1"/>
          </p:cNvPicPr>
          <p:nvPr/>
        </p:nvPicPr>
        <p:blipFill>
          <a:blip r:embed="rId8"/>
          <a:stretch>
            <a:fillRect/>
          </a:stretch>
        </p:blipFill>
        <p:spPr>
          <a:xfrm>
            <a:off x="1812840" y="3678625"/>
            <a:ext cx="5548079" cy="2079437"/>
          </a:xfrm>
          <a:prstGeom prst="rect">
            <a:avLst/>
          </a:prstGeom>
        </p:spPr>
      </p:pic>
    </p:spTree>
    <p:extLst>
      <p:ext uri="{BB962C8B-B14F-4D97-AF65-F5344CB8AC3E}">
        <p14:creationId xmlns:p14="http://schemas.microsoft.com/office/powerpoint/2010/main" val="3075894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1E3BE-9CD7-76B5-AD0E-4FA157411DA8}"/>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D010622A-E664-A565-A775-A082914B9DD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1C8EE30E-8871-B95B-69D0-CA76C23870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A39D3655-D443-22A6-B2D7-ED174E70298C}"/>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14DEC221-89CE-4FA7-F0C0-0FD74D32D7CE}"/>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1 | Introduction of Selenium WebDriver</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241133C1-E534-6C71-EE3A-EFA779AA997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2DC55266-119B-9467-116D-1C5A4A80F1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0D1A43B8-C8B4-788D-347B-6953B2E99453}"/>
              </a:ext>
            </a:extLst>
          </p:cNvPr>
          <p:cNvSpPr txBox="1">
            <a:spLocks/>
          </p:cNvSpPr>
          <p:nvPr/>
        </p:nvSpPr>
        <p:spPr>
          <a:xfrm>
            <a:off x="668064" y="1529087"/>
            <a:ext cx="10007556" cy="429907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b="1" dirty="0"/>
          </a:p>
          <a:p>
            <a:pPr marL="0" indent="0" algn="l" rtl="0" eaLnBrk="1" latinLnBrk="0" hangingPunct="1">
              <a:lnSpc>
                <a:spcPct val="90000"/>
              </a:lnSpc>
              <a:spcBef>
                <a:spcPts val="1000"/>
              </a:spcBef>
              <a:spcAft>
                <a:spcPts val="0"/>
              </a:spcAft>
              <a:buClrTx/>
              <a:buSzPts val="2800"/>
              <a:buNone/>
            </a:pPr>
            <a:r>
              <a:rPr lang="en-US" sz="1800" b="1" dirty="0"/>
              <a:t>   </a:t>
            </a:r>
            <a:r>
              <a:rPr lang="en-US" sz="2000" b="1" dirty="0"/>
              <a:t>Introduction of Selenium WebDriver:</a:t>
            </a:r>
          </a:p>
          <a:p>
            <a:pPr>
              <a:buSzPts val="2800"/>
            </a:pPr>
            <a:r>
              <a:rPr lang="en-US" b="1" dirty="0"/>
              <a:t>Selenium WebDriver</a:t>
            </a:r>
            <a:r>
              <a:rPr lang="en-US" dirty="0"/>
              <a:t> is the most powerful and widely used component of the Selenium suite. It provides an interface for writing test scripts that control the browser directly and can perform complex actions.</a:t>
            </a:r>
          </a:p>
        </p:txBody>
      </p:sp>
      <p:pic>
        <p:nvPicPr>
          <p:cNvPr id="6" name="Picture 5">
            <a:extLst>
              <a:ext uri="{FF2B5EF4-FFF2-40B4-BE49-F238E27FC236}">
                <a16:creationId xmlns:a16="http://schemas.microsoft.com/office/drawing/2014/main" id="{B85365B2-96B5-B10D-D192-ECE2F2F16D0F}"/>
              </a:ext>
            </a:extLst>
          </p:cNvPr>
          <p:cNvPicPr>
            <a:picLocks noChangeAspect="1"/>
          </p:cNvPicPr>
          <p:nvPr/>
        </p:nvPicPr>
        <p:blipFill>
          <a:blip r:embed="rId7"/>
          <a:stretch>
            <a:fillRect/>
          </a:stretch>
        </p:blipFill>
        <p:spPr>
          <a:xfrm>
            <a:off x="1335526" y="2993275"/>
            <a:ext cx="8779251" cy="2335638"/>
          </a:xfrm>
          <a:prstGeom prst="rect">
            <a:avLst/>
          </a:prstGeom>
        </p:spPr>
      </p:pic>
    </p:spTree>
    <p:extLst>
      <p:ext uri="{BB962C8B-B14F-4D97-AF65-F5344CB8AC3E}">
        <p14:creationId xmlns:p14="http://schemas.microsoft.com/office/powerpoint/2010/main" val="1098990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CD1F6-AFA1-69F5-01F5-B93D12442C8C}"/>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AB23D3D9-0BA4-D0EA-E1CF-8B27383971A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D010622A-E664-A565-A775-A082914B9D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CF119B68-2A39-2021-B09B-6DDFC1AA70E3}"/>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6B69B448-1238-8666-92BA-0CBCA8B01C13}"/>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	Learning 1 | </a:t>
            </a:r>
            <a:r>
              <a:rPr lang="en-US" sz="2800" b="1" i="0" dirty="0">
                <a:solidFill>
                  <a:srgbClr val="222222"/>
                </a:solidFill>
                <a:effectLst/>
                <a:latin typeface="Google Sans"/>
              </a:rPr>
              <a:t>Axis Bank QA - VHs to introduce their…</a:t>
            </a:r>
            <a:endParaRPr lang="en-IN" sz="4000" b="1"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C6111826-EB6F-6FE8-AD41-CD5EBF21B461}"/>
              </a:ext>
            </a:extLst>
          </p:cNvPr>
          <p:cNvSpPr>
            <a:spLocks noGrp="1"/>
          </p:cNvSpPr>
          <p:nvPr>
            <p:ph type="sldNum" sz="quarter" idx="15"/>
          </p:nvPr>
        </p:nvSpPr>
        <p:spPr/>
        <p:txBody>
          <a:bodyPr/>
          <a:lstStyle/>
          <a:p>
            <a:fld id="{0879F475-59B1-4993-848A-C2B683DE9AF5}" type="slidenum">
              <a:rPr lang="en-IN" smtClean="0"/>
              <a:pPr/>
              <a:t>9</a:t>
            </a:fld>
            <a:endParaRPr lang="en-IN" dirty="0"/>
          </a:p>
        </p:txBody>
      </p:sp>
      <p:pic>
        <p:nvPicPr>
          <p:cNvPr id="9" name="Graphic 8" descr="Idea outline">
            <a:extLst>
              <a:ext uri="{FF2B5EF4-FFF2-40B4-BE49-F238E27FC236}">
                <a16:creationId xmlns:a16="http://schemas.microsoft.com/office/drawing/2014/main" id="{D47C2FD4-9640-FC54-BE69-147993708A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8" name="Content Placeholder 2">
            <a:extLst>
              <a:ext uri="{FF2B5EF4-FFF2-40B4-BE49-F238E27FC236}">
                <a16:creationId xmlns:a16="http://schemas.microsoft.com/office/drawing/2014/main" id="{DBD3821F-EBCC-7DF7-67D5-B6FB8FAE4BB5}"/>
              </a:ext>
            </a:extLst>
          </p:cNvPr>
          <p:cNvSpPr txBox="1">
            <a:spLocks/>
          </p:cNvSpPr>
          <p:nvPr/>
        </p:nvSpPr>
        <p:spPr>
          <a:xfrm>
            <a:off x="668064" y="1529087"/>
            <a:ext cx="6121356" cy="429907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b="1" dirty="0"/>
          </a:p>
          <a:p>
            <a:pPr>
              <a:buSzPts val="2800"/>
            </a:pPr>
            <a:r>
              <a:rPr lang="en-US" dirty="0"/>
              <a:t>The </a:t>
            </a:r>
            <a:r>
              <a:rPr lang="en-US" b="1" dirty="0"/>
              <a:t>Treasury Department</a:t>
            </a:r>
            <a:r>
              <a:rPr lang="en-US" dirty="0"/>
              <a:t> in Axis Bank, under the </a:t>
            </a:r>
            <a:r>
              <a:rPr lang="en-US" b="1" dirty="0"/>
              <a:t>BSG (Business Services Group) Vertical</a:t>
            </a:r>
            <a:r>
              <a:rPr lang="en-US" dirty="0"/>
              <a:t>, plays a critical role in managing the bank’s financial health by overseeing liquidity, investments, and financial risks. </a:t>
            </a:r>
          </a:p>
          <a:p>
            <a:pPr>
              <a:buSzPts val="2800"/>
            </a:pPr>
            <a:r>
              <a:rPr lang="en-US" dirty="0"/>
              <a:t>One of the primary responsibilities of the treasury is </a:t>
            </a:r>
            <a:r>
              <a:rPr lang="en-US" b="1" dirty="0"/>
              <a:t>Liquidity Management</a:t>
            </a:r>
            <a:r>
              <a:rPr lang="en-US" dirty="0"/>
              <a:t>, ensuring that the bank has enough cash flow to meet its obligations, such as withdrawals and loan disbursements, while strategically investing surplus funds to generate returns. </a:t>
            </a:r>
          </a:p>
          <a:p>
            <a:pPr>
              <a:buSzPts val="2800"/>
            </a:pPr>
            <a:r>
              <a:rPr lang="en-US" dirty="0"/>
              <a:t>The department is also involved in </a:t>
            </a:r>
            <a:r>
              <a:rPr lang="en-US" b="1" dirty="0"/>
              <a:t>Investment Management</a:t>
            </a:r>
            <a:r>
              <a:rPr lang="en-US" dirty="0"/>
              <a:t>, where it oversees the bank’s portfolio of government securities, corporate bonds, and other financial assets to balance risk and return.</a:t>
            </a:r>
          </a:p>
        </p:txBody>
      </p:sp>
      <p:pic>
        <p:nvPicPr>
          <p:cNvPr id="5" name="Picture 4">
            <a:extLst>
              <a:ext uri="{FF2B5EF4-FFF2-40B4-BE49-F238E27FC236}">
                <a16:creationId xmlns:a16="http://schemas.microsoft.com/office/drawing/2014/main" id="{70517DE1-A677-149E-99BB-C8C0381BF8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90404" y="1941742"/>
            <a:ext cx="4533532" cy="3370169"/>
          </a:xfrm>
          <a:prstGeom prst="rect">
            <a:avLst/>
          </a:prstGeom>
        </p:spPr>
      </p:pic>
    </p:spTree>
    <p:extLst>
      <p:ext uri="{BB962C8B-B14F-4D97-AF65-F5344CB8AC3E}">
        <p14:creationId xmlns:p14="http://schemas.microsoft.com/office/powerpoint/2010/main" val="3476558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21223</TotalTime>
  <Words>4030</Words>
  <Application>Microsoft Office PowerPoint</Application>
  <PresentationFormat>Widescreen</PresentationFormat>
  <Paragraphs>241</Paragraphs>
  <Slides>37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Aptos</vt:lpstr>
      <vt:lpstr>Arial</vt:lpstr>
      <vt:lpstr>Calibri</vt:lpstr>
      <vt:lpstr>Google Sans</vt:lpstr>
      <vt:lpstr>Times New Roman</vt:lpstr>
      <vt:lpstr>Wingdings</vt:lpstr>
      <vt:lpstr>Office Theme</vt:lpstr>
      <vt:lpstr>think-cell Slide</vt:lpstr>
      <vt:lpstr>PowerPoint Presentation</vt:lpstr>
      <vt:lpstr>About Me</vt:lpstr>
      <vt:lpstr>PowerPoint Presentation</vt:lpstr>
      <vt:lpstr>   Learning 1 | Automation Testing…. </vt:lpstr>
      <vt:lpstr>   Learning 1 | Introduction to Selenium</vt:lpstr>
      <vt:lpstr>   Learning 1 | Introduction to Selenium</vt:lpstr>
      <vt:lpstr>   Learning 1 | Installation of Selenium</vt:lpstr>
      <vt:lpstr>  Learning 1 | Introduction of Selenium WebDriver</vt:lpstr>
      <vt:lpstr> Learning 1 | Axis Bank QA - VHs to introduce their…</vt:lpstr>
      <vt:lpstr>                     Learning 1 | Treasury Department</vt:lpstr>
      <vt:lpstr>  Learning 1 | Testing Center of Excellence (TCoE)</vt:lpstr>
      <vt:lpstr>  Learning 1 | Selenium performances</vt:lpstr>
      <vt:lpstr>          Learning day 2</vt:lpstr>
      <vt:lpstr> Learning 2 | Basics codes of selenium with java </vt:lpstr>
      <vt:lpstr> Learning 2 | Basics codes of selenium with java </vt:lpstr>
      <vt:lpstr>PowerPoint Presentation</vt:lpstr>
      <vt:lpstr> Learning 3 | Basics codes of selenium with java </vt:lpstr>
      <vt:lpstr> Learning 3 | Basics codes of selenium with java </vt:lpstr>
      <vt:lpstr> Learning 3 | Axis Bank QA - VHs to introduce their…</vt:lpstr>
      <vt:lpstr> Learning 3 | Axis Bank QA - VHs to introduce their…</vt:lpstr>
      <vt:lpstr> Learning 3 | Basics codes of selenium with java </vt:lpstr>
      <vt:lpstr> Learning 4 | Introduction of Postman Tool for testing</vt:lpstr>
      <vt:lpstr> Learning 4 | Introduction of Postman Tool for testing</vt:lpstr>
      <vt:lpstr> Learning 4 | Introduction of Postman Tool for testing</vt:lpstr>
      <vt:lpstr> Learning 4 | Introduction of Postman Tool for testing</vt:lpstr>
      <vt:lpstr>              Learning 5 | Introduction of TestNG</vt:lpstr>
      <vt:lpstr>              Learning 5 | Introduction of TestNG</vt:lpstr>
      <vt:lpstr>              Learning 5 | Introduction of TestNG</vt:lpstr>
      <vt:lpstr>PowerPoint Presentation</vt:lpstr>
      <vt:lpstr>              Learning 6 | Introduction of TestNG</vt:lpstr>
      <vt:lpstr>              Learning 7 | About Capstone Projects</vt:lpstr>
      <vt:lpstr>              Learning 8 | About Capstone Projects</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SHUBHADIP PAUL</cp:lastModifiedBy>
  <cp:revision>542</cp:revision>
  <dcterms:created xsi:type="dcterms:W3CDTF">2022-01-18T12:35:56Z</dcterms:created>
  <dcterms:modified xsi:type="dcterms:W3CDTF">2024-11-04T12:21:31Z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