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282" r:id="rId7"/>
    <p:sldId id="323" r:id="rId8"/>
    <p:sldId id="324" r:id="rId9"/>
    <p:sldId id="325" r:id="rId10"/>
    <p:sldId id="326" r:id="rId11"/>
    <p:sldId id="327"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5388" autoAdjust="0"/>
  </p:normalViewPr>
  <p:slideViewPr>
    <p:cSldViewPr snapToGrid="0" snapToObjects="1">
      <p:cViewPr varScale="1">
        <p:scale>
          <a:sx n="47" d="100"/>
          <a:sy n="47" d="100"/>
        </p:scale>
        <p:origin x="1046" y="4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b="0" i="0" dirty="0">
                <a:effectLst/>
                <a:latin typeface="D-DINExp"/>
              </a:rPr>
              <a:t>Diet Recommendation Model</a:t>
            </a:r>
            <a:br>
              <a:rPr lang="en-US" dirty="0"/>
            </a:br>
            <a:r>
              <a:rPr lang="en-US" b="0" i="0" dirty="0">
                <a:effectLst/>
                <a:latin typeface="D-DINExp"/>
              </a:rPr>
              <a:t>Personalized Nutrition for Improved Health Outcomes</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a:bodyPr>
          <a:lstStyle/>
          <a:p>
            <a:r>
              <a:rPr lang="en-US" dirty="0"/>
              <a:t>Introduction</a:t>
            </a:r>
          </a:p>
          <a:p>
            <a:r>
              <a:rPr lang="en-IN" b="0" i="0" dirty="0">
                <a:effectLst/>
                <a:latin typeface="D-DINExp"/>
              </a:rPr>
              <a:t>Model Overview</a:t>
            </a:r>
          </a:p>
          <a:p>
            <a:r>
              <a:rPr lang="en-IN" b="0" i="0" dirty="0">
                <a:effectLst/>
                <a:latin typeface="D-DINExp"/>
              </a:rPr>
              <a:t>Model Implementation</a:t>
            </a:r>
          </a:p>
          <a:p>
            <a:r>
              <a:rPr lang="en-IN" b="0" i="0" dirty="0">
                <a:effectLst/>
                <a:latin typeface="D-DINExp"/>
              </a:rPr>
              <a:t>Benefits of the Model</a:t>
            </a:r>
          </a:p>
          <a:p>
            <a:r>
              <a:rPr lang="en-IN" b="0" i="0" dirty="0">
                <a:effectLst/>
                <a:latin typeface="D-DINExp"/>
              </a:rPr>
              <a:t>Conclusion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i="0" dirty="0">
                <a:effectLst/>
                <a:latin typeface="D-DINExp"/>
              </a:rPr>
              <a:t>Introduction</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buNone/>
            </a:pPr>
            <a:r>
              <a:rPr lang="en-US" sz="2000" b="1" i="0" dirty="0">
                <a:effectLst/>
                <a:latin typeface="D-DINExp"/>
              </a:rPr>
              <a:t>Maintaining a healthy diet is crucial for overall well-being, but determining the optimal diet for an individual can be complex. This report outlines a diet recommendation model that uses personal data and dietary preferences to generate personalized diet plans.</a:t>
            </a:r>
            <a:endParaRPr lang="en-US" sz="2000" b="1"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AD1E-4E7C-497C-29D3-576DB3D0976C}"/>
              </a:ext>
            </a:extLst>
          </p:cNvPr>
          <p:cNvSpPr>
            <a:spLocks noGrp="1"/>
          </p:cNvSpPr>
          <p:nvPr>
            <p:ph type="title"/>
          </p:nvPr>
        </p:nvSpPr>
        <p:spPr/>
        <p:txBody>
          <a:bodyPr/>
          <a:lstStyle/>
          <a:p>
            <a:r>
              <a:rPr lang="en-IN" i="0" dirty="0">
                <a:effectLst/>
                <a:latin typeface="D-DINExp"/>
              </a:rPr>
              <a:t>Model Overview</a:t>
            </a:r>
            <a:endParaRPr lang="en-IN" dirty="0"/>
          </a:p>
        </p:txBody>
      </p:sp>
      <p:sp>
        <p:nvSpPr>
          <p:cNvPr id="3" name="Content Placeholder 2">
            <a:extLst>
              <a:ext uri="{FF2B5EF4-FFF2-40B4-BE49-F238E27FC236}">
                <a16:creationId xmlns:a16="http://schemas.microsoft.com/office/drawing/2014/main" id="{61EEEA4E-AB2E-067A-6302-1AA40062A0FD}"/>
              </a:ext>
            </a:extLst>
          </p:cNvPr>
          <p:cNvSpPr>
            <a:spLocks noGrp="1"/>
          </p:cNvSpPr>
          <p:nvPr>
            <p:ph sz="half" idx="2"/>
          </p:nvPr>
        </p:nvSpPr>
        <p:spPr/>
        <p:txBody>
          <a:bodyPr>
            <a:normAutofit lnSpcReduction="10000"/>
          </a:bodyPr>
          <a:lstStyle/>
          <a:p>
            <a:pPr marL="0" indent="0">
              <a:buNone/>
            </a:pPr>
            <a:r>
              <a:rPr lang="en-US" sz="2000" b="1" i="0" dirty="0">
                <a:effectLst/>
                <a:latin typeface="D-DINExp"/>
              </a:rPr>
              <a:t>The diet recommendation model takes into account the following key factors to provide personalized diet suggestions:</a:t>
            </a:r>
          </a:p>
          <a:p>
            <a:pPr marL="0" indent="0">
              <a:buNone/>
            </a:pPr>
            <a:endParaRPr lang="en-US" sz="2000" b="1" dirty="0">
              <a:latin typeface="D-DINExp"/>
            </a:endParaRPr>
          </a:p>
          <a:p>
            <a:pPr algn="l">
              <a:spcAft>
                <a:spcPts val="1200"/>
              </a:spcAft>
              <a:buFont typeface="Arial" panose="020B0604020202020204" pitchFamily="34" charset="0"/>
              <a:buChar char="•"/>
            </a:pPr>
            <a:r>
              <a:rPr lang="en-IN" sz="2000" b="1" i="0" dirty="0">
                <a:effectLst/>
                <a:latin typeface="D-DINExp"/>
              </a:rPr>
              <a:t>Personal information: Age, gender, height, weight, activity level</a:t>
            </a:r>
          </a:p>
          <a:p>
            <a:pPr algn="l">
              <a:spcAft>
                <a:spcPts val="1200"/>
              </a:spcAft>
              <a:buFont typeface="Arial" panose="020B0604020202020204" pitchFamily="34" charset="0"/>
              <a:buChar char="•"/>
            </a:pPr>
            <a:r>
              <a:rPr lang="en-IN" sz="2000" b="1" i="0" dirty="0">
                <a:effectLst/>
                <a:latin typeface="D-DINExp"/>
              </a:rPr>
              <a:t>Health conditions: Any dietary restrictions, allergies, or medical needs</a:t>
            </a:r>
          </a:p>
          <a:p>
            <a:pPr algn="l">
              <a:spcAft>
                <a:spcPts val="1200"/>
              </a:spcAft>
              <a:buFont typeface="Arial" panose="020B0604020202020204" pitchFamily="34" charset="0"/>
              <a:buChar char="•"/>
            </a:pPr>
            <a:r>
              <a:rPr lang="en-IN" sz="2000" b="1" i="0" dirty="0">
                <a:effectLst/>
                <a:latin typeface="D-DINExp"/>
              </a:rPr>
              <a:t>Dietary preferences: Food likes/dislikes, cuisine preferences, vegetarian/vegan, etc.</a:t>
            </a:r>
          </a:p>
          <a:p>
            <a:pPr algn="l">
              <a:spcAft>
                <a:spcPts val="1200"/>
              </a:spcAft>
              <a:buFont typeface="Arial" panose="020B0604020202020204" pitchFamily="34" charset="0"/>
              <a:buChar char="•"/>
            </a:pPr>
            <a:r>
              <a:rPr lang="en-IN" sz="2000" b="1" i="0" dirty="0">
                <a:effectLst/>
                <a:latin typeface="D-DINExp"/>
              </a:rPr>
              <a:t>Nutrition goals: Weight loss, muscle gain, disease management, etc.</a:t>
            </a:r>
          </a:p>
          <a:p>
            <a:pPr marL="0" indent="0">
              <a:buNone/>
            </a:pPr>
            <a:endParaRPr lang="en-IN" sz="2000" dirty="0"/>
          </a:p>
        </p:txBody>
      </p:sp>
      <p:sp>
        <p:nvSpPr>
          <p:cNvPr id="4" name="Slide Number Placeholder 3">
            <a:extLst>
              <a:ext uri="{FF2B5EF4-FFF2-40B4-BE49-F238E27FC236}">
                <a16:creationId xmlns:a16="http://schemas.microsoft.com/office/drawing/2014/main" id="{7965E4C6-0C74-6A99-8ED6-ED751005C621}"/>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93062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5BFAB-FB84-192B-653D-48B899666B4E}"/>
              </a:ext>
            </a:extLst>
          </p:cNvPr>
          <p:cNvSpPr>
            <a:spLocks noGrp="1"/>
          </p:cNvSpPr>
          <p:nvPr>
            <p:ph sz="half" idx="2"/>
          </p:nvPr>
        </p:nvSpPr>
        <p:spPr>
          <a:xfrm>
            <a:off x="3460565" y="1159329"/>
            <a:ext cx="7965460" cy="4641398"/>
          </a:xfrm>
        </p:spPr>
        <p:txBody>
          <a:bodyPr>
            <a:normAutofit/>
          </a:bodyPr>
          <a:lstStyle/>
          <a:p>
            <a:pPr marL="0" indent="0">
              <a:buNone/>
            </a:pPr>
            <a:r>
              <a:rPr lang="en-US" sz="2000" b="1" i="0" dirty="0">
                <a:effectLst/>
                <a:latin typeface="D-DINExp"/>
              </a:rPr>
              <a:t>Using this data, the model analyzes the individual's nutritional needs and matches them to appropriate meal plans, recipes, and dietary guidelines. The recommendations are designed to be balanced, sustainable, and tailored to the person's unique requirements.</a:t>
            </a:r>
            <a:endParaRPr lang="en-IN" sz="2000" b="1" dirty="0"/>
          </a:p>
        </p:txBody>
      </p:sp>
      <p:sp>
        <p:nvSpPr>
          <p:cNvPr id="4" name="Slide Number Placeholder 3">
            <a:extLst>
              <a:ext uri="{FF2B5EF4-FFF2-40B4-BE49-F238E27FC236}">
                <a16:creationId xmlns:a16="http://schemas.microsoft.com/office/drawing/2014/main" id="{7A8F07BB-A8E2-AF1A-CD3C-4860FC4C022E}"/>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66178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7B5E-6B95-9503-8C47-D8EF957B0B1B}"/>
              </a:ext>
            </a:extLst>
          </p:cNvPr>
          <p:cNvSpPr>
            <a:spLocks noGrp="1"/>
          </p:cNvSpPr>
          <p:nvPr>
            <p:ph type="title"/>
          </p:nvPr>
        </p:nvSpPr>
        <p:spPr/>
        <p:txBody>
          <a:bodyPr/>
          <a:lstStyle/>
          <a:p>
            <a:r>
              <a:rPr lang="en-IN" i="0" dirty="0">
                <a:effectLst/>
                <a:latin typeface="D-DINExp"/>
              </a:rPr>
              <a:t>Model Implementation</a:t>
            </a:r>
            <a:endParaRPr lang="en-IN" dirty="0"/>
          </a:p>
        </p:txBody>
      </p:sp>
      <p:sp>
        <p:nvSpPr>
          <p:cNvPr id="3" name="Content Placeholder 2">
            <a:extLst>
              <a:ext uri="{FF2B5EF4-FFF2-40B4-BE49-F238E27FC236}">
                <a16:creationId xmlns:a16="http://schemas.microsoft.com/office/drawing/2014/main" id="{152FE396-E147-8546-2334-F5FC3DA6A21A}"/>
              </a:ext>
            </a:extLst>
          </p:cNvPr>
          <p:cNvSpPr>
            <a:spLocks noGrp="1"/>
          </p:cNvSpPr>
          <p:nvPr>
            <p:ph sz="half" idx="2"/>
          </p:nvPr>
        </p:nvSpPr>
        <p:spPr/>
        <p:txBody>
          <a:bodyPr>
            <a:normAutofit fontScale="92500" lnSpcReduction="10000"/>
          </a:bodyPr>
          <a:lstStyle/>
          <a:p>
            <a:pPr marL="0" indent="0" algn="l">
              <a:spcAft>
                <a:spcPts val="1200"/>
              </a:spcAft>
              <a:buNone/>
            </a:pPr>
            <a:r>
              <a:rPr lang="en-US" sz="2000" b="1" i="0" dirty="0">
                <a:effectLst/>
                <a:latin typeface="D-DINExp"/>
              </a:rPr>
              <a:t>The model is implemented as a software application that collects user information through an interactive questionnaire. Once the data is input, the application uses machine learning algorithms to analyze the data and generate personalized diet plans.</a:t>
            </a:r>
          </a:p>
          <a:p>
            <a:pPr marL="0" indent="0" algn="l">
              <a:spcAft>
                <a:spcPts val="1200"/>
              </a:spcAft>
              <a:buNone/>
            </a:pPr>
            <a:r>
              <a:rPr lang="en-US" sz="2000" b="1" i="0" dirty="0">
                <a:effectLst/>
                <a:latin typeface="D-DINExp"/>
              </a:rPr>
              <a:t>The diet plans provide detailed meal suggestions, ingredient lists, and nutritional breakdowns. Users can customize the plans further by selecting preferred foods, cuisines, and portion sizes. The model also provides educational resources on healthy eating habits and tips for meal preparation.</a:t>
            </a:r>
          </a:p>
          <a:p>
            <a:pPr marL="0" indent="0" algn="l">
              <a:spcAft>
                <a:spcPts val="1200"/>
              </a:spcAft>
              <a:buNone/>
            </a:pPr>
            <a:r>
              <a:rPr lang="en-US" sz="2000" b="1" i="0" dirty="0">
                <a:effectLst/>
                <a:latin typeface="D-DINExp"/>
              </a:rPr>
              <a:t>Benefits of the Model</a:t>
            </a:r>
            <a:br>
              <a:rPr lang="en-US" sz="2000" b="1" i="0" dirty="0">
                <a:effectLst/>
                <a:latin typeface="D-DINExp"/>
              </a:rPr>
            </a:br>
            <a:r>
              <a:rPr lang="en-US" sz="2000" b="1" i="0" dirty="0">
                <a:effectLst/>
                <a:latin typeface="D-DINExp"/>
              </a:rPr>
              <a:t>This diet recommendation model offers several key benefits:</a:t>
            </a:r>
          </a:p>
          <a:p>
            <a:endParaRPr lang="en-IN" dirty="0"/>
          </a:p>
        </p:txBody>
      </p:sp>
      <p:sp>
        <p:nvSpPr>
          <p:cNvPr id="4" name="Slide Number Placeholder 3">
            <a:extLst>
              <a:ext uri="{FF2B5EF4-FFF2-40B4-BE49-F238E27FC236}">
                <a16:creationId xmlns:a16="http://schemas.microsoft.com/office/drawing/2014/main" id="{83472DC5-B571-68E7-44FB-185D19B78561}"/>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403153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0EA9AC-FFD9-E6C2-B40A-1BC5267F8A33}"/>
              </a:ext>
            </a:extLst>
          </p:cNvPr>
          <p:cNvSpPr>
            <a:spLocks noGrp="1"/>
          </p:cNvSpPr>
          <p:nvPr>
            <p:ph sz="half" idx="2"/>
          </p:nvPr>
        </p:nvSpPr>
        <p:spPr>
          <a:xfrm>
            <a:off x="3460565" y="1160029"/>
            <a:ext cx="7965460" cy="3497698"/>
          </a:xfrm>
        </p:spPr>
        <p:txBody>
          <a:bodyPr>
            <a:normAutofit fontScale="92500" lnSpcReduction="20000"/>
          </a:bodyPr>
          <a:lstStyle/>
          <a:p>
            <a:pPr algn="l">
              <a:spcBef>
                <a:spcPts val="1200"/>
              </a:spcBef>
              <a:spcAft>
                <a:spcPts val="1200"/>
              </a:spcAft>
              <a:buFont typeface="+mj-lt"/>
              <a:buAutoNum type="arabicPeriod"/>
            </a:pPr>
            <a:r>
              <a:rPr lang="en-US" sz="2000" b="1" i="0" dirty="0">
                <a:effectLst/>
                <a:latin typeface="D-DINExp"/>
              </a:rPr>
              <a:t>Personalized nutrition: By considering individual factors, the model provides tailored diet plans instead of generic "one-size-fits-all" approaches.</a:t>
            </a:r>
          </a:p>
          <a:p>
            <a:pPr algn="l">
              <a:spcBef>
                <a:spcPts val="1200"/>
              </a:spcBef>
              <a:spcAft>
                <a:spcPts val="1200"/>
              </a:spcAft>
              <a:buFont typeface="+mj-lt"/>
              <a:buAutoNum type="arabicPeriod"/>
            </a:pPr>
            <a:r>
              <a:rPr lang="en-US" sz="2000" b="1" i="0" dirty="0">
                <a:effectLst/>
                <a:latin typeface="D-DINExp"/>
              </a:rPr>
              <a:t>Sustainability: The recommendations focus on creating balanced, long-term dietary habits rather than short-term restrictive diets.</a:t>
            </a:r>
          </a:p>
          <a:p>
            <a:pPr algn="l">
              <a:spcBef>
                <a:spcPts val="1200"/>
              </a:spcBef>
              <a:spcAft>
                <a:spcPts val="1200"/>
              </a:spcAft>
              <a:buFont typeface="+mj-lt"/>
              <a:buAutoNum type="arabicPeriod"/>
            </a:pPr>
            <a:r>
              <a:rPr lang="en-US" sz="2000" b="1" i="0" dirty="0">
                <a:effectLst/>
                <a:latin typeface="D-DINExp"/>
              </a:rPr>
              <a:t>Flexibility: Users can modify the diet plans to fit their preferences and lifestyle, making it easier to stick to the recommendations.</a:t>
            </a:r>
          </a:p>
          <a:p>
            <a:pPr algn="l">
              <a:spcBef>
                <a:spcPts val="1200"/>
              </a:spcBef>
              <a:spcAft>
                <a:spcPts val="1200"/>
              </a:spcAft>
              <a:buFont typeface="+mj-lt"/>
              <a:buAutoNum type="arabicPeriod"/>
            </a:pPr>
            <a:r>
              <a:rPr lang="en-US" sz="2000" b="1" i="0" dirty="0">
                <a:effectLst/>
                <a:latin typeface="D-DINExp"/>
              </a:rPr>
              <a:t>Comprehensive support: In addition to meal plans, the model provides educational resources and guidance to help users adopt healthier eating habits</a:t>
            </a:r>
          </a:p>
          <a:p>
            <a:endParaRPr lang="en-IN" dirty="0"/>
          </a:p>
        </p:txBody>
      </p:sp>
      <p:sp>
        <p:nvSpPr>
          <p:cNvPr id="4" name="Slide Number Placeholder 3">
            <a:extLst>
              <a:ext uri="{FF2B5EF4-FFF2-40B4-BE49-F238E27FC236}">
                <a16:creationId xmlns:a16="http://schemas.microsoft.com/office/drawing/2014/main" id="{18C59346-FEAF-63B3-DA21-8117F1A4E8AC}"/>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1724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AF97-2FFB-582E-921B-DCB64B755FF1}"/>
              </a:ext>
            </a:extLst>
          </p:cNvPr>
          <p:cNvSpPr>
            <a:spLocks noGrp="1"/>
          </p:cNvSpPr>
          <p:nvPr>
            <p:ph type="title"/>
          </p:nvPr>
        </p:nvSpPr>
        <p:spPr/>
        <p:txBody>
          <a:bodyPr/>
          <a:lstStyle/>
          <a:p>
            <a:r>
              <a:rPr lang="en-IN" i="0" dirty="0">
                <a:effectLst/>
                <a:latin typeface="D-DINExp"/>
              </a:rPr>
              <a:t>Conclusion</a:t>
            </a:r>
            <a:endParaRPr lang="en-IN" dirty="0"/>
          </a:p>
        </p:txBody>
      </p:sp>
      <p:sp>
        <p:nvSpPr>
          <p:cNvPr id="3" name="Content Placeholder 2">
            <a:extLst>
              <a:ext uri="{FF2B5EF4-FFF2-40B4-BE49-F238E27FC236}">
                <a16:creationId xmlns:a16="http://schemas.microsoft.com/office/drawing/2014/main" id="{3049EC71-265C-471C-632F-9ECAD86E60F7}"/>
              </a:ext>
            </a:extLst>
          </p:cNvPr>
          <p:cNvSpPr>
            <a:spLocks noGrp="1"/>
          </p:cNvSpPr>
          <p:nvPr>
            <p:ph sz="half" idx="2"/>
          </p:nvPr>
        </p:nvSpPr>
        <p:spPr/>
        <p:txBody>
          <a:bodyPr>
            <a:normAutofit/>
          </a:bodyPr>
          <a:lstStyle/>
          <a:p>
            <a:pPr marL="0" indent="0">
              <a:buNone/>
            </a:pPr>
            <a:r>
              <a:rPr lang="en-US" sz="2000" b="1" i="0" dirty="0">
                <a:effectLst/>
                <a:latin typeface="D-DINExp"/>
              </a:rPr>
              <a:t>The diet recommendation model presented in this report offers a personalized and comprehensive approach to improving dietary habits. By considering individual needs and preferences, the model generates tailored diet plans that can lead to better health outcomes and sustainable lifestyle changes.</a:t>
            </a:r>
            <a:endParaRPr lang="en-IN" sz="2000" b="1" dirty="0"/>
          </a:p>
        </p:txBody>
      </p:sp>
      <p:sp>
        <p:nvSpPr>
          <p:cNvPr id="4" name="Slide Number Placeholder 3">
            <a:extLst>
              <a:ext uri="{FF2B5EF4-FFF2-40B4-BE49-F238E27FC236}">
                <a16:creationId xmlns:a16="http://schemas.microsoft.com/office/drawing/2014/main" id="{51472B38-69DF-89E0-7EED-4D8D1F37DF97}"/>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13229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Shubha Barman</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{B16110AE-FDC0-4F0F-A459-A7A05381451D}tf78438558_win32</Template>
  <TotalTime>11</TotalTime>
  <Words>429</Words>
  <Application>Microsoft Office PowerPoint</Application>
  <PresentationFormat>Widescreen</PresentationFormat>
  <Paragraphs>36</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D-DINExp</vt:lpstr>
      <vt:lpstr>Sabon Next LT</vt:lpstr>
      <vt:lpstr>Custom</vt:lpstr>
      <vt:lpstr>Diet Recommendation Model Personalized Nutrition for Improved Health Outcomes</vt:lpstr>
      <vt:lpstr>agenda</vt:lpstr>
      <vt:lpstr>Introduction</vt:lpstr>
      <vt:lpstr>Model Overview</vt:lpstr>
      <vt:lpstr>PowerPoint Presentation</vt:lpstr>
      <vt:lpstr>Model Implementation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Aac 098</dc:creator>
  <cp:lastModifiedBy>Aac 098</cp:lastModifiedBy>
  <cp:revision>1</cp:revision>
  <dcterms:created xsi:type="dcterms:W3CDTF">2024-12-18T05:48:24Z</dcterms:created>
  <dcterms:modified xsi:type="dcterms:W3CDTF">2024-12-18T06:00:10Z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