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7" r:id="rId19"/>
    <p:sldId id="278" r:id="rId20"/>
    <p:sldId id="280" r:id="rId21"/>
    <p:sldId id="279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3135-53F1-4BA8-B26B-447AA04A0AD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156-2FC2-4480-A70C-B12942F7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814"/>
            <a:ext cx="9144000" cy="2873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EE 456: Digital Image Processing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Spring 2018</a:t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smtClean="0">
                <a:solidFill>
                  <a:srgbClr val="00B0F0"/>
                </a:solidFill>
              </a:rPr>
              <a:t>Brain Tumors Detection using Magnetic Resonance Imaging (MRI) Images 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4552"/>
            <a:ext cx="9144000" cy="1655762"/>
          </a:xfrm>
        </p:spPr>
        <p:txBody>
          <a:bodyPr/>
          <a:lstStyle/>
          <a:p>
            <a:r>
              <a:rPr lang="en-US" dirty="0" smtClean="0"/>
              <a:t>Instructor: Dr. Reza </a:t>
            </a:r>
            <a:r>
              <a:rPr lang="en-US" dirty="0" err="1" smtClean="0"/>
              <a:t>Fazel-Rezai</a:t>
            </a:r>
            <a:endParaRPr lang="en-US" dirty="0" smtClean="0"/>
          </a:p>
          <a:p>
            <a:r>
              <a:rPr lang="en-US" dirty="0" smtClean="0"/>
              <a:t>Presenting by: Shubha </a:t>
            </a:r>
            <a:r>
              <a:rPr lang="en-US" dirty="0" err="1" smtClean="0"/>
              <a:t>Majumder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Segmented Brain Tumor: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1792" r="2319" b="5671"/>
          <a:stretch/>
        </p:blipFill>
        <p:spPr>
          <a:xfrm>
            <a:off x="1043189" y="2228045"/>
            <a:ext cx="4481848" cy="39924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6" t="4921" r="13012" b="11658"/>
          <a:stretch/>
        </p:blipFill>
        <p:spPr>
          <a:xfrm>
            <a:off x="6452315" y="2228045"/>
            <a:ext cx="4649274" cy="3992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7735" y="1596980"/>
            <a:ext cx="4108361" cy="4765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Brain Tumor with other small objects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2771" y="1596980"/>
            <a:ext cx="4108361" cy="4765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Detected Brain Tumor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90"/>
          <a:stretch/>
        </p:blipFill>
        <p:spPr>
          <a:xfrm>
            <a:off x="7456868" y="365125"/>
            <a:ext cx="3896932" cy="302653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Otsu Method: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236372"/>
            <a:ext cx="3129566" cy="261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33" y="3850783"/>
            <a:ext cx="3400023" cy="27560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777" y="3979572"/>
            <a:ext cx="2884868" cy="450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Binary Image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75784" y="3266941"/>
            <a:ext cx="3142445" cy="450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Morphological 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Otsu Method: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7" y="2086377"/>
            <a:ext cx="4237150" cy="42708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0" y="2086377"/>
            <a:ext cx="4141630" cy="4270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0157" y="1339403"/>
            <a:ext cx="4237150" cy="55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removal of small objects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57246" y="1339403"/>
            <a:ext cx="4051478" cy="55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Segmented Brain Tumor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1" y="300734"/>
            <a:ext cx="10515600" cy="72957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Watershed Segmentation: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4" y="351796"/>
            <a:ext cx="3809110" cy="474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" y="1236372"/>
            <a:ext cx="3283040" cy="3361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04" y="3535250"/>
            <a:ext cx="3378557" cy="31295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0471" y="4803818"/>
            <a:ext cx="3174105" cy="5924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image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37229" y="2871988"/>
            <a:ext cx="3174105" cy="5924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Morphological Top-hat filtered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98" y="287855"/>
            <a:ext cx="10515600" cy="6394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Watershed Segmentation: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3"/>
            <a:ext cx="10515600" cy="547352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8" y="1133341"/>
            <a:ext cx="3748789" cy="3129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71" y="3464418"/>
            <a:ext cx="3552459" cy="3264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14" y="753414"/>
            <a:ext cx="3305650" cy="3242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4412" y="4340179"/>
            <a:ext cx="3193960" cy="537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Image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54190" y="2807594"/>
            <a:ext cx="3193960" cy="537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After Erosion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90904" y="4115292"/>
            <a:ext cx="3193960" cy="537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Brain tumor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43" y="197700"/>
            <a:ext cx="10515600" cy="89700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Graphical User Interface: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2104" r="2107" b="1316"/>
          <a:stretch/>
        </p:blipFill>
        <p:spPr>
          <a:xfrm>
            <a:off x="1710744" y="1275008"/>
            <a:ext cx="8566598" cy="5215945"/>
          </a:xfrm>
        </p:spPr>
      </p:pic>
    </p:spTree>
    <p:extLst>
      <p:ext uri="{BB962C8B-B14F-4D97-AF65-F5344CB8AC3E}">
        <p14:creationId xmlns:p14="http://schemas.microsoft.com/office/powerpoint/2010/main" val="21483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46" y="159064"/>
            <a:ext cx="10515600" cy="768216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Graphical User Interface: 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1133476"/>
            <a:ext cx="9981126" cy="5408992"/>
          </a:xfrm>
        </p:spPr>
      </p:pic>
    </p:spTree>
    <p:extLst>
      <p:ext uri="{BB962C8B-B14F-4D97-AF65-F5344CB8AC3E}">
        <p14:creationId xmlns:p14="http://schemas.microsoft.com/office/powerpoint/2010/main" val="33361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133306"/>
            <a:ext cx="10515600" cy="819731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Graphical User Interface: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9" y="1056067"/>
            <a:ext cx="9890975" cy="5344733"/>
          </a:xfrm>
        </p:spPr>
      </p:pic>
    </p:spTree>
    <p:extLst>
      <p:ext uri="{BB962C8B-B14F-4D97-AF65-F5344CB8AC3E}">
        <p14:creationId xmlns:p14="http://schemas.microsoft.com/office/powerpoint/2010/main" val="42558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5" y="107549"/>
            <a:ext cx="10515600" cy="76821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Graphical User Interface: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991674"/>
            <a:ext cx="9465972" cy="5396247"/>
          </a:xfrm>
        </p:spPr>
      </p:pic>
    </p:spTree>
    <p:extLst>
      <p:ext uri="{BB962C8B-B14F-4D97-AF65-F5344CB8AC3E}">
        <p14:creationId xmlns:p14="http://schemas.microsoft.com/office/powerpoint/2010/main" val="18376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07548"/>
            <a:ext cx="10515600" cy="85836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Graphical User Interface: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1" y="965916"/>
            <a:ext cx="9903853" cy="5305626"/>
          </a:xfrm>
        </p:spPr>
      </p:pic>
    </p:spTree>
    <p:extLst>
      <p:ext uri="{BB962C8B-B14F-4D97-AF65-F5344CB8AC3E}">
        <p14:creationId xmlns:p14="http://schemas.microsoft.com/office/powerpoint/2010/main" val="15261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Objectives: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Detecting whether the patient has tumor cells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Determining the size and other characteristics of the brain tumor.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11"/>
            <a:ext cx="10515600" cy="76821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Advantages: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can detect the tumor with a good accuracy level.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Very easy to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Limitations and Future Directions: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8"/>
            <a:ext cx="10515600" cy="4889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Sometimes failed to detect the tumor properly.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More features / characteristics can be extracted.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Questions and Answers: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1" y="1690688"/>
            <a:ext cx="5372100" cy="4628469"/>
          </a:xfrm>
        </p:spPr>
      </p:pic>
    </p:spTree>
    <p:extLst>
      <p:ext uri="{BB962C8B-B14F-4D97-AF65-F5344CB8AC3E}">
        <p14:creationId xmlns:p14="http://schemas.microsoft.com/office/powerpoint/2010/main" val="283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" y="555171"/>
            <a:ext cx="10678886" cy="5943600"/>
          </a:xfrm>
        </p:spPr>
      </p:pic>
    </p:spTree>
    <p:extLst>
      <p:ext uri="{BB962C8B-B14F-4D97-AF65-F5344CB8AC3E}">
        <p14:creationId xmlns:p14="http://schemas.microsoft.com/office/powerpoint/2010/main" val="23863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6" r="13591"/>
          <a:stretch/>
        </p:blipFill>
        <p:spPr>
          <a:xfrm>
            <a:off x="6368464" y="0"/>
            <a:ext cx="5823536" cy="421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Brain Tumor: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53704"/>
            <a:ext cx="10869386" cy="5404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A brain tumor is a mass or growth of abnormal cells in brain</a:t>
            </a:r>
            <a:r>
              <a:rPr lang="en-US" dirty="0" smtClean="0"/>
              <a:t>.”</a:t>
            </a:r>
            <a:endParaRPr lang="en-US" dirty="0" smtClean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 O</a:t>
            </a:r>
            <a:r>
              <a:rPr lang="en-US" dirty="0" smtClean="0"/>
              <a:t>ccur in people of all ages, </a:t>
            </a:r>
            <a:r>
              <a:rPr lang="en-US" dirty="0" smtClean="0"/>
              <a:t>more </a:t>
            </a:r>
            <a:r>
              <a:rPr lang="en-US" dirty="0" smtClean="0"/>
              <a:t>frequent in </a:t>
            </a:r>
            <a:r>
              <a:rPr lang="en-US" dirty="0" smtClean="0">
                <a:solidFill>
                  <a:srgbClr val="FF0000"/>
                </a:solidFill>
              </a:rPr>
              <a:t>children and older adults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>
                <a:solidFill>
                  <a:srgbClr val="FF0000"/>
                </a:solidFill>
              </a:rPr>
              <a:t>% of brain and Central Nervous System (CNS) tumors are malignant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early 700,000 people in the U.S. living with a primary brain and CNS  tumor.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Almost 17,000 people lose their battle each year.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Reference:</a:t>
            </a:r>
          </a:p>
          <a:p>
            <a:r>
              <a:rPr lang="en-US" dirty="0"/>
              <a:t> </a:t>
            </a:r>
            <a:r>
              <a:rPr lang="en-US" sz="1600" dirty="0" smtClean="0"/>
              <a:t>http://www.abta.org/about-us/news/brain-tumor-statistics/?print=t?referrer=https://www.google.com/</a:t>
            </a:r>
          </a:p>
        </p:txBody>
      </p:sp>
    </p:spTree>
    <p:extLst>
      <p:ext uri="{BB962C8B-B14F-4D97-AF65-F5344CB8AC3E}">
        <p14:creationId xmlns:p14="http://schemas.microsoft.com/office/powerpoint/2010/main" val="31025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1959430"/>
            <a:ext cx="5061855" cy="4310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446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MRI and Brain Tumor Detection: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375"/>
            <a:ext cx="10689770" cy="51434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MRIs are commonly preferred </a:t>
            </a:r>
            <a:r>
              <a:rPr lang="en-US" dirty="0" smtClean="0">
                <a:solidFill>
                  <a:srgbClr val="FF0000"/>
                </a:solidFill>
              </a:rPr>
              <a:t>to diagnose a brain tumor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Performed </a:t>
            </a:r>
            <a:r>
              <a:rPr lang="en-US" dirty="0" smtClean="0"/>
              <a:t>manually by medical experts.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Time-consuming </a:t>
            </a:r>
            <a:r>
              <a:rPr lang="en-US" b="1" dirty="0"/>
              <a:t>and difficult </a:t>
            </a:r>
            <a:r>
              <a:rPr lang="en-US" dirty="0" smtClean="0"/>
              <a:t>task.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1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Tumor detection from MRI Images: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257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Read the MRI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Preprocessing for noise removal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Segmentation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Detection of Brain tumor (Graphical User Interface (GUI))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Preprocessing: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1326524"/>
            <a:ext cx="10515600" cy="50356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Filters used: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Averaging 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Median 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Wiener filter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Gaussian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41" y="1326523"/>
            <a:ext cx="4881093" cy="50356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68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6" y="390885"/>
            <a:ext cx="10515600" cy="781094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Preprocessed Images: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" y="2486072"/>
            <a:ext cx="2554877" cy="34510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60" y="2486072"/>
            <a:ext cx="2749640" cy="3451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7" y="2486072"/>
            <a:ext cx="2676660" cy="3451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11" y="2486072"/>
            <a:ext cx="2571147" cy="34510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46360" y="1764406"/>
            <a:ext cx="2629437" cy="55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Averaging filter, </a:t>
            </a:r>
          </a:p>
          <a:p>
            <a:pPr algn="ctr"/>
            <a:r>
              <a:rPr lang="en-US" dirty="0" smtClean="0"/>
              <a:t>MSE: 123.59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37290" y="1764405"/>
            <a:ext cx="2629437" cy="55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Median filter, </a:t>
            </a:r>
          </a:p>
          <a:p>
            <a:pPr algn="ctr"/>
            <a:r>
              <a:rPr lang="en-US" dirty="0" smtClean="0"/>
              <a:t>MSE: 64.19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41811" y="1764404"/>
            <a:ext cx="2571147" cy="55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Wiener filter, </a:t>
            </a:r>
          </a:p>
          <a:p>
            <a:pPr algn="ctr"/>
            <a:r>
              <a:rPr lang="en-US" dirty="0" smtClean="0"/>
              <a:t>MSE:  39.58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7416" y="1764404"/>
            <a:ext cx="2629437" cy="55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4069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520"/>
            <a:ext cx="10515600" cy="84548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Segmentation Methods: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K-means 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Otsu Method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Watershed Segmentation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9" y="1275008"/>
            <a:ext cx="5102071" cy="4901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78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2" y="515155"/>
            <a:ext cx="10515600" cy="7856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K-means Clustering: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4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3346"/>
            <a:ext cx="7288369" cy="4456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8" y="160985"/>
            <a:ext cx="3618963" cy="47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368</Words>
  <Application>Microsoft Office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EE 456: Digital Image Processing Spring 2018  Brain Tumors Detection using Magnetic Resonance Imaging (MRI) Images </vt:lpstr>
      <vt:lpstr>Objectives:</vt:lpstr>
      <vt:lpstr>Brain Tumor: </vt:lpstr>
      <vt:lpstr>MRI and Brain Tumor Detection: </vt:lpstr>
      <vt:lpstr>Tumor detection from MRI Images: </vt:lpstr>
      <vt:lpstr>Preprocessing: </vt:lpstr>
      <vt:lpstr>Preprocessed Images: </vt:lpstr>
      <vt:lpstr>Segmentation Methods: </vt:lpstr>
      <vt:lpstr>K-means Clustering:  </vt:lpstr>
      <vt:lpstr>Segmented Brain Tumor: </vt:lpstr>
      <vt:lpstr>Otsu Method: </vt:lpstr>
      <vt:lpstr>Otsu Method:</vt:lpstr>
      <vt:lpstr>Watershed Segmentation: </vt:lpstr>
      <vt:lpstr>Watershed Segmentation: </vt:lpstr>
      <vt:lpstr>Graphical User Interface: </vt:lpstr>
      <vt:lpstr>Graphical User Interface: </vt:lpstr>
      <vt:lpstr>Graphical User Interface: </vt:lpstr>
      <vt:lpstr>Graphical User Interface: </vt:lpstr>
      <vt:lpstr>Graphical User Interface: </vt:lpstr>
      <vt:lpstr>Advantages: </vt:lpstr>
      <vt:lpstr>Limitations and Future Directions:</vt:lpstr>
      <vt:lpstr>Questions and Answers: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456: Digital Image Processing Spring 2018  Brain Tumors Detection using Magnetic Resonance Imaging (MRI) Images</dc:title>
  <dc:creator>Majumder, Shubha</dc:creator>
  <cp:lastModifiedBy>Majumder, Shubha</cp:lastModifiedBy>
  <cp:revision>15</cp:revision>
  <dcterms:created xsi:type="dcterms:W3CDTF">2018-04-22T23:18:01Z</dcterms:created>
  <dcterms:modified xsi:type="dcterms:W3CDTF">2018-04-24T02:40:40Z</dcterms:modified>
</cp:coreProperties>
</file>