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57" r:id="rId3"/>
    <p:sldId id="261" r:id="rId4"/>
    <p:sldId id="259" r:id="rId5"/>
    <p:sldId id="262" r:id="rId6"/>
    <p:sldId id="267" r:id="rId7"/>
    <p:sldId id="268" r:id="rId8"/>
    <p:sldId id="266" r:id="rId9"/>
    <p:sldId id="263" r:id="rId10"/>
    <p:sldId id="264" r:id="rId11"/>
    <p:sldId id="265"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FF29"/>
    <a:srgbClr val="C33A1F"/>
    <a:srgbClr val="003635"/>
    <a:srgbClr val="D6370C"/>
    <a:srgbClr val="0000CC"/>
    <a:srgbClr val="1D3A00"/>
    <a:srgbClr val="FF856D"/>
    <a:srgbClr val="FF2549"/>
    <a:srgbClr val="005856"/>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360" y="4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1050" y="2706330"/>
            <a:ext cx="8067369" cy="1592824"/>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26807" y="4299156"/>
            <a:ext cx="8133735"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89807"/>
            <a:ext cx="8259098" cy="76352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260987"/>
            <a:ext cx="8246070" cy="3601335"/>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00075" y="443407"/>
            <a:ext cx="6371979" cy="725349"/>
          </a:xfrm>
        </p:spPr>
        <p:txBody>
          <a:bodyPr>
            <a:normAutofit/>
          </a:bodyPr>
          <a:lstStyle>
            <a:lvl1pPr algn="l">
              <a:defRPr sz="360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93374" y="1177436"/>
            <a:ext cx="6393428"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54814" y="389635"/>
            <a:ext cx="8093365"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08033"/>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80430"/>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08033"/>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80430"/>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1/26/2024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1843" y="3207536"/>
            <a:ext cx="7860890" cy="1489587"/>
          </a:xfrm>
        </p:spPr>
        <p:txBody>
          <a:bodyPr>
            <a:normAutofit/>
          </a:bodyPr>
          <a:lstStyle/>
          <a:p>
            <a:r>
              <a:rPr lang="en-US" dirty="0"/>
              <a:t>STOCK PRICE PREDICTION USING TIME SERIES</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EF402-E9F0-A689-8B3C-E32ADD8A8A47}"/>
              </a:ext>
            </a:extLst>
          </p:cNvPr>
          <p:cNvSpPr>
            <a:spLocks noGrp="1"/>
          </p:cNvSpPr>
          <p:nvPr>
            <p:ph type="title"/>
          </p:nvPr>
        </p:nvSpPr>
        <p:spPr/>
        <p:txBody>
          <a:bodyPr/>
          <a:lstStyle/>
          <a:p>
            <a:r>
              <a:rPr lang="en-IN" dirty="0"/>
              <a:t>Deployment </a:t>
            </a:r>
          </a:p>
        </p:txBody>
      </p:sp>
      <p:sp>
        <p:nvSpPr>
          <p:cNvPr id="3" name="Content Placeholder 2">
            <a:extLst>
              <a:ext uri="{FF2B5EF4-FFF2-40B4-BE49-F238E27FC236}">
                <a16:creationId xmlns:a16="http://schemas.microsoft.com/office/drawing/2014/main" id="{D6386E21-6D8C-6882-E8E8-786ED86BC3A1}"/>
              </a:ext>
            </a:extLst>
          </p:cNvPr>
          <p:cNvSpPr>
            <a:spLocks noGrp="1"/>
          </p:cNvSpPr>
          <p:nvPr>
            <p:ph idx="1"/>
          </p:nvPr>
        </p:nvSpPr>
        <p:spPr/>
        <p:txBody>
          <a:bodyPr>
            <a:normAutofit/>
          </a:bodyPr>
          <a:lstStyle/>
          <a:p>
            <a:r>
              <a:rPr lang="en-IN" sz="1800" dirty="0"/>
              <a:t>Deployed the Linear Regression Method by using </a:t>
            </a:r>
            <a:r>
              <a:rPr lang="en-IN" sz="1800" dirty="0" err="1"/>
              <a:t>Streamlit</a:t>
            </a:r>
            <a:r>
              <a:rPr lang="en-IN" sz="1800" dirty="0"/>
              <a:t>. </a:t>
            </a:r>
          </a:p>
        </p:txBody>
      </p:sp>
      <p:pic>
        <p:nvPicPr>
          <p:cNvPr id="5" name="Picture 4">
            <a:extLst>
              <a:ext uri="{FF2B5EF4-FFF2-40B4-BE49-F238E27FC236}">
                <a16:creationId xmlns:a16="http://schemas.microsoft.com/office/drawing/2014/main" id="{C8C0B78A-B14A-F55E-4210-FF5011EFF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699" y="1565926"/>
            <a:ext cx="2671370" cy="2734080"/>
          </a:xfrm>
          <a:prstGeom prst="rect">
            <a:avLst/>
          </a:prstGeom>
        </p:spPr>
      </p:pic>
      <p:pic>
        <p:nvPicPr>
          <p:cNvPr id="9" name="Picture 8" descr="A screenshot of a webpage&#10;&#10;Description automatically generated">
            <a:extLst>
              <a:ext uri="{FF2B5EF4-FFF2-40B4-BE49-F238E27FC236}">
                <a16:creationId xmlns:a16="http://schemas.microsoft.com/office/drawing/2014/main" id="{9FFC127A-5125-5938-6BD5-496F43665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6102" y="1565926"/>
            <a:ext cx="3164733" cy="2848765"/>
          </a:xfrm>
          <a:prstGeom prst="rect">
            <a:avLst/>
          </a:prstGeom>
        </p:spPr>
      </p:pic>
    </p:spTree>
    <p:extLst>
      <p:ext uri="{BB962C8B-B14F-4D97-AF65-F5344CB8AC3E}">
        <p14:creationId xmlns:p14="http://schemas.microsoft.com/office/powerpoint/2010/main" val="2285360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A458E-1365-6C0D-1D46-9E63C6211549}"/>
              </a:ext>
            </a:extLst>
          </p:cNvPr>
          <p:cNvSpPr>
            <a:spLocks noGrp="1"/>
          </p:cNvSpPr>
          <p:nvPr>
            <p:ph type="title"/>
          </p:nvPr>
        </p:nvSpPr>
        <p:spPr>
          <a:xfrm>
            <a:off x="457200" y="2391460"/>
            <a:ext cx="8229600" cy="857250"/>
          </a:xfrm>
        </p:spPr>
        <p:txBody>
          <a:bodyPr>
            <a:noAutofit/>
          </a:bodyPr>
          <a:lstStyle/>
          <a:p>
            <a:r>
              <a:rPr lang="en-IN" sz="8000" b="1" dirty="0">
                <a:solidFill>
                  <a:schemeClr val="bg1">
                    <a:lumMod val="95000"/>
                  </a:schemeClr>
                </a:solidFill>
              </a:rPr>
              <a:t>Thank You</a:t>
            </a:r>
          </a:p>
        </p:txBody>
      </p:sp>
    </p:spTree>
    <p:extLst>
      <p:ext uri="{BB962C8B-B14F-4D97-AF65-F5344CB8AC3E}">
        <p14:creationId xmlns:p14="http://schemas.microsoft.com/office/powerpoint/2010/main" val="3842989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ABOUT US</a:t>
            </a:r>
            <a:br>
              <a:rPr lang="en-US" dirty="0"/>
            </a:br>
            <a:r>
              <a:rPr lang="en-US" dirty="0"/>
              <a:t>Group Number:01</a:t>
            </a:r>
          </a:p>
        </p:txBody>
      </p:sp>
      <p:sp>
        <p:nvSpPr>
          <p:cNvPr id="3" name="Content Placeholder 2"/>
          <p:cNvSpPr>
            <a:spLocks noGrp="1"/>
          </p:cNvSpPr>
          <p:nvPr>
            <p:ph idx="1"/>
          </p:nvPr>
        </p:nvSpPr>
        <p:spPr/>
        <p:txBody>
          <a:bodyPr>
            <a:normAutofit/>
          </a:bodyPr>
          <a:lstStyle/>
          <a:p>
            <a:pPr marL="0" indent="0">
              <a:buNone/>
            </a:pPr>
            <a:r>
              <a:rPr lang="en-US" sz="1600" dirty="0"/>
              <a:t>Name of Team Members:</a:t>
            </a:r>
          </a:p>
          <a:p>
            <a:pPr>
              <a:buFont typeface="+mj-lt"/>
              <a:buAutoNum type="arabicPeriod"/>
            </a:pPr>
            <a:r>
              <a:rPr lang="en-US" sz="1600" dirty="0"/>
              <a:t>Shubha Sarkar</a:t>
            </a:r>
          </a:p>
          <a:p>
            <a:pPr>
              <a:buFont typeface="+mj-lt"/>
              <a:buAutoNum type="arabicPeriod"/>
            </a:pPr>
            <a:r>
              <a:rPr lang="en-US" sz="1600" dirty="0"/>
              <a:t>Tarak </a:t>
            </a:r>
            <a:r>
              <a:rPr lang="en-US" sz="1600" dirty="0" err="1"/>
              <a:t>Bharambe</a:t>
            </a:r>
            <a:endParaRPr lang="en-US" sz="1600" dirty="0"/>
          </a:p>
          <a:p>
            <a:pPr>
              <a:buFont typeface="+mj-lt"/>
              <a:buAutoNum type="arabicPeriod"/>
            </a:pPr>
            <a:r>
              <a:rPr lang="en-US" sz="1600" dirty="0"/>
              <a:t>Harshvardhan Shinde</a:t>
            </a:r>
          </a:p>
          <a:p>
            <a:pPr>
              <a:buFont typeface="+mj-lt"/>
              <a:buAutoNum type="arabicPeriod"/>
            </a:pPr>
            <a:r>
              <a:rPr lang="en-US" sz="1600" dirty="0"/>
              <a:t>Mohammed Yaseen</a:t>
            </a:r>
          </a:p>
          <a:p>
            <a:pPr>
              <a:buFont typeface="+mj-lt"/>
              <a:buAutoNum type="arabicPeriod"/>
            </a:pPr>
            <a:r>
              <a:rPr lang="en-US" sz="1600" dirty="0"/>
              <a:t>Lakshmi </a:t>
            </a:r>
            <a:r>
              <a:rPr lang="en-US" sz="1600" dirty="0" err="1"/>
              <a:t>Vinisha</a:t>
            </a:r>
            <a:endParaRPr lang="en-US" sz="1600" dirty="0"/>
          </a:p>
          <a:p>
            <a:pPr>
              <a:buFont typeface="+mj-lt"/>
              <a:buAutoNum type="arabicPeriod"/>
            </a:pPr>
            <a:r>
              <a:rPr lang="en-US" sz="1600" dirty="0"/>
              <a:t>Abhishek</a:t>
            </a:r>
          </a:p>
          <a:p>
            <a:pPr>
              <a:buFont typeface="+mj-lt"/>
              <a:buAutoNum type="arabicPeriod"/>
            </a:pPr>
            <a:endParaRPr lang="en-US" sz="1600"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74D5-58E5-5A34-5F16-68BD3D33B8FA}"/>
              </a:ext>
            </a:extLst>
          </p:cNvPr>
          <p:cNvSpPr>
            <a:spLocks noGrp="1"/>
          </p:cNvSpPr>
          <p:nvPr>
            <p:ph type="title"/>
          </p:nvPr>
        </p:nvSpPr>
        <p:spPr/>
        <p:txBody>
          <a:bodyPr/>
          <a:lstStyle/>
          <a:p>
            <a:r>
              <a:rPr lang="en-IN" b="1" dirty="0"/>
              <a:t>About TCS  </a:t>
            </a:r>
          </a:p>
        </p:txBody>
      </p:sp>
      <p:sp>
        <p:nvSpPr>
          <p:cNvPr id="3" name="Content Placeholder 2">
            <a:extLst>
              <a:ext uri="{FF2B5EF4-FFF2-40B4-BE49-F238E27FC236}">
                <a16:creationId xmlns:a16="http://schemas.microsoft.com/office/drawing/2014/main" id="{53944E60-53DC-FDA1-2E87-DACD7D31A004}"/>
              </a:ext>
            </a:extLst>
          </p:cNvPr>
          <p:cNvSpPr>
            <a:spLocks noGrp="1"/>
          </p:cNvSpPr>
          <p:nvPr>
            <p:ph idx="1"/>
          </p:nvPr>
        </p:nvSpPr>
        <p:spPr/>
        <p:txBody>
          <a:bodyPr>
            <a:normAutofit/>
          </a:bodyPr>
          <a:lstStyle/>
          <a:p>
            <a:pPr marL="0" indent="0">
              <a:buNone/>
            </a:pPr>
            <a:r>
              <a:rPr lang="en-US" dirty="0">
                <a:effectLst>
                  <a:outerShdw blurRad="50800" dist="38100" dir="2700000" algn="tl" rotWithShape="0">
                    <a:prstClr val="black">
                      <a:alpha val="40000"/>
                    </a:prstClr>
                  </a:outerShdw>
                </a:effectLst>
                <a:latin typeface="+mj-lt"/>
                <a:ea typeface="+mj-ea"/>
                <a:cs typeface="+mj-cs"/>
              </a:rPr>
              <a:t>Tata Consultancy Services (TCS) is one of the largest multinational IT service and consulting companies. It is headquartered in Mumbai, India, but has offices globally. TCS is well known in the e-governance, banking and financial services, telecommunications, education and healthcare markets.</a:t>
            </a:r>
            <a:endParaRPr lang="en-IN" dirty="0">
              <a:effectLst>
                <a:outerShdw blurRad="50800" dist="38100" dir="2700000" algn="tl" rotWithShape="0">
                  <a:prstClr val="black">
                    <a:alpha val="40000"/>
                  </a:prstClr>
                </a:outerShdw>
              </a:effectLst>
              <a:latin typeface="+mj-lt"/>
              <a:ea typeface="+mj-ea"/>
              <a:cs typeface="+mj-cs"/>
            </a:endParaRPr>
          </a:p>
        </p:txBody>
      </p:sp>
    </p:spTree>
    <p:extLst>
      <p:ext uri="{BB962C8B-B14F-4D97-AF65-F5344CB8AC3E}">
        <p14:creationId xmlns:p14="http://schemas.microsoft.com/office/powerpoint/2010/main" val="776685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TCS Dataset</a:t>
            </a:r>
          </a:p>
        </p:txBody>
      </p:sp>
      <p:sp>
        <p:nvSpPr>
          <p:cNvPr id="5" name="Content Placeholder 4"/>
          <p:cNvSpPr>
            <a:spLocks noGrp="1"/>
          </p:cNvSpPr>
          <p:nvPr>
            <p:ph idx="1"/>
          </p:nvPr>
        </p:nvSpPr>
        <p:spPr/>
        <p:txBody>
          <a:bodyPr/>
          <a:lstStyle/>
          <a:p>
            <a:r>
              <a:rPr lang="en-US" dirty="0"/>
              <a:t>Dataset of TCS having stock details from 2002 to 2024.</a:t>
            </a:r>
          </a:p>
          <a:p>
            <a:r>
              <a:rPr lang="en-US" dirty="0"/>
              <a:t>Size of dataset in rows and columns:(5325,6)</a:t>
            </a:r>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3A2EA-4758-08E5-B295-A44FA608B74A}"/>
              </a:ext>
            </a:extLst>
          </p:cNvPr>
          <p:cNvSpPr>
            <a:spLocks noGrp="1"/>
          </p:cNvSpPr>
          <p:nvPr>
            <p:ph type="title"/>
          </p:nvPr>
        </p:nvSpPr>
        <p:spPr/>
        <p:txBody>
          <a:bodyPr/>
          <a:lstStyle/>
          <a:p>
            <a:r>
              <a:rPr lang="en-IN" dirty="0"/>
              <a:t>EDA</a:t>
            </a:r>
          </a:p>
        </p:txBody>
      </p:sp>
      <p:sp>
        <p:nvSpPr>
          <p:cNvPr id="3" name="Content Placeholder 2">
            <a:extLst>
              <a:ext uri="{FF2B5EF4-FFF2-40B4-BE49-F238E27FC236}">
                <a16:creationId xmlns:a16="http://schemas.microsoft.com/office/drawing/2014/main" id="{9CD79EC8-3750-88D4-2838-ADD0135A3443}"/>
              </a:ext>
            </a:extLst>
          </p:cNvPr>
          <p:cNvSpPr>
            <a:spLocks noGrp="1"/>
          </p:cNvSpPr>
          <p:nvPr>
            <p:ph idx="1"/>
          </p:nvPr>
        </p:nvSpPr>
        <p:spPr/>
        <p:txBody>
          <a:bodyPr>
            <a:normAutofit/>
          </a:bodyPr>
          <a:lstStyle/>
          <a:p>
            <a:r>
              <a:rPr lang="en-IN" sz="1800" dirty="0"/>
              <a:t>First, the null values were checked and were filled using the interpolate method.</a:t>
            </a:r>
          </a:p>
          <a:p>
            <a:r>
              <a:rPr lang="en-IN" sz="1800" dirty="0"/>
              <a:t>Then detect the outliers, and remove them using IQR method.</a:t>
            </a:r>
          </a:p>
          <a:p>
            <a:r>
              <a:rPr lang="en-IN" sz="1800" dirty="0"/>
              <a:t>Then checked for the skewness, and transformed the dataset for reducing the skewness.</a:t>
            </a:r>
          </a:p>
          <a:p>
            <a:endParaRPr lang="en-IN" sz="1800" dirty="0"/>
          </a:p>
        </p:txBody>
      </p:sp>
    </p:spTree>
    <p:extLst>
      <p:ext uri="{BB962C8B-B14F-4D97-AF65-F5344CB8AC3E}">
        <p14:creationId xmlns:p14="http://schemas.microsoft.com/office/powerpoint/2010/main" val="1918843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CAA44-C612-F33C-AA41-D739EDF8CB76}"/>
              </a:ext>
            </a:extLst>
          </p:cNvPr>
          <p:cNvSpPr>
            <a:spLocks noGrp="1"/>
          </p:cNvSpPr>
          <p:nvPr>
            <p:ph type="title"/>
          </p:nvPr>
        </p:nvSpPr>
        <p:spPr/>
        <p:txBody>
          <a:bodyPr/>
          <a:lstStyle/>
          <a:p>
            <a:r>
              <a:rPr lang="en-IN" dirty="0"/>
              <a:t>Data Visualization</a:t>
            </a:r>
          </a:p>
        </p:txBody>
      </p:sp>
      <p:pic>
        <p:nvPicPr>
          <p:cNvPr id="5" name="Content Placeholder 4" descr="A graph of growth and decline&#10;&#10;Description automatically generated with medium confidence">
            <a:extLst>
              <a:ext uri="{FF2B5EF4-FFF2-40B4-BE49-F238E27FC236}">
                <a16:creationId xmlns:a16="http://schemas.microsoft.com/office/drawing/2014/main" id="{412C2E53-4CE7-4D27-77A3-23DF92998F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3938" y="1379553"/>
            <a:ext cx="6392862" cy="3106706"/>
          </a:xfrm>
        </p:spPr>
      </p:pic>
    </p:spTree>
    <p:extLst>
      <p:ext uri="{BB962C8B-B14F-4D97-AF65-F5344CB8AC3E}">
        <p14:creationId xmlns:p14="http://schemas.microsoft.com/office/powerpoint/2010/main" val="2371655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02A04-63AA-82AE-9801-28341866A657}"/>
              </a:ext>
            </a:extLst>
          </p:cNvPr>
          <p:cNvSpPr>
            <a:spLocks noGrp="1"/>
          </p:cNvSpPr>
          <p:nvPr>
            <p:ph type="title"/>
          </p:nvPr>
        </p:nvSpPr>
        <p:spPr/>
        <p:txBody>
          <a:bodyPr/>
          <a:lstStyle/>
          <a:p>
            <a:r>
              <a:rPr lang="en-IN" dirty="0"/>
              <a:t>Moving Average</a:t>
            </a:r>
          </a:p>
        </p:txBody>
      </p:sp>
      <p:pic>
        <p:nvPicPr>
          <p:cNvPr id="5" name="Content Placeholder 4" descr="A graph showing the growth of a stock market&#10;&#10;Description automatically generated">
            <a:extLst>
              <a:ext uri="{FF2B5EF4-FFF2-40B4-BE49-F238E27FC236}">
                <a16:creationId xmlns:a16="http://schemas.microsoft.com/office/drawing/2014/main" id="{16755327-D5E5-ABA7-83B8-8C75F06969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3938" y="1275391"/>
            <a:ext cx="6392862" cy="3315031"/>
          </a:xfrm>
        </p:spPr>
      </p:pic>
    </p:spTree>
    <p:extLst>
      <p:ext uri="{BB962C8B-B14F-4D97-AF65-F5344CB8AC3E}">
        <p14:creationId xmlns:p14="http://schemas.microsoft.com/office/powerpoint/2010/main" val="2317951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BE904-C314-66E3-9EEA-1B767DB7E3D8}"/>
              </a:ext>
            </a:extLst>
          </p:cNvPr>
          <p:cNvSpPr>
            <a:spLocks noGrp="1"/>
          </p:cNvSpPr>
          <p:nvPr>
            <p:ph type="title"/>
          </p:nvPr>
        </p:nvSpPr>
        <p:spPr/>
        <p:txBody>
          <a:bodyPr/>
          <a:lstStyle/>
          <a:p>
            <a:r>
              <a:rPr lang="en-IN" dirty="0"/>
              <a:t>Weighted Moving Average</a:t>
            </a:r>
          </a:p>
        </p:txBody>
      </p:sp>
      <p:pic>
        <p:nvPicPr>
          <p:cNvPr id="5" name="Content Placeholder 4">
            <a:extLst>
              <a:ext uri="{FF2B5EF4-FFF2-40B4-BE49-F238E27FC236}">
                <a16:creationId xmlns:a16="http://schemas.microsoft.com/office/drawing/2014/main" id="{A2CE5ED2-9EBB-B8F6-F071-D0274487F4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3938" y="1263691"/>
            <a:ext cx="6392862" cy="3338430"/>
          </a:xfrm>
        </p:spPr>
      </p:pic>
    </p:spTree>
    <p:extLst>
      <p:ext uri="{BB962C8B-B14F-4D97-AF65-F5344CB8AC3E}">
        <p14:creationId xmlns:p14="http://schemas.microsoft.com/office/powerpoint/2010/main" val="759447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88A1F-4455-03D7-ED4B-49BE3C853076}"/>
              </a:ext>
            </a:extLst>
          </p:cNvPr>
          <p:cNvSpPr>
            <a:spLocks noGrp="1"/>
          </p:cNvSpPr>
          <p:nvPr>
            <p:ph type="title"/>
          </p:nvPr>
        </p:nvSpPr>
        <p:spPr/>
        <p:txBody>
          <a:bodyPr/>
          <a:lstStyle/>
          <a:p>
            <a:r>
              <a:rPr lang="en-IN" dirty="0"/>
              <a:t>Model Building </a:t>
            </a:r>
          </a:p>
        </p:txBody>
      </p:sp>
      <p:sp>
        <p:nvSpPr>
          <p:cNvPr id="3" name="Content Placeholder 2">
            <a:extLst>
              <a:ext uri="{FF2B5EF4-FFF2-40B4-BE49-F238E27FC236}">
                <a16:creationId xmlns:a16="http://schemas.microsoft.com/office/drawing/2014/main" id="{C9C9B90D-1B92-2DA0-3C40-28EA0E82F129}"/>
              </a:ext>
            </a:extLst>
          </p:cNvPr>
          <p:cNvSpPr>
            <a:spLocks noGrp="1"/>
          </p:cNvSpPr>
          <p:nvPr>
            <p:ph idx="1"/>
          </p:nvPr>
        </p:nvSpPr>
        <p:spPr/>
        <p:txBody>
          <a:bodyPr>
            <a:normAutofit lnSpcReduction="10000"/>
          </a:bodyPr>
          <a:lstStyle/>
          <a:p>
            <a:r>
              <a:rPr lang="en-IN" sz="1800" dirty="0"/>
              <a:t>Three types of model were build</a:t>
            </a:r>
          </a:p>
          <a:p>
            <a:pPr>
              <a:buFont typeface="+mj-lt"/>
              <a:buAutoNum type="arabicPeriod"/>
            </a:pPr>
            <a:r>
              <a:rPr lang="en-IN" sz="1800" dirty="0"/>
              <a:t>Linear Regression Model</a:t>
            </a:r>
          </a:p>
          <a:p>
            <a:pPr>
              <a:buFont typeface="+mj-lt"/>
              <a:buAutoNum type="arabicPeriod"/>
            </a:pPr>
            <a:r>
              <a:rPr lang="en-IN" sz="1800" dirty="0"/>
              <a:t>ARIMA Model </a:t>
            </a:r>
          </a:p>
          <a:p>
            <a:pPr>
              <a:buFont typeface="+mj-lt"/>
              <a:buAutoNum type="arabicPeriod"/>
            </a:pPr>
            <a:r>
              <a:rPr lang="en-IN" sz="1800" dirty="0"/>
              <a:t>SARIMA Model</a:t>
            </a:r>
          </a:p>
          <a:p>
            <a:pPr marL="0" indent="0">
              <a:buNone/>
            </a:pPr>
            <a:endParaRPr lang="en-IN" sz="1800" dirty="0"/>
          </a:p>
          <a:p>
            <a:r>
              <a:rPr lang="en-IN" sz="1800" dirty="0"/>
              <a:t>The RMSE for Linear Regression Model – 8.334166</a:t>
            </a:r>
          </a:p>
          <a:p>
            <a:r>
              <a:rPr lang="en-IN" sz="1800" dirty="0"/>
              <a:t>The RMSE for ARIMA Model – 157.30522</a:t>
            </a:r>
          </a:p>
          <a:p>
            <a:r>
              <a:rPr lang="en-IN" sz="1800" dirty="0"/>
              <a:t>The RMSE for SARIMA Model – 21.3748</a:t>
            </a:r>
          </a:p>
          <a:p>
            <a:endParaRPr lang="en-IN" sz="1800" dirty="0"/>
          </a:p>
          <a:p>
            <a:r>
              <a:rPr lang="en-IN" sz="1800" dirty="0"/>
              <a:t>As RMSE value for Linear Regression Model is least we it for the deployment part.</a:t>
            </a:r>
          </a:p>
        </p:txBody>
      </p:sp>
    </p:spTree>
    <p:extLst>
      <p:ext uri="{BB962C8B-B14F-4D97-AF65-F5344CB8AC3E}">
        <p14:creationId xmlns:p14="http://schemas.microsoft.com/office/powerpoint/2010/main" val="1349993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Words>
  <Application>Microsoft Office PowerPoint</Application>
  <PresentationFormat>On-screen Show (16:9)</PresentationFormat>
  <Paragraphs>35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STOCK PRICE PREDICTION USING TIME SERIES</vt:lpstr>
      <vt:lpstr>ABOUT US Group Number:01</vt:lpstr>
      <vt:lpstr>About TCS  </vt:lpstr>
      <vt:lpstr>TCS Dataset</vt:lpstr>
      <vt:lpstr>EDA</vt:lpstr>
      <vt:lpstr>Data Visualization</vt:lpstr>
      <vt:lpstr>Moving Average</vt:lpstr>
      <vt:lpstr>Weighted Moving Average</vt:lpstr>
      <vt:lpstr>Model Building </vt:lpstr>
      <vt:lpstr>Deployment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2024-01-28T17:12:21Z</dcterms:modified>
</cp:coreProperties>
</file>