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embeddedFontLst>
    <p:embeddedFont>
      <p:font typeface="Constantia"/>
      <p:regular r:id="rId21"/>
      <p:bold r:id="rId22"/>
      <p:italic r:id="rId23"/>
      <p:boldItalic r:id="rId24"/>
    </p:embeddedFont>
    <p:embeddedFont>
      <p:font typeface="Libre Baskerville"/>
      <p:regular r:id="rId25"/>
      <p:bold r:id="rId26"/>
      <p:italic r:id="rId27"/>
    </p:embeddedFont>
    <p:embeddedFont>
      <p:font typeface="Century Gothic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iIIdC9XWoiVH291eetlIfwXts9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B889263-D688-45E7-835C-B2B68EB597B7}">
  <a:tblStyle styleId="{3B889263-D688-45E7-835C-B2B68EB597B7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4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Constantia-bold.fntdata"/><Relationship Id="rId21" Type="http://schemas.openxmlformats.org/officeDocument/2006/relationships/font" Target="fonts/Constantia-regular.fntdata"/><Relationship Id="rId24" Type="http://schemas.openxmlformats.org/officeDocument/2006/relationships/font" Target="fonts/Constantia-boldItalic.fntdata"/><Relationship Id="rId23" Type="http://schemas.openxmlformats.org/officeDocument/2006/relationships/font" Target="fonts/Constanti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ibreBaskerville-bold.fntdata"/><Relationship Id="rId25" Type="http://schemas.openxmlformats.org/officeDocument/2006/relationships/font" Target="fonts/LibreBaskerville-regular.fntdata"/><Relationship Id="rId28" Type="http://schemas.openxmlformats.org/officeDocument/2006/relationships/font" Target="fonts/CenturyGothic-regular.fntdata"/><Relationship Id="rId27" Type="http://schemas.openxmlformats.org/officeDocument/2006/relationships/font" Target="fonts/LibreBaskerville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CenturyGothic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enturyGothic-boldItalic.fntdata"/><Relationship Id="rId30" Type="http://schemas.openxmlformats.org/officeDocument/2006/relationships/font" Target="fonts/CenturyGothic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2" name="Google Shape;29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0" name="Google Shape;26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6" name="Google Shape;76;p2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2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8" name="Google Shape;88;p27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9" name="Google Shape;89;p2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92" name="Google Shape;92;p27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3" name="Google Shape;93;p27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8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2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9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3" name="Google Shape;103;p29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4" name="Google Shape;104;p29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29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29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29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08" name="Google Shape;108;p29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" name="Google Shape;109;p29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2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0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6" name="Google Shape;116;p30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8" name="Google Shape;118;p30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9" name="Google Shape;119;p30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Google Shape;120;p30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1" name="Google Shape;121;p30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2" name="Google Shape;122;p30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Google Shape;123;p30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4" name="Google Shape;124;p30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30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3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2" name="Google Shape;132;p3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2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8" name="Google Shape;138;p3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0" name="Google Shape;150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10384238" y="18396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2" name="Google Shape;162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3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5" name="Google Shape;175;p3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3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7" name="Google Shape;177;p3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93" name="Google Shape;193;p4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4" name="Google Shape;194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0" name="Google Shape;200;p4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01" name="Google Shape;201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4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0" name="Google Shape;40;p20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1" name="Google Shape;41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21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8" name="Google Shape;48;p21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9" name="Google Shape;49;p21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3" name="Google Shape;143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194" y="50762"/>
            <a:ext cx="11159611" cy="3921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516194" y="3971886"/>
            <a:ext cx="11259246" cy="288611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"/>
          <p:cNvSpPr txBox="1"/>
          <p:nvPr/>
        </p:nvSpPr>
        <p:spPr>
          <a:xfrm>
            <a:off x="4158914" y="1626602"/>
            <a:ext cx="445489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4400" u="none" cap="none" strike="noStrike">
                <a:solidFill>
                  <a:srgbClr val="315948"/>
                </a:solidFill>
                <a:latin typeface="Federo"/>
                <a:ea typeface="Federo"/>
                <a:cs typeface="Federo"/>
                <a:sym typeface="Federo"/>
              </a:rPr>
              <a:t>What’s cooking?</a:t>
            </a:r>
            <a:endParaRPr b="1" i="0" sz="4400" u="none" cap="none" strike="noStrike">
              <a:solidFill>
                <a:srgbClr val="315948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223" name="Google Shape;223;p1"/>
          <p:cNvSpPr txBox="1"/>
          <p:nvPr/>
        </p:nvSpPr>
        <p:spPr>
          <a:xfrm>
            <a:off x="4928132" y="4339998"/>
            <a:ext cx="29164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2800" u="none" cap="none" strike="noStrik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b="1" i="0" lang="en-CA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Presented by </a:t>
            </a:r>
            <a:endParaRPr b="1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p1"/>
          <p:cNvSpPr txBox="1"/>
          <p:nvPr/>
        </p:nvSpPr>
        <p:spPr>
          <a:xfrm>
            <a:off x="4369869" y="5231331"/>
            <a:ext cx="5069307" cy="1569660"/>
          </a:xfrm>
          <a:prstGeom prst="rect">
            <a:avLst/>
          </a:prstGeom>
          <a:gradFill>
            <a:gsLst>
              <a:gs pos="0">
                <a:srgbClr val="F9C5C4"/>
              </a:gs>
              <a:gs pos="1000">
                <a:srgbClr val="F9C5C4"/>
              </a:gs>
              <a:gs pos="49000">
                <a:srgbClr val="AFE98B">
                  <a:alpha val="75686"/>
                </a:srgbClr>
              </a:gs>
              <a:gs pos="78500">
                <a:srgbClr val="D0B585"/>
              </a:gs>
              <a:gs pos="100000">
                <a:srgbClr val="D0B585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0C0C0C"/>
                </a:solidFill>
                <a:latin typeface="Consolas"/>
                <a:ea typeface="Consolas"/>
                <a:cs typeface="Consolas"/>
                <a:sym typeface="Consolas"/>
              </a:rPr>
              <a:t>Pauline Gerritsen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0C0C0C"/>
                </a:solidFill>
                <a:latin typeface="Consolas"/>
                <a:ea typeface="Consolas"/>
                <a:cs typeface="Consolas"/>
                <a:sym typeface="Consolas"/>
              </a:rPr>
              <a:t>Shubhada Gopale</a:t>
            </a:r>
            <a:endParaRPr b="1" sz="2400">
              <a:solidFill>
                <a:srgbClr val="0C0C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0C0C0C"/>
                </a:solidFill>
                <a:latin typeface="Consolas"/>
                <a:ea typeface="Consolas"/>
                <a:cs typeface="Consolas"/>
                <a:sym typeface="Consolas"/>
              </a:rPr>
              <a:t>Stanislav Ivashkevich</a:t>
            </a:r>
            <a:endParaRPr b="1" sz="2400">
              <a:solidFill>
                <a:srgbClr val="0C0C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0C0C0C"/>
                </a:solidFill>
                <a:latin typeface="Consolas"/>
                <a:ea typeface="Consolas"/>
                <a:cs typeface="Consolas"/>
                <a:sym typeface="Consolas"/>
              </a:rPr>
              <a:t>Sumithra Hariguruprasad</a:t>
            </a:r>
            <a:endParaRPr sz="2400">
              <a:solidFill>
                <a:srgbClr val="0C0C0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722" y="306579"/>
            <a:ext cx="2941721" cy="22471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0"/>
          <p:cNvSpPr/>
          <p:nvPr/>
        </p:nvSpPr>
        <p:spPr>
          <a:xfrm>
            <a:off x="5107805" y="122336"/>
            <a:ext cx="5893454" cy="27392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Modelling Approach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rgbClr val="92D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CA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Pipeline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CA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Gridsearchcv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CA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Cross Validation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CA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SMOTE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CA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Dimensionality Reduction</a:t>
            </a:r>
            <a:endParaRPr/>
          </a:p>
        </p:txBody>
      </p:sp>
      <p:graphicFrame>
        <p:nvGraphicFramePr>
          <p:cNvPr id="282" name="Google Shape;282;p10"/>
          <p:cNvGraphicFramePr/>
          <p:nvPr/>
        </p:nvGraphicFramePr>
        <p:xfrm>
          <a:off x="71120" y="3115907"/>
          <a:ext cx="3000000" cy="300000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DCE9E3"/>
                    </a:gs>
                    <a:gs pos="100000">
                      <a:srgbClr val="91BFAB"/>
                    </a:gs>
                  </a:gsLst>
                  <a:lin ang="5400000" scaled="0"/>
                </a:gradFill>
                <a:tableStyleId>{3B889263-D688-45E7-835C-B2B68EB597B7}</a:tableStyleId>
              </a:tblPr>
              <a:tblGrid>
                <a:gridCol w="2447550"/>
                <a:gridCol w="4796025"/>
                <a:gridCol w="4796025"/>
              </a:tblGrid>
              <a:tr h="756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Classifier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1750" marB="31750" marR="63500" marL="63500">
                    <a:solidFill>
                      <a:srgbClr val="86D1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Train Accuracy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1750" marB="31750" marR="63500" marL="63500">
                    <a:solidFill>
                      <a:srgbClr val="86D1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Test Accuracy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1750" marB="31750" marR="63500" marL="63500">
                    <a:solidFill>
                      <a:srgbClr val="86D1D8"/>
                    </a:solidFill>
                  </a:tcPr>
                </a:tc>
              </a:tr>
              <a:tr h="555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CA" sz="24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Logistic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1750" marB="31750" marR="63500" marL="63500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800" u="none" cap="none" strike="noStrike"/>
                        <a:t>0.861</a:t>
                      </a:r>
                      <a:endParaRPr b="1" sz="2800" u="none" cap="none" strike="noStrike"/>
                    </a:p>
                  </a:txBody>
                  <a:tcPr marT="31750" marB="31750" marR="63500" marL="63500">
                    <a:solidFill>
                      <a:srgbClr val="B7CD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800" u="none" cap="none" strike="noStrike"/>
                        <a:t>0.785</a:t>
                      </a:r>
                      <a:endParaRPr b="1" sz="2800" u="none" cap="none" strike="noStrike"/>
                    </a:p>
                  </a:txBody>
                  <a:tcPr marT="31750" marB="31750" marR="63500" marL="63500">
                    <a:solidFill>
                      <a:srgbClr val="F5E1A8"/>
                    </a:solidFill>
                  </a:tcPr>
                </a:tc>
              </a:tr>
              <a:tr h="555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CA" sz="24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Multinomial NB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1750" marB="31750" marR="63500" marL="63500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800" u="none" cap="none" strike="noStrike"/>
                        <a:t>0.787</a:t>
                      </a:r>
                      <a:endParaRPr b="1" sz="2800" u="none" cap="none" strike="noStrike"/>
                    </a:p>
                  </a:txBody>
                  <a:tcPr marT="31750" marB="31750" marR="63500" marL="63500">
                    <a:solidFill>
                      <a:srgbClr val="B7CD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800" u="none" cap="none" strike="noStrike"/>
                        <a:t>0.731</a:t>
                      </a:r>
                      <a:endParaRPr b="1" sz="2800" u="none" cap="none" strike="noStrike"/>
                    </a:p>
                  </a:txBody>
                  <a:tcPr marT="31750" marB="31750" marR="63500" marL="63500">
                    <a:solidFill>
                      <a:srgbClr val="F5E1A8"/>
                    </a:solidFill>
                  </a:tcPr>
                </a:tc>
              </a:tr>
              <a:tr h="555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CA" sz="24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LinearSVC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1750" marB="31750" marR="63500" marL="63500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800" u="none" cap="none" strike="noStrike"/>
                        <a:t>0.86</a:t>
                      </a:r>
                      <a:endParaRPr b="1" sz="2800" u="none" cap="none" strike="noStrike"/>
                    </a:p>
                  </a:txBody>
                  <a:tcPr marT="31750" marB="31750" marR="63500" marL="63500">
                    <a:solidFill>
                      <a:srgbClr val="B7CD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800" u="none" cap="none" strike="noStrike"/>
                        <a:t>0.783</a:t>
                      </a:r>
                      <a:endParaRPr b="1" sz="2800" u="none" cap="none" strike="noStrike"/>
                    </a:p>
                  </a:txBody>
                  <a:tcPr marT="31750" marB="31750" marR="63500" marL="63500">
                    <a:solidFill>
                      <a:srgbClr val="F5E1A8"/>
                    </a:solidFill>
                  </a:tcPr>
                </a:tc>
              </a:tr>
              <a:tr h="564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CA" sz="24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RandomForest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1750" marB="31750" marR="63500" marL="63500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800" u="none" cap="none" strike="noStrike"/>
                        <a:t>0.738</a:t>
                      </a:r>
                      <a:endParaRPr b="1" sz="2800" u="none" cap="none" strike="noStrike"/>
                    </a:p>
                  </a:txBody>
                  <a:tcPr marT="31750" marB="31750" marR="63500" marL="63500">
                    <a:solidFill>
                      <a:srgbClr val="B7CD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800" u="none" cap="none" strike="noStrike"/>
                        <a:t>0.644</a:t>
                      </a:r>
                      <a:endParaRPr b="1" sz="2800" u="none" cap="none" strike="noStrike"/>
                    </a:p>
                  </a:txBody>
                  <a:tcPr marT="31750" marB="31750" marR="63500" marL="63500">
                    <a:solidFill>
                      <a:srgbClr val="F5E1A8"/>
                    </a:solidFill>
                  </a:tcPr>
                </a:tc>
              </a:tr>
              <a:tr h="756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CA" sz="24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Voting Classifier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1750" marB="31750" marR="63500" marL="63500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800" u="none" cap="none" strike="noStrike"/>
                        <a:t>0.853</a:t>
                      </a:r>
                      <a:endParaRPr b="1" sz="2800" u="none" cap="none" strike="noStrike"/>
                    </a:p>
                  </a:txBody>
                  <a:tcPr marT="31750" marB="31750" marR="63500" marL="63500">
                    <a:solidFill>
                      <a:srgbClr val="B7CD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800" u="none" cap="none" strike="noStrike"/>
                        <a:t>0.783</a:t>
                      </a:r>
                      <a:endParaRPr b="1" sz="2800" u="none" cap="none" strike="noStrike"/>
                    </a:p>
                  </a:txBody>
                  <a:tcPr marT="31750" marB="31750" marR="63500" marL="63500">
                    <a:solidFill>
                      <a:srgbClr val="F5E1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1280"/>
            <a:ext cx="7122160" cy="6776721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1"/>
          <p:cNvSpPr txBox="1"/>
          <p:nvPr/>
        </p:nvSpPr>
        <p:spPr>
          <a:xfrm>
            <a:off x="7211461" y="1336119"/>
            <a:ext cx="4754880" cy="418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Classification report for Logistic</a:t>
            </a:r>
            <a:r>
              <a:rPr b="1" lang="en-CA" sz="2800">
                <a:solidFill>
                  <a:srgbClr val="580A0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80A0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CA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Precision is best for Mexican, Indian, Jamaican, Italian, Japanese, Korean, Moroccan, Thai, Chinese, Cajun.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CA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 so good for Russian, British, French, Spanish</a:t>
            </a:r>
            <a:endParaRPr/>
          </a:p>
        </p:txBody>
      </p:sp>
      <p:sp>
        <p:nvSpPr>
          <p:cNvPr id="289" name="Google Shape;289;p11"/>
          <p:cNvSpPr txBox="1"/>
          <p:nvPr/>
        </p:nvSpPr>
        <p:spPr>
          <a:xfrm>
            <a:off x="7211461" y="233680"/>
            <a:ext cx="398485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More Metrics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"/>
          <p:cNvSpPr txBox="1"/>
          <p:nvPr>
            <p:ph type="title"/>
          </p:nvPr>
        </p:nvSpPr>
        <p:spPr>
          <a:xfrm>
            <a:off x="838200" y="365125"/>
            <a:ext cx="10515600" cy="473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b="1" lang="en-CA" sz="4000">
                <a:solidFill>
                  <a:schemeClr val="dk1"/>
                </a:solidFill>
              </a:rPr>
              <a:t>Kaggle Results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295" name="Google Shape;295;p12"/>
          <p:cNvSpPr txBox="1"/>
          <p:nvPr/>
        </p:nvSpPr>
        <p:spPr>
          <a:xfrm>
            <a:off x="919480" y="4333874"/>
            <a:ext cx="10515600" cy="473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CA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Results</a:t>
            </a:r>
            <a:r>
              <a:rPr b="0" i="0" lang="en-CA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6" name="Google Shape;296;p12"/>
          <p:cNvSpPr txBox="1"/>
          <p:nvPr/>
        </p:nvSpPr>
        <p:spPr>
          <a:xfrm>
            <a:off x="838200" y="5050789"/>
            <a:ext cx="10515600" cy="1709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Best Model : Logistic Regression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Accuracy   : </a:t>
            </a:r>
            <a:r>
              <a:rPr lang="en-CA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lang="en-CA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0.785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7" name="Google Shape;297;p12"/>
          <p:cNvSpPr txBox="1"/>
          <p:nvPr/>
        </p:nvSpPr>
        <p:spPr>
          <a:xfrm>
            <a:off x="838200" y="1124962"/>
            <a:ext cx="860552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CA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1387 teams participated in the competition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CA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 classification accuracy: 0.83216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CA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Baseline (every predicted cuisine is Italian): 0.19267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CA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51 teams never surpassed the baseline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3"/>
          <p:cNvSpPr txBox="1"/>
          <p:nvPr/>
        </p:nvSpPr>
        <p:spPr>
          <a:xfrm>
            <a:off x="609600" y="430035"/>
            <a:ext cx="10302300" cy="28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Improvements: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CA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More data for minority classes.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CA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Better stemming techniques.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CA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 more info for cuisines not having any unique ingredients.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CA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 Learning Techniques might help.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3" name="Google Shape;303;p13"/>
          <p:cNvSpPr txBox="1"/>
          <p:nvPr/>
        </p:nvSpPr>
        <p:spPr>
          <a:xfrm>
            <a:off x="609600" y="3891690"/>
            <a:ext cx="10657800" cy="22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 Steps: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CA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can reverse the problem: given a cuisine, generate ingredients for a recipe belonging to the cuisine.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CA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Another option: given a recipe, improve it to make it more suitable for a cuisine.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"/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9" name="Google Shape;309;p14"/>
          <p:cNvSpPr txBox="1"/>
          <p:nvPr/>
        </p:nvSpPr>
        <p:spPr>
          <a:xfrm>
            <a:off x="3982720" y="518160"/>
            <a:ext cx="4511040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0" name="Google Shape;31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4"/>
          <p:cNvSpPr/>
          <p:nvPr/>
        </p:nvSpPr>
        <p:spPr>
          <a:xfrm>
            <a:off x="2626360" y="2440840"/>
            <a:ext cx="5852159" cy="132343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Century Gothic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"/>
          <p:cNvSpPr txBox="1"/>
          <p:nvPr/>
        </p:nvSpPr>
        <p:spPr>
          <a:xfrm>
            <a:off x="1304925" y="352425"/>
            <a:ext cx="875347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Kaggle Dataset</a:t>
            </a:r>
            <a:endParaRPr b="1" sz="4400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30" name="Google Shape;230;p2"/>
          <p:cNvSpPr txBox="1"/>
          <p:nvPr/>
        </p:nvSpPr>
        <p:spPr>
          <a:xfrm>
            <a:off x="152400" y="1615738"/>
            <a:ext cx="7224431" cy="47089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8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CA" sz="24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Objective of Kaggle’s What’s Cooking competition  is to predict the category of a dish's cuisine given a list of its ingredients.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CA" sz="24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Train data contains a list of  39774  recipe id’s along with their ingredients and cuisine.</a:t>
            </a:r>
            <a:endParaRPr/>
          </a:p>
          <a:p>
            <a:pPr indent="-1333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CA" sz="24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20 cuisines  and 6714 ingredients.</a:t>
            </a:r>
            <a:endParaRPr b="1" i="0" sz="2400" u="none" cap="none" strike="noStrike">
              <a:solidFill>
                <a:schemeClr val="accen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158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accen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58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 screenshot of a cell phone&#10;&#10;Description automatically generated" id="231" name="Google Shape;231;p2"/>
          <p:cNvPicPr preferRelativeResize="0"/>
          <p:nvPr/>
        </p:nvPicPr>
        <p:blipFill rotWithShape="1">
          <a:blip r:embed="rId3">
            <a:alphaModFix/>
          </a:blip>
          <a:srcRect b="3465" l="-4" r="-3853" t="-237"/>
          <a:stretch/>
        </p:blipFill>
        <p:spPr>
          <a:xfrm>
            <a:off x="7539392" y="1769626"/>
            <a:ext cx="4185248" cy="4401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5664" y="1405288"/>
            <a:ext cx="9211376" cy="528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"/>
          <p:cNvSpPr txBox="1"/>
          <p:nvPr/>
        </p:nvSpPr>
        <p:spPr>
          <a:xfrm>
            <a:off x="1395664" y="582984"/>
            <a:ext cx="9211376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Exploration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"/>
          <p:cNvSpPr txBox="1"/>
          <p:nvPr/>
        </p:nvSpPr>
        <p:spPr>
          <a:xfrm>
            <a:off x="803275" y="245864"/>
            <a:ext cx="1038225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 are 20 cuisines with Italian, Mexican and Southern US make up over 45% of the recipes.</a:t>
            </a:r>
            <a:endParaRPr/>
          </a:p>
        </p:txBody>
      </p:sp>
      <p:pic>
        <p:nvPicPr>
          <p:cNvPr descr="A screenshot of a cell phone&#10;&#10;Description automatically generated" id="243" name="Google Shape;24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28070"/>
            <a:ext cx="12192000" cy="562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automatically generated" id="248" name="Google Shape;248;p5"/>
          <p:cNvPicPr preferRelativeResize="0"/>
          <p:nvPr/>
        </p:nvPicPr>
        <p:blipFill rotWithShape="1">
          <a:blip r:embed="rId3">
            <a:alphaModFix/>
          </a:blip>
          <a:srcRect b="-1502" l="-384" r="-127" t="0"/>
          <a:stretch/>
        </p:blipFill>
        <p:spPr>
          <a:xfrm>
            <a:off x="247650" y="905531"/>
            <a:ext cx="10430510" cy="450532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5"/>
          <p:cNvSpPr txBox="1"/>
          <p:nvPr/>
        </p:nvSpPr>
        <p:spPr>
          <a:xfrm>
            <a:off x="3486743" y="13037"/>
            <a:ext cx="515183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Recipe distribution</a:t>
            </a:r>
            <a:endParaRPr/>
          </a:p>
        </p:txBody>
      </p:sp>
      <p:sp>
        <p:nvSpPr>
          <p:cNvPr id="250" name="Google Shape;250;p5"/>
          <p:cNvSpPr txBox="1"/>
          <p:nvPr/>
        </p:nvSpPr>
        <p:spPr>
          <a:xfrm>
            <a:off x="5605462" y="2962275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5"/>
          <p:cNvSpPr txBox="1"/>
          <p:nvPr/>
        </p:nvSpPr>
        <p:spPr>
          <a:xfrm>
            <a:off x="247650" y="5410857"/>
            <a:ext cx="11944350" cy="10156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max number of ingredients is 65 and there is only one recipe.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minimum number of ingredients is 1 and there are 22 recipes which has just 1 ingredient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mean ingredients is 11.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automatically generated" id="256" name="Google Shape;2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405" y="1036320"/>
            <a:ext cx="10537190" cy="582168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6"/>
          <p:cNvSpPr txBox="1"/>
          <p:nvPr/>
        </p:nvSpPr>
        <p:spPr>
          <a:xfrm>
            <a:off x="1148080" y="440194"/>
            <a:ext cx="989584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Recipe length distribution by Cuisine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"/>
          <p:cNvSpPr txBox="1"/>
          <p:nvPr>
            <p:ph type="title"/>
          </p:nvPr>
        </p:nvSpPr>
        <p:spPr>
          <a:xfrm>
            <a:off x="2458720" y="365125"/>
            <a:ext cx="8432800" cy="473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CA" sz="3200">
                <a:solidFill>
                  <a:schemeClr val="dk1"/>
                </a:solidFill>
              </a:rPr>
              <a:t>DATA EXPLORATION: TOP INGREDIENTS</a:t>
            </a:r>
            <a:endParaRPr sz="32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pic>
        <p:nvPicPr>
          <p:cNvPr descr="A screenshot of a cell phone&#10;&#10;Description automatically generated" id="263" name="Google Shape;263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880" y="788700"/>
            <a:ext cx="11490960" cy="60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"/>
          <p:cNvSpPr/>
          <p:nvPr/>
        </p:nvSpPr>
        <p:spPr>
          <a:xfrm>
            <a:off x="640080" y="975360"/>
            <a:ext cx="11318240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CA" sz="2400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b="1" lang="en-CA"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Mexican cuisine</a:t>
            </a:r>
            <a:r>
              <a:rPr lang="en-CA"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	</a:t>
            </a:r>
            <a:r>
              <a:rPr lang="en-CA" sz="2400">
                <a:latin typeface="Century Gothic"/>
                <a:ea typeface="Century Gothic"/>
                <a:cs typeface="Century Gothic"/>
                <a:sym typeface="Century Gothic"/>
              </a:rPr>
              <a:t>jalapeno</a:t>
            </a:r>
            <a:r>
              <a:rPr lang="en-CA"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avocado, salsa, tortillas   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CA"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CA"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Indian cuisine </a:t>
            </a:r>
            <a:r>
              <a:rPr lang="en-CA"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garam masala, turmeric, green chillies    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CA"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CA"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Greek cuisine	 </a:t>
            </a:r>
            <a:r>
              <a:rPr lang="en-CA"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Feta cheese, red wine vinegar, oregano   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CA"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CA"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Chinese cuisine</a:t>
            </a:r>
            <a:r>
              <a:rPr lang="en-CA"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soy sauce, oyster sauce, peanut oil, hoisin sauce   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CA"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CA"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Jamaican cuisine</a:t>
            </a:r>
            <a:r>
              <a:rPr lang="en-CA"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allspice, thyme, nutmeg   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CA"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CA"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Cajun-creole cuisine</a:t>
            </a:r>
            <a:r>
              <a:rPr lang="en-CA"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cajun seasoning, creole seasoning, </a:t>
            </a:r>
            <a:r>
              <a:rPr lang="en-CA" sz="2400">
                <a:latin typeface="Century Gothic"/>
                <a:ea typeface="Century Gothic"/>
                <a:cs typeface="Century Gothic"/>
                <a:sym typeface="Century Gothic"/>
              </a:rPr>
              <a:t>andouille</a:t>
            </a:r>
            <a:r>
              <a:rPr lang="en-CA"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sausage   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CA"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CA"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Japanese cuisine </a:t>
            </a:r>
            <a:r>
              <a:rPr lang="en-CA"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mirin, sake, dashi, nori   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CA"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CA"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Korean cuisine  </a:t>
            </a:r>
            <a:r>
              <a:rPr lang="en-CA"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soy sauce, sesame oil, Gochujang base, kimchi   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CA"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CA"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Moroccan cuisine</a:t>
            </a:r>
            <a:r>
              <a:rPr lang="en-CA"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lang="en-CA" sz="2400">
                <a:latin typeface="Century Gothic"/>
                <a:ea typeface="Century Gothic"/>
                <a:cs typeface="Century Gothic"/>
                <a:sym typeface="Century Gothic"/>
              </a:rPr>
              <a:t>chickpeas</a:t>
            </a:r>
            <a:r>
              <a:rPr lang="en-CA"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couscous   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lang="en-CA"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Thai, Vietnamese, Filipino cuisine</a:t>
            </a:r>
            <a:r>
              <a:rPr lang="en-CA"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have similar ingredients - fish sauce, soy sauce, vinegar with few different like coconut milk, lemongrass etc 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CA"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CA"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British, Irish, Russian, Southern_US, French</a:t>
            </a:r>
            <a:r>
              <a:rPr lang="en-CA"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not have any ingredients only unique to them. So it might be difficult to classify them correctly.</a:t>
            </a:r>
            <a:endParaRPr sz="2400">
              <a:solidFill>
                <a:srgbClr val="66901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p8"/>
          <p:cNvSpPr txBox="1"/>
          <p:nvPr/>
        </p:nvSpPr>
        <p:spPr>
          <a:xfrm>
            <a:off x="528320" y="111760"/>
            <a:ext cx="714248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CA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Unique Ingredients / Cuisine</a:t>
            </a:r>
            <a:r>
              <a:rPr lang="en-CA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3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886853" y="886851"/>
            <a:ext cx="6858000" cy="5084297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9"/>
          <p:cNvSpPr txBox="1"/>
          <p:nvPr/>
        </p:nvSpPr>
        <p:spPr>
          <a:xfrm>
            <a:off x="2338939" y="-1"/>
            <a:ext cx="9853061" cy="6955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Preprocessing</a:t>
            </a:r>
            <a:endParaRPr b="1" sz="4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br>
              <a:rPr lang="en-CA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CA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Removal of numbers, special characters, uppercase</a:t>
            </a:r>
            <a:endParaRPr sz="2000">
              <a:solidFill>
                <a:srgbClr val="66901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0" marR="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lang="en-CA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Stemming</a:t>
            </a:r>
            <a:r>
              <a:rPr lang="en-CA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 Find the root of each word using Porter’s algorithm</a:t>
            </a:r>
            <a:endParaRPr sz="2000">
              <a:solidFill>
                <a:srgbClr val="66901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0" marR="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lang="en-CA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StopWord Removal </a:t>
            </a:r>
            <a:r>
              <a:rPr lang="en-CA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– Customized to remove non relevant words like units, sizes, fat free, natural, homestyle etc.</a:t>
            </a:r>
            <a:endParaRPr sz="2000">
              <a:solidFill>
                <a:srgbClr val="66901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0" marR="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lang="en-CA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Tokenization</a:t>
            </a:r>
            <a:r>
              <a:rPr lang="en-CA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giving an integer id for each possible token/word using CountVectorizer</a:t>
            </a:r>
            <a:endParaRPr sz="2000">
              <a:solidFill>
                <a:srgbClr val="66901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0" marR="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lang="en-CA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CA" sz="2000">
                <a:latin typeface="Century Gothic"/>
                <a:ea typeface="Century Gothic"/>
                <a:cs typeface="Century Gothic"/>
                <a:sym typeface="Century Gothic"/>
              </a:rPr>
              <a:t>Countvectorizer</a:t>
            </a:r>
            <a:r>
              <a:rPr b="1" lang="en-CA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CA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Counting the occurrences of tokens in each recipe.</a:t>
            </a:r>
            <a:endParaRPr sz="2000">
              <a:solidFill>
                <a:srgbClr val="66901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0" marR="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lang="en-CA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TfidfVectorizer </a:t>
            </a:r>
            <a:r>
              <a:rPr lang="en-CA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Normalizes and weighs with diminishing importance tokens     that occur in the majority of recipes .</a:t>
            </a:r>
            <a:endParaRPr sz="2000">
              <a:solidFill>
                <a:srgbClr val="66901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0" marR="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The above steps reduced the number of ingredients from 6714 to 2292 .</a:t>
            </a:r>
            <a:endParaRPr sz="1800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2019-08-16T19:10:14Z</dcterms:created>
  <dc:creator>Sumithra Hari</dc:creator>
</cp:coreProperties>
</file>