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Caveat"/>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vea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Caveat-bold.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ebb3a02d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ebb3a02d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ebb3a02d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ebb3a02d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ebb3a02d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bb3a02d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bb3a02d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bb3a02d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ebb3a02d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ebb3a02d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ebb3a02d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bb3a02d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ebb3a02d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bb3a02d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bb3a02d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bb3a02d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ebb3a02d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bb3a02d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bb3a02d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bb3a02d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ebb3a02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bb3a02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ebb3a02d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ebb3a02d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bb3a02d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bb3a02d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ebb3a02d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ebb3a02d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bb3a02d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bb3a02d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ebb3a02d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ebb3a02d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ebb3a02d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ebb3a02d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bb3a02d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bb3a02d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bb3a02d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bb3a02d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bb3a02d1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bb3a02d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ebb3a02d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bb3a02d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ebb3a02d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bb3a02d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bb3a02d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bb3a02d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ebb3a02d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ebb3a02d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ebb3a02d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bb3a02d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47875"/>
            <a:ext cx="8832300" cy="10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               </a:t>
            </a:r>
            <a:r>
              <a:rPr lang="en">
                <a:latin typeface="Caveat"/>
                <a:ea typeface="Caveat"/>
                <a:cs typeface="Caveat"/>
                <a:sym typeface="Caveat"/>
              </a:rPr>
              <a:t>Introduction</a:t>
            </a:r>
            <a:endParaRPr>
              <a:latin typeface="Caveat"/>
              <a:ea typeface="Caveat"/>
              <a:cs typeface="Caveat"/>
              <a:sym typeface="Caveat"/>
            </a:endParaRPr>
          </a:p>
        </p:txBody>
      </p:sp>
      <p:sp>
        <p:nvSpPr>
          <p:cNvPr id="55" name="Google Shape;55;p13"/>
          <p:cNvSpPr txBox="1"/>
          <p:nvPr>
            <p:ph idx="1" type="subTitle"/>
          </p:nvPr>
        </p:nvSpPr>
        <p:spPr>
          <a:xfrm>
            <a:off x="311700" y="1333275"/>
            <a:ext cx="8520600" cy="37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highlight>
                  <a:srgbClr val="FFFFFF"/>
                </a:highlight>
                <a:latin typeface="Roboto"/>
                <a:ea typeface="Roboto"/>
                <a:cs typeface="Roboto"/>
                <a:sym typeface="Roboto"/>
              </a:rPr>
              <a:t>Twitter has now become a useful way to build one's business as it helps in giving the brand a voice and a personality. The platform is also a quick, easy and inexpensive way to gain valuable insight from the desired audience. Identifying the sentiments about the product/brand can help the business take better actions.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nvSpPr>
        <p:spPr>
          <a:xfrm>
            <a:off x="0" y="0"/>
            <a:ext cx="28950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Total number of Happy Tweets= 150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Happy Ratio : 0.8670520231213873</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07" name="Google Shape;107;p22"/>
          <p:cNvPicPr preferRelativeResize="0"/>
          <p:nvPr/>
        </p:nvPicPr>
        <p:blipFill>
          <a:blip r:embed="rId3">
            <a:alphaModFix/>
          </a:blip>
          <a:stretch>
            <a:fillRect/>
          </a:stretch>
        </p:blipFill>
        <p:spPr>
          <a:xfrm>
            <a:off x="2965250" y="152400"/>
            <a:ext cx="5854299" cy="47916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2768500" y="152400"/>
            <a:ext cx="5663475" cy="4724400"/>
          </a:xfrm>
          <a:prstGeom prst="rect">
            <a:avLst/>
          </a:prstGeom>
          <a:noFill/>
          <a:ln>
            <a:noFill/>
          </a:ln>
        </p:spPr>
      </p:pic>
      <p:sp>
        <p:nvSpPr>
          <p:cNvPr id="113" name="Google Shape;113;p23"/>
          <p:cNvSpPr txBox="1"/>
          <p:nvPr/>
        </p:nvSpPr>
        <p:spPr>
          <a:xfrm>
            <a:off x="0" y="0"/>
            <a:ext cx="2656200" cy="8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Total number of Sad Tweets= 23</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Sad Ratio : 0.1329479768786127</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152400"/>
            <a:ext cx="8349824" cy="482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8757376" cy="483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52400" y="152400"/>
            <a:ext cx="8799550" cy="489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52400" y="152400"/>
            <a:ext cx="8827651" cy="486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8"/>
          <p:cNvPicPr preferRelativeResize="0"/>
          <p:nvPr/>
        </p:nvPicPr>
        <p:blipFill>
          <a:blip r:embed="rId3">
            <a:alphaModFix/>
          </a:blip>
          <a:stretch>
            <a:fillRect/>
          </a:stretch>
        </p:blipFill>
        <p:spPr>
          <a:xfrm>
            <a:off x="152400" y="152400"/>
            <a:ext cx="8813601" cy="492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152400" y="152400"/>
            <a:ext cx="8701175" cy="492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30"/>
          <p:cNvPicPr preferRelativeResize="0"/>
          <p:nvPr/>
        </p:nvPicPr>
        <p:blipFill>
          <a:blip r:embed="rId3">
            <a:alphaModFix/>
          </a:blip>
          <a:stretch>
            <a:fillRect/>
          </a:stretch>
        </p:blipFill>
        <p:spPr>
          <a:xfrm>
            <a:off x="152400" y="152400"/>
            <a:ext cx="8785475" cy="489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152400" y="152400"/>
            <a:ext cx="8841699" cy="493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800">
                <a:highlight>
                  <a:srgbClr val="FFFFFF"/>
                </a:highlight>
                <a:latin typeface="Roboto"/>
                <a:ea typeface="Roboto"/>
                <a:cs typeface="Roboto"/>
                <a:sym typeface="Roboto"/>
              </a:rPr>
              <a:t>Dataset Description</a:t>
            </a:r>
            <a:endParaRPr b="1" sz="1800">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This dataset contains around 7k tweet text with the sentiment label.</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The file train.csv has 3 columns</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tweet_id - Unique id for tweets. tweet - Tweet about the brand/product sentiment - 0: Negative, 1: Neutral, 2: Positive, 3: Can't Tell</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32"/>
          <p:cNvPicPr preferRelativeResize="0"/>
          <p:nvPr/>
        </p:nvPicPr>
        <p:blipFill>
          <a:blip r:embed="rId3">
            <a:alphaModFix/>
          </a:blip>
          <a:stretch>
            <a:fillRect/>
          </a:stretch>
        </p:blipFill>
        <p:spPr>
          <a:xfrm>
            <a:off x="152400" y="152400"/>
            <a:ext cx="8855750" cy="487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52400" y="152400"/>
            <a:ext cx="5764025" cy="29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152400" y="152400"/>
            <a:ext cx="5448300" cy="279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5"/>
          <p:cNvPicPr preferRelativeResize="0"/>
          <p:nvPr/>
        </p:nvPicPr>
        <p:blipFill>
          <a:blip r:embed="rId3">
            <a:alphaModFix/>
          </a:blip>
          <a:stretch>
            <a:fillRect/>
          </a:stretch>
        </p:blipFill>
        <p:spPr>
          <a:xfrm>
            <a:off x="152400" y="152400"/>
            <a:ext cx="5448300" cy="279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6"/>
          <p:cNvSpPr txBox="1"/>
          <p:nvPr/>
        </p:nvSpPr>
        <p:spPr>
          <a:xfrm>
            <a:off x="0" y="0"/>
            <a:ext cx="4693800" cy="25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Model Name: MultinomialNB</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Classification Report: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precision    recall  f1-score   support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0       0.00      0.00      0.00       111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1       0.66      0.96      0.78      1121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2       0.70      0.23      0.35       557</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3       0.00      0.00      0.00        30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accuracy                           0.67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macro avg       0.34      0.30      0.28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weighted avg       0.62      0.67      0.59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F1-Score: 0.5900326977476591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nvSpPr>
        <p:spPr>
          <a:xfrm>
            <a:off x="0" y="0"/>
            <a:ext cx="5129400" cy="29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Model Name: RandomForestClassifier</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Classification Report: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precision    recall  f1-score   support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0       0.58      0.20      0.30       111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1       0.70      0.90      0.78      1121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2       0.66      0.39      0.49       557</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3       0.12      0.03      0.05        30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accuracy                           0.68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macro avg       0.51      0.38      0.41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weighted avg       0.67      0.68      0.65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F1-Score: 0.6525395155076741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nvSpPr>
        <p:spPr>
          <a:xfrm>
            <a:off x="0" y="0"/>
            <a:ext cx="8712900" cy="46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Model Name: LogisticRegression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Classification Report: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precision    recall  f1-score   support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0       0.69      0.08      0.15       111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1       0.71      0.90      0.80      1121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2       0.66      0.45      0.54       557</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3       0.00      0.00      0.00        30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accuracy                           0.70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macro avg       0.52      0.36      0.37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weighted avg       0.68      0.70      0.66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F1-Score: 0.6635294362918936</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Model Name: SVC</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Classification Report: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precision    recall  f1-score   support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0       0.67      0.14      0.24       111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1       0.70      0.93      0.80      1121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2       0.73      0.40      0.52       557</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3       0.00      0.00      0.00        30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accuracy                           0.71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macro avg       0.52      0.37      0.39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weighted avg       0.70      0.71      0.67      1819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F1-Score: 0.6662120068075892</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and Why Sentiment Analysis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Sentiment analysis (also known as opinion mining) refers to the use of natural language processing, text analysis and computational linguistics to identify and extract subjective information in source materials.  Consumers can use sentiment analysis to research products and services before a purchase. Production companies can use the public opinion to determine acceptance of their products and the public demand. Movie-goers can decide whether to watch a movie or not after going through other people’s reviews.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Usernames are mentioned more often than not. Usually they consist of some alphabets and numbers, and do not contribute much towards sentiment classification, except for increasing the size of the feature vector. </a:t>
            </a:r>
            <a:endParaRPr/>
          </a:p>
          <a:p>
            <a:pPr indent="0" lvl="0" marL="0" rtl="0" algn="l">
              <a:spcBef>
                <a:spcPts val="1600"/>
              </a:spcBef>
              <a:spcAft>
                <a:spcPts val="0"/>
              </a:spcAft>
              <a:buNone/>
            </a:pPr>
            <a:r>
              <a:rPr lang="en"/>
              <a:t> URLS too are not required in our task.  </a:t>
            </a:r>
            <a:endParaRPr/>
          </a:p>
          <a:p>
            <a:pPr indent="0" lvl="0" marL="0" rtl="0" algn="l">
              <a:spcBef>
                <a:spcPts val="1600"/>
              </a:spcBef>
              <a:spcAft>
                <a:spcPts val="0"/>
              </a:spcAft>
              <a:buNone/>
            </a:pPr>
            <a:r>
              <a:rPr lang="en"/>
              <a:t>Repeated letters People often repeat letters in some words, in order to stress upon a particular emotion. For example:- sad, saaaad, saaaddd. All of them mean the same, yet it is not possible to distinguish between them if guided only by their spellings.  Hashtags Words in hashtags may be read different from the same word without the hash tag  </a:t>
            </a:r>
            <a:endParaRPr/>
          </a:p>
          <a:p>
            <a:pPr indent="0" lvl="0" marL="0" rtl="0" algn="l">
              <a:spcBef>
                <a:spcPts val="1600"/>
              </a:spcBef>
              <a:spcAft>
                <a:spcPts val="1600"/>
              </a:spcAft>
              <a:buNone/>
            </a:pPr>
            <a:r>
              <a:rPr b="1" lang="en"/>
              <a:t>Punctuations and additional spaces.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tweets were converted to lower case  </a:t>
            </a:r>
            <a:endParaRPr/>
          </a:p>
          <a:p>
            <a:pPr indent="0" lvl="0" marL="0" rtl="0" algn="l">
              <a:spcBef>
                <a:spcPts val="1600"/>
              </a:spcBef>
              <a:spcAft>
                <a:spcPts val="0"/>
              </a:spcAft>
              <a:buNone/>
            </a:pPr>
            <a:r>
              <a:rPr lang="en"/>
              <a:t>All links and urls were replaced by generic word URL  </a:t>
            </a:r>
            <a:endParaRPr/>
          </a:p>
          <a:p>
            <a:pPr indent="0" lvl="0" marL="0" rtl="0" algn="l">
              <a:spcBef>
                <a:spcPts val="1600"/>
              </a:spcBef>
              <a:spcAft>
                <a:spcPts val="0"/>
              </a:spcAft>
              <a:buNone/>
            </a:pPr>
            <a:r>
              <a:rPr lang="en"/>
              <a:t>All usernames were replaced by generic word USER  </a:t>
            </a:r>
            <a:endParaRPr/>
          </a:p>
          <a:p>
            <a:pPr indent="0" lvl="0" marL="0" rtl="0" algn="l">
              <a:spcBef>
                <a:spcPts val="1600"/>
              </a:spcBef>
              <a:spcAft>
                <a:spcPts val="0"/>
              </a:spcAft>
              <a:buNone/>
            </a:pPr>
            <a:r>
              <a:rPr lang="en"/>
              <a:t>Words with hashtags were replaced with the same words without the hashtag </a:t>
            </a:r>
            <a:endParaRPr/>
          </a:p>
          <a:p>
            <a:pPr indent="0" lvl="0" marL="0" rtl="0" algn="l">
              <a:spcBef>
                <a:spcPts val="1600"/>
              </a:spcBef>
              <a:spcAft>
                <a:spcPts val="0"/>
              </a:spcAft>
              <a:buNone/>
            </a:pPr>
            <a:r>
              <a:rPr lang="en"/>
              <a:t> Punctuations and additional white spaces were removed from the tweets.  </a:t>
            </a:r>
            <a:endParaRPr/>
          </a:p>
          <a:p>
            <a:pPr indent="0" lvl="0" marL="0" rtl="0" algn="l">
              <a:spcBef>
                <a:spcPts val="1600"/>
              </a:spcBef>
              <a:spcAft>
                <a:spcPts val="1600"/>
              </a:spcAft>
              <a:buNone/>
            </a:pPr>
            <a:r>
              <a:rPr lang="en"/>
              <a:t>All the above work was done in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Showing the Importance </a:t>
            </a:r>
            <a:endParaRPr/>
          </a:p>
        </p:txBody>
      </p:sp>
      <p:sp>
        <p:nvSpPr>
          <p:cNvPr id="85" name="Google Shape;85;p18"/>
          <p:cNvSpPr txBox="1"/>
          <p:nvPr>
            <p:ph idx="1" type="body"/>
          </p:nvPr>
        </p:nvSpPr>
        <p:spPr>
          <a:xfrm>
            <a:off x="311700" y="1152475"/>
            <a:ext cx="8520600" cy="3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1 </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311700" y="1433425"/>
            <a:ext cx="8668350" cy="371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883851" cy="487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152400"/>
            <a:ext cx="8785476" cy="492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70275" y="152400"/>
            <a:ext cx="885355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