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68" r:id="rId4"/>
    <p:sldId id="284" r:id="rId5"/>
    <p:sldId id="285" r:id="rId6"/>
    <p:sldId id="269" r:id="rId7"/>
    <p:sldId id="260" r:id="rId8"/>
    <p:sldId id="270" r:id="rId9"/>
    <p:sldId id="272" r:id="rId10"/>
    <p:sldId id="267" r:id="rId11"/>
    <p:sldId id="271" r:id="rId12"/>
    <p:sldId id="277" r:id="rId13"/>
    <p:sldId id="273" r:id="rId14"/>
    <p:sldId id="274" r:id="rId15"/>
    <p:sldId id="275" r:id="rId16"/>
    <p:sldId id="276" r:id="rId17"/>
    <p:sldId id="261" r:id="rId18"/>
    <p:sldId id="278" r:id="rId19"/>
    <p:sldId id="279" r:id="rId20"/>
    <p:sldId id="280" r:id="rId21"/>
    <p:sldId id="286"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3" autoAdjust="0"/>
    <p:restoredTop sz="94599" autoAdjust="0"/>
  </p:normalViewPr>
  <p:slideViewPr>
    <p:cSldViewPr>
      <p:cViewPr varScale="1">
        <p:scale>
          <a:sx n="74" d="100"/>
          <a:sy n="74" d="100"/>
        </p:scale>
        <p:origin x="372" y="60"/>
      </p:cViewPr>
      <p:guideLst>
        <p:guide pos="3839"/>
        <p:guide orient="horz" pos="2160"/>
      </p:guideLst>
    </p:cSldViewPr>
  </p:slideViewPr>
  <p:notesTextViewPr>
    <p:cViewPr>
      <p:scale>
        <a:sx n="1" d="1"/>
        <a:sy n="1" d="1"/>
      </p:scale>
      <p:origin x="0" y="0"/>
    </p:cViewPr>
  </p:notesTextViewPr>
  <p:sorterViewPr>
    <p:cViewPr>
      <p:scale>
        <a:sx n="100" d="100"/>
        <a:sy n="100" d="100"/>
      </p:scale>
      <p:origin x="0" y="-6552"/>
    </p:cViewPr>
  </p:sorter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Sentiment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2225-4E5D-87AC-1709ADB9A160}"/>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2225-4E5D-87AC-1709ADB9A160}"/>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6-2225-4E5D-87AC-1709ADB9A160}"/>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2225-4E5D-87AC-1709ADB9A160}"/>
              </c:ext>
            </c:extLst>
          </c:dPt>
          <c:dLbls>
            <c:dLbl>
              <c:idx val="0"/>
              <c:spPr>
                <a:solidFill>
                  <a:prstClr val="white"/>
                </a:solidFill>
                <a:ln>
                  <a:solidFill>
                    <a:srgbClr val="57BCE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4-2225-4E5D-87AC-1709ADB9A160}"/>
                </c:ext>
              </c:extLst>
            </c:dLbl>
            <c:dLbl>
              <c:idx val="1"/>
              <c:spPr>
                <a:solidFill>
                  <a:prstClr val="white"/>
                </a:solidFill>
                <a:ln>
                  <a:solidFill>
                    <a:srgbClr val="57BCE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2225-4E5D-87AC-1709ADB9A160}"/>
                </c:ext>
              </c:extLst>
            </c:dLbl>
            <c:dLbl>
              <c:idx val="2"/>
              <c:spPr>
                <a:solidFill>
                  <a:prstClr val="white"/>
                </a:solidFill>
                <a:ln>
                  <a:solidFill>
                    <a:srgbClr val="57BCE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6-2225-4E5D-87AC-1709ADB9A160}"/>
                </c:ext>
              </c:extLst>
            </c:dLbl>
            <c:dLbl>
              <c:idx val="3"/>
              <c:spPr>
                <a:solidFill>
                  <a:prstClr val="white"/>
                </a:solidFill>
                <a:ln>
                  <a:solidFill>
                    <a:srgbClr val="57BCE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2225-4E5D-87AC-1709ADB9A160}"/>
                </c:ext>
              </c:extLst>
            </c:dLbl>
            <c:spPr>
              <a:solidFill>
                <a:prstClr val="white"/>
              </a:solidFill>
              <a:ln>
                <a:solidFill>
                  <a:srgbClr val="57BCE5"/>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Negative</c:v>
                </c:pt>
                <c:pt idx="1">
                  <c:v>Neutral</c:v>
                </c:pt>
                <c:pt idx="2">
                  <c:v>Positive</c:v>
                </c:pt>
                <c:pt idx="3">
                  <c:v>Can't Tell</c:v>
                </c:pt>
              </c:strCache>
            </c:strRef>
          </c:cat>
          <c:val>
            <c:numRef>
              <c:f>Sheet1!$B$2:$B$5</c:f>
              <c:numCache>
                <c:formatCode>General</c:formatCode>
                <c:ptCount val="4"/>
                <c:pt idx="0">
                  <c:v>456</c:v>
                </c:pt>
                <c:pt idx="1">
                  <c:v>4331</c:v>
                </c:pt>
                <c:pt idx="2">
                  <c:v>456</c:v>
                </c:pt>
                <c:pt idx="3">
                  <c:v>125</c:v>
                </c:pt>
              </c:numCache>
            </c:numRef>
          </c:val>
          <c:extLst>
            <c:ext xmlns:c16="http://schemas.microsoft.com/office/drawing/2014/chart" uri="{C3380CC4-5D6E-409C-BE32-E72D297353CC}">
              <c16:uniqueId val="{00000000-2225-4E5D-87AC-1709ADB9A160}"/>
            </c:ext>
          </c:extLst>
        </c:ser>
        <c:dLbls>
          <c:dLblPos val="outEnd"/>
          <c:showLegendKey val="0"/>
          <c:showVal val="0"/>
          <c:showCatName val="0"/>
          <c:showSerName val="0"/>
          <c:showPercent val="1"/>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new,social,network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Sheet1!$B$2</c:f>
              <c:numCache>
                <c:formatCode>General</c:formatCode>
                <c:ptCount val="1"/>
                <c:pt idx="0">
                  <c:v>60</c:v>
                </c:pt>
              </c:numCache>
            </c:numRef>
          </c:val>
          <c:extLst>
            <c:ext xmlns:c16="http://schemas.microsoft.com/office/drawing/2014/chart" uri="{C3380CC4-5D6E-409C-BE32-E72D297353CC}">
              <c16:uniqueId val="{00000000-C0F3-4736-B98F-4443522524CE}"/>
            </c:ext>
          </c:extLst>
        </c:ser>
        <c:ser>
          <c:idx val="1"/>
          <c:order val="1"/>
          <c:tx>
            <c:strRef>
              <c:f>Sheet1!$C$1</c:f>
              <c:strCache>
                <c:ptCount val="1"/>
                <c:pt idx="0">
                  <c:v>store,downtown,austin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Sheet1!$C$2</c:f>
              <c:numCache>
                <c:formatCode>General</c:formatCode>
                <c:ptCount val="1"/>
                <c:pt idx="0">
                  <c:v>49</c:v>
                </c:pt>
              </c:numCache>
            </c:numRef>
          </c:val>
          <c:extLst>
            <c:ext xmlns:c16="http://schemas.microsoft.com/office/drawing/2014/chart" uri="{C3380CC4-5D6E-409C-BE32-E72D297353CC}">
              <c16:uniqueId val="{00000001-C0F3-4736-B98F-4443522524CE}"/>
            </c:ext>
          </c:extLst>
        </c:ser>
        <c:ser>
          <c:idx val="2"/>
          <c:order val="2"/>
          <c:tx>
            <c:strRef>
              <c:f>Sheet1!$D$1</c:f>
              <c:strCache>
                <c:ptCount val="1"/>
                <c:pt idx="0">
                  <c:v>,social,network,called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Sheet1!$D$2</c:f>
              <c:numCache>
                <c:formatCode>General</c:formatCode>
                <c:ptCount val="1"/>
                <c:pt idx="0">
                  <c:v>46</c:v>
                </c:pt>
              </c:numCache>
            </c:numRef>
          </c:val>
          <c:extLst>
            <c:ext xmlns:c16="http://schemas.microsoft.com/office/drawing/2014/chart" uri="{C3380CC4-5D6E-409C-BE32-E72D297353CC}">
              <c16:uniqueId val="{00000002-C0F3-4736-B98F-4443522524CE}"/>
            </c:ext>
          </c:extLst>
        </c:ser>
        <c:ser>
          <c:idx val="3"/>
          <c:order val="3"/>
          <c:tx>
            <c:strRef>
              <c:f>Sheet1!$E$1</c:f>
              <c:strCache>
                <c:ptCount val="1"/>
                <c:pt idx="0">
                  <c:v>network,called,circle</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Sheet1!$E$2</c:f>
              <c:numCache>
                <c:formatCode>General</c:formatCode>
                <c:ptCount val="1"/>
                <c:pt idx="0">
                  <c:v>43</c:v>
                </c:pt>
              </c:numCache>
            </c:numRef>
          </c:val>
          <c:extLst>
            <c:ext xmlns:c16="http://schemas.microsoft.com/office/drawing/2014/chart" uri="{C3380CC4-5D6E-409C-BE32-E72D297353CC}">
              <c16:uniqueId val="{00000003-C0F3-4736-B98F-4443522524CE}"/>
            </c:ext>
          </c:extLst>
        </c:ser>
        <c:ser>
          <c:idx val="4"/>
          <c:order val="4"/>
          <c:tx>
            <c:strRef>
              <c:f>Sheet1!$F$1</c:f>
              <c:strCache>
                <c:ptCount val="1"/>
                <c:pt idx="0">
                  <c:v>launch,major,new</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Sheet1!$F$2</c:f>
              <c:numCache>
                <c:formatCode>General</c:formatCode>
                <c:ptCount val="1"/>
                <c:pt idx="0">
                  <c:v>42</c:v>
                </c:pt>
              </c:numCache>
            </c:numRef>
          </c:val>
          <c:extLst>
            <c:ext xmlns:c16="http://schemas.microsoft.com/office/drawing/2014/chart" uri="{C3380CC4-5D6E-409C-BE32-E72D297353CC}">
              <c16:uniqueId val="{00000004-C0F3-4736-B98F-4443522524CE}"/>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50363486182695E-2"/>
          <c:y val="0.12209956292262915"/>
          <c:w val="0.92714748661776203"/>
          <c:h val="0.78875455827731444"/>
        </c:manualLayout>
      </c:layout>
      <c:barChart>
        <c:barDir val="col"/>
        <c:grouping val="clustered"/>
        <c:varyColors val="0"/>
        <c:ser>
          <c:idx val="0"/>
          <c:order val="0"/>
          <c:tx>
            <c:strRef>
              <c:f>Sheet1!$B$1</c:f>
              <c:strCache>
                <c:ptCount val="1"/>
                <c:pt idx="0">
                  <c:v>ipad,design,headache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Sheet1!$B$2</c:f>
              <c:numCache>
                <c:formatCode>General</c:formatCode>
                <c:ptCount val="1"/>
                <c:pt idx="0">
                  <c:v>12</c:v>
                </c:pt>
              </c:numCache>
            </c:numRef>
          </c:val>
          <c:extLst>
            <c:ext xmlns:c16="http://schemas.microsoft.com/office/drawing/2014/chart" uri="{C3380CC4-5D6E-409C-BE32-E72D297353CC}">
              <c16:uniqueId val="{00000000-CE31-4238-9DDF-A80893DBA4E6}"/>
            </c:ext>
          </c:extLst>
        </c:ser>
        <c:ser>
          <c:idx val="1"/>
          <c:order val="1"/>
          <c:tx>
            <c:strRef>
              <c:f>Sheet1!$C$1</c:f>
              <c:strCache>
                <c:ptCount val="1"/>
                <c:pt idx="0">
                  <c:v>new,social,network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Sheet1!$C$2</c:f>
              <c:numCache>
                <c:formatCode>General</c:formatCode>
                <c:ptCount val="1"/>
                <c:pt idx="0">
                  <c:v>9</c:v>
                </c:pt>
              </c:numCache>
            </c:numRef>
          </c:val>
          <c:extLst>
            <c:ext xmlns:c16="http://schemas.microsoft.com/office/drawing/2014/chart" uri="{C3380CC4-5D6E-409C-BE32-E72D297353CC}">
              <c16:uniqueId val="{00000001-CE31-4238-9DDF-A80893DBA4E6}"/>
            </c:ext>
          </c:extLst>
        </c:ser>
        <c:ser>
          <c:idx val="2"/>
          <c:order val="2"/>
          <c:tx>
            <c:strRef>
              <c:f>Sheet1!$D$1</c:f>
              <c:strCache>
                <c:ptCount val="1"/>
                <c:pt idx="0">
                  <c:v>major,new,social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Sheet1!$D$2</c:f>
              <c:numCache>
                <c:formatCode>General</c:formatCode>
                <c:ptCount val="1"/>
                <c:pt idx="0">
                  <c:v>9</c:v>
                </c:pt>
              </c:numCache>
            </c:numRef>
          </c:val>
          <c:extLst>
            <c:ext xmlns:c16="http://schemas.microsoft.com/office/drawing/2014/chart" uri="{C3380CC4-5D6E-409C-BE32-E72D297353CC}">
              <c16:uniqueId val="{00000002-CE31-4238-9DDF-A80893DBA4E6}"/>
            </c:ext>
          </c:extLst>
        </c:ser>
        <c:ser>
          <c:idx val="3"/>
          <c:order val="3"/>
          <c:tx>
            <c:strRef>
              <c:f>Sheet1!$E$1</c:f>
              <c:strCache>
                <c:ptCount val="1"/>
                <c:pt idx="0">
                  <c:v>ipad,news,apps</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Sheet1!$E$2</c:f>
              <c:numCache>
                <c:formatCode>General</c:formatCode>
                <c:ptCount val="1"/>
                <c:pt idx="0">
                  <c:v>8</c:v>
                </c:pt>
              </c:numCache>
            </c:numRef>
          </c:val>
          <c:extLst>
            <c:ext xmlns:c16="http://schemas.microsoft.com/office/drawing/2014/chart" uri="{C3380CC4-5D6E-409C-BE32-E72D297353CC}">
              <c16:uniqueId val="{00000003-CE31-4238-9DDF-A80893DBA4E6}"/>
            </c:ext>
          </c:extLst>
        </c:ser>
        <c:ser>
          <c:idx val="4"/>
          <c:order val="4"/>
          <c:tx>
            <c:strRef>
              <c:f>Sheet1!$F$1</c:f>
              <c:strCache>
                <c:ptCount val="1"/>
                <c:pt idx="0">
                  <c:v>social,network,called</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Sheet1!$F$2</c:f>
              <c:numCache>
                <c:formatCode>General</c:formatCode>
                <c:ptCount val="1"/>
                <c:pt idx="0">
                  <c:v>8</c:v>
                </c:pt>
              </c:numCache>
            </c:numRef>
          </c:val>
          <c:extLst>
            <c:ext xmlns:c16="http://schemas.microsoft.com/office/drawing/2014/chart" uri="{C3380CC4-5D6E-409C-BE32-E72D297353CC}">
              <c16:uniqueId val="{00000004-CE31-4238-9DDF-A80893DBA4E6}"/>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layout>
        <c:manualLayout>
          <c:xMode val="edge"/>
          <c:yMode val="edge"/>
          <c:x val="0.14652880758820677"/>
          <c:y val="0"/>
          <c:w val="0.62130254448378519"/>
          <c:h val="0.1513210797820382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HASHTAGS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#sxsw</c:v>
                </c:pt>
                <c:pt idx="1">
                  <c:v>#apple</c:v>
                </c:pt>
                <c:pt idx="2">
                  <c:v>#google</c:v>
                </c:pt>
                <c:pt idx="3">
                  <c:v>#sxswi</c:v>
                </c:pt>
                <c:pt idx="4">
                  <c:v>#ipad2</c:v>
                </c:pt>
                <c:pt idx="5">
                  <c:v>#iphone</c:v>
                </c:pt>
                <c:pt idx="6">
                  <c:v>#ipad </c:v>
                </c:pt>
                <c:pt idx="7">
                  <c:v>#android</c:v>
                </c:pt>
                <c:pt idx="8">
                  <c:v>#austin</c:v>
                </c:pt>
                <c:pt idx="9">
                  <c:v>#circle</c:v>
                </c:pt>
              </c:strCache>
            </c:strRef>
          </c:cat>
          <c:val>
            <c:numRef>
              <c:f>Sheet1!$B$2:$B$11</c:f>
              <c:numCache>
                <c:formatCode>General</c:formatCode>
                <c:ptCount val="10"/>
                <c:pt idx="0">
                  <c:v>7281</c:v>
                </c:pt>
                <c:pt idx="1">
                  <c:v>337</c:v>
                </c:pt>
                <c:pt idx="2">
                  <c:v>255</c:v>
                </c:pt>
                <c:pt idx="3">
                  <c:v>249</c:v>
                </c:pt>
                <c:pt idx="4">
                  <c:v>234</c:v>
                </c:pt>
                <c:pt idx="5">
                  <c:v>215</c:v>
                </c:pt>
                <c:pt idx="6">
                  <c:v>205</c:v>
                </c:pt>
                <c:pt idx="7">
                  <c:v>104</c:v>
                </c:pt>
                <c:pt idx="8">
                  <c:v>94</c:v>
                </c:pt>
                <c:pt idx="9">
                  <c:v>92</c:v>
                </c:pt>
              </c:numCache>
            </c:numRef>
          </c:val>
          <c:extLst>
            <c:ext xmlns:c16="http://schemas.microsoft.com/office/drawing/2014/chart" uri="{C3380CC4-5D6E-409C-BE32-E72D297353CC}">
              <c16:uniqueId val="{00000000-F4D7-4F4E-B732-1E511E5E3B8F}"/>
            </c:ext>
          </c:extLst>
        </c:ser>
        <c:dLbls>
          <c:showLegendKey val="0"/>
          <c:showVal val="1"/>
          <c:showCatName val="0"/>
          <c:showSerName val="0"/>
          <c:showPercent val="0"/>
          <c:showBubbleSize val="0"/>
        </c:dLbls>
        <c:gapWidth val="150"/>
        <c:shape val="box"/>
        <c:axId val="797236736"/>
        <c:axId val="797242312"/>
        <c:axId val="0"/>
      </c:bar3DChart>
      <c:catAx>
        <c:axId val="7972367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7242312"/>
        <c:crosses val="autoZero"/>
        <c:auto val="1"/>
        <c:lblAlgn val="ctr"/>
        <c:lblOffset val="100"/>
        <c:noMultiLvlLbl val="0"/>
      </c:catAx>
      <c:valAx>
        <c:axId val="797242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72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TOP WORDS</c:v>
                </c:pt>
              </c:strCache>
            </c:strRef>
          </c:tx>
          <c:spPr>
            <a:solidFill>
              <a:schemeClr val="accent1"/>
            </a:solidFill>
            <a:ln>
              <a:noFill/>
            </a:ln>
            <a:effectLst/>
            <a:sp3d/>
          </c:spPr>
          <c:invertIfNegative val="0"/>
          <c:cat>
            <c:strRef>
              <c:f>Sheet1!$A$2:$A$11</c:f>
              <c:strCache>
                <c:ptCount val="10"/>
                <c:pt idx="0">
                  <c:v>sxsw</c:v>
                </c:pt>
                <c:pt idx="1">
                  <c:v>ipad</c:v>
                </c:pt>
                <c:pt idx="2">
                  <c:v>google</c:v>
                </c:pt>
                <c:pt idx="3">
                  <c:v>apple</c:v>
                </c:pt>
                <c:pt idx="4">
                  <c:v>iphone</c:v>
                </c:pt>
                <c:pt idx="5">
                  <c:v>store</c:v>
                </c:pt>
                <c:pt idx="6">
                  <c:v>new</c:v>
                </c:pt>
                <c:pt idx="7">
                  <c:v>austin</c:v>
                </c:pt>
                <c:pt idx="8">
                  <c:v>app </c:v>
                </c:pt>
                <c:pt idx="9">
                  <c:v>amp</c:v>
                </c:pt>
              </c:strCache>
            </c:strRef>
          </c:cat>
          <c:val>
            <c:numRef>
              <c:f>Sheet1!$B$2:$B$11</c:f>
              <c:numCache>
                <c:formatCode>General</c:formatCode>
                <c:ptCount val="10"/>
                <c:pt idx="0">
                  <c:v>7562</c:v>
                </c:pt>
                <c:pt idx="1">
                  <c:v>2276</c:v>
                </c:pt>
                <c:pt idx="2">
                  <c:v>2001</c:v>
                </c:pt>
                <c:pt idx="3">
                  <c:v>1805</c:v>
                </c:pt>
                <c:pt idx="4">
                  <c:v>1219</c:v>
                </c:pt>
                <c:pt idx="5">
                  <c:v>1218</c:v>
                </c:pt>
                <c:pt idx="6">
                  <c:v>862</c:v>
                </c:pt>
                <c:pt idx="7">
                  <c:v>785</c:v>
                </c:pt>
                <c:pt idx="8">
                  <c:v>658</c:v>
                </c:pt>
                <c:pt idx="9">
                  <c:v>578</c:v>
                </c:pt>
              </c:numCache>
            </c:numRef>
          </c:val>
          <c:extLst>
            <c:ext xmlns:c16="http://schemas.microsoft.com/office/drawing/2014/chart" uri="{C3380CC4-5D6E-409C-BE32-E72D297353CC}">
              <c16:uniqueId val="{00000000-8527-4B8F-A1B2-22E88AE56E4A}"/>
            </c:ext>
          </c:extLst>
        </c:ser>
        <c:dLbls>
          <c:showLegendKey val="0"/>
          <c:showVal val="0"/>
          <c:showCatName val="0"/>
          <c:showSerName val="0"/>
          <c:showPercent val="0"/>
          <c:showBubbleSize val="0"/>
        </c:dLbls>
        <c:gapWidth val="150"/>
        <c:shape val="box"/>
        <c:axId val="1042101296"/>
        <c:axId val="1042101952"/>
        <c:axId val="0"/>
      </c:bar3DChart>
      <c:catAx>
        <c:axId val="10421012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2101952"/>
        <c:crosses val="autoZero"/>
        <c:auto val="1"/>
        <c:lblAlgn val="ctr"/>
        <c:lblOffset val="100"/>
        <c:noMultiLvlLbl val="0"/>
      </c:catAx>
      <c:valAx>
        <c:axId val="104210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210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Social, Network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Sheet1!$B$2</c:f>
              <c:numCache>
                <c:formatCode>General</c:formatCode>
                <c:ptCount val="1"/>
                <c:pt idx="0">
                  <c:v>280</c:v>
                </c:pt>
              </c:numCache>
            </c:numRef>
          </c:val>
          <c:extLst>
            <c:ext xmlns:c16="http://schemas.microsoft.com/office/drawing/2014/chart" uri="{C3380CC4-5D6E-409C-BE32-E72D297353CC}">
              <c16:uniqueId val="{00000000-C0F3-4736-B98F-4443522524CE}"/>
            </c:ext>
          </c:extLst>
        </c:ser>
        <c:ser>
          <c:idx val="1"/>
          <c:order val="1"/>
          <c:tx>
            <c:strRef>
              <c:f>Sheet1!$C$1</c:f>
              <c:strCache>
                <c:ptCount val="1"/>
                <c:pt idx="0">
                  <c:v>Apple,Store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Sheet1!$C$2</c:f>
              <c:numCache>
                <c:formatCode>General</c:formatCode>
                <c:ptCount val="1"/>
                <c:pt idx="0">
                  <c:v>276</c:v>
                </c:pt>
              </c:numCache>
            </c:numRef>
          </c:val>
          <c:extLst>
            <c:ext xmlns:c16="http://schemas.microsoft.com/office/drawing/2014/chart" uri="{C3380CC4-5D6E-409C-BE32-E72D297353CC}">
              <c16:uniqueId val="{00000001-C0F3-4736-B98F-4443522524CE}"/>
            </c:ext>
          </c:extLst>
        </c:ser>
        <c:ser>
          <c:idx val="2"/>
          <c:order val="2"/>
          <c:tx>
            <c:strRef>
              <c:f>Sheet1!$D$1</c:f>
              <c:strCache>
                <c:ptCount val="1"/>
                <c:pt idx="0">
                  <c:v>New,Social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Sheet1!$D$2</c:f>
              <c:numCache>
                <c:formatCode>General</c:formatCode>
                <c:ptCount val="1"/>
                <c:pt idx="0">
                  <c:v>253</c:v>
                </c:pt>
              </c:numCache>
            </c:numRef>
          </c:val>
          <c:extLst>
            <c:ext xmlns:c16="http://schemas.microsoft.com/office/drawing/2014/chart" uri="{C3380CC4-5D6E-409C-BE32-E72D297353CC}">
              <c16:uniqueId val="{00000002-C0F3-4736-B98F-4443522524CE}"/>
            </c:ext>
          </c:extLst>
        </c:ser>
        <c:ser>
          <c:idx val="3"/>
          <c:order val="3"/>
          <c:tx>
            <c:strRef>
              <c:f>Sheet1!$E$1</c:f>
              <c:strCache>
                <c:ptCount val="1"/>
                <c:pt idx="0">
                  <c:v>Network,Called</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Sheet1!$E$2</c:f>
              <c:numCache>
                <c:formatCode>General</c:formatCode>
                <c:ptCount val="1"/>
                <c:pt idx="0">
                  <c:v>201</c:v>
                </c:pt>
              </c:numCache>
            </c:numRef>
          </c:val>
          <c:extLst>
            <c:ext xmlns:c16="http://schemas.microsoft.com/office/drawing/2014/chart" uri="{C3380CC4-5D6E-409C-BE32-E72D297353CC}">
              <c16:uniqueId val="{00000003-C0F3-4736-B98F-4443522524CE}"/>
            </c:ext>
          </c:extLst>
        </c:ser>
        <c:ser>
          <c:idx val="4"/>
          <c:order val="4"/>
          <c:tx>
            <c:strRef>
              <c:f>Sheet1!$F$1</c:f>
              <c:strCache>
                <c:ptCount val="1"/>
                <c:pt idx="0">
                  <c:v>Google,Launch</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Sheet1!$F$2</c:f>
              <c:numCache>
                <c:formatCode>General</c:formatCode>
                <c:ptCount val="1"/>
                <c:pt idx="0">
                  <c:v>193</c:v>
                </c:pt>
              </c:numCache>
            </c:numRef>
          </c:val>
          <c:extLst>
            <c:ext xmlns:c16="http://schemas.microsoft.com/office/drawing/2014/chart" uri="{C3380CC4-5D6E-409C-BE32-E72D297353CC}">
              <c16:uniqueId val="{00000004-C0F3-4736-B98F-4443522524CE}"/>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50363486182695E-2"/>
          <c:y val="0.12209956292262915"/>
          <c:w val="0.92714748661776203"/>
          <c:h val="0.78875455827731444"/>
        </c:manualLayout>
      </c:layout>
      <c:barChart>
        <c:barDir val="col"/>
        <c:grouping val="clustered"/>
        <c:varyColors val="0"/>
        <c:ser>
          <c:idx val="0"/>
          <c:order val="0"/>
          <c:tx>
            <c:strRef>
              <c:f>Sheet1!$B$1</c:f>
              <c:strCache>
                <c:ptCount val="1"/>
                <c:pt idx="0">
                  <c:v>Apple,Store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Sheet1!$B$2</c:f>
              <c:numCache>
                <c:formatCode>General</c:formatCode>
                <c:ptCount val="1"/>
                <c:pt idx="0">
                  <c:v>10</c:v>
                </c:pt>
              </c:numCache>
            </c:numRef>
          </c:val>
          <c:extLst>
            <c:ext xmlns:c16="http://schemas.microsoft.com/office/drawing/2014/chart" uri="{C3380CC4-5D6E-409C-BE32-E72D297353CC}">
              <c16:uniqueId val="{00000000-CE31-4238-9DDF-A80893DBA4E6}"/>
            </c:ext>
          </c:extLst>
        </c:ser>
        <c:ser>
          <c:idx val="1"/>
          <c:order val="1"/>
          <c:tx>
            <c:strRef>
              <c:f>Sheet1!$C$1</c:f>
              <c:strCache>
                <c:ptCount val="1"/>
                <c:pt idx="0">
                  <c:v>Ipad,sxsw</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Sheet1!$C$2</c:f>
              <c:numCache>
                <c:formatCode>General</c:formatCode>
                <c:ptCount val="1"/>
                <c:pt idx="0">
                  <c:v>6</c:v>
                </c:pt>
              </c:numCache>
            </c:numRef>
          </c:val>
          <c:extLst>
            <c:ext xmlns:c16="http://schemas.microsoft.com/office/drawing/2014/chart" uri="{C3380CC4-5D6E-409C-BE32-E72D297353CC}">
              <c16:uniqueId val="{00000001-CE31-4238-9DDF-A80893DBA4E6}"/>
            </c:ext>
          </c:extLst>
        </c:ser>
        <c:ser>
          <c:idx val="2"/>
          <c:order val="2"/>
          <c:tx>
            <c:strRef>
              <c:f>Sheet1!$D$1</c:f>
              <c:strCache>
                <c:ptCount val="1"/>
                <c:pt idx="0">
                  <c:v>sxsw, Apple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Sheet1!$D$2</c:f>
              <c:numCache>
                <c:formatCode>General</c:formatCode>
                <c:ptCount val="1"/>
                <c:pt idx="0">
                  <c:v>5</c:v>
                </c:pt>
              </c:numCache>
            </c:numRef>
          </c:val>
          <c:extLst>
            <c:ext xmlns:c16="http://schemas.microsoft.com/office/drawing/2014/chart" uri="{C3380CC4-5D6E-409C-BE32-E72D297353CC}">
              <c16:uniqueId val="{00000002-CE31-4238-9DDF-A80893DBA4E6}"/>
            </c:ext>
          </c:extLst>
        </c:ser>
        <c:ser>
          <c:idx val="3"/>
          <c:order val="3"/>
          <c:tx>
            <c:strRef>
              <c:f>Sheet1!$E$1</c:f>
              <c:strCache>
                <c:ptCount val="1"/>
                <c:pt idx="0">
                  <c:v>Austin,sxsw</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Sheet1!$E$2</c:f>
              <c:numCache>
                <c:formatCode>General</c:formatCode>
                <c:ptCount val="1"/>
                <c:pt idx="0">
                  <c:v>5</c:v>
                </c:pt>
              </c:numCache>
            </c:numRef>
          </c:val>
          <c:extLst>
            <c:ext xmlns:c16="http://schemas.microsoft.com/office/drawing/2014/chart" uri="{C3380CC4-5D6E-409C-BE32-E72D297353CC}">
              <c16:uniqueId val="{00000003-CE31-4238-9DDF-A80893DBA4E6}"/>
            </c:ext>
          </c:extLst>
        </c:ser>
        <c:ser>
          <c:idx val="4"/>
          <c:order val="4"/>
          <c:tx>
            <c:strRef>
              <c:f>Sheet1!$F$1</c:f>
              <c:strCache>
                <c:ptCount val="1"/>
                <c:pt idx="0">
                  <c:v>Circle,sxsw</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Sheet1!$F$2</c:f>
              <c:numCache>
                <c:formatCode>General</c:formatCode>
                <c:ptCount val="1"/>
                <c:pt idx="0">
                  <c:v>5</c:v>
                </c:pt>
              </c:numCache>
            </c:numRef>
          </c:val>
          <c:extLst>
            <c:ext xmlns:c16="http://schemas.microsoft.com/office/drawing/2014/chart" uri="{C3380CC4-5D6E-409C-BE32-E72D297353CC}">
              <c16:uniqueId val="{00000004-CE31-4238-9DDF-A80893DBA4E6}"/>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layout>
        <c:manualLayout>
          <c:xMode val="edge"/>
          <c:yMode val="edge"/>
          <c:x val="0.14652880758820677"/>
          <c:y val="0"/>
          <c:w val="0.85347119241179326"/>
          <c:h val="5.170364682079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Apple,Store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Sheet1!$B$2</c:f>
              <c:numCache>
                <c:formatCode>General</c:formatCode>
                <c:ptCount val="1"/>
                <c:pt idx="0">
                  <c:v>169</c:v>
                </c:pt>
              </c:numCache>
            </c:numRef>
          </c:val>
          <c:extLst>
            <c:ext xmlns:c16="http://schemas.microsoft.com/office/drawing/2014/chart" uri="{C3380CC4-5D6E-409C-BE32-E72D297353CC}">
              <c16:uniqueId val="{00000000-C0F3-4736-B98F-4443522524CE}"/>
            </c:ext>
          </c:extLst>
        </c:ser>
        <c:ser>
          <c:idx val="1"/>
          <c:order val="1"/>
          <c:tx>
            <c:strRef>
              <c:f>Sheet1!$C$1</c:f>
              <c:strCache>
                <c:ptCount val="1"/>
                <c:pt idx="0">
                  <c:v>Ipone,App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Sheet1!$C$2</c:f>
              <c:numCache>
                <c:formatCode>General</c:formatCode>
                <c:ptCount val="1"/>
                <c:pt idx="0">
                  <c:v>111</c:v>
                </c:pt>
              </c:numCache>
            </c:numRef>
          </c:val>
          <c:extLst>
            <c:ext xmlns:c16="http://schemas.microsoft.com/office/drawing/2014/chart" uri="{C3380CC4-5D6E-409C-BE32-E72D297353CC}">
              <c16:uniqueId val="{00000001-C0F3-4736-B98F-4443522524CE}"/>
            </c:ext>
          </c:extLst>
        </c:ser>
        <c:ser>
          <c:idx val="2"/>
          <c:order val="2"/>
          <c:tx>
            <c:strRef>
              <c:f>Sheet1!$D$1</c:f>
              <c:strCache>
                <c:ptCount val="1"/>
                <c:pt idx="0">
                  <c:v>ipad,sxsw</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Sheet1!$D$2</c:f>
              <c:numCache>
                <c:formatCode>General</c:formatCode>
                <c:ptCount val="1"/>
                <c:pt idx="0">
                  <c:v>109</c:v>
                </c:pt>
              </c:numCache>
            </c:numRef>
          </c:val>
          <c:extLst>
            <c:ext xmlns:c16="http://schemas.microsoft.com/office/drawing/2014/chart" uri="{C3380CC4-5D6E-409C-BE32-E72D297353CC}">
              <c16:uniqueId val="{00000002-C0F3-4736-B98F-4443522524CE}"/>
            </c:ext>
          </c:extLst>
        </c:ser>
        <c:ser>
          <c:idx val="3"/>
          <c:order val="3"/>
          <c:tx>
            <c:strRef>
              <c:f>Sheet1!$E$1</c:f>
              <c:strCache>
                <c:ptCount val="1"/>
                <c:pt idx="0">
                  <c:v>store,sxsw</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Sheet1!$E$2</c:f>
              <c:numCache>
                <c:formatCode>General</c:formatCode>
                <c:ptCount val="1"/>
                <c:pt idx="0">
                  <c:v>100</c:v>
                </c:pt>
              </c:numCache>
            </c:numRef>
          </c:val>
          <c:extLst>
            <c:ext xmlns:c16="http://schemas.microsoft.com/office/drawing/2014/chart" uri="{C3380CC4-5D6E-409C-BE32-E72D297353CC}">
              <c16:uniqueId val="{00000003-C0F3-4736-B98F-4443522524CE}"/>
            </c:ext>
          </c:extLst>
        </c:ser>
        <c:ser>
          <c:idx val="4"/>
          <c:order val="4"/>
          <c:tx>
            <c:strRef>
              <c:f>Sheet1!$F$1</c:f>
              <c:strCache>
                <c:ptCount val="1"/>
                <c:pt idx="0">
                  <c:v>popup,store</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Positive</c:v>
                </c:pt>
              </c:strCache>
            </c:strRef>
          </c:cat>
          <c:val>
            <c:numRef>
              <c:f>Sheet1!$F$2</c:f>
              <c:numCache>
                <c:formatCode>General</c:formatCode>
                <c:ptCount val="1"/>
                <c:pt idx="0">
                  <c:v>98</c:v>
                </c:pt>
              </c:numCache>
            </c:numRef>
          </c:val>
          <c:extLst>
            <c:ext xmlns:c16="http://schemas.microsoft.com/office/drawing/2014/chart" uri="{C3380CC4-5D6E-409C-BE32-E72D297353CC}">
              <c16:uniqueId val="{00000004-C0F3-4736-B98F-4443522524CE}"/>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50363486182695E-2"/>
          <c:y val="0.12209956292262915"/>
          <c:w val="0.92714748661776203"/>
          <c:h val="0.78875455827731444"/>
        </c:manualLayout>
      </c:layout>
      <c:barChart>
        <c:barDir val="col"/>
        <c:grouping val="clustered"/>
        <c:varyColors val="0"/>
        <c:ser>
          <c:idx val="0"/>
          <c:order val="0"/>
          <c:tx>
            <c:strRef>
              <c:f>Sheet1!$B$1</c:f>
              <c:strCache>
                <c:ptCount val="1"/>
                <c:pt idx="0">
                  <c:v>iphone,app</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Sheet1!$B$2</c:f>
              <c:numCache>
                <c:formatCode>General</c:formatCode>
                <c:ptCount val="1"/>
                <c:pt idx="0">
                  <c:v>20</c:v>
                </c:pt>
              </c:numCache>
            </c:numRef>
          </c:val>
          <c:extLst>
            <c:ext xmlns:c16="http://schemas.microsoft.com/office/drawing/2014/chart" uri="{C3380CC4-5D6E-409C-BE32-E72D297353CC}">
              <c16:uniqueId val="{00000000-CE31-4238-9DDF-A80893DBA4E6}"/>
            </c:ext>
          </c:extLst>
        </c:ser>
        <c:ser>
          <c:idx val="1"/>
          <c:order val="1"/>
          <c:tx>
            <c:strRef>
              <c:f>Sheet1!$C$1</c:f>
              <c:strCache>
                <c:ptCount val="1"/>
                <c:pt idx="0">
                  <c:v>apple,store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Sheet1!$C$2</c:f>
              <c:numCache>
                <c:formatCode>General</c:formatCode>
                <c:ptCount val="1"/>
                <c:pt idx="0">
                  <c:v>18</c:v>
                </c:pt>
              </c:numCache>
            </c:numRef>
          </c:val>
          <c:extLst>
            <c:ext xmlns:c16="http://schemas.microsoft.com/office/drawing/2014/chart" uri="{C3380CC4-5D6E-409C-BE32-E72D297353CC}">
              <c16:uniqueId val="{00000001-CE31-4238-9DDF-A80893DBA4E6}"/>
            </c:ext>
          </c:extLst>
        </c:ser>
        <c:ser>
          <c:idx val="2"/>
          <c:order val="2"/>
          <c:tx>
            <c:strRef>
              <c:f>Sheet1!$D$1</c:f>
              <c:strCache>
                <c:ptCount val="1"/>
                <c:pt idx="0">
                  <c:v>ipad,design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Sheet1!$D$2</c:f>
              <c:numCache>
                <c:formatCode>General</c:formatCode>
                <c:ptCount val="1"/>
                <c:pt idx="0">
                  <c:v>15</c:v>
                </c:pt>
              </c:numCache>
            </c:numRef>
          </c:val>
          <c:extLst>
            <c:ext xmlns:c16="http://schemas.microsoft.com/office/drawing/2014/chart" uri="{C3380CC4-5D6E-409C-BE32-E72D297353CC}">
              <c16:uniqueId val="{00000002-CE31-4238-9DDF-A80893DBA4E6}"/>
            </c:ext>
          </c:extLst>
        </c:ser>
        <c:ser>
          <c:idx val="3"/>
          <c:order val="3"/>
          <c:tx>
            <c:strRef>
              <c:f>Sheet1!$E$1</c:f>
              <c:strCache>
                <c:ptCount val="1"/>
                <c:pt idx="0">
                  <c:v>ipad,sxsw</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Sheet1!$E$2</c:f>
              <c:numCache>
                <c:formatCode>General</c:formatCode>
                <c:ptCount val="1"/>
                <c:pt idx="0">
                  <c:v>14</c:v>
                </c:pt>
              </c:numCache>
            </c:numRef>
          </c:val>
          <c:extLst>
            <c:ext xmlns:c16="http://schemas.microsoft.com/office/drawing/2014/chart" uri="{C3380CC4-5D6E-409C-BE32-E72D297353CC}">
              <c16:uniqueId val="{00000003-CE31-4238-9DDF-A80893DBA4E6}"/>
            </c:ext>
          </c:extLst>
        </c:ser>
        <c:ser>
          <c:idx val="4"/>
          <c:order val="4"/>
          <c:tx>
            <c:strRef>
              <c:f>Sheet1!$F$1</c:f>
              <c:strCache>
                <c:ptCount val="1"/>
                <c:pt idx="0">
                  <c:v>google,circle</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Negative</c:v>
                </c:pt>
              </c:strCache>
            </c:strRef>
          </c:cat>
          <c:val>
            <c:numRef>
              <c:f>Sheet1!$F$2</c:f>
              <c:numCache>
                <c:formatCode>General</c:formatCode>
                <c:ptCount val="1"/>
                <c:pt idx="0">
                  <c:v>14</c:v>
                </c:pt>
              </c:numCache>
            </c:numRef>
          </c:val>
          <c:extLst>
            <c:ext xmlns:c16="http://schemas.microsoft.com/office/drawing/2014/chart" uri="{C3380CC4-5D6E-409C-BE32-E72D297353CC}">
              <c16:uniqueId val="{00000004-CE31-4238-9DDF-A80893DBA4E6}"/>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layout>
        <c:manualLayout>
          <c:xMode val="edge"/>
          <c:yMode val="edge"/>
          <c:x val="0.14652880758820677"/>
          <c:y val="0"/>
          <c:w val="0.85347119241179326"/>
          <c:h val="5.170364682079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new,social,network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Sheet1!$B$2</c:f>
              <c:numCache>
                <c:formatCode>General</c:formatCode>
                <c:ptCount val="1"/>
                <c:pt idx="0">
                  <c:v>237</c:v>
                </c:pt>
              </c:numCache>
            </c:numRef>
          </c:val>
          <c:extLst>
            <c:ext xmlns:c16="http://schemas.microsoft.com/office/drawing/2014/chart" uri="{C3380CC4-5D6E-409C-BE32-E72D297353CC}">
              <c16:uniqueId val="{00000000-C0F3-4736-B98F-4443522524CE}"/>
            </c:ext>
          </c:extLst>
        </c:ser>
        <c:ser>
          <c:idx val="1"/>
          <c:order val="1"/>
          <c:tx>
            <c:strRef>
              <c:f>Sheet1!$C$1</c:f>
              <c:strCache>
                <c:ptCount val="1"/>
                <c:pt idx="0">
                  <c:v>social, network,called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Sheet1!$C$2</c:f>
              <c:numCache>
                <c:formatCode>General</c:formatCode>
                <c:ptCount val="1"/>
                <c:pt idx="0">
                  <c:v>201</c:v>
                </c:pt>
              </c:numCache>
            </c:numRef>
          </c:val>
          <c:extLst>
            <c:ext xmlns:c16="http://schemas.microsoft.com/office/drawing/2014/chart" uri="{C3380CC4-5D6E-409C-BE32-E72D297353CC}">
              <c16:uniqueId val="{00000001-C0F3-4736-B98F-4443522524CE}"/>
            </c:ext>
          </c:extLst>
        </c:ser>
        <c:ser>
          <c:idx val="2"/>
          <c:order val="2"/>
          <c:tx>
            <c:strRef>
              <c:f>Sheet1!$D$1</c:f>
              <c:strCache>
                <c:ptCount val="1"/>
                <c:pt idx="0">
                  <c:v>network,called,circle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Sheet1!$D$2</c:f>
              <c:numCache>
                <c:formatCode>General</c:formatCode>
                <c:ptCount val="1"/>
                <c:pt idx="0">
                  <c:v>187</c:v>
                </c:pt>
              </c:numCache>
            </c:numRef>
          </c:val>
          <c:extLst>
            <c:ext xmlns:c16="http://schemas.microsoft.com/office/drawing/2014/chart" uri="{C3380CC4-5D6E-409C-BE32-E72D297353CC}">
              <c16:uniqueId val="{00000002-C0F3-4736-B98F-4443522524CE}"/>
            </c:ext>
          </c:extLst>
        </c:ser>
        <c:ser>
          <c:idx val="3"/>
          <c:order val="3"/>
          <c:tx>
            <c:strRef>
              <c:f>Sheet1!$E$1</c:f>
              <c:strCache>
                <c:ptCount val="1"/>
                <c:pt idx="0">
                  <c:v>major,new,social</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Sheet1!$E$2</c:f>
              <c:numCache>
                <c:formatCode>General</c:formatCode>
                <c:ptCount val="1"/>
                <c:pt idx="0">
                  <c:v>179</c:v>
                </c:pt>
              </c:numCache>
            </c:numRef>
          </c:val>
          <c:extLst>
            <c:ext xmlns:c16="http://schemas.microsoft.com/office/drawing/2014/chart" uri="{C3380CC4-5D6E-409C-BE32-E72D297353CC}">
              <c16:uniqueId val="{00000003-C0F3-4736-B98F-4443522524CE}"/>
            </c:ext>
          </c:extLst>
        </c:ser>
        <c:ser>
          <c:idx val="4"/>
          <c:order val="4"/>
          <c:tx>
            <c:strRef>
              <c:f>Sheet1!$F$1</c:f>
              <c:strCache>
                <c:ptCount val="1"/>
                <c:pt idx="0">
                  <c:v>launch,major,new</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Neutral</c:v>
                </c:pt>
              </c:strCache>
            </c:strRef>
          </c:cat>
          <c:val>
            <c:numRef>
              <c:f>Sheet1!$F$2</c:f>
              <c:numCache>
                <c:formatCode>General</c:formatCode>
                <c:ptCount val="1"/>
                <c:pt idx="0">
                  <c:v>174</c:v>
                </c:pt>
              </c:numCache>
            </c:numRef>
          </c:val>
          <c:extLst>
            <c:ext xmlns:c16="http://schemas.microsoft.com/office/drawing/2014/chart" uri="{C3380CC4-5D6E-409C-BE32-E72D297353CC}">
              <c16:uniqueId val="{00000004-C0F3-4736-B98F-4443522524CE}"/>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50363486182695E-2"/>
          <c:y val="0.12209956292262915"/>
          <c:w val="0.92714748661776203"/>
          <c:h val="0.78875455827731444"/>
        </c:manualLayout>
      </c:layout>
      <c:barChart>
        <c:barDir val="col"/>
        <c:grouping val="clustered"/>
        <c:varyColors val="0"/>
        <c:ser>
          <c:idx val="0"/>
          <c:order val="0"/>
          <c:tx>
            <c:strRef>
              <c:f>Sheet1!$B$1</c:f>
              <c:strCache>
                <c:ptCount val="1"/>
                <c:pt idx="0">
                  <c:v>sxsw,apple,store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Can't Tell</c:v>
                </c:pt>
              </c:strCache>
            </c:strRef>
          </c:cat>
          <c:val>
            <c:numRef>
              <c:f>Sheet1!$B$2</c:f>
              <c:numCache>
                <c:formatCode>General</c:formatCode>
                <c:ptCount val="1"/>
                <c:pt idx="0">
                  <c:v>4</c:v>
                </c:pt>
              </c:numCache>
            </c:numRef>
          </c:val>
          <c:extLst>
            <c:ext xmlns:c16="http://schemas.microsoft.com/office/drawing/2014/chart" uri="{C3380CC4-5D6E-409C-BE32-E72D297353CC}">
              <c16:uniqueId val="{00000000-CE31-4238-9DDF-A80893DBA4E6}"/>
            </c:ext>
          </c:extLst>
        </c:ser>
        <c:ser>
          <c:idx val="1"/>
          <c:order val="1"/>
          <c:tx>
            <c:strRef>
              <c:f>Sheet1!$C$1</c:f>
              <c:strCache>
                <c:ptCount val="1"/>
                <c:pt idx="0">
                  <c:v>sxsw,sell,ipad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Can't Tell</c:v>
                </c:pt>
              </c:strCache>
            </c:strRef>
          </c:cat>
          <c:val>
            <c:numRef>
              <c:f>Sheet1!$C$2</c:f>
              <c:numCache>
                <c:formatCode>General</c:formatCode>
                <c:ptCount val="1"/>
                <c:pt idx="0">
                  <c:v>2</c:v>
                </c:pt>
              </c:numCache>
            </c:numRef>
          </c:val>
          <c:extLst>
            <c:ext xmlns:c16="http://schemas.microsoft.com/office/drawing/2014/chart" uri="{C3380CC4-5D6E-409C-BE32-E72D297353CC}">
              <c16:uniqueId val="{00000001-CE31-4238-9DDF-A80893DBA4E6}"/>
            </c:ext>
          </c:extLst>
        </c:ser>
        <c:ser>
          <c:idx val="2"/>
          <c:order val="2"/>
          <c:tx>
            <c:strRef>
              <c:f>Sheet1!$D$1</c:f>
              <c:strCache>
                <c:ptCount val="1"/>
                <c:pt idx="0">
                  <c:v>apple,store,austin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Can't Tell</c:v>
                </c:pt>
              </c:strCache>
            </c:strRef>
          </c:cat>
          <c:val>
            <c:numRef>
              <c:f>Sheet1!$D$2</c:f>
              <c:numCache>
                <c:formatCode>General</c:formatCode>
                <c:ptCount val="1"/>
                <c:pt idx="0">
                  <c:v>2</c:v>
                </c:pt>
              </c:numCache>
            </c:numRef>
          </c:val>
          <c:extLst>
            <c:ext xmlns:c16="http://schemas.microsoft.com/office/drawing/2014/chart" uri="{C3380CC4-5D6E-409C-BE32-E72D297353CC}">
              <c16:uniqueId val="{00000002-CE31-4238-9DDF-A80893DBA4E6}"/>
            </c:ext>
          </c:extLst>
        </c:ser>
        <c:ser>
          <c:idx val="3"/>
          <c:order val="3"/>
          <c:tx>
            <c:strRef>
              <c:f>Sheet1!$E$1</c:f>
              <c:strCache>
                <c:ptCount val="1"/>
                <c:pt idx="0">
                  <c:v>social,network,called</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Can't Tell</c:v>
                </c:pt>
              </c:strCache>
            </c:strRef>
          </c:cat>
          <c:val>
            <c:numRef>
              <c:f>Sheet1!$E$2</c:f>
              <c:numCache>
                <c:formatCode>General</c:formatCode>
                <c:ptCount val="1"/>
                <c:pt idx="0">
                  <c:v>2</c:v>
                </c:pt>
              </c:numCache>
            </c:numRef>
          </c:val>
          <c:extLst>
            <c:ext xmlns:c16="http://schemas.microsoft.com/office/drawing/2014/chart" uri="{C3380CC4-5D6E-409C-BE32-E72D297353CC}">
              <c16:uniqueId val="{00000003-CE31-4238-9DDF-A80893DBA4E6}"/>
            </c:ext>
          </c:extLst>
        </c:ser>
        <c:ser>
          <c:idx val="4"/>
          <c:order val="4"/>
          <c:tx>
            <c:strRef>
              <c:f>Sheet1!$F$1</c:f>
              <c:strCache>
                <c:ptCount val="1"/>
                <c:pt idx="0">
                  <c:v>network,called,circle</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Can't Tell</c:v>
                </c:pt>
              </c:strCache>
            </c:strRef>
          </c:cat>
          <c:val>
            <c:numRef>
              <c:f>Sheet1!$F$2</c:f>
              <c:numCache>
                <c:formatCode>General</c:formatCode>
                <c:ptCount val="1"/>
                <c:pt idx="0">
                  <c:v>2</c:v>
                </c:pt>
              </c:numCache>
            </c:numRef>
          </c:val>
          <c:extLst>
            <c:ext xmlns:c16="http://schemas.microsoft.com/office/drawing/2014/chart" uri="{C3380CC4-5D6E-409C-BE32-E72D297353CC}">
              <c16:uniqueId val="{00000004-CE31-4238-9DDF-A80893DBA4E6}"/>
            </c:ext>
          </c:extLst>
        </c:ser>
        <c:dLbls>
          <c:dLblPos val="outEnd"/>
          <c:showLegendKey val="0"/>
          <c:showVal val="1"/>
          <c:showCatName val="0"/>
          <c:showSerName val="0"/>
          <c:showPercent val="0"/>
          <c:showBubbleSize val="0"/>
        </c:dLbls>
        <c:gapWidth val="100"/>
        <c:overlap val="-24"/>
        <c:axId val="626175328"/>
        <c:axId val="626175656"/>
      </c:barChart>
      <c:catAx>
        <c:axId val="62617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656"/>
        <c:crosses val="autoZero"/>
        <c:auto val="1"/>
        <c:lblAlgn val="ctr"/>
        <c:lblOffset val="100"/>
        <c:noMultiLvlLbl val="0"/>
      </c:catAx>
      <c:valAx>
        <c:axId val="6261756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6175328"/>
        <c:crosses val="autoZero"/>
        <c:crossBetween val="between"/>
      </c:valAx>
      <c:spPr>
        <a:noFill/>
        <a:ln>
          <a:noFill/>
        </a:ln>
        <a:effectLst/>
      </c:spPr>
    </c:plotArea>
    <c:legend>
      <c:legendPos val="t"/>
      <c:layout>
        <c:manualLayout>
          <c:xMode val="edge"/>
          <c:yMode val="edge"/>
          <c:x val="0.14652880758820677"/>
          <c:y val="0"/>
          <c:w val="0.60077744984856751"/>
          <c:h val="0.1513210797820382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3/1/2020</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3/1/2020</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3/1/2020</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3/1/2020</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3/1/2020</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9AFE8FB1-0A7A-443E-AAF7-31D4FA1AA312}" type="datetimeFigureOut">
              <a:rPr lang="en-US"/>
              <a:t>3/1/2020</a:t>
            </a:fld>
            <a:endParaRPr dirty="0"/>
          </a:p>
        </p:txBody>
      </p:sp>
      <p:sp>
        <p:nvSpPr>
          <p:cNvPr id="9" name="Slide Number Placeholder 8"/>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9AFE8FB1-0A7A-443E-AAF7-31D4FA1AA312}" type="datetimeFigureOut">
              <a:rPr lang="en-US"/>
              <a:t>3/1/2020</a:t>
            </a:fld>
            <a:endParaRPr dirty="0"/>
          </a:p>
        </p:txBody>
      </p:sp>
      <p:sp>
        <p:nvSpPr>
          <p:cNvPr id="5" name="Slide Number Placeholder 4"/>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9AFE8FB1-0A7A-443E-AAF7-31D4FA1AA312}" type="datetimeFigureOut">
              <a:rPr lang="en-US"/>
              <a:t>3/1/2020</a:t>
            </a:fld>
            <a:endParaRPr dirty="0"/>
          </a:p>
        </p:txBody>
      </p:sp>
      <p:sp>
        <p:nvSpPr>
          <p:cNvPr id="4" name="Slide Number Placeholder 3"/>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3/1/2020</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3/1/2020</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PREDICT THE SENTIMENT</a:t>
            </a:r>
          </a:p>
        </p:txBody>
      </p:sp>
      <p:sp>
        <p:nvSpPr>
          <p:cNvPr id="3" name="Subtitle 2"/>
          <p:cNvSpPr>
            <a:spLocks noGrp="1"/>
          </p:cNvSpPr>
          <p:nvPr>
            <p:ph type="subTitle" idx="1"/>
          </p:nvPr>
        </p:nvSpPr>
        <p:spPr/>
        <p:txBody>
          <a:bodyPr>
            <a:normAutofit lnSpcReduction="10000"/>
          </a:bodyPr>
          <a:lstStyle/>
          <a:p>
            <a:r>
              <a:rPr lang="en-IN" dirty="0"/>
              <a:t> Sentiment Analysis Hackathon	</a:t>
            </a:r>
          </a:p>
          <a:p>
            <a:r>
              <a:rPr lang="en-IN" dirty="0"/>
              <a:t>								</a:t>
            </a:r>
          </a:p>
          <a:p>
            <a:r>
              <a:rPr lang="en-IN" dirty="0"/>
              <a:t>								Brute-Force</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a:t>
            </a:r>
            <a:r>
              <a:rPr lang="en-US" dirty="0" err="1"/>
              <a:t>HashTags</a:t>
            </a:r>
            <a:r>
              <a:rPr lang="en-US" dirty="0"/>
              <a:t> </a:t>
            </a:r>
          </a:p>
        </p:txBody>
      </p:sp>
      <p:graphicFrame>
        <p:nvGraphicFramePr>
          <p:cNvPr id="16" name="Chart 15">
            <a:extLst>
              <a:ext uri="{FF2B5EF4-FFF2-40B4-BE49-F238E27FC236}">
                <a16:creationId xmlns:a16="http://schemas.microsoft.com/office/drawing/2014/main" id="{FA5EFF1F-0A4A-486A-81E2-458A5EB4264D}"/>
              </a:ext>
            </a:extLst>
          </p:cNvPr>
          <p:cNvGraphicFramePr/>
          <p:nvPr>
            <p:extLst>
              <p:ext uri="{D42A27DB-BD31-4B8C-83A1-F6EECF244321}">
                <p14:modId xmlns:p14="http://schemas.microsoft.com/office/powerpoint/2010/main" val="4098147464"/>
              </p:ext>
            </p:extLst>
          </p:nvPr>
        </p:nvGraphicFramePr>
        <p:xfrm>
          <a:off x="2031470" y="1459860"/>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EBAC05-6E35-4D03-A770-8B3764E555C2}"/>
              </a:ext>
            </a:extLst>
          </p:cNvPr>
          <p:cNvPicPr>
            <a:picLocks noChangeAspect="1"/>
          </p:cNvPicPr>
          <p:nvPr/>
        </p:nvPicPr>
        <p:blipFill rotWithShape="1">
          <a:blip r:embed="rId2">
            <a:extLst>
              <a:ext uri="{28A0092B-C50C-407E-A947-70E740481C1C}">
                <a14:useLocalDpi xmlns:a14="http://schemas.microsoft.com/office/drawing/2010/main" val="0"/>
              </a:ext>
            </a:extLst>
          </a:blip>
          <a:srcRect t="-8258" r="74276"/>
          <a:stretch/>
        </p:blipFill>
        <p:spPr>
          <a:xfrm>
            <a:off x="1553868" y="1446513"/>
            <a:ext cx="9783411" cy="5136849"/>
          </a:xfrm>
          <a:prstGeom prst="rect">
            <a:avLst/>
          </a:prstGeom>
        </p:spPr>
      </p:pic>
      <p:sp>
        <p:nvSpPr>
          <p:cNvPr id="2" name="Title 1"/>
          <p:cNvSpPr>
            <a:spLocks noGrp="1"/>
          </p:cNvSpPr>
          <p:nvPr>
            <p:ph type="title"/>
          </p:nvPr>
        </p:nvSpPr>
        <p:spPr/>
        <p:txBody>
          <a:bodyPr/>
          <a:lstStyle/>
          <a:p>
            <a:r>
              <a:rPr lang="en-US" dirty="0"/>
              <a:t>Happy Tweets VS Sad Tweets</a:t>
            </a:r>
          </a:p>
        </p:txBody>
      </p:sp>
      <p:pic>
        <p:nvPicPr>
          <p:cNvPr id="6" name="Google Shape;107;p22">
            <a:extLst>
              <a:ext uri="{FF2B5EF4-FFF2-40B4-BE49-F238E27FC236}">
                <a16:creationId xmlns:a16="http://schemas.microsoft.com/office/drawing/2014/main" id="{D417935C-2F50-4696-9777-50A34C4BED71}"/>
              </a:ext>
            </a:extLst>
          </p:cNvPr>
          <p:cNvPicPr preferRelativeResize="0"/>
          <p:nvPr/>
        </p:nvPicPr>
        <p:blipFill>
          <a:blip r:embed="rId3">
            <a:alphaModFix/>
          </a:blip>
          <a:stretch>
            <a:fillRect/>
          </a:stretch>
        </p:blipFill>
        <p:spPr>
          <a:xfrm>
            <a:off x="1553868" y="2484760"/>
            <a:ext cx="4958876" cy="4241579"/>
          </a:xfrm>
          <a:prstGeom prst="rect">
            <a:avLst/>
          </a:prstGeom>
          <a:noFill/>
          <a:ln>
            <a:noFill/>
          </a:ln>
        </p:spPr>
      </p:pic>
      <p:pic>
        <p:nvPicPr>
          <p:cNvPr id="7" name="Google Shape;112;p23">
            <a:extLst>
              <a:ext uri="{FF2B5EF4-FFF2-40B4-BE49-F238E27FC236}">
                <a16:creationId xmlns:a16="http://schemas.microsoft.com/office/drawing/2014/main" id="{7D4038D8-B85B-46AD-BAB3-28844406FBB5}"/>
              </a:ext>
            </a:extLst>
          </p:cNvPr>
          <p:cNvPicPr preferRelativeResize="0"/>
          <p:nvPr/>
        </p:nvPicPr>
        <p:blipFill>
          <a:blip r:embed="rId4">
            <a:alphaModFix/>
          </a:blip>
          <a:stretch>
            <a:fillRect/>
          </a:stretch>
        </p:blipFill>
        <p:spPr>
          <a:xfrm>
            <a:off x="6445573" y="2492896"/>
            <a:ext cx="4644516" cy="4241579"/>
          </a:xfrm>
          <a:prstGeom prst="rect">
            <a:avLst/>
          </a:prstGeom>
          <a:noFill/>
          <a:ln>
            <a:noFill/>
          </a:ln>
        </p:spPr>
      </p:pic>
    </p:spTree>
    <p:extLst>
      <p:ext uri="{BB962C8B-B14F-4D97-AF65-F5344CB8AC3E}">
        <p14:creationId xmlns:p14="http://schemas.microsoft.com/office/powerpoint/2010/main" val="188708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Trending Words</a:t>
            </a:r>
          </a:p>
        </p:txBody>
      </p:sp>
      <p:graphicFrame>
        <p:nvGraphicFramePr>
          <p:cNvPr id="14" name="Chart 13">
            <a:extLst>
              <a:ext uri="{FF2B5EF4-FFF2-40B4-BE49-F238E27FC236}">
                <a16:creationId xmlns:a16="http://schemas.microsoft.com/office/drawing/2014/main" id="{E9E30F28-1910-4C22-9C15-B7A3BB124263}"/>
              </a:ext>
            </a:extLst>
          </p:cNvPr>
          <p:cNvGraphicFramePr/>
          <p:nvPr/>
        </p:nvGraphicFramePr>
        <p:xfrm>
          <a:off x="2031470" y="1556792"/>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644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2128" b="1" i="0" u="none" strike="noStrike" kern="1200" cap="all" spc="120" normalizeH="0" baseline="0">
                <a:solidFill>
                  <a:prstClr val="white">
                    <a:lumMod val="65000"/>
                    <a:lumOff val="35000"/>
                  </a:prstClr>
                </a:solidFill>
                <a:latin typeface="+mn-lt"/>
                <a:ea typeface="+mn-ea"/>
                <a:cs typeface="+mn-cs"/>
              </a:defRPr>
            </a:pPr>
            <a:r>
              <a:rPr lang="en-IN" b="1" cap="all" spc="120" dirty="0">
                <a:solidFill>
                  <a:prstClr val="white">
                    <a:lumMod val="65000"/>
                    <a:lumOff val="35000"/>
                  </a:prstClr>
                </a:solidFill>
              </a:rPr>
              <a:t>BIGRAMS FOR NEUTRAL &amp; can’t tell</a:t>
            </a:r>
          </a:p>
        </p:txBody>
      </p:sp>
      <p:graphicFrame>
        <p:nvGraphicFramePr>
          <p:cNvPr id="5" name="Chart 4">
            <a:extLst>
              <a:ext uri="{FF2B5EF4-FFF2-40B4-BE49-F238E27FC236}">
                <a16:creationId xmlns:a16="http://schemas.microsoft.com/office/drawing/2014/main" id="{F53D8A26-379A-4AA5-8217-D8912A7B0953}"/>
              </a:ext>
            </a:extLst>
          </p:cNvPr>
          <p:cNvGraphicFramePr/>
          <p:nvPr>
            <p:extLst>
              <p:ext uri="{D42A27DB-BD31-4B8C-83A1-F6EECF244321}">
                <p14:modId xmlns:p14="http://schemas.microsoft.com/office/powerpoint/2010/main" val="3477853570"/>
              </p:ext>
            </p:extLst>
          </p:nvPr>
        </p:nvGraphicFramePr>
        <p:xfrm>
          <a:off x="2031471" y="1556792"/>
          <a:ext cx="4711014" cy="502657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EE171B9-E198-4976-B457-C393A4467487}"/>
              </a:ext>
            </a:extLst>
          </p:cNvPr>
          <p:cNvSpPr txBox="1"/>
          <p:nvPr/>
        </p:nvSpPr>
        <p:spPr>
          <a:xfrm>
            <a:off x="8470676" y="1916832"/>
            <a:ext cx="184731" cy="424732"/>
          </a:xfrm>
          <a:prstGeom prst="rect">
            <a:avLst/>
          </a:prstGeom>
          <a:noFill/>
        </p:spPr>
        <p:txBody>
          <a:bodyPr wrap="none" rtlCol="0">
            <a:spAutoFit/>
          </a:bodyPr>
          <a:lstStyle/>
          <a:p>
            <a:pPr>
              <a:lnSpc>
                <a:spcPct val="90000"/>
              </a:lnSpc>
            </a:pPr>
            <a:endParaRPr lang="en-IN" sz="2400" dirty="0"/>
          </a:p>
        </p:txBody>
      </p:sp>
      <p:graphicFrame>
        <p:nvGraphicFramePr>
          <p:cNvPr id="13" name="Chart 12">
            <a:extLst>
              <a:ext uri="{FF2B5EF4-FFF2-40B4-BE49-F238E27FC236}">
                <a16:creationId xmlns:a16="http://schemas.microsoft.com/office/drawing/2014/main" id="{40972696-85A5-40AB-BD73-07B00738D00D}"/>
              </a:ext>
            </a:extLst>
          </p:cNvPr>
          <p:cNvGraphicFramePr/>
          <p:nvPr>
            <p:extLst>
              <p:ext uri="{D42A27DB-BD31-4B8C-83A1-F6EECF244321}">
                <p14:modId xmlns:p14="http://schemas.microsoft.com/office/powerpoint/2010/main" val="3954059604"/>
              </p:ext>
            </p:extLst>
          </p:nvPr>
        </p:nvGraphicFramePr>
        <p:xfrm>
          <a:off x="6742485" y="1700808"/>
          <a:ext cx="4968552" cy="5026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50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2128" b="1" i="0" u="none" strike="noStrike" kern="1200" cap="all" spc="120" normalizeH="0" baseline="0">
                <a:solidFill>
                  <a:prstClr val="white">
                    <a:lumMod val="65000"/>
                    <a:lumOff val="35000"/>
                  </a:prstClr>
                </a:solidFill>
                <a:latin typeface="+mn-lt"/>
                <a:ea typeface="+mn-ea"/>
                <a:cs typeface="+mn-cs"/>
              </a:defRPr>
            </a:pPr>
            <a:r>
              <a:rPr lang="en-IN" b="1" cap="all" spc="120" dirty="0">
                <a:solidFill>
                  <a:prstClr val="white">
                    <a:lumMod val="65000"/>
                    <a:lumOff val="35000"/>
                  </a:prstClr>
                </a:solidFill>
              </a:rPr>
              <a:t>BIGRAMS FOR Positive &amp; negative</a:t>
            </a:r>
          </a:p>
        </p:txBody>
      </p:sp>
      <p:graphicFrame>
        <p:nvGraphicFramePr>
          <p:cNvPr id="5" name="Chart 4">
            <a:extLst>
              <a:ext uri="{FF2B5EF4-FFF2-40B4-BE49-F238E27FC236}">
                <a16:creationId xmlns:a16="http://schemas.microsoft.com/office/drawing/2014/main" id="{F53D8A26-379A-4AA5-8217-D8912A7B0953}"/>
              </a:ext>
            </a:extLst>
          </p:cNvPr>
          <p:cNvGraphicFramePr/>
          <p:nvPr>
            <p:extLst>
              <p:ext uri="{D42A27DB-BD31-4B8C-83A1-F6EECF244321}">
                <p14:modId xmlns:p14="http://schemas.microsoft.com/office/powerpoint/2010/main" val="1622155758"/>
              </p:ext>
            </p:extLst>
          </p:nvPr>
        </p:nvGraphicFramePr>
        <p:xfrm>
          <a:off x="2031471" y="1556792"/>
          <a:ext cx="4711014" cy="502657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EE171B9-E198-4976-B457-C393A4467487}"/>
              </a:ext>
            </a:extLst>
          </p:cNvPr>
          <p:cNvSpPr txBox="1"/>
          <p:nvPr/>
        </p:nvSpPr>
        <p:spPr>
          <a:xfrm>
            <a:off x="8470676" y="1916832"/>
            <a:ext cx="184731" cy="424732"/>
          </a:xfrm>
          <a:prstGeom prst="rect">
            <a:avLst/>
          </a:prstGeom>
          <a:noFill/>
        </p:spPr>
        <p:txBody>
          <a:bodyPr wrap="none" rtlCol="0">
            <a:spAutoFit/>
          </a:bodyPr>
          <a:lstStyle/>
          <a:p>
            <a:pPr>
              <a:lnSpc>
                <a:spcPct val="90000"/>
              </a:lnSpc>
            </a:pPr>
            <a:endParaRPr lang="en-IN" sz="2400" dirty="0"/>
          </a:p>
        </p:txBody>
      </p:sp>
      <p:graphicFrame>
        <p:nvGraphicFramePr>
          <p:cNvPr id="13" name="Chart 12">
            <a:extLst>
              <a:ext uri="{FF2B5EF4-FFF2-40B4-BE49-F238E27FC236}">
                <a16:creationId xmlns:a16="http://schemas.microsoft.com/office/drawing/2014/main" id="{40972696-85A5-40AB-BD73-07B00738D00D}"/>
              </a:ext>
            </a:extLst>
          </p:cNvPr>
          <p:cNvGraphicFramePr/>
          <p:nvPr>
            <p:extLst>
              <p:ext uri="{D42A27DB-BD31-4B8C-83A1-F6EECF244321}">
                <p14:modId xmlns:p14="http://schemas.microsoft.com/office/powerpoint/2010/main" val="1693641524"/>
              </p:ext>
            </p:extLst>
          </p:nvPr>
        </p:nvGraphicFramePr>
        <p:xfrm>
          <a:off x="6742485" y="1700808"/>
          <a:ext cx="4968552" cy="5026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51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2128" b="1" i="0" u="none" strike="noStrike" kern="1200" cap="all" spc="120" normalizeH="0" baseline="0">
                <a:solidFill>
                  <a:prstClr val="white">
                    <a:lumMod val="65000"/>
                    <a:lumOff val="35000"/>
                  </a:prstClr>
                </a:solidFill>
                <a:latin typeface="+mn-lt"/>
                <a:ea typeface="+mn-ea"/>
                <a:cs typeface="+mn-cs"/>
              </a:defRPr>
            </a:pPr>
            <a:r>
              <a:rPr lang="en-IN" b="1" cap="all" spc="120" dirty="0" err="1">
                <a:solidFill>
                  <a:prstClr val="white">
                    <a:lumMod val="65000"/>
                    <a:lumOff val="35000"/>
                  </a:prstClr>
                </a:solidFill>
              </a:rPr>
              <a:t>triGRAMS</a:t>
            </a:r>
            <a:r>
              <a:rPr lang="en-IN" b="1" cap="all" spc="120" dirty="0">
                <a:solidFill>
                  <a:prstClr val="white">
                    <a:lumMod val="65000"/>
                    <a:lumOff val="35000"/>
                  </a:prstClr>
                </a:solidFill>
              </a:rPr>
              <a:t> FOR neutral &amp; can’t tell</a:t>
            </a:r>
          </a:p>
        </p:txBody>
      </p:sp>
      <p:graphicFrame>
        <p:nvGraphicFramePr>
          <p:cNvPr id="5" name="Chart 4">
            <a:extLst>
              <a:ext uri="{FF2B5EF4-FFF2-40B4-BE49-F238E27FC236}">
                <a16:creationId xmlns:a16="http://schemas.microsoft.com/office/drawing/2014/main" id="{F53D8A26-379A-4AA5-8217-D8912A7B0953}"/>
              </a:ext>
            </a:extLst>
          </p:cNvPr>
          <p:cNvGraphicFramePr/>
          <p:nvPr>
            <p:extLst>
              <p:ext uri="{D42A27DB-BD31-4B8C-83A1-F6EECF244321}">
                <p14:modId xmlns:p14="http://schemas.microsoft.com/office/powerpoint/2010/main" val="150330828"/>
              </p:ext>
            </p:extLst>
          </p:nvPr>
        </p:nvGraphicFramePr>
        <p:xfrm>
          <a:off x="2031471" y="1556792"/>
          <a:ext cx="4711014" cy="502657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EE171B9-E198-4976-B457-C393A4467487}"/>
              </a:ext>
            </a:extLst>
          </p:cNvPr>
          <p:cNvSpPr txBox="1"/>
          <p:nvPr/>
        </p:nvSpPr>
        <p:spPr>
          <a:xfrm>
            <a:off x="8470676" y="1916832"/>
            <a:ext cx="184731" cy="424732"/>
          </a:xfrm>
          <a:prstGeom prst="rect">
            <a:avLst/>
          </a:prstGeom>
          <a:noFill/>
        </p:spPr>
        <p:txBody>
          <a:bodyPr wrap="none" rtlCol="0">
            <a:spAutoFit/>
          </a:bodyPr>
          <a:lstStyle/>
          <a:p>
            <a:pPr>
              <a:lnSpc>
                <a:spcPct val="90000"/>
              </a:lnSpc>
            </a:pPr>
            <a:endParaRPr lang="en-IN" sz="2400" dirty="0"/>
          </a:p>
        </p:txBody>
      </p:sp>
      <p:graphicFrame>
        <p:nvGraphicFramePr>
          <p:cNvPr id="13" name="Chart 12">
            <a:extLst>
              <a:ext uri="{FF2B5EF4-FFF2-40B4-BE49-F238E27FC236}">
                <a16:creationId xmlns:a16="http://schemas.microsoft.com/office/drawing/2014/main" id="{40972696-85A5-40AB-BD73-07B00738D00D}"/>
              </a:ext>
            </a:extLst>
          </p:cNvPr>
          <p:cNvGraphicFramePr/>
          <p:nvPr>
            <p:extLst>
              <p:ext uri="{D42A27DB-BD31-4B8C-83A1-F6EECF244321}">
                <p14:modId xmlns:p14="http://schemas.microsoft.com/office/powerpoint/2010/main" val="1909448960"/>
              </p:ext>
            </p:extLst>
          </p:nvPr>
        </p:nvGraphicFramePr>
        <p:xfrm>
          <a:off x="6742485" y="1700808"/>
          <a:ext cx="4968552" cy="5026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35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2128" b="1" i="0" u="none" strike="noStrike" kern="1200" cap="all" spc="120" normalizeH="0" baseline="0">
                <a:solidFill>
                  <a:prstClr val="white">
                    <a:lumMod val="65000"/>
                    <a:lumOff val="35000"/>
                  </a:prstClr>
                </a:solidFill>
                <a:latin typeface="+mn-lt"/>
                <a:ea typeface="+mn-ea"/>
                <a:cs typeface="+mn-cs"/>
              </a:defRPr>
            </a:pPr>
            <a:r>
              <a:rPr lang="en-IN" b="1" cap="all" spc="120" dirty="0" err="1">
                <a:solidFill>
                  <a:prstClr val="white">
                    <a:lumMod val="65000"/>
                    <a:lumOff val="35000"/>
                  </a:prstClr>
                </a:solidFill>
              </a:rPr>
              <a:t>triGRAMS</a:t>
            </a:r>
            <a:r>
              <a:rPr lang="en-IN" b="1" cap="all" spc="120" dirty="0">
                <a:solidFill>
                  <a:prstClr val="white">
                    <a:lumMod val="65000"/>
                    <a:lumOff val="35000"/>
                  </a:prstClr>
                </a:solidFill>
              </a:rPr>
              <a:t> FOR Positive &amp; negative</a:t>
            </a:r>
          </a:p>
        </p:txBody>
      </p:sp>
      <p:graphicFrame>
        <p:nvGraphicFramePr>
          <p:cNvPr id="5" name="Chart 4">
            <a:extLst>
              <a:ext uri="{FF2B5EF4-FFF2-40B4-BE49-F238E27FC236}">
                <a16:creationId xmlns:a16="http://schemas.microsoft.com/office/drawing/2014/main" id="{F53D8A26-379A-4AA5-8217-D8912A7B0953}"/>
              </a:ext>
            </a:extLst>
          </p:cNvPr>
          <p:cNvGraphicFramePr/>
          <p:nvPr>
            <p:extLst>
              <p:ext uri="{D42A27DB-BD31-4B8C-83A1-F6EECF244321}">
                <p14:modId xmlns:p14="http://schemas.microsoft.com/office/powerpoint/2010/main" val="1532828815"/>
              </p:ext>
            </p:extLst>
          </p:nvPr>
        </p:nvGraphicFramePr>
        <p:xfrm>
          <a:off x="2031471" y="1556792"/>
          <a:ext cx="4711014" cy="502657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EE171B9-E198-4976-B457-C393A4467487}"/>
              </a:ext>
            </a:extLst>
          </p:cNvPr>
          <p:cNvSpPr txBox="1"/>
          <p:nvPr/>
        </p:nvSpPr>
        <p:spPr>
          <a:xfrm>
            <a:off x="8470676" y="1916832"/>
            <a:ext cx="184731" cy="424732"/>
          </a:xfrm>
          <a:prstGeom prst="rect">
            <a:avLst/>
          </a:prstGeom>
          <a:noFill/>
        </p:spPr>
        <p:txBody>
          <a:bodyPr wrap="none" rtlCol="0">
            <a:spAutoFit/>
          </a:bodyPr>
          <a:lstStyle/>
          <a:p>
            <a:pPr>
              <a:lnSpc>
                <a:spcPct val="90000"/>
              </a:lnSpc>
            </a:pPr>
            <a:endParaRPr lang="en-IN" sz="2400" dirty="0"/>
          </a:p>
        </p:txBody>
      </p:sp>
      <p:graphicFrame>
        <p:nvGraphicFramePr>
          <p:cNvPr id="13" name="Chart 12">
            <a:extLst>
              <a:ext uri="{FF2B5EF4-FFF2-40B4-BE49-F238E27FC236}">
                <a16:creationId xmlns:a16="http://schemas.microsoft.com/office/drawing/2014/main" id="{40972696-85A5-40AB-BD73-07B00738D00D}"/>
              </a:ext>
            </a:extLst>
          </p:cNvPr>
          <p:cNvGraphicFramePr/>
          <p:nvPr>
            <p:extLst>
              <p:ext uri="{D42A27DB-BD31-4B8C-83A1-F6EECF244321}">
                <p14:modId xmlns:p14="http://schemas.microsoft.com/office/powerpoint/2010/main" val="2473187194"/>
              </p:ext>
            </p:extLst>
          </p:nvPr>
        </p:nvGraphicFramePr>
        <p:xfrm>
          <a:off x="6742485" y="1700808"/>
          <a:ext cx="4968552" cy="5026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634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WordCloud</a:t>
            </a:r>
            <a:r>
              <a:rPr lang="en-US" dirty="0"/>
              <a:t>	</a:t>
            </a:r>
          </a:p>
        </p:txBody>
      </p:sp>
      <p:pic>
        <p:nvPicPr>
          <p:cNvPr id="12" name="Picture 11">
            <a:extLst>
              <a:ext uri="{FF2B5EF4-FFF2-40B4-BE49-F238E27FC236}">
                <a16:creationId xmlns:a16="http://schemas.microsoft.com/office/drawing/2014/main" id="{25F822BD-0E96-4AD2-B477-ABC20473A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5" y="1568026"/>
            <a:ext cx="4571998" cy="2341950"/>
          </a:xfrm>
          <a:prstGeom prst="rect">
            <a:avLst/>
          </a:prstGeom>
        </p:spPr>
      </p:pic>
      <p:pic>
        <p:nvPicPr>
          <p:cNvPr id="14" name="Picture 13">
            <a:extLst>
              <a:ext uri="{FF2B5EF4-FFF2-40B4-BE49-F238E27FC236}">
                <a16:creationId xmlns:a16="http://schemas.microsoft.com/office/drawing/2014/main" id="{AFEDC23E-CD2C-46B2-8133-30C964BED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85" y="1568026"/>
            <a:ext cx="4571998" cy="2341951"/>
          </a:xfrm>
          <a:prstGeom prst="rect">
            <a:avLst/>
          </a:prstGeom>
        </p:spPr>
      </p:pic>
      <p:pic>
        <p:nvPicPr>
          <p:cNvPr id="16" name="Picture 15">
            <a:extLst>
              <a:ext uri="{FF2B5EF4-FFF2-40B4-BE49-F238E27FC236}">
                <a16:creationId xmlns:a16="http://schemas.microsoft.com/office/drawing/2014/main" id="{48DF5C64-5D78-442C-9877-083743A53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414" y="4194334"/>
            <a:ext cx="4571998" cy="2341950"/>
          </a:xfrm>
          <a:prstGeom prst="rect">
            <a:avLst/>
          </a:prstGeom>
        </p:spPr>
      </p:pic>
      <p:pic>
        <p:nvPicPr>
          <p:cNvPr id="18" name="Picture 17">
            <a:extLst>
              <a:ext uri="{FF2B5EF4-FFF2-40B4-BE49-F238E27FC236}">
                <a16:creationId xmlns:a16="http://schemas.microsoft.com/office/drawing/2014/main" id="{89AE2272-E42D-41B6-891B-E3632B5F90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676" y="4182602"/>
            <a:ext cx="4571999" cy="2341951"/>
          </a:xfrm>
          <a:prstGeom prst="rect">
            <a:avLst/>
          </a:prstGeom>
        </p:spPr>
      </p:pic>
      <p:sp>
        <p:nvSpPr>
          <p:cNvPr id="20" name="Rectangle 19">
            <a:extLst>
              <a:ext uri="{FF2B5EF4-FFF2-40B4-BE49-F238E27FC236}">
                <a16:creationId xmlns:a16="http://schemas.microsoft.com/office/drawing/2014/main" id="{40C0B15F-6077-4C86-90F6-D33BF34CBE93}"/>
              </a:ext>
            </a:extLst>
          </p:cNvPr>
          <p:cNvSpPr/>
          <p:nvPr/>
        </p:nvSpPr>
        <p:spPr>
          <a:xfrm>
            <a:off x="9028484" y="3840970"/>
            <a:ext cx="1340432" cy="341632"/>
          </a:xfrm>
          <a:prstGeom prst="rect">
            <a:avLst/>
          </a:prstGeom>
        </p:spPr>
        <p:txBody>
          <a:bodyPr wrap="none">
            <a:spAutoFit/>
          </a:bodyPr>
          <a:lstStyle/>
          <a:p>
            <a:pPr>
              <a:lnSpc>
                <a:spcPct val="90000"/>
              </a:lnSpc>
            </a:pPr>
            <a:r>
              <a:rPr lang="en-IN" dirty="0"/>
              <a:t>Sentiment 1</a:t>
            </a:r>
          </a:p>
        </p:txBody>
      </p:sp>
      <p:sp>
        <p:nvSpPr>
          <p:cNvPr id="21" name="Rectangle 20">
            <a:extLst>
              <a:ext uri="{FF2B5EF4-FFF2-40B4-BE49-F238E27FC236}">
                <a16:creationId xmlns:a16="http://schemas.microsoft.com/office/drawing/2014/main" id="{D5F2A2B9-69A3-4F3A-B402-06276F7D5B71}"/>
              </a:ext>
            </a:extLst>
          </p:cNvPr>
          <p:cNvSpPr/>
          <p:nvPr/>
        </p:nvSpPr>
        <p:spPr>
          <a:xfrm>
            <a:off x="3344509" y="3840970"/>
            <a:ext cx="1354858" cy="341632"/>
          </a:xfrm>
          <a:prstGeom prst="rect">
            <a:avLst/>
          </a:prstGeom>
        </p:spPr>
        <p:txBody>
          <a:bodyPr wrap="none">
            <a:spAutoFit/>
          </a:bodyPr>
          <a:lstStyle/>
          <a:p>
            <a:pPr>
              <a:lnSpc>
                <a:spcPct val="90000"/>
              </a:lnSpc>
            </a:pPr>
            <a:r>
              <a:rPr lang="en-IN" dirty="0"/>
              <a:t>Sentiment 0</a:t>
            </a:r>
          </a:p>
        </p:txBody>
      </p:sp>
      <p:sp>
        <p:nvSpPr>
          <p:cNvPr id="22" name="Rectangle 21">
            <a:extLst>
              <a:ext uri="{FF2B5EF4-FFF2-40B4-BE49-F238E27FC236}">
                <a16:creationId xmlns:a16="http://schemas.microsoft.com/office/drawing/2014/main" id="{C15BE56C-55DF-4F2D-9519-79348CC80310}"/>
              </a:ext>
            </a:extLst>
          </p:cNvPr>
          <p:cNvSpPr/>
          <p:nvPr/>
        </p:nvSpPr>
        <p:spPr>
          <a:xfrm>
            <a:off x="9051675" y="6465298"/>
            <a:ext cx="1340432" cy="341632"/>
          </a:xfrm>
          <a:prstGeom prst="rect">
            <a:avLst/>
          </a:prstGeom>
        </p:spPr>
        <p:txBody>
          <a:bodyPr wrap="none">
            <a:spAutoFit/>
          </a:bodyPr>
          <a:lstStyle/>
          <a:p>
            <a:pPr>
              <a:lnSpc>
                <a:spcPct val="90000"/>
              </a:lnSpc>
            </a:pPr>
            <a:r>
              <a:rPr lang="en-IN" dirty="0"/>
              <a:t>Sentiment 3</a:t>
            </a:r>
          </a:p>
        </p:txBody>
      </p:sp>
      <p:sp>
        <p:nvSpPr>
          <p:cNvPr id="23" name="Rectangle 22">
            <a:extLst>
              <a:ext uri="{FF2B5EF4-FFF2-40B4-BE49-F238E27FC236}">
                <a16:creationId xmlns:a16="http://schemas.microsoft.com/office/drawing/2014/main" id="{5A9BB98C-5068-4BD3-9F34-B3C41B57CD39}"/>
              </a:ext>
            </a:extLst>
          </p:cNvPr>
          <p:cNvSpPr/>
          <p:nvPr/>
        </p:nvSpPr>
        <p:spPr>
          <a:xfrm>
            <a:off x="3344509" y="6512152"/>
            <a:ext cx="1354858" cy="341632"/>
          </a:xfrm>
          <a:prstGeom prst="rect">
            <a:avLst/>
          </a:prstGeom>
        </p:spPr>
        <p:txBody>
          <a:bodyPr wrap="none">
            <a:spAutoFit/>
          </a:bodyPr>
          <a:lstStyle/>
          <a:p>
            <a:pPr>
              <a:lnSpc>
                <a:spcPct val="90000"/>
              </a:lnSpc>
            </a:pPr>
            <a:r>
              <a:rPr lang="en-IN" dirty="0"/>
              <a:t>Sentiment 2</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E99F-F96F-4FF8-8F3A-D0988BBA0719}"/>
              </a:ext>
            </a:extLst>
          </p:cNvPr>
          <p:cNvSpPr>
            <a:spLocks noGrp="1"/>
          </p:cNvSpPr>
          <p:nvPr>
            <p:ph type="title"/>
          </p:nvPr>
        </p:nvSpPr>
        <p:spPr/>
        <p:txBody>
          <a:bodyPr/>
          <a:lstStyle/>
          <a:p>
            <a:r>
              <a:rPr lang="en-IN" dirty="0"/>
              <a:t>Classification Report	</a:t>
            </a:r>
          </a:p>
        </p:txBody>
      </p:sp>
      <p:sp>
        <p:nvSpPr>
          <p:cNvPr id="11" name="Google Shape;178;p36">
            <a:extLst>
              <a:ext uri="{FF2B5EF4-FFF2-40B4-BE49-F238E27FC236}">
                <a16:creationId xmlns:a16="http://schemas.microsoft.com/office/drawing/2014/main" id="{C84C85C9-A017-4F52-B581-B5D6344C05FE}"/>
              </a:ext>
            </a:extLst>
          </p:cNvPr>
          <p:cNvSpPr txBox="1"/>
          <p:nvPr/>
        </p:nvSpPr>
        <p:spPr>
          <a:xfrm>
            <a:off x="1629916" y="1914622"/>
            <a:ext cx="4738255" cy="2587336"/>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Model Name: MultinomialNB</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Classification Report:</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precision    recall  f1-score   support</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0       0.00      0.00      0.00       111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1       0.66      0.96      0.78      1121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2       0.70      0.23      0.35       557</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3       0.00      0.00      0.00        30</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accuracy                           0.67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macro avg       0.34      0.30      0.28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weighted avg       0.62      0.67      0.59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F1-Score: 0.5900326977476591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400" kern="0" dirty="0">
              <a:solidFill>
                <a:srgbClr val="000000"/>
              </a:solidFill>
              <a:latin typeface="Arial"/>
              <a:cs typeface="Arial"/>
              <a:sym typeface="Arial"/>
            </a:endParaRPr>
          </a:p>
        </p:txBody>
      </p:sp>
      <p:sp>
        <p:nvSpPr>
          <p:cNvPr id="12" name="Google Shape;183;p37">
            <a:extLst>
              <a:ext uri="{FF2B5EF4-FFF2-40B4-BE49-F238E27FC236}">
                <a16:creationId xmlns:a16="http://schemas.microsoft.com/office/drawing/2014/main" id="{8673F33D-6901-438C-B089-5B2FEB690A76}"/>
              </a:ext>
            </a:extLst>
          </p:cNvPr>
          <p:cNvSpPr txBox="1"/>
          <p:nvPr/>
        </p:nvSpPr>
        <p:spPr>
          <a:xfrm>
            <a:off x="6355425" y="1905000"/>
            <a:ext cx="5129400" cy="29370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Model Name: RandomForestClassifier</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Classification Report:</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precision    recall  f1-score   support</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0       0.58      0.20      0.30       111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1       0.70      0.90      0.78      1121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2       0.66      0.39      0.49       557</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3       0.12      0.03      0.05        30</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accuracy                           0.68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   macro avg       0.51      0.38      0.41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weighted avg       0.67      0.68      0.65      1819</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F1-Score: 0.6525395155076741</a:t>
            </a:r>
            <a:endParaRPr sz="1050" kern="0" dirty="0">
              <a:solidFill>
                <a:srgbClr val="212121"/>
              </a:solidFill>
              <a:highlight>
                <a:srgbClr val="FFFFFF"/>
              </a:highlight>
              <a:latin typeface="Courier New"/>
              <a:ea typeface="Courier New"/>
              <a:cs typeface="Courier New"/>
              <a:sym typeface="Courier New"/>
            </a:endParaRPr>
          </a:p>
          <a:p>
            <a:pPr>
              <a:buClr>
                <a:srgbClr val="000000"/>
              </a:buClr>
              <a:buFont typeface="Arial"/>
              <a:buNone/>
            </a:pPr>
            <a:r>
              <a:rPr lang="en" sz="1050" kern="0" dirty="0">
                <a:solidFill>
                  <a:srgbClr val="212121"/>
                </a:solidFill>
                <a:highlight>
                  <a:srgbClr val="FFFFFF"/>
                </a:highlight>
                <a:latin typeface="Courier New"/>
                <a:ea typeface="Courier New"/>
                <a:cs typeface="Courier New"/>
                <a:sym typeface="Courier New"/>
              </a:rPr>
              <a:t>****************************************</a:t>
            </a:r>
            <a:endParaRPr sz="1400" kern="0" dirty="0">
              <a:solidFill>
                <a:srgbClr val="000000"/>
              </a:solidFill>
              <a:latin typeface="Arial"/>
              <a:cs typeface="Arial"/>
              <a:sym typeface="Arial"/>
            </a:endParaRPr>
          </a:p>
        </p:txBody>
      </p:sp>
      <p:sp>
        <p:nvSpPr>
          <p:cNvPr id="17" name="Content Placeholder 16">
            <a:extLst>
              <a:ext uri="{FF2B5EF4-FFF2-40B4-BE49-F238E27FC236}">
                <a16:creationId xmlns:a16="http://schemas.microsoft.com/office/drawing/2014/main" id="{903BEBBE-E15E-41DD-9152-41E111844C00}"/>
              </a:ext>
            </a:extLst>
          </p:cNvPr>
          <p:cNvSpPr>
            <a:spLocks noGrp="1"/>
          </p:cNvSpPr>
          <p:nvPr>
            <p:ph idx="1"/>
          </p:nvPr>
        </p:nvSpPr>
        <p:spPr>
          <a:xfrm>
            <a:off x="1522414" y="1905000"/>
            <a:ext cx="9144000" cy="3900264"/>
          </a:xfrm>
        </p:spPr>
        <p:txBody>
          <a:bodyPr/>
          <a:lstStyle/>
          <a:p>
            <a:endParaRPr lang="en-IN" dirty="0"/>
          </a:p>
        </p:txBody>
      </p:sp>
    </p:spTree>
    <p:extLst>
      <p:ext uri="{BB962C8B-B14F-4D97-AF65-F5344CB8AC3E}">
        <p14:creationId xmlns:p14="http://schemas.microsoft.com/office/powerpoint/2010/main" val="324448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711C-5770-41E7-A1AC-4E7583C0582C}"/>
              </a:ext>
            </a:extLst>
          </p:cNvPr>
          <p:cNvSpPr>
            <a:spLocks noGrp="1"/>
          </p:cNvSpPr>
          <p:nvPr>
            <p:ph type="title"/>
          </p:nvPr>
        </p:nvSpPr>
        <p:spPr/>
        <p:txBody>
          <a:bodyPr/>
          <a:lstStyle/>
          <a:p>
            <a:r>
              <a:rPr lang="en-IN" dirty="0"/>
              <a:t>Classification Report	</a:t>
            </a:r>
          </a:p>
        </p:txBody>
      </p:sp>
      <p:sp>
        <p:nvSpPr>
          <p:cNvPr id="3" name="Content Placeholder 2">
            <a:extLst>
              <a:ext uri="{FF2B5EF4-FFF2-40B4-BE49-F238E27FC236}">
                <a16:creationId xmlns:a16="http://schemas.microsoft.com/office/drawing/2014/main" id="{6CC43D42-5702-4E3F-9A08-FB3DE60579C6}"/>
              </a:ext>
            </a:extLst>
          </p:cNvPr>
          <p:cNvSpPr>
            <a:spLocks noGrp="1"/>
          </p:cNvSpPr>
          <p:nvPr>
            <p:ph idx="1"/>
          </p:nvPr>
        </p:nvSpPr>
        <p:spPr/>
        <p:txBody>
          <a:bodyPr/>
          <a:lstStyle/>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Model Name: SVC</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Classification Report:</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precision    recall  f1-score   support</a:t>
            </a:r>
          </a:p>
          <a:p>
            <a:pPr marL="0" lvl="0" indent="0">
              <a:lnSpc>
                <a:spcPct val="100000"/>
              </a:lnSpc>
              <a:spcBef>
                <a:spcPts val="0"/>
              </a:spcBef>
              <a:buClr>
                <a:srgbClr val="000000"/>
              </a:buClr>
              <a:buSzTx/>
              <a:buNone/>
            </a:pPr>
            <a:endParaRPr lang="en-US" sz="1050" kern="0" dirty="0">
              <a:solidFill>
                <a:srgbClr val="212121"/>
              </a:solidFill>
              <a:highlight>
                <a:srgbClr val="FFFFFF"/>
              </a:highlight>
              <a:latin typeface="Courier New"/>
              <a:ea typeface="Courier New"/>
              <a:cs typeface="Courier New"/>
              <a:sym typeface="Courier New"/>
            </a:endParaRP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0       0.67      0.14      0.24       111</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1       0.70      0.93      0.80      1121</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2       0.73      0.40      0.52       557</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3       0.00      0.00      0.00        30</a:t>
            </a:r>
          </a:p>
          <a:p>
            <a:pPr marL="0" lvl="0" indent="0">
              <a:lnSpc>
                <a:spcPct val="100000"/>
              </a:lnSpc>
              <a:spcBef>
                <a:spcPts val="0"/>
              </a:spcBef>
              <a:buClr>
                <a:srgbClr val="000000"/>
              </a:buClr>
              <a:buSzTx/>
              <a:buNone/>
            </a:pPr>
            <a:endParaRPr lang="en-US" sz="1050" kern="0" dirty="0">
              <a:solidFill>
                <a:srgbClr val="212121"/>
              </a:solidFill>
              <a:highlight>
                <a:srgbClr val="FFFFFF"/>
              </a:highlight>
              <a:latin typeface="Courier New"/>
              <a:ea typeface="Courier New"/>
              <a:cs typeface="Courier New"/>
              <a:sym typeface="Courier New"/>
            </a:endParaRP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accuracy                           0.71      1819</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   macro avg       0.52      0.37      0.39      1819</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weighted avg       0.70      0.71      0.67      1819</a:t>
            </a:r>
          </a:p>
          <a:p>
            <a:pPr marL="0" lvl="0" indent="0">
              <a:lnSpc>
                <a:spcPct val="100000"/>
              </a:lnSpc>
              <a:spcBef>
                <a:spcPts val="0"/>
              </a:spcBef>
              <a:buClr>
                <a:srgbClr val="000000"/>
              </a:buClr>
              <a:buSzTx/>
              <a:buNone/>
            </a:pPr>
            <a:endParaRPr lang="en-US" sz="1050" kern="0" dirty="0">
              <a:solidFill>
                <a:srgbClr val="212121"/>
              </a:solidFill>
              <a:highlight>
                <a:srgbClr val="FFFFFF"/>
              </a:highlight>
              <a:latin typeface="Courier New"/>
              <a:ea typeface="Courier New"/>
              <a:cs typeface="Courier New"/>
              <a:sym typeface="Courier New"/>
            </a:endParaRP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F1-Score: 0.6662120068075892</a:t>
            </a:r>
          </a:p>
          <a:p>
            <a:pPr marL="0" lvl="0" indent="0">
              <a:lnSpc>
                <a:spcPct val="100000"/>
              </a:lnSpc>
              <a:spcBef>
                <a:spcPts val="0"/>
              </a:spcBef>
              <a:buClr>
                <a:srgbClr val="000000"/>
              </a:buClr>
              <a:buSzTx/>
              <a:buNone/>
            </a:pPr>
            <a:r>
              <a:rPr lang="en-US" sz="1050" kern="0" dirty="0">
                <a:solidFill>
                  <a:srgbClr val="212121"/>
                </a:solidFill>
                <a:highlight>
                  <a:srgbClr val="FFFFFF"/>
                </a:highlight>
                <a:latin typeface="Courier New"/>
                <a:ea typeface="Courier New"/>
                <a:cs typeface="Courier New"/>
                <a:sym typeface="Courier New"/>
              </a:rPr>
              <a:t>****************************************</a:t>
            </a:r>
            <a:endParaRPr lang="en-US" sz="1400" kern="0" dirty="0">
              <a:solidFill>
                <a:srgbClr val="000000"/>
              </a:solidFill>
              <a:latin typeface="Arial"/>
              <a:cs typeface="Arial"/>
              <a:sym typeface="Arial"/>
            </a:endParaRPr>
          </a:p>
          <a:p>
            <a:endParaRPr lang="en-IN" dirty="0"/>
          </a:p>
        </p:txBody>
      </p:sp>
      <p:sp>
        <p:nvSpPr>
          <p:cNvPr id="5" name="Rectangle 4">
            <a:extLst>
              <a:ext uri="{FF2B5EF4-FFF2-40B4-BE49-F238E27FC236}">
                <a16:creationId xmlns:a16="http://schemas.microsoft.com/office/drawing/2014/main" id="{CC46CD98-20E1-4D5D-ADE0-827B59DC047D}"/>
              </a:ext>
            </a:extLst>
          </p:cNvPr>
          <p:cNvSpPr/>
          <p:nvPr/>
        </p:nvSpPr>
        <p:spPr>
          <a:xfrm>
            <a:off x="6079467" y="1913336"/>
            <a:ext cx="6092825" cy="2516073"/>
          </a:xfrm>
          <a:prstGeom prst="rect">
            <a:avLst/>
          </a:prstGeom>
        </p:spPr>
        <p:txBody>
          <a:bodyPr>
            <a:spAutoFit/>
          </a:bodyPr>
          <a:lstStyle/>
          <a:p>
            <a:pPr lvl="0"/>
            <a:r>
              <a:rPr lang="en-US" sz="1050" dirty="0">
                <a:solidFill>
                  <a:schemeClr val="bg1"/>
                </a:solidFill>
                <a:highlight>
                  <a:srgbClr val="FFFFFF"/>
                </a:highlight>
                <a:latin typeface="Courier New"/>
                <a:ea typeface="Courier New"/>
                <a:cs typeface="Courier New"/>
                <a:sym typeface="Courier New"/>
              </a:rPr>
              <a:t>Model Name: </a:t>
            </a:r>
            <a:r>
              <a:rPr lang="en-US" sz="1050" dirty="0" err="1">
                <a:solidFill>
                  <a:schemeClr val="bg1"/>
                </a:solidFill>
                <a:highlight>
                  <a:srgbClr val="FFFFFF"/>
                </a:highlight>
                <a:latin typeface="Courier New"/>
                <a:ea typeface="Courier New"/>
                <a:cs typeface="Courier New"/>
                <a:sym typeface="Courier New"/>
              </a:rPr>
              <a:t>LogisticRegression</a:t>
            </a:r>
            <a:endParaRPr lang="en-US" sz="1050" dirty="0">
              <a:solidFill>
                <a:schemeClr val="bg1"/>
              </a:solidFill>
              <a:highlight>
                <a:srgbClr val="FFFFFF"/>
              </a:highlight>
              <a:latin typeface="Courier New"/>
              <a:ea typeface="Courier New"/>
              <a:cs typeface="Courier New"/>
              <a:sym typeface="Courier New"/>
            </a:endParaRPr>
          </a:p>
          <a:p>
            <a:pPr lvl="0"/>
            <a:r>
              <a:rPr lang="en-US" sz="1050" dirty="0">
                <a:solidFill>
                  <a:schemeClr val="bg1"/>
                </a:solidFill>
                <a:highlight>
                  <a:srgbClr val="FFFFFF"/>
                </a:highlight>
                <a:latin typeface="Courier New"/>
                <a:ea typeface="Courier New"/>
                <a:cs typeface="Courier New"/>
                <a:sym typeface="Courier New"/>
              </a:rPr>
              <a:t>Classification Report:</a:t>
            </a:r>
          </a:p>
          <a:p>
            <a:pPr lvl="0"/>
            <a:r>
              <a:rPr lang="en-US" sz="1050" dirty="0">
                <a:solidFill>
                  <a:schemeClr val="bg1"/>
                </a:solidFill>
                <a:highlight>
                  <a:srgbClr val="FFFFFF"/>
                </a:highlight>
                <a:latin typeface="Courier New"/>
                <a:ea typeface="Courier New"/>
                <a:cs typeface="Courier New"/>
                <a:sym typeface="Courier New"/>
              </a:rPr>
              <a:t>              precision    recall  f1-score   support</a:t>
            </a:r>
          </a:p>
          <a:p>
            <a:pPr lvl="0"/>
            <a:endParaRPr lang="en-US" sz="1050" dirty="0">
              <a:solidFill>
                <a:schemeClr val="bg1"/>
              </a:solidFill>
              <a:highlight>
                <a:srgbClr val="FFFFFF"/>
              </a:highlight>
              <a:latin typeface="Courier New"/>
              <a:ea typeface="Courier New"/>
              <a:cs typeface="Courier New"/>
              <a:sym typeface="Courier New"/>
            </a:endParaRPr>
          </a:p>
          <a:p>
            <a:pPr lvl="0"/>
            <a:r>
              <a:rPr lang="en-US" sz="1050" dirty="0">
                <a:solidFill>
                  <a:schemeClr val="bg1"/>
                </a:solidFill>
                <a:highlight>
                  <a:srgbClr val="FFFFFF"/>
                </a:highlight>
                <a:latin typeface="Courier New"/>
                <a:ea typeface="Courier New"/>
                <a:cs typeface="Courier New"/>
                <a:sym typeface="Courier New"/>
              </a:rPr>
              <a:t>           0       0.39      0.39      0.39       105</a:t>
            </a:r>
          </a:p>
          <a:p>
            <a:pPr lvl="0"/>
            <a:r>
              <a:rPr lang="en-US" sz="1050" dirty="0">
                <a:solidFill>
                  <a:schemeClr val="bg1"/>
                </a:solidFill>
                <a:highlight>
                  <a:srgbClr val="FFFFFF"/>
                </a:highlight>
                <a:latin typeface="Courier New"/>
                <a:ea typeface="Courier New"/>
                <a:cs typeface="Courier New"/>
                <a:sym typeface="Courier New"/>
              </a:rPr>
              <a:t>           1       0.75      0.79      0.77      1096</a:t>
            </a:r>
          </a:p>
          <a:p>
            <a:pPr lvl="0"/>
            <a:r>
              <a:rPr lang="en-US" sz="1050" dirty="0">
                <a:solidFill>
                  <a:schemeClr val="bg1"/>
                </a:solidFill>
                <a:highlight>
                  <a:srgbClr val="FFFFFF"/>
                </a:highlight>
                <a:latin typeface="Courier New"/>
                <a:ea typeface="Courier New"/>
                <a:cs typeface="Courier New"/>
                <a:sym typeface="Courier New"/>
              </a:rPr>
              <a:t>           2       0.61      0.59      0.60       582</a:t>
            </a:r>
          </a:p>
          <a:p>
            <a:pPr lvl="0"/>
            <a:r>
              <a:rPr lang="en-US" sz="1050" dirty="0">
                <a:solidFill>
                  <a:schemeClr val="bg1"/>
                </a:solidFill>
                <a:highlight>
                  <a:srgbClr val="FFFFFF"/>
                </a:highlight>
                <a:latin typeface="Courier New"/>
                <a:ea typeface="Courier New"/>
                <a:cs typeface="Courier New"/>
                <a:sym typeface="Courier New"/>
              </a:rPr>
              <a:t>           3       0.00      0.00      0.00        36</a:t>
            </a:r>
          </a:p>
          <a:p>
            <a:pPr lvl="0"/>
            <a:endParaRPr lang="en-US" sz="1050" dirty="0">
              <a:solidFill>
                <a:schemeClr val="bg1"/>
              </a:solidFill>
              <a:highlight>
                <a:srgbClr val="FFFFFF"/>
              </a:highlight>
              <a:latin typeface="Courier New"/>
              <a:ea typeface="Courier New"/>
              <a:cs typeface="Courier New"/>
              <a:sym typeface="Courier New"/>
            </a:endParaRPr>
          </a:p>
          <a:p>
            <a:pPr lvl="0"/>
            <a:r>
              <a:rPr lang="en-US" sz="1050" dirty="0">
                <a:solidFill>
                  <a:schemeClr val="bg1"/>
                </a:solidFill>
                <a:highlight>
                  <a:srgbClr val="FFFFFF"/>
                </a:highlight>
                <a:latin typeface="Courier New"/>
                <a:ea typeface="Courier New"/>
                <a:cs typeface="Courier New"/>
                <a:sym typeface="Courier New"/>
              </a:rPr>
              <a:t>    accuracy                           0.69      1819</a:t>
            </a:r>
          </a:p>
          <a:p>
            <a:pPr lvl="0"/>
            <a:r>
              <a:rPr lang="en-US" sz="1050" dirty="0">
                <a:solidFill>
                  <a:schemeClr val="bg1"/>
                </a:solidFill>
                <a:highlight>
                  <a:srgbClr val="FFFFFF"/>
                </a:highlight>
                <a:latin typeface="Courier New"/>
                <a:ea typeface="Courier New"/>
                <a:cs typeface="Courier New"/>
                <a:sym typeface="Courier New"/>
              </a:rPr>
              <a:t>   macro avg       0.44      0.44      0.44      1819</a:t>
            </a:r>
          </a:p>
          <a:p>
            <a:pPr lvl="0"/>
            <a:r>
              <a:rPr lang="en-US" sz="1050" dirty="0">
                <a:solidFill>
                  <a:schemeClr val="bg1"/>
                </a:solidFill>
                <a:highlight>
                  <a:srgbClr val="FFFFFF"/>
                </a:highlight>
                <a:latin typeface="Courier New"/>
                <a:ea typeface="Courier New"/>
                <a:cs typeface="Courier New"/>
                <a:sym typeface="Courier New"/>
              </a:rPr>
              <a:t>weighted avg       0.67      0.69      0.68      1819</a:t>
            </a:r>
          </a:p>
          <a:p>
            <a:pPr lvl="0"/>
            <a:endParaRPr lang="en-US" sz="1050" dirty="0">
              <a:solidFill>
                <a:schemeClr val="bg1"/>
              </a:solidFill>
              <a:highlight>
                <a:srgbClr val="FFFFFF"/>
              </a:highlight>
              <a:latin typeface="Courier New"/>
              <a:ea typeface="Courier New"/>
              <a:cs typeface="Courier New"/>
              <a:sym typeface="Courier New"/>
            </a:endParaRPr>
          </a:p>
          <a:p>
            <a:pPr lvl="0"/>
            <a:r>
              <a:rPr lang="en-US" sz="1050" dirty="0">
                <a:solidFill>
                  <a:schemeClr val="bg1"/>
                </a:solidFill>
                <a:highlight>
                  <a:srgbClr val="FFFFFF"/>
                </a:highlight>
                <a:latin typeface="Courier New"/>
                <a:ea typeface="Courier New"/>
                <a:cs typeface="Courier New"/>
                <a:sym typeface="Courier New"/>
              </a:rPr>
              <a:t>F1-Score: 0.6788399032791348</a:t>
            </a:r>
          </a:p>
          <a:p>
            <a:pPr lvl="0"/>
            <a:r>
              <a:rPr lang="en-US" sz="1050" dirty="0">
                <a:solidFill>
                  <a:schemeClr val="bg1"/>
                </a:solidFill>
                <a:highlight>
                  <a:srgbClr val="FFFFFF"/>
                </a:highlight>
                <a:latin typeface="Courier New"/>
                <a:ea typeface="Courier New"/>
                <a:cs typeface="Courier New"/>
                <a:sym typeface="Courier New"/>
              </a:rPr>
              <a:t>****************************************</a:t>
            </a:r>
          </a:p>
        </p:txBody>
      </p:sp>
    </p:spTree>
    <p:extLst>
      <p:ext uri="{BB962C8B-B14F-4D97-AF65-F5344CB8AC3E}">
        <p14:creationId xmlns:p14="http://schemas.microsoft.com/office/powerpoint/2010/main" val="31592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PROBLEM STATEMENT</a:t>
            </a:r>
          </a:p>
        </p:txBody>
      </p:sp>
      <p:sp>
        <p:nvSpPr>
          <p:cNvPr id="14" name="Content Placeholder 13"/>
          <p:cNvSpPr>
            <a:spLocks noGrp="1"/>
          </p:cNvSpPr>
          <p:nvPr>
            <p:ph idx="1"/>
          </p:nvPr>
        </p:nvSpPr>
        <p:spPr/>
        <p:txBody>
          <a:bodyPr/>
          <a:lstStyle/>
          <a:p>
            <a:r>
              <a:rPr lang="en-US" dirty="0"/>
              <a:t>Twitter has now become a useful way to build one's business as it helps in giving the brand a voice and a personality. The platform is also a quick, easy and inexpensive way to gain valuable insight from the desired audience. Identifying the sentiments about the product/brand can help the business take better actions.</a:t>
            </a:r>
          </a:p>
          <a:p>
            <a:r>
              <a:rPr lang="en-US" dirty="0"/>
              <a:t>You have with you evaluated tweets about multiple brands. The evaluators(random audience) were asked if the tweet expressed positive, negative, or no emotion towards a product/brand and labelled accordingly.</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2866-1308-41C8-98AD-F5A2E5ECDB53}"/>
              </a:ext>
            </a:extLst>
          </p:cNvPr>
          <p:cNvSpPr>
            <a:spLocks noGrp="1"/>
          </p:cNvSpPr>
          <p:nvPr>
            <p:ph type="title"/>
          </p:nvPr>
        </p:nvSpPr>
        <p:spPr/>
        <p:txBody>
          <a:bodyPr/>
          <a:lstStyle/>
          <a:p>
            <a:r>
              <a:rPr lang="en-IN" dirty="0"/>
              <a:t>Conclusion &amp; Insights	</a:t>
            </a:r>
          </a:p>
        </p:txBody>
      </p:sp>
      <p:sp>
        <p:nvSpPr>
          <p:cNvPr id="6" name="Content Placeholder 5">
            <a:extLst>
              <a:ext uri="{FF2B5EF4-FFF2-40B4-BE49-F238E27FC236}">
                <a16:creationId xmlns:a16="http://schemas.microsoft.com/office/drawing/2014/main" id="{566C9644-A002-45DC-9BE1-5A4133B48DFB}"/>
              </a:ext>
            </a:extLst>
          </p:cNvPr>
          <p:cNvSpPr>
            <a:spLocks noGrp="1"/>
          </p:cNvSpPr>
          <p:nvPr>
            <p:ph idx="1"/>
          </p:nvPr>
        </p:nvSpPr>
        <p:spPr/>
        <p:txBody>
          <a:bodyPr>
            <a:normAutofit fontScale="92500" lnSpcReduction="10000"/>
          </a:bodyPr>
          <a:lstStyle/>
          <a:p>
            <a:pPr marL="0" indent="0">
              <a:buNone/>
            </a:pPr>
            <a:r>
              <a:rPr lang="en-IN" dirty="0"/>
              <a:t>In-order to increase the business Witty Wicky Inc. shall implement the following:-</a:t>
            </a:r>
          </a:p>
          <a:p>
            <a:r>
              <a:rPr lang="en-IN" dirty="0"/>
              <a:t>Convert the Negative tweets to positive tweets.</a:t>
            </a:r>
          </a:p>
          <a:p>
            <a:r>
              <a:rPr lang="en-IN" dirty="0"/>
              <a:t>Positive tweets shall be rewarded.</a:t>
            </a:r>
          </a:p>
          <a:p>
            <a:r>
              <a:rPr lang="en-IN" dirty="0"/>
              <a:t>Understand the complex feedback of customers in depth to counter fight the fraud detection.</a:t>
            </a:r>
          </a:p>
          <a:p>
            <a:r>
              <a:rPr lang="en-IN" dirty="0"/>
              <a:t>The organization shall monitor what customers say about their existing  product and services, so that they can implement those on the launch of new product for marketing campaign.</a:t>
            </a:r>
          </a:p>
          <a:p>
            <a:r>
              <a:rPr lang="en-IN" dirty="0"/>
              <a:t>With accurate data analysis and deep understanding of polarity of sentiments (as mentioned above), Witty Wicky Inc. can empower business.</a:t>
            </a:r>
          </a:p>
          <a:p>
            <a:endParaRPr lang="en-IN" dirty="0"/>
          </a:p>
        </p:txBody>
      </p:sp>
    </p:spTree>
    <p:extLst>
      <p:ext uri="{BB962C8B-B14F-4D97-AF65-F5344CB8AC3E}">
        <p14:creationId xmlns:p14="http://schemas.microsoft.com/office/powerpoint/2010/main" val="195561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E760-9B00-42A4-8A86-96AD582240CE}"/>
              </a:ext>
            </a:extLst>
          </p:cNvPr>
          <p:cNvSpPr>
            <a:spLocks noGrp="1"/>
          </p:cNvSpPr>
          <p:nvPr>
            <p:ph type="ctrTitle"/>
          </p:nvPr>
        </p:nvSpPr>
        <p:spPr/>
        <p:txBody>
          <a:bodyPr/>
          <a:lstStyle/>
          <a:p>
            <a:pPr algn="ctr"/>
            <a:endParaRPr lang="en-IN" dirty="0"/>
          </a:p>
        </p:txBody>
      </p:sp>
      <p:sp>
        <p:nvSpPr>
          <p:cNvPr id="3" name="Subtitle 2">
            <a:extLst>
              <a:ext uri="{FF2B5EF4-FFF2-40B4-BE49-F238E27FC236}">
                <a16:creationId xmlns:a16="http://schemas.microsoft.com/office/drawing/2014/main" id="{F0E6041F-B5B5-495F-A2E9-77683FFE158F}"/>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8390F076-6EFB-4B6A-97A0-10FA5A880155}"/>
              </a:ext>
            </a:extLst>
          </p:cNvPr>
          <p:cNvSpPr/>
          <p:nvPr/>
        </p:nvSpPr>
        <p:spPr>
          <a:xfrm>
            <a:off x="4331749" y="2967335"/>
            <a:ext cx="3525325" cy="923330"/>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IN" sz="5400" b="1" dirty="0">
                <a:ln w="0">
                  <a:solidFill>
                    <a:schemeClr val="accent3">
                      <a:lumMod val="75000"/>
                    </a:schemeClr>
                  </a:solidFill>
                </a:ln>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08328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884238"/>
            <a:ext cx="9143998" cy="1020762"/>
          </a:xfrm>
        </p:spPr>
        <p:txBody>
          <a:bodyPr>
            <a:normAutofit fontScale="90000"/>
          </a:bodyPr>
          <a:lstStyle/>
          <a:p>
            <a:r>
              <a:rPr lang="en-US" b="1" dirty="0"/>
              <a:t>DATASET </a:t>
            </a:r>
            <a:r>
              <a:rPr lang="en-IN" b="1" dirty="0"/>
              <a:t>DESCRIPTION AND EVALUATION METRIC</a:t>
            </a:r>
            <a:br>
              <a:rPr lang="en-IN" b="1" dirty="0"/>
            </a:br>
            <a:endParaRPr lang="en-US" b="1" dirty="0"/>
          </a:p>
        </p:txBody>
      </p:sp>
      <p:sp>
        <p:nvSpPr>
          <p:cNvPr id="5" name="Content Placeholder 4"/>
          <p:cNvSpPr>
            <a:spLocks noGrp="1"/>
          </p:cNvSpPr>
          <p:nvPr>
            <p:ph sz="half" idx="1"/>
          </p:nvPr>
        </p:nvSpPr>
        <p:spPr>
          <a:xfrm>
            <a:off x="1522413" y="1905000"/>
            <a:ext cx="9540551" cy="3048001"/>
          </a:xfrm>
        </p:spPr>
        <p:txBody>
          <a:bodyPr>
            <a:normAutofit lnSpcReduction="10000"/>
          </a:bodyPr>
          <a:lstStyle/>
          <a:p>
            <a:r>
              <a:rPr lang="en-US" dirty="0"/>
              <a:t>This dataset contains around 7k tweet text with the sentiment label.</a:t>
            </a:r>
          </a:p>
          <a:p>
            <a:r>
              <a:rPr lang="en-US" dirty="0"/>
              <a:t>The file train.csv has 3 columns</a:t>
            </a:r>
          </a:p>
          <a:p>
            <a:r>
              <a:rPr lang="en-US" dirty="0"/>
              <a:t>tweet_id - Unique id for tweets. tweet - Tweet about the brand/product sentiment - 0: Negative, 1: Neutral, 2: Positive, 3: Can't Tell</a:t>
            </a:r>
          </a:p>
          <a:p>
            <a:r>
              <a:rPr lang="en-US" dirty="0"/>
              <a:t>We will be using ‘weighted’ F1-measure as the evaluation metric for this competition. For more information on the F1-metric</a:t>
            </a:r>
            <a:br>
              <a:rPr lang="en-US" dirty="0"/>
            </a:b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7126-AFC3-4206-984B-68F0F39ABF85}"/>
              </a:ext>
            </a:extLst>
          </p:cNvPr>
          <p:cNvSpPr>
            <a:spLocks noGrp="1"/>
          </p:cNvSpPr>
          <p:nvPr>
            <p:ph type="title"/>
          </p:nvPr>
        </p:nvSpPr>
        <p:spPr>
          <a:xfrm>
            <a:off x="1522414" y="320006"/>
            <a:ext cx="9143998" cy="1020762"/>
          </a:xfrm>
        </p:spPr>
        <p:txBody>
          <a:bodyPr/>
          <a:lstStyle/>
          <a:p>
            <a:r>
              <a:rPr lang="en-IN" dirty="0"/>
              <a:t>DATA INFORMATION	</a:t>
            </a:r>
          </a:p>
        </p:txBody>
      </p:sp>
      <p:sp>
        <p:nvSpPr>
          <p:cNvPr id="11" name="Content Placeholder 10">
            <a:extLst>
              <a:ext uri="{FF2B5EF4-FFF2-40B4-BE49-F238E27FC236}">
                <a16:creationId xmlns:a16="http://schemas.microsoft.com/office/drawing/2014/main" id="{5961E189-F126-437A-9A2D-16DE228D94DC}"/>
              </a:ext>
            </a:extLst>
          </p:cNvPr>
          <p:cNvSpPr>
            <a:spLocks noGrp="1"/>
          </p:cNvSpPr>
          <p:nvPr>
            <p:ph idx="1"/>
          </p:nvPr>
        </p:nvSpPr>
        <p:spPr>
          <a:xfrm>
            <a:off x="1522414" y="1905000"/>
            <a:ext cx="9144000" cy="2715732"/>
          </a:xfrm>
        </p:spPr>
        <p:txBody>
          <a:bodyPr/>
          <a:lstStyle/>
          <a:p>
            <a:r>
              <a:rPr lang="en-IN" dirty="0"/>
              <a:t>The data consists of records around 7000 clients and 1 feature  The below table shows the independent variables  i.e. feature variables.</a:t>
            </a:r>
          </a:p>
          <a:p>
            <a:endParaRPr lang="en-IN" dirty="0"/>
          </a:p>
          <a:p>
            <a:endParaRPr lang="en-IN" dirty="0"/>
          </a:p>
        </p:txBody>
      </p:sp>
      <p:graphicFrame>
        <p:nvGraphicFramePr>
          <p:cNvPr id="12" name="Content Placeholder 9">
            <a:extLst>
              <a:ext uri="{FF2B5EF4-FFF2-40B4-BE49-F238E27FC236}">
                <a16:creationId xmlns:a16="http://schemas.microsoft.com/office/drawing/2014/main" id="{C2935417-1937-40F7-87A9-B0F323393756}"/>
              </a:ext>
            </a:extLst>
          </p:cNvPr>
          <p:cNvGraphicFramePr>
            <a:graphicFrameLocks/>
          </p:cNvGraphicFramePr>
          <p:nvPr/>
        </p:nvGraphicFramePr>
        <p:xfrm>
          <a:off x="1629916" y="3068960"/>
          <a:ext cx="8613546" cy="2715732"/>
        </p:xfrm>
        <a:graphic>
          <a:graphicData uri="http://schemas.openxmlformats.org/drawingml/2006/table">
            <a:tbl>
              <a:tblPr>
                <a:tableStyleId>{D7AC3CCA-C797-4891-BE02-D94E43425B78}</a:tableStyleId>
              </a:tblPr>
              <a:tblGrid>
                <a:gridCol w="827583">
                  <a:extLst>
                    <a:ext uri="{9D8B030D-6E8A-4147-A177-3AD203B41FA5}">
                      <a16:colId xmlns:a16="http://schemas.microsoft.com/office/drawing/2014/main" val="1610058416"/>
                    </a:ext>
                  </a:extLst>
                </a:gridCol>
                <a:gridCol w="7785963">
                  <a:extLst>
                    <a:ext uri="{9D8B030D-6E8A-4147-A177-3AD203B41FA5}">
                      <a16:colId xmlns:a16="http://schemas.microsoft.com/office/drawing/2014/main" val="1474902841"/>
                    </a:ext>
                  </a:extLst>
                </a:gridCol>
              </a:tblGrid>
              <a:tr h="452622">
                <a:tc>
                  <a:txBody>
                    <a:bodyPr/>
                    <a:lstStyle/>
                    <a:p>
                      <a:pPr algn="l" fontAlgn="b"/>
                      <a:r>
                        <a:rPr lang="en-IN" sz="1400" u="none" strike="noStrike" dirty="0" err="1">
                          <a:effectLst/>
                        </a:rPr>
                        <a:t>tweet_id</a:t>
                      </a:r>
                      <a:endParaRPr lang="en-IN" sz="1400" b="0" i="0" u="none" strike="noStrike" dirty="0">
                        <a:solidFill>
                          <a:schemeClr val="tx1"/>
                        </a:solidFill>
                        <a:effectLst/>
                        <a:latin typeface="Calibri" panose="020F0502020204030204" pitchFamily="34" charset="0"/>
                      </a:endParaRPr>
                    </a:p>
                  </a:txBody>
                  <a:tcPr marL="8605" marR="8605" marT="8605" marB="0" anchor="b"/>
                </a:tc>
                <a:tc>
                  <a:txBody>
                    <a:bodyPr/>
                    <a:lstStyle/>
                    <a:p>
                      <a:pPr algn="ctr" fontAlgn="b"/>
                      <a:r>
                        <a:rPr lang="en-IN" sz="1400" u="none" strike="noStrike" dirty="0">
                          <a:effectLst/>
                        </a:rPr>
                        <a:t>tweet</a:t>
                      </a:r>
                      <a:endParaRPr lang="en-IN"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1745029256"/>
                  </a:ext>
                </a:extLst>
              </a:tr>
              <a:tr h="452622">
                <a:tc>
                  <a:txBody>
                    <a:bodyPr/>
                    <a:lstStyle/>
                    <a:p>
                      <a:pPr algn="l" fontAlgn="b"/>
                      <a:r>
                        <a:rPr lang="en-IN" sz="1400" u="none" strike="noStrike" dirty="0">
                          <a:effectLst/>
                        </a:rPr>
                        <a:t>1701</a:t>
                      </a:r>
                      <a:endParaRPr lang="en-IN" sz="1400" b="0" i="0" u="none" strike="noStrike" dirty="0">
                        <a:solidFill>
                          <a:schemeClr val="tx1"/>
                        </a:solidFill>
                        <a:effectLst/>
                        <a:latin typeface="Calibri" panose="020F0502020204030204" pitchFamily="34" charset="0"/>
                      </a:endParaRPr>
                    </a:p>
                  </a:txBody>
                  <a:tcPr marL="8605" marR="8605" marT="8605" marB="0" anchor="b"/>
                </a:tc>
                <a:tc>
                  <a:txBody>
                    <a:bodyPr/>
                    <a:lstStyle/>
                    <a:p>
                      <a:pPr algn="l" fontAlgn="b"/>
                      <a:r>
                        <a:rPr lang="en-US" sz="1400" u="none" strike="noStrike" dirty="0">
                          <a:effectLst/>
                        </a:rPr>
                        <a:t>#</a:t>
                      </a:r>
                      <a:r>
                        <a:rPr lang="en-US" sz="1400" u="none" strike="noStrike" dirty="0" err="1">
                          <a:effectLst/>
                        </a:rPr>
                        <a:t>sxswnui</a:t>
                      </a:r>
                      <a:r>
                        <a:rPr lang="en-US" sz="1400" u="none" strike="noStrike" dirty="0">
                          <a:effectLst/>
                        </a:rPr>
                        <a:t> #</a:t>
                      </a:r>
                      <a:r>
                        <a:rPr lang="en-US" sz="1400" u="none" strike="noStrike" dirty="0" err="1">
                          <a:effectLst/>
                        </a:rPr>
                        <a:t>sxsw</a:t>
                      </a:r>
                      <a:r>
                        <a:rPr lang="en-US" sz="1400" u="none" strike="noStrike" dirty="0">
                          <a:effectLst/>
                        </a:rPr>
                        <a:t> #apple defining language of touch with different dialects becoming smaller</a:t>
                      </a:r>
                      <a:endParaRPr lang="en-US"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2587345980"/>
                  </a:ext>
                </a:extLst>
              </a:tr>
              <a:tr h="452622">
                <a:tc>
                  <a:txBody>
                    <a:bodyPr/>
                    <a:lstStyle/>
                    <a:p>
                      <a:pPr algn="l" fontAlgn="b"/>
                      <a:r>
                        <a:rPr lang="en-IN" sz="1400" u="none" strike="noStrike">
                          <a:effectLst/>
                        </a:rPr>
                        <a:t>1851</a:t>
                      </a:r>
                      <a:endParaRPr lang="en-IN" sz="1400" b="0" i="0" u="none" strike="noStrike">
                        <a:solidFill>
                          <a:schemeClr val="tx1"/>
                        </a:solidFill>
                        <a:effectLst/>
                        <a:latin typeface="Calibri" panose="020F0502020204030204" pitchFamily="34" charset="0"/>
                      </a:endParaRPr>
                    </a:p>
                  </a:txBody>
                  <a:tcPr marL="8605" marR="8605" marT="8605" marB="0" anchor="b"/>
                </a:tc>
                <a:tc>
                  <a:txBody>
                    <a:bodyPr/>
                    <a:lstStyle/>
                    <a:p>
                      <a:pPr algn="l" fontAlgn="b"/>
                      <a:r>
                        <a:rPr lang="en-US" sz="1400" u="none" strike="noStrike" dirty="0">
                          <a:effectLst/>
                        </a:rPr>
                        <a:t>Learning ab Google doodles! All doodles should be light, funny &amp;amp; innovative, with exceptions for significant occasions. #</a:t>
                      </a:r>
                      <a:r>
                        <a:rPr lang="en-US" sz="1400" u="none" strike="noStrike" dirty="0" err="1">
                          <a:effectLst/>
                        </a:rPr>
                        <a:t>GoogleDoodle</a:t>
                      </a:r>
                      <a:r>
                        <a:rPr lang="en-US" sz="1400" u="none" strike="noStrike" dirty="0">
                          <a:effectLst/>
                        </a:rPr>
                        <a:t> #</a:t>
                      </a:r>
                      <a:r>
                        <a:rPr lang="en-US" sz="1400" u="none" strike="noStrike" dirty="0" err="1">
                          <a:effectLst/>
                        </a:rPr>
                        <a:t>sxsw</a:t>
                      </a:r>
                      <a:endParaRPr lang="en-US"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2402217432"/>
                  </a:ext>
                </a:extLst>
              </a:tr>
              <a:tr h="452622">
                <a:tc>
                  <a:txBody>
                    <a:bodyPr/>
                    <a:lstStyle/>
                    <a:p>
                      <a:pPr algn="l" fontAlgn="b"/>
                      <a:r>
                        <a:rPr lang="en-IN" sz="1400" u="none" strike="noStrike">
                          <a:effectLst/>
                        </a:rPr>
                        <a:t>2689</a:t>
                      </a:r>
                      <a:endParaRPr lang="en-IN" sz="1400" b="0" i="0" u="none" strike="noStrike">
                        <a:solidFill>
                          <a:schemeClr val="tx1"/>
                        </a:solidFill>
                        <a:effectLst/>
                        <a:latin typeface="Calibri" panose="020F0502020204030204" pitchFamily="34" charset="0"/>
                      </a:endParaRPr>
                    </a:p>
                  </a:txBody>
                  <a:tcPr marL="8605" marR="8605" marT="8605" marB="0" anchor="b"/>
                </a:tc>
                <a:tc>
                  <a:txBody>
                    <a:bodyPr/>
                    <a:lstStyle/>
                    <a:p>
                      <a:pPr algn="l" fontAlgn="b"/>
                      <a:r>
                        <a:rPr lang="en-US" sz="1400" u="none" strike="noStrike" dirty="0">
                          <a:effectLst/>
                        </a:rPr>
                        <a:t>one of the most in-your-face ex. of stealing the show in </a:t>
                      </a:r>
                      <a:r>
                        <a:rPr lang="en-US" sz="1400" u="none" strike="noStrike" dirty="0" err="1">
                          <a:effectLst/>
                        </a:rPr>
                        <a:t>yrs</a:t>
                      </a:r>
                      <a:r>
                        <a:rPr lang="en-US" sz="1400" u="none" strike="noStrike" dirty="0">
                          <a:effectLst/>
                        </a:rPr>
                        <a:t> RT @mention &amp;</a:t>
                      </a:r>
                      <a:r>
                        <a:rPr lang="en-US" sz="1400" u="none" strike="noStrike" dirty="0" err="1">
                          <a:effectLst/>
                        </a:rPr>
                        <a:t>quot;At</a:t>
                      </a:r>
                      <a:r>
                        <a:rPr lang="en-US" sz="1400" u="none" strike="noStrike" dirty="0">
                          <a:effectLst/>
                        </a:rPr>
                        <a:t> #SXSW, Apple schools the mkt </a:t>
                      </a:r>
                      <a:r>
                        <a:rPr lang="en-US" sz="1400" u="none" strike="noStrike" dirty="0" err="1">
                          <a:effectLst/>
                        </a:rPr>
                        <a:t>experts&amp;quot</a:t>
                      </a:r>
                      <a:r>
                        <a:rPr lang="en-US" sz="1400" u="none" strike="noStrike" dirty="0">
                          <a:effectLst/>
                        </a:rPr>
                        <a:t>;  {link}</a:t>
                      </a:r>
                      <a:endParaRPr lang="en-US"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2160912576"/>
                  </a:ext>
                </a:extLst>
              </a:tr>
              <a:tr h="452622">
                <a:tc>
                  <a:txBody>
                    <a:bodyPr/>
                    <a:lstStyle/>
                    <a:p>
                      <a:pPr algn="l" fontAlgn="b"/>
                      <a:r>
                        <a:rPr lang="en-IN" sz="1400" u="none" strike="noStrike">
                          <a:effectLst/>
                        </a:rPr>
                        <a:t>4525</a:t>
                      </a:r>
                      <a:endParaRPr lang="en-IN" sz="1400" b="0" i="0" u="none" strike="noStrike">
                        <a:solidFill>
                          <a:schemeClr val="tx1"/>
                        </a:solidFill>
                        <a:effectLst/>
                        <a:latin typeface="Calibri" panose="020F0502020204030204" pitchFamily="34" charset="0"/>
                      </a:endParaRPr>
                    </a:p>
                  </a:txBody>
                  <a:tcPr marL="8605" marR="8605" marT="8605" marB="0" anchor="b"/>
                </a:tc>
                <a:tc>
                  <a:txBody>
                    <a:bodyPr/>
                    <a:lstStyle/>
                    <a:p>
                      <a:pPr algn="l" fontAlgn="b"/>
                      <a:r>
                        <a:rPr lang="en-US" sz="1400" u="none" strike="noStrike" dirty="0">
                          <a:effectLst/>
                        </a:rPr>
                        <a:t>This iPhone #SXSW app would b pretty awesome if it didn't crash every 10mins during extended browsing. #</a:t>
                      </a:r>
                      <a:r>
                        <a:rPr lang="en-US" sz="1400" u="none" strike="noStrike" dirty="0" err="1">
                          <a:effectLst/>
                        </a:rPr>
                        <a:t>Fuckit</a:t>
                      </a:r>
                      <a:r>
                        <a:rPr lang="en-US" sz="1400" u="none" strike="noStrike" dirty="0">
                          <a:effectLst/>
                        </a:rPr>
                        <a:t> #</a:t>
                      </a:r>
                      <a:r>
                        <a:rPr lang="en-US" sz="1400" u="none" strike="noStrike" dirty="0" err="1">
                          <a:effectLst/>
                        </a:rPr>
                        <a:t>Illmakeitwork</a:t>
                      </a:r>
                      <a:endParaRPr lang="en-US"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2618277142"/>
                  </a:ext>
                </a:extLst>
              </a:tr>
              <a:tr h="452622">
                <a:tc>
                  <a:txBody>
                    <a:bodyPr/>
                    <a:lstStyle/>
                    <a:p>
                      <a:pPr algn="l" fontAlgn="b"/>
                      <a:r>
                        <a:rPr lang="en-IN" sz="1400" u="none" strike="noStrike" dirty="0">
                          <a:effectLst/>
                        </a:rPr>
                        <a:t>3604</a:t>
                      </a:r>
                      <a:endParaRPr lang="en-IN" sz="1400" b="0" i="0" u="none" strike="noStrike" dirty="0">
                        <a:solidFill>
                          <a:schemeClr val="tx1"/>
                        </a:solidFill>
                        <a:effectLst/>
                        <a:latin typeface="Calibri" panose="020F0502020204030204" pitchFamily="34" charset="0"/>
                      </a:endParaRPr>
                    </a:p>
                  </a:txBody>
                  <a:tcPr marL="8605" marR="8605" marT="8605" marB="0" anchor="b"/>
                </a:tc>
                <a:tc>
                  <a:txBody>
                    <a:bodyPr/>
                    <a:lstStyle/>
                    <a:p>
                      <a:pPr algn="l" fontAlgn="b"/>
                      <a:r>
                        <a:rPr lang="en-US" sz="1400" u="none" strike="noStrike" dirty="0">
                          <a:effectLst/>
                        </a:rPr>
                        <a:t>Line outside the Apple store in Austin waiting for the new iPad #SXSW  {link}</a:t>
                      </a:r>
                      <a:endParaRPr lang="en-US" sz="1400" b="0" i="0" u="none" strike="noStrike" dirty="0">
                        <a:solidFill>
                          <a:schemeClr val="tx1"/>
                        </a:solidFill>
                        <a:effectLst/>
                        <a:latin typeface="Calibri" panose="020F0502020204030204" pitchFamily="34" charset="0"/>
                      </a:endParaRPr>
                    </a:p>
                  </a:txBody>
                  <a:tcPr marL="8605" marR="8605" marT="8605" marB="0" anchor="b"/>
                </a:tc>
                <a:extLst>
                  <a:ext uri="{0D108BD9-81ED-4DB2-BD59-A6C34878D82A}">
                    <a16:rowId xmlns:a16="http://schemas.microsoft.com/office/drawing/2014/main" val="2621535836"/>
                  </a:ext>
                </a:extLst>
              </a:tr>
            </a:tbl>
          </a:graphicData>
        </a:graphic>
      </p:graphicFrame>
    </p:spTree>
    <p:extLst>
      <p:ext uri="{BB962C8B-B14F-4D97-AF65-F5344CB8AC3E}">
        <p14:creationId xmlns:p14="http://schemas.microsoft.com/office/powerpoint/2010/main" val="117457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7126-AFC3-4206-984B-68F0F39ABF85}"/>
              </a:ext>
            </a:extLst>
          </p:cNvPr>
          <p:cNvSpPr>
            <a:spLocks noGrp="1"/>
          </p:cNvSpPr>
          <p:nvPr>
            <p:ph type="title"/>
          </p:nvPr>
        </p:nvSpPr>
        <p:spPr>
          <a:xfrm>
            <a:off x="1522414" y="404664"/>
            <a:ext cx="9143998" cy="1020762"/>
          </a:xfrm>
        </p:spPr>
        <p:txBody>
          <a:bodyPr/>
          <a:lstStyle/>
          <a:p>
            <a:r>
              <a:rPr lang="en-IN"/>
              <a:t>DATA INFORMATION	</a:t>
            </a:r>
            <a:endParaRPr lang="en-IN" dirty="0"/>
          </a:p>
        </p:txBody>
      </p:sp>
      <p:sp>
        <p:nvSpPr>
          <p:cNvPr id="11" name="Content Placeholder 10">
            <a:extLst>
              <a:ext uri="{FF2B5EF4-FFF2-40B4-BE49-F238E27FC236}">
                <a16:creationId xmlns:a16="http://schemas.microsoft.com/office/drawing/2014/main" id="{5961E189-F126-437A-9A2D-16DE228D94DC}"/>
              </a:ext>
            </a:extLst>
          </p:cNvPr>
          <p:cNvSpPr>
            <a:spLocks noGrp="1"/>
          </p:cNvSpPr>
          <p:nvPr>
            <p:ph idx="1"/>
          </p:nvPr>
        </p:nvSpPr>
        <p:spPr>
          <a:xfrm>
            <a:off x="1522414" y="1905000"/>
            <a:ext cx="9144000" cy="2715732"/>
          </a:xfrm>
        </p:spPr>
        <p:txBody>
          <a:bodyPr/>
          <a:lstStyle/>
          <a:p>
            <a:r>
              <a:rPr lang="en-IN" dirty="0"/>
              <a:t>The data consist of one target variable i.e. Sentiment.</a:t>
            </a:r>
          </a:p>
        </p:txBody>
      </p:sp>
      <p:graphicFrame>
        <p:nvGraphicFramePr>
          <p:cNvPr id="3" name="Table 2">
            <a:extLst>
              <a:ext uri="{FF2B5EF4-FFF2-40B4-BE49-F238E27FC236}">
                <a16:creationId xmlns:a16="http://schemas.microsoft.com/office/drawing/2014/main" id="{F40328F1-07B9-448D-B4E2-0E69317CFA8D}"/>
              </a:ext>
            </a:extLst>
          </p:cNvPr>
          <p:cNvGraphicFramePr>
            <a:graphicFrameLocks noGrp="1"/>
          </p:cNvGraphicFramePr>
          <p:nvPr/>
        </p:nvGraphicFramePr>
        <p:xfrm>
          <a:off x="2764295" y="3573016"/>
          <a:ext cx="6660234" cy="1428750"/>
        </p:xfrm>
        <a:graphic>
          <a:graphicData uri="http://schemas.openxmlformats.org/drawingml/2006/table">
            <a:tbl>
              <a:tblPr>
                <a:tableStyleId>{793D81CF-94F2-401A-BA57-92F5A7B2D0C5}</a:tableStyleId>
              </a:tblPr>
              <a:tblGrid>
                <a:gridCol w="6660234">
                  <a:extLst>
                    <a:ext uri="{9D8B030D-6E8A-4147-A177-3AD203B41FA5}">
                      <a16:colId xmlns:a16="http://schemas.microsoft.com/office/drawing/2014/main" val="927920892"/>
                    </a:ext>
                  </a:extLst>
                </a:gridCol>
              </a:tblGrid>
              <a:tr h="190500">
                <a:tc>
                  <a:txBody>
                    <a:bodyPr/>
                    <a:lstStyle/>
                    <a:p>
                      <a:pPr algn="ctr" fontAlgn="b"/>
                      <a:r>
                        <a:rPr lang="en-IN" sz="1500" u="none" strike="noStrike" dirty="0">
                          <a:effectLst/>
                        </a:rPr>
                        <a:t>sentiment</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18560"/>
                  </a:ext>
                </a:extLst>
              </a:tr>
              <a:tr h="190500">
                <a:tc>
                  <a:txBody>
                    <a:bodyPr/>
                    <a:lstStyle/>
                    <a:p>
                      <a:pPr algn="ctr" fontAlgn="b"/>
                      <a:r>
                        <a:rPr lang="en-IN" sz="1500" u="none" strike="noStrike" dirty="0">
                          <a:effectLst/>
                        </a:rPr>
                        <a:t>1</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9162435"/>
                  </a:ext>
                </a:extLst>
              </a:tr>
              <a:tr h="190500">
                <a:tc>
                  <a:txBody>
                    <a:bodyPr/>
                    <a:lstStyle/>
                    <a:p>
                      <a:pPr algn="ctr" fontAlgn="b"/>
                      <a:r>
                        <a:rPr lang="en-IN" sz="1500" u="none" strike="noStrike" dirty="0">
                          <a:effectLst/>
                        </a:rPr>
                        <a:t>1</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3876756"/>
                  </a:ext>
                </a:extLst>
              </a:tr>
              <a:tr h="190500">
                <a:tc>
                  <a:txBody>
                    <a:bodyPr/>
                    <a:lstStyle/>
                    <a:p>
                      <a:pPr algn="ctr" fontAlgn="b"/>
                      <a:r>
                        <a:rPr lang="en-IN" sz="1500" u="none" strike="noStrike" dirty="0">
                          <a:effectLst/>
                        </a:rPr>
                        <a:t>2</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0439809"/>
                  </a:ext>
                </a:extLst>
              </a:tr>
              <a:tr h="190500">
                <a:tc>
                  <a:txBody>
                    <a:bodyPr/>
                    <a:lstStyle/>
                    <a:p>
                      <a:pPr algn="ctr" fontAlgn="b"/>
                      <a:r>
                        <a:rPr lang="en-IN" sz="1500" u="none" strike="noStrike" dirty="0">
                          <a:effectLst/>
                        </a:rPr>
                        <a:t>0</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4523747"/>
                  </a:ext>
                </a:extLst>
              </a:tr>
              <a:tr h="190500">
                <a:tc>
                  <a:txBody>
                    <a:bodyPr/>
                    <a:lstStyle/>
                    <a:p>
                      <a:pPr algn="ctr" fontAlgn="b"/>
                      <a:r>
                        <a:rPr lang="en-IN" sz="1500" u="none" strike="noStrike" dirty="0">
                          <a:effectLst/>
                        </a:rPr>
                        <a:t>1</a:t>
                      </a:r>
                      <a:endParaRPr lang="en-IN" sz="15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590850"/>
                  </a:ext>
                </a:extLst>
              </a:tr>
            </a:tbl>
          </a:graphicData>
        </a:graphic>
      </p:graphicFrame>
    </p:spTree>
    <p:extLst>
      <p:ext uri="{BB962C8B-B14F-4D97-AF65-F5344CB8AC3E}">
        <p14:creationId xmlns:p14="http://schemas.microsoft.com/office/powerpoint/2010/main" val="148968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AND WHY SENTIMENTAL ANALYSIS</a:t>
            </a:r>
          </a:p>
        </p:txBody>
      </p:sp>
      <p:sp>
        <p:nvSpPr>
          <p:cNvPr id="6" name="Content Placeholder 5"/>
          <p:cNvSpPr>
            <a:spLocks noGrp="1"/>
          </p:cNvSpPr>
          <p:nvPr>
            <p:ph sz="half" idx="2"/>
          </p:nvPr>
        </p:nvSpPr>
        <p:spPr>
          <a:xfrm>
            <a:off x="1522414" y="1905000"/>
            <a:ext cx="9143999" cy="4267200"/>
          </a:xfrm>
        </p:spPr>
        <p:txBody>
          <a:bodyPr>
            <a:normAutofit fontScale="92500"/>
          </a:bodyPr>
          <a:lstStyle/>
          <a:p>
            <a:r>
              <a:rPr lang="en-US" dirty="0"/>
              <a:t>Sentiment analysis (also known as opinion mining) refers to the use of </a:t>
            </a:r>
          </a:p>
          <a:p>
            <a:r>
              <a:rPr lang="en-US" dirty="0"/>
              <a:t>natural language processing, text analysis and computational linguistics to identify and </a:t>
            </a:r>
          </a:p>
          <a:p>
            <a:r>
              <a:rPr lang="en-US" dirty="0"/>
              <a:t>extract subjective information in source materials.  Consumers can use sentiment analysis to </a:t>
            </a:r>
          </a:p>
          <a:p>
            <a:r>
              <a:rPr lang="en-US" dirty="0"/>
              <a:t>research products and services before a purchase. Production companies can use the public opinion</a:t>
            </a:r>
          </a:p>
          <a:p>
            <a:r>
              <a:rPr lang="en-US" dirty="0"/>
              <a:t>to determine acceptance of their products and the public demand. Movie-goers can decide whether to</a:t>
            </a:r>
          </a:p>
          <a:p>
            <a:r>
              <a:rPr lang="en-US" dirty="0"/>
              <a:t>watch a movie or not after going through other people’s reviews. </a:t>
            </a:r>
          </a:p>
          <a:p>
            <a:endParaRPr lang="en-IN"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 WORK</a:t>
            </a:r>
          </a:p>
        </p:txBody>
      </p:sp>
      <p:sp>
        <p:nvSpPr>
          <p:cNvPr id="4" name="Content Placeholder 3"/>
          <p:cNvSpPr>
            <a:spLocks noGrp="1"/>
          </p:cNvSpPr>
          <p:nvPr>
            <p:ph sz="half" idx="2"/>
          </p:nvPr>
        </p:nvSpPr>
        <p:spPr>
          <a:xfrm>
            <a:off x="1522412" y="1988841"/>
            <a:ext cx="9324527" cy="4183360"/>
          </a:xfrm>
        </p:spPr>
        <p:txBody>
          <a:bodyPr>
            <a:noAutofit/>
          </a:bodyPr>
          <a:lstStyle/>
          <a:p>
            <a:pPr lvl="1">
              <a:spcBef>
                <a:spcPts val="0"/>
              </a:spcBef>
            </a:pPr>
            <a:r>
              <a:rPr lang="en-US" sz="2200" dirty="0"/>
              <a:t>Usernames are mentioned more often than not. Usually they consist of some alphabets and numbers, and do not contribute much towards sentiment classification, except for increasing the size of the feature vector. </a:t>
            </a:r>
          </a:p>
          <a:p>
            <a:pPr lvl="1">
              <a:spcBef>
                <a:spcPts val="1600"/>
              </a:spcBef>
            </a:pPr>
            <a:r>
              <a:rPr lang="en-US" sz="2200" dirty="0"/>
              <a:t> URLS too are not required in our task.  </a:t>
            </a:r>
          </a:p>
          <a:p>
            <a:pPr lvl="1">
              <a:spcBef>
                <a:spcPts val="1600"/>
              </a:spcBef>
            </a:pPr>
            <a:r>
              <a:rPr lang="en-US" sz="2200" dirty="0"/>
              <a:t>Repeated letters People often repeat letters in some words, in order to stress upon a particular emotion. For example:- sad, </a:t>
            </a:r>
            <a:r>
              <a:rPr lang="en-US" sz="2200" dirty="0" err="1"/>
              <a:t>saaaad</a:t>
            </a:r>
            <a:r>
              <a:rPr lang="en-US" sz="2200" dirty="0"/>
              <a:t>, </a:t>
            </a:r>
            <a:r>
              <a:rPr lang="en-US" sz="2200" dirty="0" err="1"/>
              <a:t>saaaddd</a:t>
            </a:r>
            <a:r>
              <a:rPr lang="en-US" sz="2200" dirty="0"/>
              <a:t>. All of them mean the same, yet it is not possible to distinguish between them if guided only by their spellings.  Hashtags Words in hashtags may be read different from the same word without the hash tag  </a:t>
            </a:r>
          </a:p>
          <a:p>
            <a:pPr lvl="1">
              <a:spcBef>
                <a:spcPts val="1600"/>
              </a:spcBef>
              <a:spcAft>
                <a:spcPts val="1600"/>
              </a:spcAft>
            </a:pPr>
            <a:r>
              <a:rPr lang="en-US" sz="2200" dirty="0"/>
              <a:t>Punctuations and additional spaces.</a:t>
            </a:r>
          </a:p>
          <a:p>
            <a:endParaRPr lang="en-US" sz="2200"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EDA</a:t>
            </a:r>
          </a:p>
        </p:txBody>
      </p:sp>
      <p:sp>
        <p:nvSpPr>
          <p:cNvPr id="4" name="Content Placeholder 3"/>
          <p:cNvSpPr>
            <a:spLocks noGrp="1"/>
          </p:cNvSpPr>
          <p:nvPr>
            <p:ph sz="half" idx="2"/>
          </p:nvPr>
        </p:nvSpPr>
        <p:spPr>
          <a:xfrm>
            <a:off x="1522412" y="1988841"/>
            <a:ext cx="9324527" cy="4183360"/>
          </a:xfrm>
        </p:spPr>
        <p:txBody>
          <a:bodyPr>
            <a:noAutofit/>
          </a:bodyPr>
          <a:lstStyle/>
          <a:p>
            <a:pPr lvl="0">
              <a:spcBef>
                <a:spcPts val="0"/>
              </a:spcBef>
            </a:pPr>
            <a:r>
              <a:rPr lang="en-US" sz="2200" dirty="0"/>
              <a:t>All tweets were converted to lower case  </a:t>
            </a:r>
          </a:p>
          <a:p>
            <a:pPr lvl="0">
              <a:spcBef>
                <a:spcPts val="1600"/>
              </a:spcBef>
            </a:pPr>
            <a:r>
              <a:rPr lang="en-US" sz="2200" dirty="0"/>
              <a:t>All links and </a:t>
            </a:r>
            <a:r>
              <a:rPr lang="en-US" sz="2200" dirty="0" err="1"/>
              <a:t>urls</a:t>
            </a:r>
            <a:r>
              <a:rPr lang="en-US" sz="2200" dirty="0"/>
              <a:t> were replaced by generic word URL  </a:t>
            </a:r>
          </a:p>
          <a:p>
            <a:pPr lvl="0">
              <a:spcBef>
                <a:spcPts val="1600"/>
              </a:spcBef>
            </a:pPr>
            <a:r>
              <a:rPr lang="en-US" sz="2200" dirty="0"/>
              <a:t>All usernames were replaced by generic word USER  </a:t>
            </a:r>
          </a:p>
          <a:p>
            <a:pPr lvl="0">
              <a:spcBef>
                <a:spcPts val="1600"/>
              </a:spcBef>
            </a:pPr>
            <a:r>
              <a:rPr lang="en-US" sz="2200" dirty="0"/>
              <a:t>Words with hashtags were replaced with the same words without the hashtag </a:t>
            </a:r>
          </a:p>
          <a:p>
            <a:pPr lvl="0">
              <a:spcBef>
                <a:spcPts val="1600"/>
              </a:spcBef>
            </a:pPr>
            <a:r>
              <a:rPr lang="en-US" sz="2200" dirty="0"/>
              <a:t> Punctuations and additional white spaces were removed from the tweets.  </a:t>
            </a:r>
          </a:p>
          <a:p>
            <a:pPr lvl="0">
              <a:spcBef>
                <a:spcPts val="1600"/>
              </a:spcBef>
              <a:spcAft>
                <a:spcPts val="1600"/>
              </a:spcAft>
            </a:pPr>
            <a:r>
              <a:rPr lang="en-US" sz="2200" dirty="0"/>
              <a:t>All the above work was done in python</a:t>
            </a:r>
          </a:p>
        </p:txBody>
      </p:sp>
    </p:spTree>
    <p:extLst>
      <p:ext uri="{BB962C8B-B14F-4D97-AF65-F5344CB8AC3E}">
        <p14:creationId xmlns:p14="http://schemas.microsoft.com/office/powerpoint/2010/main" val="33715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Sentiments</a:t>
            </a:r>
          </a:p>
        </p:txBody>
      </p:sp>
      <p:graphicFrame>
        <p:nvGraphicFramePr>
          <p:cNvPr id="17" name="Chart 16">
            <a:extLst>
              <a:ext uri="{FF2B5EF4-FFF2-40B4-BE49-F238E27FC236}">
                <a16:creationId xmlns:a16="http://schemas.microsoft.com/office/drawing/2014/main" id="{10B8AA67-2144-4368-A901-3BF55E2CAFB8}"/>
              </a:ext>
            </a:extLst>
          </p:cNvPr>
          <p:cNvGraphicFramePr/>
          <p:nvPr>
            <p:extLst>
              <p:ext uri="{D42A27DB-BD31-4B8C-83A1-F6EECF244321}">
                <p14:modId xmlns:p14="http://schemas.microsoft.com/office/powerpoint/2010/main" val="3819333603"/>
              </p:ext>
            </p:extLst>
          </p:nvPr>
        </p:nvGraphicFramePr>
        <p:xfrm>
          <a:off x="2031471" y="1916832"/>
          <a:ext cx="7303301" cy="42207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21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1205</TotalTime>
  <Words>1037</Words>
  <Application>Microsoft Office PowerPoint</Application>
  <PresentationFormat>Custom</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Corbel</vt:lpstr>
      <vt:lpstr>Courier New</vt:lpstr>
      <vt:lpstr>Chalkboard 16x9</vt:lpstr>
      <vt:lpstr>PREDICT THE SENTIMENT</vt:lpstr>
      <vt:lpstr>PROBLEM STATEMENT</vt:lpstr>
      <vt:lpstr>DATASET DESCRIPTION AND EVALUATION METRIC </vt:lpstr>
      <vt:lpstr>DATA INFORMATION </vt:lpstr>
      <vt:lpstr>DATA INFORMATION </vt:lpstr>
      <vt:lpstr>WHAT AND WHY SENTIMENTAL ANALYSIS</vt:lpstr>
      <vt:lpstr>PRE WORK</vt:lpstr>
      <vt:lpstr>EDA</vt:lpstr>
      <vt:lpstr>Sentiments</vt:lpstr>
      <vt:lpstr>Top 10 HashTags </vt:lpstr>
      <vt:lpstr>Happy Tweets VS Sad Tweets</vt:lpstr>
      <vt:lpstr>Top Trending Words</vt:lpstr>
      <vt:lpstr>BIGRAMS FOR NEUTRAL &amp; can’t tell</vt:lpstr>
      <vt:lpstr>BIGRAMS FOR Positive &amp; negative</vt:lpstr>
      <vt:lpstr>triGRAMS FOR neutral &amp; can’t tell</vt:lpstr>
      <vt:lpstr>triGRAMS FOR Positive &amp; negative</vt:lpstr>
      <vt:lpstr>WordCloud </vt:lpstr>
      <vt:lpstr>Classification Report </vt:lpstr>
      <vt:lpstr>Classification Report </vt:lpstr>
      <vt:lpstr>Conclusion &amp; 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SENTIMENT</dc:title>
  <dc:creator>shubham abhange</dc:creator>
  <cp:lastModifiedBy>shubham abhange</cp:lastModifiedBy>
  <cp:revision>47</cp:revision>
  <dcterms:created xsi:type="dcterms:W3CDTF">2020-02-29T11:50:16Z</dcterms:created>
  <dcterms:modified xsi:type="dcterms:W3CDTF">2020-03-01T07:57:45Z</dcterms:modified>
</cp:coreProperties>
</file>