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23" r:id="rId7"/>
    <p:sldId id="325" r:id="rId8"/>
    <p:sldId id="326" r:id="rId9"/>
    <p:sldId id="327" r:id="rId10"/>
    <p:sldId id="328" r:id="rId11"/>
    <p:sldId id="329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900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F6A60-06DD-7F4C-EA90-4284BCB3A3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25574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78D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: This Document is Classified as "LNT Internal Use".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VCv8afiyXmpQKl--nsd3TbgOjTfKBs/edit?usp=drivesdk&amp;ouid=118147697308361727849&amp;rtpof=true&amp;sd=tru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CRM 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Source Sans Pro" panose="020F0502020204030204" pitchFamily="34" charset="0"/>
              </a:rPr>
              <a:t>Customer Relationship Management (CRM) analysis to </a:t>
            </a:r>
            <a:r>
              <a:rPr lang="en-US" dirty="0">
                <a:solidFill>
                  <a:srgbClr val="61738E"/>
                </a:solidFill>
                <a:latin typeface="Source Sans Pro" panose="020B0503030403020204" pitchFamily="34" charset="0"/>
              </a:rPr>
              <a:t>Examine</a:t>
            </a:r>
            <a:r>
              <a:rPr lang="en-US" b="0" i="0" dirty="0">
                <a:solidFill>
                  <a:srgbClr val="61738E"/>
                </a:solidFill>
                <a:effectLst/>
                <a:latin typeface="Source Sans Pro" panose="020B0503030403020204" pitchFamily="34" charset="0"/>
              </a:rPr>
              <a:t> and interpret data related to interactions between a business and its customers to evaluate customer behavior, preferences, and feedback to gain valuable insights into their needs and expectations.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0362-8AC6-7029-9E8B-7F19677C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0980"/>
            <a:ext cx="10511627" cy="621624"/>
          </a:xfrm>
        </p:spPr>
        <p:txBody>
          <a:bodyPr/>
          <a:lstStyle/>
          <a:p>
            <a:r>
              <a:rPr lang="en-US" dirty="0"/>
              <a:t>Understanding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5218-1FB8-8A3C-96D7-657DAE381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302604"/>
            <a:ext cx="10511627" cy="4877140"/>
          </a:xfrm>
        </p:spPr>
        <p:txBody>
          <a:bodyPr>
            <a:normAutofit/>
          </a:bodyPr>
          <a:lstStyle/>
          <a:p>
            <a:r>
              <a:rPr lang="en-US" dirty="0"/>
              <a:t>Total No of records - </a:t>
            </a:r>
            <a:r>
              <a:rPr lang="en-IN" dirty="0"/>
              <a:t>541909 </a:t>
            </a:r>
          </a:p>
          <a:p>
            <a:r>
              <a:rPr lang="en-IN" dirty="0"/>
              <a:t>No of Columns – 8 (</a:t>
            </a:r>
            <a:r>
              <a:rPr lang="en-US" dirty="0"/>
              <a:t>Invoice No, Stock Code, Description, Quantity, Invoice Date, Unit Price, Customer ID, Country)</a:t>
            </a:r>
          </a:p>
          <a:p>
            <a:r>
              <a:rPr lang="en-US" dirty="0"/>
              <a:t>No of Null values : Description – 1454 and </a:t>
            </a:r>
            <a:r>
              <a:rPr lang="en-IN" sz="1800" b="0" dirty="0">
                <a:effectLst/>
              </a:rPr>
              <a:t>Customer IDs – </a:t>
            </a:r>
            <a:r>
              <a:rPr lang="en-IN" dirty="0"/>
              <a:t>13508</a:t>
            </a:r>
            <a:endParaRPr lang="en-US" dirty="0"/>
          </a:p>
          <a:p>
            <a:r>
              <a:rPr lang="en-US" dirty="0"/>
              <a:t>Unique count Before and After treating Null values and Outliers -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Items Sold – 2389218</a:t>
            </a:r>
          </a:p>
          <a:p>
            <a:r>
              <a:rPr lang="en-US" dirty="0"/>
              <a:t>Total Revenue - 4075265.144$</a:t>
            </a:r>
          </a:p>
          <a:p>
            <a:r>
              <a:rPr lang="en-US" dirty="0"/>
              <a:t>Most Transacted item - WHITE HANGING HEART T-LIGHT 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C0186-085D-E933-BC82-7F2EB7160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8C277F-40CD-ECD3-5163-ABF395018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79477"/>
              </p:ext>
            </p:extLst>
          </p:nvPr>
        </p:nvGraphicFramePr>
        <p:xfrm>
          <a:off x="1409075" y="3285270"/>
          <a:ext cx="2593296" cy="1463040"/>
        </p:xfrm>
        <a:graphic>
          <a:graphicData uri="http://schemas.openxmlformats.org/drawingml/2006/table">
            <a:tbl>
              <a:tblPr/>
              <a:tblGrid>
                <a:gridCol w="1296648">
                  <a:extLst>
                    <a:ext uri="{9D8B030D-6E8A-4147-A177-3AD203B41FA5}">
                      <a16:colId xmlns:a16="http://schemas.microsoft.com/office/drawing/2014/main" val="3117495474"/>
                    </a:ext>
                  </a:extLst>
                </a:gridCol>
                <a:gridCol w="1296648">
                  <a:extLst>
                    <a:ext uri="{9D8B030D-6E8A-4147-A177-3AD203B41FA5}">
                      <a16:colId xmlns:a16="http://schemas.microsoft.com/office/drawing/2014/main" val="24239829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IN" sz="1600" b="0" dirty="0">
                          <a:effectLst/>
                        </a:rPr>
                        <a:t>Invoices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0" dirty="0">
                          <a:effectLst/>
                        </a:rPr>
                        <a:t>21269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729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IN" sz="1600" b="0" dirty="0">
                          <a:effectLst/>
                        </a:rPr>
                        <a:t>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0" dirty="0">
                          <a:effectLst/>
                        </a:rPr>
                        <a:t>3676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004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IN" sz="1600" b="0" dirty="0">
                          <a:effectLst/>
                        </a:rPr>
                        <a:t>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0" dirty="0">
                          <a:effectLst/>
                        </a:rPr>
                        <a:t>4331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715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IN" sz="1600" b="0" dirty="0">
                          <a:effectLst/>
                        </a:rPr>
                        <a:t>Countries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0" dirty="0">
                          <a:effectLst/>
                        </a:rPr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5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908946-4A98-A4B0-873F-C0854E0F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2175"/>
              </p:ext>
            </p:extLst>
          </p:nvPr>
        </p:nvGraphicFramePr>
        <p:xfrm>
          <a:off x="4873564" y="3285270"/>
          <a:ext cx="2593298" cy="1463040"/>
        </p:xfrm>
        <a:graphic>
          <a:graphicData uri="http://schemas.openxmlformats.org/drawingml/2006/table">
            <a:tbl>
              <a:tblPr/>
              <a:tblGrid>
                <a:gridCol w="1296649">
                  <a:extLst>
                    <a:ext uri="{9D8B030D-6E8A-4147-A177-3AD203B41FA5}">
                      <a16:colId xmlns:a16="http://schemas.microsoft.com/office/drawing/2014/main" val="1181108764"/>
                    </a:ext>
                  </a:extLst>
                </a:gridCol>
                <a:gridCol w="1296649">
                  <a:extLst>
                    <a:ext uri="{9D8B030D-6E8A-4147-A177-3AD203B41FA5}">
                      <a16:colId xmlns:a16="http://schemas.microsoft.com/office/drawing/2014/main" val="22371138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IN" sz="1600" b="0" dirty="0">
                          <a:effectLst/>
                        </a:rPr>
                        <a:t>Invoices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18650</a:t>
                      </a:r>
                      <a:endParaRPr lang="en-IN" sz="16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4060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dirty="0">
                          <a:effectLst/>
                        </a:rPr>
                        <a:t>Products</a:t>
                      </a:r>
                      <a:endParaRPr lang="en-IN" sz="16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3396</a:t>
                      </a:r>
                      <a:endParaRPr lang="en-IN" sz="16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87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600" b="0" dirty="0">
                          <a:effectLst/>
                        </a:rPr>
                        <a:t>Customers</a:t>
                      </a:r>
                      <a:endParaRPr lang="en-IN" sz="16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4184</a:t>
                      </a:r>
                      <a:endParaRPr lang="en-IN" sz="1600" b="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405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IN" sz="1600" b="0" dirty="0">
                          <a:effectLst/>
                        </a:rPr>
                        <a:t>Countries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b="0" dirty="0">
                          <a:effectLst/>
                        </a:rPr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36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1B43-60EF-4B5B-C4EE-5360ABFD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9722-381C-9C22-7FC1-65F18FCA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0980"/>
            <a:ext cx="10511627" cy="621624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3759-0515-541B-46C3-1C4E8C3AA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9306" y="1302604"/>
            <a:ext cx="5276773" cy="5251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Top Products by sale and quantity sold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9248-1C98-597F-E617-CE6DBBCB87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3DAFE4C-2B68-875B-2EAF-74A7EFCEB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06" y="1771816"/>
            <a:ext cx="5316727" cy="44052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581643-A393-47FB-2D4B-39048B8C670A}"/>
              </a:ext>
            </a:extLst>
          </p:cNvPr>
          <p:cNvSpPr txBox="1">
            <a:spLocks/>
          </p:cNvSpPr>
          <p:nvPr/>
        </p:nvSpPr>
        <p:spPr>
          <a:xfrm>
            <a:off x="6046033" y="1330190"/>
            <a:ext cx="3642595" cy="212543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Top 5 products by no of transaction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7123A6E-0097-E93D-2565-A45DBE44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123"/>
          <a:stretch/>
        </p:blipFill>
        <p:spPr>
          <a:xfrm>
            <a:off x="6153455" y="1762888"/>
            <a:ext cx="3428150" cy="165718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C61E391-BCC2-4978-0B6C-4253D6391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89" y="4180905"/>
            <a:ext cx="3428150" cy="1870431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48985B-EBA9-E455-5E76-2222B5164A0C}"/>
              </a:ext>
            </a:extLst>
          </p:cNvPr>
          <p:cNvSpPr txBox="1">
            <a:spLocks/>
          </p:cNvSpPr>
          <p:nvPr/>
        </p:nvSpPr>
        <p:spPr>
          <a:xfrm>
            <a:off x="6096000" y="3706996"/>
            <a:ext cx="3762529" cy="247002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Top 5 countries by no of transaction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EB64D0-DE37-B6FE-B8BE-FB3626913766}"/>
              </a:ext>
            </a:extLst>
          </p:cNvPr>
          <p:cNvSpPr txBox="1">
            <a:spLocks/>
          </p:cNvSpPr>
          <p:nvPr/>
        </p:nvSpPr>
        <p:spPr>
          <a:xfrm>
            <a:off x="9581605" y="1302604"/>
            <a:ext cx="1986182" cy="856458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AOV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218.5$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C588A56-D126-D5CF-E74D-5A2D2DF1B5F8}"/>
              </a:ext>
            </a:extLst>
          </p:cNvPr>
          <p:cNvSpPr txBox="1">
            <a:spLocks/>
          </p:cNvSpPr>
          <p:nvPr/>
        </p:nvSpPr>
        <p:spPr>
          <a:xfrm>
            <a:off x="9796050" y="2284578"/>
            <a:ext cx="1881471" cy="1131920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Days between Purchases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3.3 Days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3CCED12-2AD6-6684-4E04-9277404CC60B}"/>
              </a:ext>
            </a:extLst>
          </p:cNvPr>
          <p:cNvSpPr txBox="1">
            <a:spLocks/>
          </p:cNvSpPr>
          <p:nvPr/>
        </p:nvSpPr>
        <p:spPr>
          <a:xfrm>
            <a:off x="9796050" y="3706996"/>
            <a:ext cx="1881471" cy="88600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Busiest Day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Thursday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083F8-ABE4-53FA-B907-4D873FF2958E}"/>
              </a:ext>
            </a:extLst>
          </p:cNvPr>
          <p:cNvSpPr txBox="1">
            <a:spLocks/>
          </p:cNvSpPr>
          <p:nvPr/>
        </p:nvSpPr>
        <p:spPr>
          <a:xfrm>
            <a:off x="9948450" y="4883501"/>
            <a:ext cx="1881471" cy="88600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Busiest Week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Second Week</a:t>
            </a:r>
          </a:p>
        </p:txBody>
      </p:sp>
    </p:spTree>
    <p:extLst>
      <p:ext uri="{BB962C8B-B14F-4D97-AF65-F5344CB8AC3E}">
        <p14:creationId xmlns:p14="http://schemas.microsoft.com/office/powerpoint/2010/main" val="12034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590E-20F6-E2F2-5D15-20B10CB9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89764"/>
            <a:ext cx="10511627" cy="591644"/>
          </a:xfrm>
        </p:spPr>
        <p:txBody>
          <a:bodyPr/>
          <a:lstStyle/>
          <a:p>
            <a:r>
              <a:rPr lang="en-US" dirty="0"/>
              <a:t>Trends</a:t>
            </a:r>
            <a:endParaRPr lang="en-IN" dirty="0"/>
          </a:p>
        </p:txBody>
      </p:sp>
      <p:pic>
        <p:nvPicPr>
          <p:cNvPr id="8" name="Content Placeholder 7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B5BF88B4-8AF3-56C1-E322-92651E1452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3400" y="1141485"/>
            <a:ext cx="6159500" cy="2594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860B2-0F2A-065B-4899-6695AE1C5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9F5D184-DB2F-00B0-043D-FCA659A6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96387"/>
            <a:ext cx="6159500" cy="2630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AE0F9B-3A82-95ED-F2AF-7AF017C08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43917"/>
              </p:ext>
            </p:extLst>
          </p:nvPr>
        </p:nvGraphicFramePr>
        <p:xfrm>
          <a:off x="6781800" y="1141485"/>
          <a:ext cx="4771226" cy="528538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11599080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640057365"/>
                    </a:ext>
                  </a:extLst>
                </a:gridCol>
                <a:gridCol w="1139026">
                  <a:extLst>
                    <a:ext uri="{9D8B030D-6E8A-4147-A177-3AD203B41FA5}">
                      <a16:colId xmlns:a16="http://schemas.microsoft.com/office/drawing/2014/main" val="3697384302"/>
                    </a:ext>
                  </a:extLst>
                </a:gridCol>
              </a:tblGrid>
              <a:tr h="311335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effectLst/>
                        </a:rPr>
                        <a:t>Month-Year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effectLst/>
                        </a:rPr>
                        <a:t>Description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effectLst/>
                        </a:rPr>
                        <a:t>Total Quantity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68680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2010-12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HAND WARMER BABUSHKA DESIGN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1169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82287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2011-01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PACK OF 12 HEARTS DESIGN TISSUES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1044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40827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2011-02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PACK OF 72 RETROSPOT CAKE CASES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1144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43564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2011-03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PACK OF 72 RETROSPOT CAKE CASES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1511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89363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2011-04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PACK OF 72 RETROSPOT CAKE CASES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1564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383697"/>
                  </a:ext>
                </a:extLst>
              </a:tr>
              <a:tr h="431327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2011-05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PACK OF 72 RETROSPOT CAKE CASES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1506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347761"/>
                  </a:ext>
                </a:extLst>
              </a:tr>
              <a:tr h="457573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2011-06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SET OF 60 PANTRY DESIGN CAKE CASES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1257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45542"/>
                  </a:ext>
                </a:extLst>
              </a:tr>
              <a:tr h="453353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2011-07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effectLst/>
                        </a:rPr>
                        <a:t>SET OF 60 PANTRY DESIGN CAKE CASES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1458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139078"/>
                  </a:ext>
                </a:extLst>
              </a:tr>
              <a:tr h="311335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2011-08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JUMBO BAG RED RETROSPOT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1297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422443"/>
                  </a:ext>
                </a:extLst>
              </a:tr>
              <a:tr h="311335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2011-09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JUMBO BAG VINTAGE DOILY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1520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85656"/>
                  </a:ext>
                </a:extLst>
              </a:tr>
              <a:tr h="541156">
                <a:tc>
                  <a:txBody>
                    <a:bodyPr/>
                    <a:lstStyle/>
                    <a:p>
                      <a:pPr algn="ctr"/>
                      <a:r>
                        <a:rPr lang="en-IN" sz="1000" b="0">
                          <a:effectLst/>
                        </a:rPr>
                        <a:t>2011-10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WOODEN STAR CHRISTMAS SCANDINAVIAN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1827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693541"/>
                  </a:ext>
                </a:extLst>
              </a:tr>
              <a:tr h="311335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2011-11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RABBIT NIGHT LIGHT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effectLst/>
                        </a:rPr>
                        <a:t>3418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7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5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374A-5E5E-0E59-13C5-2518F26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7159"/>
            <a:ext cx="10511627" cy="586033"/>
          </a:xfrm>
        </p:spPr>
        <p:txBody>
          <a:bodyPr/>
          <a:lstStyle/>
          <a:p>
            <a:r>
              <a:rPr lang="en-US" dirty="0"/>
              <a:t>RMF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EF17-3CE4-9554-04B4-3269F0C9A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163153"/>
            <a:ext cx="10511627" cy="38585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Segmentation by RFM scores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3268-C4B0-7704-A3A9-DD688DD27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AAB642B-DA19-FE51-E002-0A5C61D5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3" y="1602181"/>
            <a:ext cx="10660054" cy="3269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4BD8A-4635-E5E9-BFDD-AD7C2522BFF9}"/>
              </a:ext>
            </a:extLst>
          </p:cNvPr>
          <p:cNvSpPr txBox="1"/>
          <p:nvPr/>
        </p:nvSpPr>
        <p:spPr>
          <a:xfrm>
            <a:off x="1079291" y="5059029"/>
            <a:ext cx="1051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the RFM Table with Segment, Description and Marketing Strategy for each user - </a:t>
            </a:r>
            <a:r>
              <a:rPr lang="en-US" dirty="0" err="1">
                <a:hlinkClick r:id="rId3"/>
              </a:rPr>
              <a:t>RFM_table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7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6DE2-CBE7-4BF7-5C5F-97DF168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92943"/>
            <a:ext cx="10511627" cy="471490"/>
          </a:xfrm>
        </p:spPr>
        <p:txBody>
          <a:bodyPr/>
          <a:lstStyle/>
          <a:p>
            <a:r>
              <a:rPr lang="en-US" dirty="0"/>
              <a:t>Recommendations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B599-FE89-86D8-68F9-A67F96D8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974" y="1400177"/>
            <a:ext cx="10660053" cy="5000624"/>
          </a:xfrm>
        </p:spPr>
        <p:txBody>
          <a:bodyPr>
            <a:normAutofit fontScale="85000" lnSpcReduction="10000"/>
          </a:bodyPr>
          <a:lstStyle/>
          <a:p>
            <a:pPr marL="252000" indent="-216000">
              <a:spcBef>
                <a:spcPts val="600"/>
              </a:spcBef>
            </a:pPr>
            <a:r>
              <a:rPr lang="en-US" dirty="0"/>
              <a:t>Increase inventory and targeted promotions for top products like </a:t>
            </a:r>
            <a:r>
              <a:rPr lang="en-US" b="1" dirty="0"/>
              <a:t>Party Bunting </a:t>
            </a:r>
            <a:r>
              <a:rPr lang="en-US" dirty="0"/>
              <a:t>and </a:t>
            </a:r>
            <a:r>
              <a:rPr lang="en-US" b="1" dirty="0"/>
              <a:t>White Hanging Heart T-Light Holder</a:t>
            </a:r>
            <a:r>
              <a:rPr lang="en-US" dirty="0"/>
              <a:t>. 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Consider bundling products like </a:t>
            </a:r>
            <a:r>
              <a:rPr lang="en-US" b="1" dirty="0"/>
              <a:t>Party Bunting </a:t>
            </a:r>
            <a:r>
              <a:rPr lang="en-US" dirty="0"/>
              <a:t>with related items for higher value per transaction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Explore strategies to increase sales in countries like </a:t>
            </a:r>
            <a:r>
              <a:rPr lang="en-US" b="1" dirty="0"/>
              <a:t>Germany</a:t>
            </a:r>
            <a:r>
              <a:rPr lang="en-US" dirty="0"/>
              <a:t> and </a:t>
            </a:r>
            <a:r>
              <a:rPr lang="en-US" b="1" dirty="0"/>
              <a:t>France</a:t>
            </a:r>
            <a:r>
              <a:rPr lang="en-US" dirty="0"/>
              <a:t>, such as localized marketing campaigns or optimized shipping options.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Schedule flash sales or targeted discounts on Thursdays to capitalize on the busiest day.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Plan restocking and logistics for the second week of the month to ensure availability during peak demand.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Recommend products that are most bought together and Upsell accessories or complementary items during checkout. 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Since November experiences the highest sales and transactions, plan for this peak by :- Stocking up on high-demand products like Rabbit Night Light and Christmas-themed items. Launching targeted holiday promotions or bundles to capitalize on customer interest.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Focus on promoting top-selling products like </a:t>
            </a:r>
            <a:r>
              <a:rPr lang="en-US" b="1" dirty="0"/>
              <a:t>Pack of 72 </a:t>
            </a:r>
            <a:r>
              <a:rPr lang="en-US" b="1" dirty="0" err="1"/>
              <a:t>Retrospot</a:t>
            </a:r>
            <a:r>
              <a:rPr lang="en-US" b="1" dirty="0"/>
              <a:t> Cake Cases</a:t>
            </a:r>
            <a:r>
              <a:rPr lang="en-US" dirty="0"/>
              <a:t>, which have shown consistent demand over time.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Perform a deeper analysis of why specific products like </a:t>
            </a:r>
            <a:r>
              <a:rPr lang="en-US" b="1" dirty="0"/>
              <a:t>Rabbit Night Light</a:t>
            </a:r>
            <a:r>
              <a:rPr lang="en-US" dirty="0"/>
              <a:t> spiked in November. This could provide insights into customer behavior for planning future inventory and marketing campaigns.</a:t>
            </a:r>
          </a:p>
          <a:p>
            <a:pPr marL="252000" indent="-216000">
              <a:spcBef>
                <a:spcPts val="600"/>
              </a:spcBef>
            </a:pPr>
            <a:r>
              <a:rPr lang="en-US" dirty="0"/>
              <a:t>Monitor trends monthly to identify emerging popular products or shifts in customer preferences. For example: If a new product gains traction (e.g., </a:t>
            </a:r>
            <a:r>
              <a:rPr lang="en-US" b="1" dirty="0"/>
              <a:t>Jumbo Bag Vintage Dot</a:t>
            </a:r>
            <a:r>
              <a:rPr lang="en-US" dirty="0"/>
              <a:t> in October), consider ramping up production or promotion for that item.</a:t>
            </a:r>
          </a:p>
          <a:p>
            <a:pPr marL="252000" indent="-21600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Products like </a:t>
            </a:r>
            <a:r>
              <a:rPr lang="en-US" b="1" dirty="0"/>
              <a:t>Wooden Star Christmas Scandinavian</a:t>
            </a:r>
            <a:r>
              <a:rPr lang="en-US" dirty="0"/>
              <a:t> indicate early interest in festive items as early as October. Start holiday marketing and inventory planning by September to capture early shoppers.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26B3-7CBB-AEEE-377B-3D54251A5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5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6D8-90D9-284D-2A6D-0F9406C4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2" y="600982"/>
            <a:ext cx="10845455" cy="655412"/>
          </a:xfrm>
        </p:spPr>
        <p:txBody>
          <a:bodyPr/>
          <a:lstStyle/>
          <a:p>
            <a:r>
              <a:rPr lang="en-US" sz="3200" dirty="0"/>
              <a:t>Recommendations Based on RFM ANALYSIS </a:t>
            </a:r>
            <a:endParaRPr lang="en-IN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78E751-3021-C7FB-7CE5-362467AA9A9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15587008"/>
              </p:ext>
            </p:extLst>
          </p:nvPr>
        </p:nvGraphicFramePr>
        <p:xfrm>
          <a:off x="840582" y="1565279"/>
          <a:ext cx="10510836" cy="45597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7709">
                  <a:extLst>
                    <a:ext uri="{9D8B030D-6E8A-4147-A177-3AD203B41FA5}">
                      <a16:colId xmlns:a16="http://schemas.microsoft.com/office/drawing/2014/main" val="1176486679"/>
                    </a:ext>
                  </a:extLst>
                </a:gridCol>
                <a:gridCol w="2627709">
                  <a:extLst>
                    <a:ext uri="{9D8B030D-6E8A-4147-A177-3AD203B41FA5}">
                      <a16:colId xmlns:a16="http://schemas.microsoft.com/office/drawing/2014/main" val="842146840"/>
                    </a:ext>
                  </a:extLst>
                </a:gridCol>
                <a:gridCol w="2669382">
                  <a:extLst>
                    <a:ext uri="{9D8B030D-6E8A-4147-A177-3AD203B41FA5}">
                      <a16:colId xmlns:a16="http://schemas.microsoft.com/office/drawing/2014/main" val="3402479520"/>
                    </a:ext>
                  </a:extLst>
                </a:gridCol>
                <a:gridCol w="2586036">
                  <a:extLst>
                    <a:ext uri="{9D8B030D-6E8A-4147-A177-3AD203B41FA5}">
                      <a16:colId xmlns:a16="http://schemas.microsoft.com/office/drawing/2014/main" val="1932186942"/>
                    </a:ext>
                  </a:extLst>
                </a:gridCol>
              </a:tblGrid>
              <a:tr h="393507">
                <a:tc>
                  <a:txBody>
                    <a:bodyPr/>
                    <a:lstStyle/>
                    <a:p>
                      <a:r>
                        <a:rPr lang="en-IN" sz="1600" dirty="0"/>
                        <a:t>Lost Cheap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Big Spenders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Platinum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Recent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2206"/>
                  </a:ext>
                </a:extLst>
              </a:tr>
              <a:tr h="171332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Use low-cost, automated campaigns.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Offer clearance sales and "last chance" deals.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Upsell premium products with personalized offers.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Create a VIP loyalty program with exclusive perks.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Prioritize in product launches and loyalty programs.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Send thank-you gifts and exclusive deals.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Follow up with personalized recommendations.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Offer loyalty points or discounts for next purchases.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69907"/>
                  </a:ext>
                </a:extLst>
              </a:tr>
              <a:tr h="679203">
                <a:tc>
                  <a:txBody>
                    <a:bodyPr/>
                    <a:lstStyle/>
                    <a:p>
                      <a:r>
                        <a:rPr lang="en-IN" sz="1600" b="1" dirty="0"/>
                        <a:t>Good Customers Almost Lost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Churned Best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High Spend New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Lowest Spending Active Loyal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46716"/>
                  </a:ext>
                </a:extLst>
              </a:tr>
              <a:tr h="17737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Launch re-engagement campaigns with aggressive pricing.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Send "we miss you" time-sensitive deals.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Run win-back campaigns with surveys and personalized offers.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Highlight new features or products they might like.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Welcome with tailored recommendations and post-purchase support.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Include in exclusive launches to build loyalty.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Promote economical, value-driven products.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Encourage bulk purchases with discounts.</a:t>
                      </a:r>
                      <a:endParaRPr lang="en-IN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3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8FF7F-C320-4325-AC28-5935F57F9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Shubham Chauhan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5355</TotalTime>
  <Words>729</Words>
  <Application>Microsoft Office PowerPoint</Application>
  <PresentationFormat>Widescreen</PresentationFormat>
  <Paragraphs>132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Source Sans Pro</vt:lpstr>
      <vt:lpstr>Custom</vt:lpstr>
      <vt:lpstr>CRM Analysis</vt:lpstr>
      <vt:lpstr>Goal</vt:lpstr>
      <vt:lpstr>Understanding the DATA</vt:lpstr>
      <vt:lpstr>Insights</vt:lpstr>
      <vt:lpstr>Trends</vt:lpstr>
      <vt:lpstr>RMF Analysis</vt:lpstr>
      <vt:lpstr>Recommendations </vt:lpstr>
      <vt:lpstr>Recommendations Based on RFM ANALYSIS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Shubham Chauhan</dc:creator>
  <cp:lastModifiedBy>Shubham Chauhan</cp:lastModifiedBy>
  <cp:revision>12</cp:revision>
  <dcterms:created xsi:type="dcterms:W3CDTF">2024-12-01T19:03:30Z</dcterms:created>
  <dcterms:modified xsi:type="dcterms:W3CDTF">2024-12-08T19:15:05Z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8f5f675-e19c-42bc-ba7f-4b550c3e2792_Enabled">
    <vt:lpwstr>true</vt:lpwstr>
  </property>
  <property fmtid="{D5CDD505-2E9C-101B-9397-08002B2CF9AE}" pid="4" name="MSIP_Label_d8f5f675-e19c-42bc-ba7f-4b550c3e2792_SetDate">
    <vt:lpwstr>2024-12-03T15:09:59Z</vt:lpwstr>
  </property>
  <property fmtid="{D5CDD505-2E9C-101B-9397-08002B2CF9AE}" pid="5" name="MSIP_Label_d8f5f675-e19c-42bc-ba7f-4b550c3e2792_Method">
    <vt:lpwstr>Standard</vt:lpwstr>
  </property>
  <property fmtid="{D5CDD505-2E9C-101B-9397-08002B2CF9AE}" pid="6" name="MSIP_Label_d8f5f675-e19c-42bc-ba7f-4b550c3e2792_Name">
    <vt:lpwstr>d8f5f675-e19c-42bc-ba7f-4b550c3e2792</vt:lpwstr>
  </property>
  <property fmtid="{D5CDD505-2E9C-101B-9397-08002B2CF9AE}" pid="7" name="MSIP_Label_d8f5f675-e19c-42bc-ba7f-4b550c3e2792_SiteId">
    <vt:lpwstr>4852d0fc-f87a-462b-ad09-773f986ccc04</vt:lpwstr>
  </property>
  <property fmtid="{D5CDD505-2E9C-101B-9397-08002B2CF9AE}" pid="8" name="MSIP_Label_d8f5f675-e19c-42bc-ba7f-4b550c3e2792_ActionId">
    <vt:lpwstr>8fd6557f-a74a-48fc-be29-fbb1a664d428</vt:lpwstr>
  </property>
  <property fmtid="{D5CDD505-2E9C-101B-9397-08002B2CF9AE}" pid="9" name="MSIP_Label_d8f5f675-e19c-42bc-ba7f-4b550c3e2792_ContentBits">
    <vt:lpwstr>2</vt:lpwstr>
  </property>
  <property fmtid="{D5CDD505-2E9C-101B-9397-08002B2CF9AE}" pid="10" name="ClassificationContentMarkingFooterLocations">
    <vt:lpwstr>Custom:5</vt:lpwstr>
  </property>
  <property fmtid="{D5CDD505-2E9C-101B-9397-08002B2CF9AE}" pid="11" name="ClassificationContentMarkingFooterText">
    <vt:lpwstr>Sensitivity : This Document is Classified as "LNT Internal Use".</vt:lpwstr>
  </property>
</Properties>
</file>