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58" r:id="rId6"/>
    <p:sldId id="262" r:id="rId7"/>
    <p:sldId id="263" r:id="rId8"/>
    <p:sldId id="259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6410" autoAdjust="0"/>
  </p:normalViewPr>
  <p:slideViewPr>
    <p:cSldViewPr snapToGrid="0" snapToObjects="1">
      <p:cViewPr varScale="1">
        <p:scale>
          <a:sx n="77" d="100"/>
          <a:sy n="77" d="100"/>
        </p:scale>
        <p:origin x="91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AAE8B2-97E6-4221-95FB-8A5907C1FA6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B2746C-C9D5-42F5-812C-E4360399BC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045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Quantity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%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Revenue Contribution %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Margin &amp; Sales Volume Over Time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Contribution % by Markets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Profit Margin % by Zones, Markets, Customers, Products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5 Customers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Year‑over‑Year Revenue vs. Profit Margin 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A0BED-89DF-4158-9321-CC176CF3FE40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03920-C9C3-48D1-8C06-FD74FC666565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A1731-343D-4914-9318-0EFF78161B8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EF52A-8458-4464-9A3E-6EF561FDFA8F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62F67-BCC4-4AB1-84D5-F9F6853010B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8CC1-0CB4-4871-A772-201850E10656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3726C-EA27-4CF1-A167-2810B788227F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D1D31-767D-4D77-B3DA-45CFEF54B71B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F540-5317-440E-820B-4F8FE6C6D528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A4C4E-8F87-457E-951C-5FF5112A39C8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8E548-DAFD-4B18-833C-51844627CA96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8DE4-F7EC-4D4D-9D1D-3D300BFC9E7F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db076c4-92b7-4c29-91ee-a9e1b2027eea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linkedin.com/in/shubham-sahai-saxena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db076c4-92b7-4c29-91ee-a9e1b2027eea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db076c4-92b7-4c29-91ee-a9e1b2027eea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db076c4-92b7-4c29-91ee-a9e1b2027eea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Sales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092D9A-744B-3E13-FC34-6CF2D55A73EE}"/>
              </a:ext>
            </a:extLst>
          </p:cNvPr>
          <p:cNvSpPr txBox="1"/>
          <p:nvPr/>
        </p:nvSpPr>
        <p:spPr>
          <a:xfrm>
            <a:off x="828512" y="5407903"/>
            <a:ext cx="2177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" charset="0"/>
                <a:cs typeface="Segoe UI Semibold" charset="0"/>
              </a:rPr>
              <a:t>Shubham Sahai Saxena</a:t>
            </a:r>
          </a:p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" charset="0"/>
                <a:cs typeface="Segoe UI Semibold" charset="0"/>
              </a:rPr>
              <a:t>+91 9936699402</a:t>
            </a:r>
          </a:p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" charset="0"/>
                <a:cs typeface="Segoe UI Semibold" charset="0"/>
                <a:hlinkClick r:id="rId5"/>
              </a:rPr>
              <a:t>LinkedIn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" charset="0"/>
              <a:cs typeface="Segoe UI Semibold" charset="0"/>
            </a:endParaRPr>
          </a:p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" charset="0"/>
                <a:cs typeface="Segoe UI Semibold" charset="0"/>
              </a:rPr>
              <a:t>Analytics Engineer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D6673A6-3EDD-01AC-311E-27AD4617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22" y="1192891"/>
            <a:ext cx="11439071" cy="515766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A42023-BC50-4707-3B1B-107E47867EB8}"/>
              </a:ext>
            </a:extLst>
          </p:cNvPr>
          <p:cNvSpPr txBox="1">
            <a:spLocks/>
          </p:cNvSpPr>
          <p:nvPr/>
        </p:nvSpPr>
        <p:spPr>
          <a:xfrm>
            <a:off x="5445129" y="365126"/>
            <a:ext cx="1659863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06981-C341-7062-0612-5D945BBE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84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C24E-6555-D59B-8F1F-9A4266DD161A}"/>
              </a:ext>
            </a:extLst>
          </p:cNvPr>
          <p:cNvSpPr txBox="1">
            <a:spLocks/>
          </p:cNvSpPr>
          <p:nvPr/>
        </p:nvSpPr>
        <p:spPr>
          <a:xfrm>
            <a:off x="838199" y="417696"/>
            <a:ext cx="4837044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Data Model (Tables &amp; Roles)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84A039-821B-FCED-4AC2-A0DD74861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805069"/>
            <a:ext cx="10829256" cy="4693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transactions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every row is a single sale (quantity, amount, date, customer, product, market).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Dimensions (lookup tables)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customers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master list of customers, keyed 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customer_code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products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 list of SKUs, keyed 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markets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 list of markets, keyed 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markets_code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tables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date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raw dates (date,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cy_date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year,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etc.).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LocalDateTable_e865…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LocalDateTable_ae4e…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date‑dimension variants for flexible hierarchies (Year/Quarter/Month/Day).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tables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BaseMeasures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Target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 all DAX measures (revenue, profit margin %, churn rate), keeping the core model free of calculation clutter.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C9DC7-4E24-F2DF-7965-40BB227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6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996-5101-77BE-FFCC-56C0632326DC}"/>
              </a:ext>
            </a:extLst>
          </p:cNvPr>
          <p:cNvSpPr txBox="1">
            <a:spLocks/>
          </p:cNvSpPr>
          <p:nvPr/>
        </p:nvSpPr>
        <p:spPr>
          <a:xfrm>
            <a:off x="838199" y="417696"/>
            <a:ext cx="4837044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6644856-E56C-8A52-B3F5-30781B01B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881916"/>
            <a:ext cx="10829256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schema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central fact table with direct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each dimension and date table.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Denormalized design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1 hop from any filter to the sales rows—ideal for Power BI’s in-memory engine.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26671B5-2D49-7753-EED5-6C968D9D28BE}"/>
              </a:ext>
            </a:extLst>
          </p:cNvPr>
          <p:cNvSpPr txBox="1">
            <a:spLocks/>
          </p:cNvSpPr>
          <p:nvPr/>
        </p:nvSpPr>
        <p:spPr>
          <a:xfrm>
            <a:off x="838199" y="1753499"/>
            <a:ext cx="4837044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and Cardinality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C565F34-B12C-E6D7-ABEB-969616237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2217719"/>
            <a:ext cx="1082925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→ Calendar 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date.date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LocalDateTable_e865….Date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(Many → One)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→ Calendar B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date.cy_date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LocalDateTable_ae4e….Date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(Many → One)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Link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transactions.customer_code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customers.customer_code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(Many → One)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 Link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transactions.product_code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products.product_code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(Many → One)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Link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transactions.market_code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markets.markets_code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(Many → One)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74B2AA6-88DA-4DB0-238B-E7244E630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3888"/>
            <a:ext cx="2471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3FF730-43CB-813F-8244-1CDBD4AE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4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D321DC-4E7E-7C86-2A82-3CA88DE4B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317739"/>
            <a:ext cx="10829256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Txn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Date →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SalesDate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transactions.order_date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date.date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(Many → One)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Ext. Customer Link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Columns.customer_code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customers.customer_code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(Many → One)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Ext. Product Link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Columns.product_code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products.product_code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(Many → One)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Ext. Market Link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Columns.market_code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markets.markets_code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(Many → One)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Ext. Date Link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Columns.order_date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date.date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(Many → One)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95591B-638C-2D70-29EB-6EBBDE040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4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Revenue by Markets ,Sales Quantity by Markets ,slicer ,slicer ,Top 5 Customers ,Top 5 Products ,Revenue Trend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0"/>
            <a:ext cx="101727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C75A6-DC63-4CA8-3C74-C0038922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D039239-6597-573C-4D01-EC3734826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35" y="417696"/>
            <a:ext cx="1082925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(₹985 M)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June 2020 we’ve generated nearly a billion rupees in topline—proof that our market strategy drives sustained growth.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Qty (2 M units)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Moving two million units shows strong distribution reach, though unit economics vary widely by region.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A580DB-AD7F-517C-EC7A-A407F8611B91}"/>
              </a:ext>
            </a:extLst>
          </p:cNvPr>
          <p:cNvSpPr txBox="1">
            <a:spLocks/>
          </p:cNvSpPr>
          <p:nvPr/>
        </p:nvSpPr>
        <p:spPr>
          <a:xfrm>
            <a:off x="838199" y="1402581"/>
            <a:ext cx="2073965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by Markets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FE0786E-1B93-CA5E-7924-EF1A78CFD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1857201"/>
            <a:ext cx="1082925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Delhi NCR dominates at ₹519.6 M (52.8%), with Mumbai (15.2%) and Ahmedabad (13.4%) trailing—showing that a handful of metros drive most revenue.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Double down on retention and upsell programs in these top‑three markets to defend market share and offset churn elsewhere.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“Pareto” distribution—20% of markets deliver ~80% of revenue.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1C82D76-AFB7-3B69-169D-C7DC144D3C3D}"/>
              </a:ext>
            </a:extLst>
          </p:cNvPr>
          <p:cNvSpPr txBox="1">
            <a:spLocks/>
          </p:cNvSpPr>
          <p:nvPr/>
        </p:nvSpPr>
        <p:spPr>
          <a:xfrm>
            <a:off x="838199" y="3429000"/>
            <a:ext cx="2560984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Quantity by Markets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825124-2F47-F7A9-30C8-F6605C6B2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3977883"/>
            <a:ext cx="1082925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Delhi NCR sold 988 K units, followed by Mumbai (384 K) and Nagpur (262 K), but smaller markets pull far fewer units.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low‑volume markets, consider targeted promotions or localized bundles to boost awareness and trial.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 correlates strongly with population centers; rural/minor markets lag.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114B3B-3B75-6061-61EC-131C0D10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3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F170F3-AD98-8B95-CEAB-D598FED7ECE4}"/>
              </a:ext>
            </a:extLst>
          </p:cNvPr>
          <p:cNvSpPr txBox="1">
            <a:spLocks/>
          </p:cNvSpPr>
          <p:nvPr/>
        </p:nvSpPr>
        <p:spPr>
          <a:xfrm>
            <a:off x="838199" y="417696"/>
            <a:ext cx="1497497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Trend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6F42A20-BBED-D628-5665-FDBBA33B5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883167"/>
            <a:ext cx="10829256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peaked in Q1 2018 (~₹425 M) then gradually declined, hitting a low of ₹147 M by June 2020—signaling seasonality and potential market saturation.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mid‑year campaigns to smooth out the June lull and explore new product introductions to reignite growth.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winter quarter performance, dip in monsoon months.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EC8E4B9-46C1-DBBE-5AA9-6E9484B60BF6}"/>
              </a:ext>
            </a:extLst>
          </p:cNvPr>
          <p:cNvSpPr txBox="1">
            <a:spLocks/>
          </p:cNvSpPr>
          <p:nvPr/>
        </p:nvSpPr>
        <p:spPr>
          <a:xfrm>
            <a:off x="838198" y="2371554"/>
            <a:ext cx="1686341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Customers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0CCCDA3-38DC-2E35-EC52-F69E87FF2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921664"/>
            <a:ext cx="1082925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Electricalsara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Stores alone accounts for ₹413 M—over 40% of total—indicating heavy reliance on one key account.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Mitigate concentration risk by diversifying the customer base and developing incentive programs for second‑tier buyers.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skewed customer contribution; long tail of smaller accounts.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B8E1FC-8D3F-45D1-EDAD-AE5BA932994B}"/>
              </a:ext>
            </a:extLst>
          </p:cNvPr>
          <p:cNvSpPr txBox="1">
            <a:spLocks/>
          </p:cNvSpPr>
          <p:nvPr/>
        </p:nvSpPr>
        <p:spPr>
          <a:xfrm>
            <a:off x="838199" y="4325412"/>
            <a:ext cx="1686341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5 Products 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6505080-2433-0FC1-B0B5-12AF960FD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4767799"/>
            <a:ext cx="1082925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Prod040 leads with ₹236 M, followed by four others in the ₹152–177 M range—showing product portfolio breadth but dependence on top Stock-Keeping Units.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Bundle top sellers with adjacent mid‑range items to drive lift and reduce product‑level churn.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 5 products generate ~9% of total revenue each.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94187C-747D-0592-E4E2-24D2309FA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Analysis</a:t>
            </a:r>
          </a:p>
        </p:txBody>
      </p:sp>
      <p:pic>
        <p:nvPicPr>
          <p:cNvPr id="2" name="Picture" title="This slide contains the following visuals: card ,card ,Profit % by Markets ,Revenue Contribution % by Markets ,slicer ,slicer ,Top 5 Customers ,Profit Margin &amp; Sales Volume Over Time ,card ,Profit Contribution % by Markets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0"/>
            <a:ext cx="10172700" cy="6858000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8C647-BBE1-615A-5A80-DA00FFEE2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D1FECA-F08F-F892-BA5C-7E79B381B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35" y="561671"/>
            <a:ext cx="1082925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(₹985 M)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June 2020 we’ve generated nearly a billion rupees in topline—proof that our market strategy drives sustained growth.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Qty (2 M units)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Moving two million units shows strong distribution reach, though unit economics vary widely by region.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Margin (₹24.7 M)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high revenue, overall profit sits at ~2.5%, highlighting opportunities to tighten cost control or optimize pricing.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3D426A-0C06-CF61-1C1F-CB2FF7C89203}"/>
              </a:ext>
            </a:extLst>
          </p:cNvPr>
          <p:cNvSpPr txBox="1">
            <a:spLocks/>
          </p:cNvSpPr>
          <p:nvPr/>
        </p:nvSpPr>
        <p:spPr>
          <a:xfrm>
            <a:off x="838198" y="2371554"/>
            <a:ext cx="3445567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Contribution % by Markets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004CE2-9C1B-6E8A-EFA7-74EC28090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2898582"/>
            <a:ext cx="10829256" cy="1215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Delhi NCR’s 52.8% share dwarfs Bengaluru’s 0.0%, underscoring a very uneven contribution curve.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Reallocate marketing budget toward under‑penetrated regions with high growth potential.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Steep drop‑off after the first three markets.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87355E5-C669-1870-2F52-1967E3F85E05}"/>
              </a:ext>
            </a:extLst>
          </p:cNvPr>
          <p:cNvSpPr txBox="1">
            <a:spLocks/>
          </p:cNvSpPr>
          <p:nvPr/>
        </p:nvSpPr>
        <p:spPr>
          <a:xfrm>
            <a:off x="838198" y="4325415"/>
            <a:ext cx="3445567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Contribution % by Markets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7126FB7-DECA-F44A-C79C-D2672C46C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8" y="4885113"/>
            <a:ext cx="10829256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Delhi NCR still leads at 48.5% of profit, but Bengaluru actually shows a slight negative contribution—flagging a loss‑making segment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 cost‑to‑serve analysis in Bengaluru; consider pricing adjustments or scaled‑down service offerings.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share roughly mirrors revenue share, but outlier negative in smallest markets.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E5D2C-8F63-F9A6-5093-536688F5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F4CA-39DF-A61D-E155-CB857E6D887B}"/>
              </a:ext>
            </a:extLst>
          </p:cNvPr>
          <p:cNvSpPr txBox="1">
            <a:spLocks/>
          </p:cNvSpPr>
          <p:nvPr/>
        </p:nvSpPr>
        <p:spPr>
          <a:xfrm>
            <a:off x="838199" y="417696"/>
            <a:ext cx="2064027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% by Markets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EAFC3EB-DDF5-C282-76FE-B0762CB87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975501"/>
            <a:ext cx="10829256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Surat tops margin at 4.9%, while Bengaluru’s –20.8% margin is a red flag for unsustainable costs or discounts.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Immediately review contract terms and fulfillment costs in Bengaluru to stop losses.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Mid‑tier markets (Surat, Patna) punch above their weight in profitability.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57C2BA-D994-91C8-FE7B-B71F74809DB3}"/>
              </a:ext>
            </a:extLst>
          </p:cNvPr>
          <p:cNvSpPr txBox="1">
            <a:spLocks/>
          </p:cNvSpPr>
          <p:nvPr/>
        </p:nvSpPr>
        <p:spPr>
          <a:xfrm>
            <a:off x="838199" y="2372981"/>
            <a:ext cx="2064027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% by Markets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AF1F63D-978B-4252-99C4-ACC03AF2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2932211"/>
            <a:ext cx="10829256" cy="11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Surat tops margin at 4.9%, while Bengaluru’s –20.8% margin is a red flag for unsustainable costs or discounts.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Immediately review contract terms and fulfillment costs in Bengaluru to stop losses.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Mid‑tier markets (Surat, Patna) punch above their weight in profitability.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25037FF-CD9C-6C4F-DBD4-DA0A3E1ECB4C}"/>
              </a:ext>
            </a:extLst>
          </p:cNvPr>
          <p:cNvSpPr txBox="1">
            <a:spLocks/>
          </p:cNvSpPr>
          <p:nvPr/>
        </p:nvSpPr>
        <p:spPr>
          <a:xfrm>
            <a:off x="838199" y="4329691"/>
            <a:ext cx="3853071" cy="3159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&amp; Sales Volume Over Time</a:t>
            </a:r>
            <a:endParaRPr lang="en-IN" sz="1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76B56B1-CEB3-E858-19D3-B0BD1D1A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4768268"/>
            <a:ext cx="1082925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margins spiked in late 2017 (₹1.4 M on 79 K units) then trended downward to ₹0.19 M in June 2018 despite stable volume—highlighting margin erosion.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dynamic pricing or cost‑optimization initiatives to protect margins, especially in off‑peak months.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Profit and volume don’t move in tandem; margins are most volatile in holiday seasons.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A6040-4411-CC8F-BD84-9B3EC4A2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ard ,card ,Profit Margin % by Zones, Markets, Customers, Products ,slicer ,slicer ,Top 5 Customers ,Year‑over‑Year Revenue vs. Profit Margin Trend ,card ,slicer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0"/>
            <a:ext cx="101727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Insights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6F6AE-361E-166A-FBD4-159377CC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6E69BE-C148-8891-56F5-70AFF4B44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35" y="561671"/>
            <a:ext cx="10829256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Revenue (₹985 M)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June 2020 we’ve generated nearly a billion rupees in topline—proof that our market strategy drives sustained growth.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Sales Qty (2 M units)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Moving two million units shows strong distribution reach, though unit economics vary widely by region.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Margin (₹24.7 M)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high revenue, overall profit sits at ~2.5%, highlighting opportunities to tighten cost control or optimize pricing.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6DD9E1-255D-AF8E-AD6C-A77AB94B9186}"/>
              </a:ext>
            </a:extLst>
          </p:cNvPr>
          <p:cNvSpPr txBox="1">
            <a:spLocks/>
          </p:cNvSpPr>
          <p:nvPr/>
        </p:nvSpPr>
        <p:spPr>
          <a:xfrm>
            <a:off x="838199" y="2372980"/>
            <a:ext cx="2531166" cy="4365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Margin % by Zones</a:t>
            </a:r>
            <a:endParaRPr lang="en-IN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3D251D-DA29-A8CA-5BEB-52C98BB6E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2939906"/>
            <a:ext cx="1082925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zone averages 3.3% margin vs. North/South at ~2.2%, though South dipped to 0.9% in 2020—pointing to regional cost pressures.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Benchmark best practices from Central region across other zones (e.g., supply chain efficiencies).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outperformance by Central region year over year.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C816E4-580D-FB1D-159B-B795F6A7D137}"/>
              </a:ext>
            </a:extLst>
          </p:cNvPr>
          <p:cNvSpPr txBox="1">
            <a:spLocks/>
          </p:cNvSpPr>
          <p:nvPr/>
        </p:nvSpPr>
        <p:spPr>
          <a:xfrm>
            <a:off x="838199" y="4329690"/>
            <a:ext cx="4502728" cy="43857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Year‑over‑Year Revenue vs. Profit Margin Trend</a:t>
            </a:r>
            <a:endParaRPr lang="en-US" sz="16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991BFB0-4926-DAE2-30BA-C11C25469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199" y="5019278"/>
            <a:ext cx="10829256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 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as revenue held above ₹260 M each month, profit margin % fell from 4.5% (Dec 2017) to ~1.3% by mid‑2020—evidence of margin squeeze.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Couple revenue growth initiatives with margin‑focused strategies like product mix optimization and fixed‑cost absorption.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Pattern: 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Inverse relationship emerging—flat revenues but eroding margins over time.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98DD-EF77-6D16-725E-8B593809B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912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1568</TotalTime>
  <Words>1690</Words>
  <Application>Microsoft Office PowerPoint</Application>
  <PresentationFormat>Widescreen</PresentationFormat>
  <Paragraphs>244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Custom Design</vt:lpstr>
      <vt:lpstr>Sales</vt:lpstr>
      <vt:lpstr>Key Insights</vt:lpstr>
      <vt:lpstr>PowerPoint Presentation</vt:lpstr>
      <vt:lpstr>PowerPoint Presentation</vt:lpstr>
      <vt:lpstr>Profit Analysis</vt:lpstr>
      <vt:lpstr>PowerPoint Presentation</vt:lpstr>
      <vt:lpstr>PowerPoint Presentation</vt:lpstr>
      <vt:lpstr>Performance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Shubham Saxena</cp:lastModifiedBy>
  <cp:revision>14</cp:revision>
  <dcterms:created xsi:type="dcterms:W3CDTF">2016-09-04T11:54:55Z</dcterms:created>
  <dcterms:modified xsi:type="dcterms:W3CDTF">2025-04-22T14:22:16Z</dcterms:modified>
</cp:coreProperties>
</file>