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4" r:id="rId7"/>
    <p:sldId id="275" r:id="rId8"/>
    <p:sldId id="260" r:id="rId9"/>
    <p:sldId id="261" r:id="rId10"/>
    <p:sldId id="262" r:id="rId11"/>
    <p:sldId id="263" r:id="rId12"/>
    <p:sldId id="264" r:id="rId13"/>
    <p:sldId id="265" r:id="rId14"/>
    <p:sldId id="266" r:id="rId15"/>
    <p:sldId id="267" r:id="rId16"/>
    <p:sldId id="290" r:id="rId17"/>
    <p:sldId id="291" r:id="rId18"/>
    <p:sldId id="268" r:id="rId19"/>
    <p:sldId id="271" r:id="rId20"/>
    <p:sldId id="27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69" r:id="rId36"/>
    <p:sldId id="293" r:id="rId37"/>
    <p:sldId id="298" r:id="rId38"/>
    <p:sldId id="294" r:id="rId39"/>
    <p:sldId id="295" r:id="rId40"/>
    <p:sldId id="296" r:id="rId41"/>
    <p:sldId id="297" r:id="rId42"/>
    <p:sldId id="304" r:id="rId43"/>
    <p:sldId id="299" r:id="rId44"/>
    <p:sldId id="300" r:id="rId45"/>
    <p:sldId id="301" r:id="rId46"/>
    <p:sldId id="302" r:id="rId47"/>
    <p:sldId id="303"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32" r:id="rId61"/>
    <p:sldId id="317" r:id="rId62"/>
    <p:sldId id="318" r:id="rId63"/>
    <p:sldId id="319" r:id="rId64"/>
    <p:sldId id="320" r:id="rId65"/>
    <p:sldId id="321" r:id="rId66"/>
    <p:sldId id="322" r:id="rId67"/>
    <p:sldId id="323" r:id="rId68"/>
    <p:sldId id="324" r:id="rId69"/>
    <p:sldId id="325" r:id="rId70"/>
    <p:sldId id="326" r:id="rId71"/>
    <p:sldId id="333" r:id="rId72"/>
    <p:sldId id="334" r:id="rId73"/>
    <p:sldId id="335" r:id="rId74"/>
    <p:sldId id="336" r:id="rId75"/>
    <p:sldId id="327" r:id="rId76"/>
    <p:sldId id="328" r:id="rId77"/>
    <p:sldId id="329" r:id="rId78"/>
    <p:sldId id="330" r:id="rId79"/>
    <p:sldId id="331" r:id="rId80"/>
    <p:sldId id="292" r:id="rId81"/>
    <p:sldId id="27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0"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8C094F-58F3-44E7-8165-A307526F5A77}"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86700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C094F-58F3-44E7-8165-A307526F5A77}"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229746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C094F-58F3-44E7-8165-A307526F5A77}"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237330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C094F-58F3-44E7-8165-A307526F5A77}"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336347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C094F-58F3-44E7-8165-A307526F5A77}" type="datetimeFigureOut">
              <a:rPr lang="en-US" smtClean="0"/>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349016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8C094F-58F3-44E7-8165-A307526F5A77}" type="datetimeFigureOut">
              <a:rPr lang="en-US" smtClean="0"/>
              <a:t>25-Oct-21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263826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8C094F-58F3-44E7-8165-A307526F5A77}" type="datetimeFigureOut">
              <a:rPr lang="en-US" smtClean="0"/>
              <a:t>25-Oct-21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153834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8C094F-58F3-44E7-8165-A307526F5A77}" type="datetimeFigureOut">
              <a:rPr lang="en-US" smtClean="0"/>
              <a:t>25-Oct-21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142251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C094F-58F3-44E7-8165-A307526F5A77}" type="datetimeFigureOut">
              <a:rPr lang="en-US" smtClean="0"/>
              <a:t>25-Oct-21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91045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094F-58F3-44E7-8165-A307526F5A77}" type="datetimeFigureOut">
              <a:rPr lang="en-US" smtClean="0"/>
              <a:t>25-Oct-21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362734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094F-58F3-44E7-8165-A307526F5A77}" type="datetimeFigureOut">
              <a:rPr lang="en-US" smtClean="0"/>
              <a:t>25-Oct-21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23577-04A2-458F-A4AD-2C5C31FCF836}" type="slidenum">
              <a:rPr lang="en-US" smtClean="0"/>
              <a:t>‹#›</a:t>
            </a:fld>
            <a:endParaRPr lang="en-US"/>
          </a:p>
        </p:txBody>
      </p:sp>
    </p:spTree>
    <p:extLst>
      <p:ext uri="{BB962C8B-B14F-4D97-AF65-F5344CB8AC3E}">
        <p14:creationId xmlns:p14="http://schemas.microsoft.com/office/powerpoint/2010/main" val="924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C094F-58F3-44E7-8165-A307526F5A77}" type="datetimeFigureOut">
              <a:rPr lang="en-US" smtClean="0"/>
              <a:t>25-Oct-21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23577-04A2-458F-A4AD-2C5C31FCF836}" type="slidenum">
              <a:rPr lang="en-US" smtClean="0"/>
              <a:t>‹#›</a:t>
            </a:fld>
            <a:endParaRPr lang="en-US"/>
          </a:p>
        </p:txBody>
      </p:sp>
    </p:spTree>
    <p:extLst>
      <p:ext uri="{BB962C8B-B14F-4D97-AF65-F5344CB8AC3E}">
        <p14:creationId xmlns:p14="http://schemas.microsoft.com/office/powerpoint/2010/main" val="317413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ypescriptlang.org/" TargetMode="External"/><Relationship Id="rId2" Type="http://schemas.openxmlformats.org/officeDocument/2006/relationships/hyperlink" Target="http://coffeescript.org/" TargetMode="External"/><Relationship Id="rId1" Type="http://schemas.openxmlformats.org/officeDocument/2006/relationships/slideLayout" Target="../slideLayouts/slideLayout2.xml"/><Relationship Id="rId5" Type="http://schemas.openxmlformats.org/officeDocument/2006/relationships/hyperlink" Target="https://www.dartlang.org/" TargetMode="External"/><Relationship Id="rId4" Type="http://schemas.openxmlformats.org/officeDocument/2006/relationships/hyperlink" Target="http://flow.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bm/docs/Web/JavaScript" TargetMode="External"/><Relationship Id="rId2" Type="http://schemas.openxmlformats.org/officeDocument/2006/relationships/hyperlink" Target="https://data-flair.training/blogs/javascript-objec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utorialsteacher.com/javascript/javascript-function" TargetMode="External"/><Relationship Id="rId2" Type="http://schemas.openxmlformats.org/officeDocument/2006/relationships/hyperlink" Target="http://www.crockford.com/javascript/private.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s://javascript.info/first-step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306" y="893343"/>
            <a:ext cx="4812631" cy="4812631"/>
          </a:xfrm>
          <a:prstGeom prst="rect">
            <a:avLst/>
          </a:prstGeom>
        </p:spPr>
      </p:pic>
    </p:spTree>
    <p:extLst>
      <p:ext uri="{BB962C8B-B14F-4D97-AF65-F5344CB8AC3E}">
        <p14:creationId xmlns:p14="http://schemas.microsoft.com/office/powerpoint/2010/main" val="1965988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CAN’T in-browser JavaScript do</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JavaScript’s abilities in the browser are limited for the sake of the user’s safety. The aim is to prevent an evil webpage from accessing private information or harming the user’s data.</a:t>
            </a:r>
          </a:p>
          <a:p>
            <a:r>
              <a:rPr lang="en-US" dirty="0"/>
              <a:t>Examples of such </a:t>
            </a:r>
            <a:r>
              <a:rPr lang="en-US" dirty="0" smtClean="0"/>
              <a:t>restrictions </a:t>
            </a:r>
            <a:r>
              <a:rPr lang="en-US" dirty="0"/>
              <a:t>include:</a:t>
            </a:r>
          </a:p>
          <a:p>
            <a:pPr marL="0" indent="0">
              <a:buNone/>
            </a:pPr>
            <a:endParaRPr lang="en-US" dirty="0" smtClean="0"/>
          </a:p>
          <a:p>
            <a:r>
              <a:rPr lang="en-US" dirty="0"/>
              <a:t>JavaScript on a webpage may not read/write arbitrary files on the hard disk, copy them or execute programs. It has no direct access to OS system functions</a:t>
            </a:r>
            <a:r>
              <a:rPr lang="en-US" dirty="0" smtClean="0"/>
              <a:t>.</a:t>
            </a:r>
          </a:p>
          <a:p>
            <a:pPr marL="0" indent="0">
              <a:buNone/>
            </a:pPr>
            <a:r>
              <a:rPr lang="en-US" dirty="0" smtClean="0"/>
              <a:t>	Modern browsers allow it to work with files, but the access is limited and only provided if the user does certain actions, like “dropping” a file into a browser window or selecting it via an &lt;input&gt; tag.</a:t>
            </a:r>
          </a:p>
          <a:p>
            <a:pPr marL="0" indent="0">
              <a:buNone/>
            </a:pPr>
            <a:r>
              <a:rPr lang="en-US" dirty="0" smtClean="0"/>
              <a:t>	There are ways to interact with camera/microphone and other devices, but they require a user’s explicit permission. So a JavaScript-enabled page may not sneakily enable a web-camera, observe the surroundings and send the information to the NSA.</a:t>
            </a:r>
            <a:endParaRPr lang="en-US" dirty="0"/>
          </a:p>
        </p:txBody>
      </p:sp>
    </p:spTree>
    <p:extLst>
      <p:ext uri="{BB962C8B-B14F-4D97-AF65-F5344CB8AC3E}">
        <p14:creationId xmlns:p14="http://schemas.microsoft.com/office/powerpoint/2010/main" val="1486747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CAN’T in-browser JavaScript do?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Different tabs/windows generally do not know about each other. Sometimes they do, for example when one window uses JavaScript to open the other one. But even in this case, JavaScript from one page may not access the other if they come from different sites (from a different domain, protocol or port).</a:t>
            </a:r>
          </a:p>
          <a:p>
            <a:pPr marL="0" indent="0">
              <a:buNone/>
            </a:pPr>
            <a:r>
              <a:rPr lang="en-US" dirty="0" smtClean="0"/>
              <a:t>	This is called the “Same Origin Policy”. To work around that, both pages must agree for data exchange and contain a special JavaScript code that handles it. We’ll cover that in the tutorial.</a:t>
            </a:r>
          </a:p>
          <a:p>
            <a:pPr marL="0" indent="0">
              <a:buNone/>
            </a:pPr>
            <a:r>
              <a:rPr lang="en-US" dirty="0" smtClean="0"/>
              <a:t>	This limitation is, again, for the user’s safety. A page from http://anysite.com which a user has opened must not be able to access another browser tab with the URL http://gmail.com and steal information from there.</a:t>
            </a:r>
          </a:p>
          <a:p>
            <a:pPr marL="0" indent="0">
              <a:buNone/>
            </a:pPr>
            <a:endParaRPr lang="en-US" dirty="0" smtClean="0"/>
          </a:p>
          <a:p>
            <a:r>
              <a:rPr lang="en-US" dirty="0" smtClean="0"/>
              <a:t>JavaScript can easily communicate over the net to the server where the current page came from. But its ability to receive data from other sites/domains is crippled. Though possible, it requires explicit agreement (expressed in HTTP headers) from the remote side. Once again, that’s a safety limitation.</a:t>
            </a:r>
            <a:endParaRPr lang="en-US" dirty="0"/>
          </a:p>
        </p:txBody>
      </p:sp>
    </p:spTree>
    <p:extLst>
      <p:ext uri="{BB962C8B-B14F-4D97-AF65-F5344CB8AC3E}">
        <p14:creationId xmlns:p14="http://schemas.microsoft.com/office/powerpoint/2010/main" val="1052044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7511" t="21364" r="22940" b="32737"/>
          <a:stretch/>
        </p:blipFill>
        <p:spPr>
          <a:xfrm>
            <a:off x="2129588" y="409074"/>
            <a:ext cx="7351296" cy="5447835"/>
          </a:xfrm>
          <a:prstGeom prst="rect">
            <a:avLst/>
          </a:prstGeom>
        </p:spPr>
      </p:pic>
    </p:spTree>
    <p:extLst>
      <p:ext uri="{BB962C8B-B14F-4D97-AF65-F5344CB8AC3E}">
        <p14:creationId xmlns:p14="http://schemas.microsoft.com/office/powerpoint/2010/main" val="2054057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makes JavaScript unique</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There are at least </a:t>
            </a:r>
            <a:r>
              <a:rPr lang="en-US" i="1" dirty="0"/>
              <a:t>three</a:t>
            </a:r>
            <a:r>
              <a:rPr lang="en-US" dirty="0"/>
              <a:t> great things about JavaScript:</a:t>
            </a:r>
          </a:p>
          <a:p>
            <a:pPr lvl="1"/>
            <a:r>
              <a:rPr lang="en-US" dirty="0"/>
              <a:t>Full integration with HTML/CSS.</a:t>
            </a:r>
          </a:p>
          <a:p>
            <a:pPr lvl="1"/>
            <a:r>
              <a:rPr lang="en-US" dirty="0"/>
              <a:t>Simple things are done simply.</a:t>
            </a:r>
          </a:p>
          <a:p>
            <a:pPr lvl="1"/>
            <a:r>
              <a:rPr lang="en-US" dirty="0"/>
              <a:t>Support by all major browsers and enabled by default.</a:t>
            </a:r>
          </a:p>
          <a:p>
            <a:r>
              <a:rPr lang="en-US" dirty="0"/>
              <a:t>JavaScript is the only browser technology that combines these three things.</a:t>
            </a:r>
          </a:p>
          <a:p>
            <a:r>
              <a:rPr lang="en-US" dirty="0"/>
              <a:t>That’s what makes JavaScript unique. That’s why it’s the most widespread tool for creating browser interfaces.</a:t>
            </a:r>
          </a:p>
          <a:p>
            <a:r>
              <a:rPr lang="en-US" dirty="0"/>
              <a:t>That said, JavaScript also allows to create servers, mobile applications, etc</a:t>
            </a:r>
            <a:r>
              <a:rPr lang="en-US" dirty="0" smtClean="0"/>
              <a:t>.</a:t>
            </a:r>
            <a:br>
              <a:rPr lang="en-US" dirty="0" smtClean="0"/>
            </a:br>
            <a:endParaRPr lang="en-US" dirty="0"/>
          </a:p>
        </p:txBody>
      </p:sp>
    </p:spTree>
    <p:extLst>
      <p:ext uri="{BB962C8B-B14F-4D97-AF65-F5344CB8AC3E}">
        <p14:creationId xmlns:p14="http://schemas.microsoft.com/office/powerpoint/2010/main" val="3401120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Languages “over” </a:t>
            </a:r>
            <a:r>
              <a:rPr lang="en-US" b="1" dirty="0" smtClean="0"/>
              <a:t>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syntax of JavaScript does not suit everyone’s needs. Different people want different features.</a:t>
            </a:r>
          </a:p>
          <a:p>
            <a:r>
              <a:rPr lang="en-US" dirty="0"/>
              <a:t>That’s to be expected, because projects and requirements are different for everyone.</a:t>
            </a:r>
          </a:p>
          <a:p>
            <a:r>
              <a:rPr lang="en-US" dirty="0"/>
              <a:t>So recently a plethora of new languages appeared, which are </a:t>
            </a:r>
            <a:r>
              <a:rPr lang="en-US" i="1" dirty="0" err="1"/>
              <a:t>transpiled</a:t>
            </a:r>
            <a:r>
              <a:rPr lang="en-US" dirty="0"/>
              <a:t> (converted) to JavaScript before they run in the browser.</a:t>
            </a:r>
          </a:p>
          <a:p>
            <a:r>
              <a:rPr lang="en-US" dirty="0"/>
              <a:t>Modern tools make the </a:t>
            </a:r>
            <a:r>
              <a:rPr lang="en-US" dirty="0" err="1"/>
              <a:t>transpilation</a:t>
            </a:r>
            <a:r>
              <a:rPr lang="en-US" dirty="0"/>
              <a:t> very fast and transparent, actually allowing developers to code in another language and auto-converting it “under the hood”.</a:t>
            </a:r>
          </a:p>
          <a:p>
            <a:r>
              <a:rPr lang="en-US" dirty="0"/>
              <a:t>Examples of such languages:</a:t>
            </a:r>
          </a:p>
          <a:p>
            <a:pPr lvl="1"/>
            <a:r>
              <a:rPr lang="en-US" dirty="0" err="1">
                <a:hlinkClick r:id="rId2"/>
              </a:rPr>
              <a:t>CoffeeScript</a:t>
            </a:r>
            <a:r>
              <a:rPr lang="en-US" dirty="0"/>
              <a:t> is a “syntactic sugar” for JavaScript. It introduces shorter syntax, allowing us to write clearer and more precise code. Usually, Ruby </a:t>
            </a:r>
            <a:r>
              <a:rPr lang="en-US" dirty="0" err="1"/>
              <a:t>devs</a:t>
            </a:r>
            <a:r>
              <a:rPr lang="en-US" dirty="0"/>
              <a:t> like it.</a:t>
            </a:r>
          </a:p>
          <a:p>
            <a:pPr lvl="1"/>
            <a:r>
              <a:rPr lang="en-US" dirty="0" err="1">
                <a:hlinkClick r:id="rId3"/>
              </a:rPr>
              <a:t>TypeScript</a:t>
            </a:r>
            <a:r>
              <a:rPr lang="en-US" dirty="0"/>
              <a:t> is concentrated on adding “strict data typing” to simplify the development and support of complex systems. It is developed by Microsoft.</a:t>
            </a:r>
          </a:p>
          <a:p>
            <a:pPr lvl="1"/>
            <a:r>
              <a:rPr lang="en-US" dirty="0">
                <a:hlinkClick r:id="rId4"/>
              </a:rPr>
              <a:t>Flow</a:t>
            </a:r>
            <a:r>
              <a:rPr lang="en-US" dirty="0"/>
              <a:t> also adds data typing, but in a different way. Developed by Facebook.</a:t>
            </a:r>
          </a:p>
          <a:p>
            <a:pPr lvl="1"/>
            <a:r>
              <a:rPr lang="en-US" dirty="0">
                <a:hlinkClick r:id="rId5"/>
              </a:rPr>
              <a:t>Dart</a:t>
            </a:r>
            <a:r>
              <a:rPr lang="en-US" dirty="0"/>
              <a:t> is a standalone language that has its own engine that runs in non-browser environments (like mobile apps), but also can be </a:t>
            </a:r>
            <a:r>
              <a:rPr lang="en-US" dirty="0" err="1"/>
              <a:t>transpiled</a:t>
            </a:r>
            <a:r>
              <a:rPr lang="en-US" dirty="0"/>
              <a:t> to JavaScript. Developed by Google.</a:t>
            </a:r>
          </a:p>
          <a:p>
            <a:r>
              <a:rPr lang="en-US" dirty="0"/>
              <a:t>There are more. Of course, even if we use one of </a:t>
            </a:r>
            <a:r>
              <a:rPr lang="en-US" dirty="0" err="1"/>
              <a:t>transpiled</a:t>
            </a:r>
            <a:r>
              <a:rPr lang="en-US" dirty="0"/>
              <a:t> languages, we should also know JavaScript to really understand what we’re doing.</a:t>
            </a:r>
          </a:p>
          <a:p>
            <a:endParaRPr lang="en-US" dirty="0"/>
          </a:p>
        </p:txBody>
      </p:sp>
    </p:spTree>
    <p:extLst>
      <p:ext uri="{BB962C8B-B14F-4D97-AF65-F5344CB8AC3E}">
        <p14:creationId xmlns:p14="http://schemas.microsoft.com/office/powerpoint/2010/main" val="778752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lstStyle/>
          <a:p>
            <a:r>
              <a:rPr lang="en-US" dirty="0"/>
              <a:t>JavaScript was initially created as a browser-only language, but is now used in many other environments as well.</a:t>
            </a:r>
          </a:p>
          <a:p>
            <a:r>
              <a:rPr lang="en-US" dirty="0"/>
              <a:t>Today, JavaScript has a unique position as the most widely-adopted browser language with full integration with HTML/CSS.</a:t>
            </a:r>
          </a:p>
          <a:p>
            <a:r>
              <a:rPr lang="en-US" dirty="0"/>
              <a:t>There are many languages that get “</a:t>
            </a:r>
            <a:r>
              <a:rPr lang="en-US" dirty="0" err="1"/>
              <a:t>transpiled</a:t>
            </a:r>
            <a:r>
              <a:rPr lang="en-US" dirty="0"/>
              <a:t>” to JavaScript and provide certain features. It is recommended to take a look at them, at least briefly, after mastering JavaScript.</a:t>
            </a:r>
          </a:p>
        </p:txBody>
      </p:sp>
    </p:spTree>
    <p:extLst>
      <p:ext uri="{BB962C8B-B14F-4D97-AF65-F5344CB8AC3E}">
        <p14:creationId xmlns:p14="http://schemas.microsoft.com/office/powerpoint/2010/main" val="1750779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80" y="757989"/>
            <a:ext cx="10583625" cy="5542547"/>
          </a:xfrm>
          <a:prstGeom prst="rect">
            <a:avLst/>
          </a:prstGeom>
        </p:spPr>
      </p:pic>
    </p:spTree>
    <p:extLst>
      <p:ext uri="{BB962C8B-B14F-4D97-AF65-F5344CB8AC3E}">
        <p14:creationId xmlns:p14="http://schemas.microsoft.com/office/powerpoint/2010/main" val="3600519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Uses in Web Designing</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671" y="1825625"/>
            <a:ext cx="8314658" cy="4351338"/>
          </a:xfrm>
        </p:spPr>
      </p:pic>
    </p:spTree>
    <p:extLst>
      <p:ext uri="{BB962C8B-B14F-4D97-AF65-F5344CB8AC3E}">
        <p14:creationId xmlns:p14="http://schemas.microsoft.com/office/powerpoint/2010/main" val="1770917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Developer </a:t>
            </a:r>
            <a:r>
              <a:rPr lang="en-US" b="1" dirty="0" smtClean="0"/>
              <a:t>console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553" y="955943"/>
            <a:ext cx="6011408" cy="2754064"/>
          </a:xfrm>
          <a:prstGeom prst="rect">
            <a:avLst/>
          </a:prstGeom>
          <a:ln>
            <a:noFill/>
          </a:ln>
          <a:effectLst>
            <a:softEdge rad="112500"/>
          </a:effectLst>
        </p:spPr>
      </p:pic>
      <p:sp>
        <p:nvSpPr>
          <p:cNvPr id="13" name="Rectangle 12"/>
          <p:cNvSpPr/>
          <p:nvPr/>
        </p:nvSpPr>
        <p:spPr>
          <a:xfrm>
            <a:off x="6130348" y="1170970"/>
            <a:ext cx="5079817" cy="2308324"/>
          </a:xfrm>
          <a:prstGeom prst="rect">
            <a:avLst/>
          </a:prstGeom>
          <a:noFill/>
        </p:spPr>
        <p:txBody>
          <a:bodyPr wrap="square" lIns="91440" tIns="45720" rIns="91440" bIns="45720">
            <a:spAutoFit/>
          </a:bodyPr>
          <a:lstStyle/>
          <a:p>
            <a:pPr algn="ctr"/>
            <a:r>
              <a:rPr lang="en-US" sz="2400" b="1" spc="50" dirty="0" smtClean="0">
                <a:ln w="9525" cmpd="sng">
                  <a:solidFill>
                    <a:schemeClr val="accent1"/>
                  </a:solidFill>
                  <a:prstDash val="solid"/>
                </a:ln>
                <a:effectLst>
                  <a:glow rad="38100">
                    <a:schemeClr val="accent1">
                      <a:alpha val="40000"/>
                    </a:schemeClr>
                  </a:glow>
                </a:effectLst>
              </a:rPr>
              <a:t>Code is prone to errors. </a:t>
            </a:r>
          </a:p>
          <a:p>
            <a:pPr algn="ctr"/>
            <a:r>
              <a:rPr lang="en-US" sz="2400" b="1" spc="50" dirty="0" smtClean="0">
                <a:ln w="9525" cmpd="sng">
                  <a:solidFill>
                    <a:schemeClr val="accent1"/>
                  </a:solidFill>
                  <a:prstDash val="solid"/>
                </a:ln>
                <a:effectLst>
                  <a:glow rad="38100">
                    <a:schemeClr val="accent1">
                      <a:alpha val="40000"/>
                    </a:schemeClr>
                  </a:glow>
                </a:effectLst>
              </a:rPr>
              <a:t>what am I talking about? </a:t>
            </a:r>
          </a:p>
          <a:p>
            <a:pPr algn="ctr"/>
            <a:r>
              <a:rPr lang="en-US" sz="2400" b="1" spc="50" dirty="0" smtClean="0">
                <a:ln w="9525" cmpd="sng">
                  <a:solidFill>
                    <a:schemeClr val="accent1"/>
                  </a:solidFill>
                  <a:prstDash val="solid"/>
                </a:ln>
                <a:effectLst>
                  <a:glow rad="38100">
                    <a:schemeClr val="accent1">
                      <a:alpha val="40000"/>
                    </a:schemeClr>
                  </a:glow>
                </a:effectLst>
              </a:rPr>
              <a:t>You are </a:t>
            </a:r>
            <a:r>
              <a:rPr lang="en-US" sz="2400" b="1" i="1" spc="50" dirty="0" smtClean="0">
                <a:ln w="9525" cmpd="sng">
                  <a:solidFill>
                    <a:schemeClr val="accent1"/>
                  </a:solidFill>
                  <a:prstDash val="solid"/>
                </a:ln>
                <a:effectLst>
                  <a:glow rad="38100">
                    <a:schemeClr val="accent1">
                      <a:alpha val="40000"/>
                    </a:schemeClr>
                  </a:glow>
                </a:effectLst>
              </a:rPr>
              <a:t>absolutely</a:t>
            </a:r>
            <a:r>
              <a:rPr lang="en-US" sz="2400" b="1" spc="50" dirty="0" smtClean="0">
                <a:ln w="9525" cmpd="sng">
                  <a:solidFill>
                    <a:schemeClr val="accent1"/>
                  </a:solidFill>
                  <a:prstDash val="solid"/>
                </a:ln>
                <a:effectLst>
                  <a:glow rad="38100">
                    <a:schemeClr val="accent1">
                      <a:alpha val="40000"/>
                    </a:schemeClr>
                  </a:glow>
                </a:effectLst>
              </a:rPr>
              <a:t> going to make errors,</a:t>
            </a:r>
          </a:p>
          <a:p>
            <a:pPr algn="ctr"/>
            <a:r>
              <a:rPr lang="en-US" sz="2400" b="1" spc="50" dirty="0" smtClean="0">
                <a:ln w="9525" cmpd="sng">
                  <a:solidFill>
                    <a:schemeClr val="accent1"/>
                  </a:solidFill>
                  <a:prstDash val="solid"/>
                </a:ln>
                <a:effectLst>
                  <a:glow rad="38100">
                    <a:schemeClr val="accent1">
                      <a:alpha val="40000"/>
                    </a:schemeClr>
                  </a:glow>
                </a:effectLst>
              </a:rPr>
              <a:t> at least if you’re a human, not a robot.</a:t>
            </a:r>
            <a:endParaRPr lang="en-US" sz="2400" b="1" spc="50" dirty="0">
              <a:ln w="9525" cmpd="sng">
                <a:solidFill>
                  <a:schemeClr val="accent1"/>
                </a:solidFill>
                <a:prstDash val="solid"/>
              </a:ln>
              <a:effectLst>
                <a:glow rad="38100">
                  <a:schemeClr val="accent1">
                    <a:alpha val="40000"/>
                  </a:schemeClr>
                </a:glow>
              </a:effectLst>
            </a:endParaRPr>
          </a:p>
        </p:txBody>
      </p:sp>
      <p:pic>
        <p:nvPicPr>
          <p:cNvPr id="16" name="Picture 15"/>
          <p:cNvPicPr>
            <a:picLocks noChangeAspect="1"/>
          </p:cNvPicPr>
          <p:nvPr/>
        </p:nvPicPr>
        <p:blipFill rotWithShape="1">
          <a:blip r:embed="rId3"/>
          <a:srcRect l="383" t="7463" r="29972" b="35576"/>
          <a:stretch/>
        </p:blipFill>
        <p:spPr>
          <a:xfrm>
            <a:off x="824421" y="955943"/>
            <a:ext cx="5528253" cy="3698479"/>
          </a:xfrm>
          <a:prstGeom prst="rect">
            <a:avLst/>
          </a:prstGeom>
        </p:spPr>
      </p:pic>
      <p:sp>
        <p:nvSpPr>
          <p:cNvPr id="17" name="Rectangle 16"/>
          <p:cNvSpPr/>
          <p:nvPr/>
        </p:nvSpPr>
        <p:spPr>
          <a:xfrm>
            <a:off x="824421" y="3761476"/>
            <a:ext cx="10515599" cy="2554545"/>
          </a:xfrm>
          <a:prstGeom prst="rect">
            <a:avLst/>
          </a:prstGeom>
        </p:spPr>
        <p:txBody>
          <a:bodyPr wrap="square">
            <a:spAutoFit/>
          </a:bodyPr>
          <a:lstStyle/>
          <a:p>
            <a:r>
              <a:rPr lang="en-US" sz="2000" dirty="0" smtClean="0"/>
              <a:t>But in the browser, users don’t see errors by default. So, if something goes wrong in the script, we won’t see what’s broken and can’t fix it.</a:t>
            </a:r>
          </a:p>
          <a:p>
            <a:r>
              <a:rPr lang="en-US" sz="2000" dirty="0" smtClean="0"/>
              <a:t>Most developers lean towards Chrome or Firefox for development because those browsers have the best developer tools. Other browsers also provide developer tools, sometimes with special features, but are usually playing “catch-up” to Chrome or Firefox. So most developers have a “favorite” browser and switch to others if a problem is browser-specific.</a:t>
            </a:r>
          </a:p>
          <a:p>
            <a:r>
              <a:rPr lang="en-US" sz="2000" dirty="0" smtClean="0"/>
              <a:t>Developer tools are potent; they have many features. To start, we’ll learn how to open them, look at errors, and run JavaScript commands.</a:t>
            </a:r>
          </a:p>
        </p:txBody>
      </p:sp>
      <p:sp>
        <p:nvSpPr>
          <p:cNvPr id="18" name="TextBox 17"/>
          <p:cNvSpPr txBox="1"/>
          <p:nvPr/>
        </p:nvSpPr>
        <p:spPr>
          <a:xfrm>
            <a:off x="899413" y="1940763"/>
            <a:ext cx="2689134" cy="923330"/>
          </a:xfrm>
          <a:prstGeom prst="rect">
            <a:avLst/>
          </a:prstGeom>
          <a:noFill/>
        </p:spPr>
        <p:txBody>
          <a:bodyPr wrap="none" rtlCol="0">
            <a:spAutoFit/>
          </a:bodyPr>
          <a:lstStyle/>
          <a:p>
            <a:pPr algn="ctr"/>
            <a:r>
              <a:rPr lang="en-US" dirty="0" smtClean="0"/>
              <a:t>F12</a:t>
            </a:r>
            <a:br>
              <a:rPr lang="en-US" dirty="0" smtClean="0"/>
            </a:br>
            <a:r>
              <a:rPr lang="en-US" dirty="0" smtClean="0"/>
              <a:t>or</a:t>
            </a:r>
          </a:p>
          <a:p>
            <a:pPr algn="ctr"/>
            <a:r>
              <a:rPr lang="en-US" dirty="0" smtClean="0"/>
              <a:t>Right click inspect element</a:t>
            </a:r>
            <a:endParaRPr lang="en-US" dirty="0"/>
          </a:p>
        </p:txBody>
      </p:sp>
    </p:spTree>
    <p:extLst>
      <p:ext uri="{BB962C8B-B14F-4D97-AF65-F5344CB8AC3E}">
        <p14:creationId xmlns:p14="http://schemas.microsoft.com/office/powerpoint/2010/main" val="1630164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82462" y="526213"/>
            <a:ext cx="5523075" cy="5716383"/>
          </a:xfrm>
        </p:spPr>
      </p:pic>
    </p:spTree>
    <p:extLst>
      <p:ext uri="{BB962C8B-B14F-4D97-AF65-F5344CB8AC3E}">
        <p14:creationId xmlns:p14="http://schemas.microsoft.com/office/powerpoint/2010/main" val="1135707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Introduction to </a:t>
            </a:r>
            <a:r>
              <a:rPr lang="en-US" b="1" dirty="0" smtClean="0"/>
              <a:t>JavaScript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What is JavaScript?</a:t>
            </a:r>
          </a:p>
          <a:p>
            <a:r>
              <a:rPr lang="en-US" i="1" dirty="0"/>
              <a:t>JavaScript</a:t>
            </a:r>
            <a:r>
              <a:rPr lang="en-US" dirty="0"/>
              <a:t> was initially created to </a:t>
            </a:r>
            <a:r>
              <a:rPr lang="en-US" i="1" dirty="0"/>
              <a:t>“make web pages alive”</a:t>
            </a:r>
            <a:r>
              <a:rPr lang="en-US" dirty="0"/>
              <a:t>.</a:t>
            </a:r>
          </a:p>
          <a:p>
            <a:r>
              <a:rPr lang="en-US" dirty="0"/>
              <a:t>The programs in this language are called </a:t>
            </a:r>
            <a:r>
              <a:rPr lang="en-US" i="1" dirty="0"/>
              <a:t>scripts</a:t>
            </a:r>
            <a:r>
              <a:rPr lang="en-US" dirty="0"/>
              <a:t>. They can be written right in a web page’s HTML and run automatically as the page loads.</a:t>
            </a:r>
          </a:p>
          <a:p>
            <a:r>
              <a:rPr lang="en-US" dirty="0"/>
              <a:t>Scripts are provided and executed as plain text. They don’t need special preparation or compilation to run.</a:t>
            </a:r>
          </a:p>
          <a:p>
            <a:r>
              <a:rPr lang="en-US" dirty="0"/>
              <a:t>In this aspect, JavaScript is very different from another language called Java</a:t>
            </a:r>
            <a:r>
              <a:rPr lang="en-US" dirty="0" smtClean="0"/>
              <a:t>.</a:t>
            </a:r>
          </a:p>
          <a:p>
            <a:r>
              <a:rPr lang="en-US" b="1" dirty="0"/>
              <a:t>JavaScript</a:t>
            </a:r>
            <a:r>
              <a:rPr lang="en-US" dirty="0"/>
              <a:t> ("JS" for short) is a full-fledged dynamic programming language that, when applied to an HTML document, can provide dynamic interactivity on websites. It was invented by Brendan </a:t>
            </a:r>
            <a:r>
              <a:rPr lang="en-US" dirty="0" err="1"/>
              <a:t>Eich</a:t>
            </a:r>
            <a:r>
              <a:rPr lang="en-US" dirty="0"/>
              <a:t>, co-founder of the Mozilla project, the Mozilla Foundation, and the Mozilla Corporation.</a:t>
            </a:r>
          </a:p>
          <a:p>
            <a:endParaRPr lang="en-US" dirty="0"/>
          </a:p>
        </p:txBody>
      </p:sp>
    </p:spTree>
    <p:extLst>
      <p:ext uri="{BB962C8B-B14F-4D97-AF65-F5344CB8AC3E}">
        <p14:creationId xmlns:p14="http://schemas.microsoft.com/office/powerpoint/2010/main" val="78758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Browser </a:t>
            </a:r>
            <a:r>
              <a:rPr lang="en-US" b="1" dirty="0" smtClean="0"/>
              <a:t>Events</a:t>
            </a:r>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1026" name="Picture 2" descr="The JavaScript Event Propagation: Explained | by Ayush Verma | Towards Dev"/>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06407" y="1825625"/>
            <a:ext cx="43791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055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pic>
        <p:nvPicPr>
          <p:cNvPr id="1026" name="Picture 2" descr="Datatypes I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48656"/>
            <a:ext cx="97536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92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What is a JavaScript Loop</a:t>
            </a:r>
            <a:r>
              <a:rPr lang="en-US" dirty="0" smtClean="0"/>
              <a:t>?</a:t>
            </a:r>
            <a:endParaRPr lang="en-US" dirty="0"/>
          </a:p>
        </p:txBody>
      </p:sp>
      <p:sp>
        <p:nvSpPr>
          <p:cNvPr id="3" name="Content Placeholder 2"/>
          <p:cNvSpPr>
            <a:spLocks noGrp="1"/>
          </p:cNvSpPr>
          <p:nvPr>
            <p:ph idx="1"/>
          </p:nvPr>
        </p:nvSpPr>
        <p:spPr/>
        <p:txBody>
          <a:bodyPr/>
          <a:lstStyle/>
          <a:p>
            <a:pPr fontAlgn="base"/>
            <a:r>
              <a:rPr lang="en-US" b="1" dirty="0"/>
              <a:t>Entry Controlled Loops</a:t>
            </a:r>
            <a:r>
              <a:rPr lang="en-US" dirty="0"/>
              <a:t>: Any loop where we check the test condition before entering the loop is an entry controlled loop. In these loops, the test condition determines whether the program will enter the loop or not. These include</a:t>
            </a:r>
            <a:r>
              <a:rPr lang="en-US" b="1" dirty="0"/>
              <a:t> for, while, etc.</a:t>
            </a:r>
            <a:endParaRPr lang="en-US" dirty="0"/>
          </a:p>
          <a:p>
            <a:pPr fontAlgn="base"/>
            <a:r>
              <a:rPr lang="en-US" b="1" dirty="0"/>
              <a:t>Exit Controlled Loops</a:t>
            </a:r>
            <a:r>
              <a:rPr lang="en-US" dirty="0"/>
              <a:t>: Any loop where we check the test condition after the statements are executed once is an exit controlled loop. In these loops, the test condition determines whether or not the program will exit the loop. This category includes </a:t>
            </a:r>
            <a:r>
              <a:rPr lang="en-US" b="1" dirty="0"/>
              <a:t>do…while</a:t>
            </a:r>
            <a:r>
              <a:rPr lang="en-US" dirty="0"/>
              <a:t> loop.</a:t>
            </a:r>
          </a:p>
          <a:p>
            <a:endParaRPr lang="en-US" dirty="0"/>
          </a:p>
        </p:txBody>
      </p:sp>
    </p:spTree>
    <p:extLst>
      <p:ext uri="{BB962C8B-B14F-4D97-AF65-F5344CB8AC3E}">
        <p14:creationId xmlns:p14="http://schemas.microsoft.com/office/powerpoint/2010/main" val="399548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We repeat the sequence of instructions until the test condition is true. JavaScript provides the following loop statements to achieve this:</a:t>
            </a:r>
          </a:p>
          <a:p>
            <a:pPr lvl="1" fontAlgn="base"/>
            <a:r>
              <a:rPr lang="en-US" dirty="0"/>
              <a:t>while statement</a:t>
            </a:r>
          </a:p>
          <a:p>
            <a:pPr lvl="1" fontAlgn="base"/>
            <a:r>
              <a:rPr lang="en-US" dirty="0"/>
              <a:t>for statement</a:t>
            </a:r>
          </a:p>
          <a:p>
            <a:pPr lvl="1" fontAlgn="base"/>
            <a:r>
              <a:rPr lang="en-US" dirty="0" err="1"/>
              <a:t>do..while</a:t>
            </a:r>
            <a:r>
              <a:rPr lang="en-US" dirty="0"/>
              <a:t> statement</a:t>
            </a:r>
          </a:p>
          <a:p>
            <a:pPr lvl="1" fontAlgn="base"/>
            <a:r>
              <a:rPr lang="en-US" dirty="0"/>
              <a:t>for…in statement</a:t>
            </a:r>
          </a:p>
          <a:p>
            <a:pPr lvl="1" fontAlgn="base"/>
            <a:r>
              <a:rPr lang="en-US" dirty="0"/>
              <a:t>for…of statement</a:t>
            </a:r>
          </a:p>
          <a:p>
            <a:pPr lvl="1" fontAlgn="base"/>
            <a:r>
              <a:rPr lang="en-US" dirty="0"/>
              <a:t>labeled statement</a:t>
            </a:r>
          </a:p>
          <a:p>
            <a:pPr lvl="1" fontAlgn="base"/>
            <a:r>
              <a:rPr lang="en-US" dirty="0"/>
              <a:t>break statement</a:t>
            </a:r>
          </a:p>
          <a:p>
            <a:pPr lvl="1" fontAlgn="base"/>
            <a:r>
              <a:rPr lang="en-US" dirty="0"/>
              <a:t>continue statement</a:t>
            </a:r>
          </a:p>
          <a:p>
            <a:endParaRPr lang="en-US" dirty="0"/>
          </a:p>
        </p:txBody>
      </p:sp>
    </p:spTree>
    <p:extLst>
      <p:ext uri="{BB962C8B-B14F-4D97-AF65-F5344CB8AC3E}">
        <p14:creationId xmlns:p14="http://schemas.microsoft.com/office/powerpoint/2010/main" val="2683752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smtClean="0"/>
              <a:t>While Statement</a:t>
            </a:r>
            <a:endParaRPr lang="en-US" dirty="0"/>
          </a:p>
        </p:txBody>
      </p:sp>
      <p:pic>
        <p:nvPicPr>
          <p:cNvPr id="3074" name="Picture 2" descr="while Statement - JavaScript Lo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5595" y="1825625"/>
            <a:ext cx="74808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412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A </a:t>
            </a:r>
            <a:r>
              <a:rPr lang="en-US" b="1" dirty="0"/>
              <a:t>while</a:t>
            </a:r>
            <a:r>
              <a:rPr lang="en-US" dirty="0"/>
              <a:t> statement in JavaScript executes until our </a:t>
            </a:r>
            <a:r>
              <a:rPr lang="en-US" dirty="0" err="1"/>
              <a:t>boolean</a:t>
            </a:r>
            <a:r>
              <a:rPr lang="en-US" dirty="0"/>
              <a:t> condition evaluates to </a:t>
            </a:r>
            <a:r>
              <a:rPr lang="en-US" b="1" dirty="0"/>
              <a:t>true</a:t>
            </a:r>
            <a:r>
              <a:rPr lang="en-US" dirty="0"/>
              <a:t>. This loop is an entry controlled loop.</a:t>
            </a:r>
          </a:p>
          <a:p>
            <a:pPr fontAlgn="base"/>
            <a:r>
              <a:rPr lang="en-US" dirty="0"/>
              <a:t>If the test condition returns</a:t>
            </a:r>
            <a:r>
              <a:rPr lang="en-US" b="1" dirty="0"/>
              <a:t> false</a:t>
            </a:r>
            <a:r>
              <a:rPr lang="en-US" dirty="0"/>
              <a:t>, then control passes to the statement just after the loop.</a:t>
            </a:r>
          </a:p>
          <a:p>
            <a:pPr fontAlgn="base"/>
            <a:r>
              <a:rPr lang="en-US" dirty="0"/>
              <a:t>If the test condition returns</a:t>
            </a:r>
            <a:r>
              <a:rPr lang="en-US" b="1" dirty="0"/>
              <a:t> true</a:t>
            </a:r>
            <a:r>
              <a:rPr lang="en-US" dirty="0"/>
              <a:t>, the loop body is executed and the condition is tested again.</a:t>
            </a:r>
          </a:p>
          <a:p>
            <a:pPr fontAlgn="base"/>
            <a:r>
              <a:rPr lang="en-US" dirty="0"/>
              <a:t>The syntax for a </a:t>
            </a:r>
            <a:r>
              <a:rPr lang="en-US" b="1" dirty="0"/>
              <a:t>while</a:t>
            </a:r>
            <a:r>
              <a:rPr lang="en-US" dirty="0"/>
              <a:t> statement is as follows:</a:t>
            </a:r>
          </a:p>
          <a:p>
            <a:pPr fontAlgn="base"/>
            <a:r>
              <a:rPr lang="en-US" dirty="0"/>
              <a:t>while ( </a:t>
            </a:r>
            <a:r>
              <a:rPr lang="en-US" dirty="0" err="1"/>
              <a:t>boolean</a:t>
            </a:r>
            <a:r>
              <a:rPr lang="en-US" dirty="0"/>
              <a:t> condition)</a:t>
            </a:r>
          </a:p>
          <a:p>
            <a:pPr fontAlgn="base"/>
            <a:r>
              <a:rPr lang="en-US" dirty="0"/>
              <a:t>statement</a:t>
            </a:r>
          </a:p>
          <a:p>
            <a:pPr fontAlgn="base"/>
            <a:r>
              <a:rPr lang="en-US" dirty="0"/>
              <a:t>For multiple statements, group them with a block statement ({…}).</a:t>
            </a:r>
          </a:p>
          <a:p>
            <a:endParaRPr lang="en-US" dirty="0"/>
          </a:p>
        </p:txBody>
      </p:sp>
    </p:spTree>
    <p:extLst>
      <p:ext uri="{BB962C8B-B14F-4D97-AF65-F5344CB8AC3E}">
        <p14:creationId xmlns:p14="http://schemas.microsoft.com/office/powerpoint/2010/main" val="3074259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While</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a:t>&lt;html&gt;</a:t>
            </a:r>
          </a:p>
          <a:p>
            <a:pPr marL="457200" lvl="1" indent="0" fontAlgn="base">
              <a:buNone/>
            </a:pPr>
            <a:r>
              <a:rPr lang="en-US" dirty="0"/>
              <a:t>&lt;body&gt;</a:t>
            </a:r>
          </a:p>
          <a:p>
            <a:pPr marL="457200" lvl="1" indent="0" fontAlgn="base">
              <a:buNone/>
            </a:pPr>
            <a:r>
              <a:rPr lang="en-US" dirty="0"/>
              <a:t>&lt;script&gt;</a:t>
            </a:r>
          </a:p>
          <a:p>
            <a:pPr marL="457200" lvl="1" indent="0" fontAlgn="base">
              <a:buNone/>
            </a:pPr>
            <a:r>
              <a:rPr lang="en-US" dirty="0" err="1"/>
              <a:t>var</a:t>
            </a:r>
            <a:r>
              <a:rPr lang="en-US" dirty="0"/>
              <a:t> iterator1 = 0; //iteration variable initialized with 0</a:t>
            </a:r>
          </a:p>
          <a:p>
            <a:pPr marL="457200" lvl="1" indent="0" fontAlgn="base">
              <a:buNone/>
            </a:pPr>
            <a:r>
              <a:rPr lang="en-US" b="1" dirty="0"/>
              <a:t>while</a:t>
            </a:r>
            <a:r>
              <a:rPr lang="en-US" dirty="0"/>
              <a:t> (iterator1 &lt; 5) //testing the </a:t>
            </a:r>
            <a:r>
              <a:rPr lang="en-US" dirty="0" smtClean="0"/>
              <a:t>condition</a:t>
            </a:r>
          </a:p>
          <a:p>
            <a:pPr marL="457200" lvl="1" indent="0" fontAlgn="base">
              <a:buNone/>
            </a:pPr>
            <a:r>
              <a:rPr lang="en-US" dirty="0" smtClean="0"/>
              <a:t>{</a:t>
            </a:r>
            <a:endParaRPr lang="en-US" dirty="0"/>
          </a:p>
          <a:p>
            <a:pPr marL="914400" lvl="2" indent="0" fontAlgn="base">
              <a:buNone/>
            </a:pPr>
            <a:r>
              <a:rPr lang="en-US" dirty="0" err="1"/>
              <a:t>document.write</a:t>
            </a:r>
            <a:r>
              <a:rPr lang="en-US" dirty="0"/>
              <a:t>(iterator1 + 1 + ". " + "</a:t>
            </a:r>
            <a:r>
              <a:rPr lang="en-US" dirty="0" err="1"/>
              <a:t>DataFlair</a:t>
            </a:r>
            <a:r>
              <a:rPr lang="en-US" dirty="0"/>
              <a:t> Tutorial for JavaScript&lt;/</a:t>
            </a:r>
            <a:r>
              <a:rPr lang="en-US" dirty="0" err="1"/>
              <a:t>br</a:t>
            </a:r>
            <a:r>
              <a:rPr lang="en-US" dirty="0"/>
              <a:t>&gt;");</a:t>
            </a:r>
          </a:p>
          <a:p>
            <a:pPr marL="914400" lvl="2" indent="0" fontAlgn="base">
              <a:buNone/>
            </a:pPr>
            <a:r>
              <a:rPr lang="en-US" dirty="0"/>
              <a:t>iterator1++; //incrementing the value of the variable</a:t>
            </a:r>
          </a:p>
          <a:p>
            <a:pPr marL="457200" lvl="1" indent="0" fontAlgn="base">
              <a:buNone/>
            </a:pPr>
            <a:r>
              <a:rPr lang="en-US" dirty="0"/>
              <a:t>}</a:t>
            </a:r>
          </a:p>
          <a:p>
            <a:pPr marL="457200" lvl="1" indent="0" fontAlgn="base">
              <a:buNone/>
            </a:pPr>
            <a:r>
              <a:rPr lang="en-US" dirty="0" err="1"/>
              <a:t>document.write</a:t>
            </a:r>
            <a:r>
              <a:rPr lang="en-US" dirty="0"/>
              <a:t>("&lt;/</a:t>
            </a:r>
            <a:r>
              <a:rPr lang="en-US" dirty="0" err="1"/>
              <a:t>br</a:t>
            </a:r>
            <a:r>
              <a:rPr lang="en-US" dirty="0"/>
              <a:t>&gt;Loop end");</a:t>
            </a:r>
          </a:p>
          <a:p>
            <a:pPr marL="457200" lvl="1" indent="0" fontAlgn="base">
              <a:buNone/>
            </a:pPr>
            <a:r>
              <a:rPr lang="en-US" dirty="0"/>
              <a:t>&lt;/script&gt;</a:t>
            </a:r>
          </a:p>
          <a:p>
            <a:pPr marL="457200" lvl="1" indent="0" fontAlgn="base">
              <a:buNone/>
            </a:pPr>
            <a:r>
              <a:rPr lang="en-US" dirty="0"/>
              <a:t>&lt;/body&gt;</a:t>
            </a:r>
          </a:p>
          <a:p>
            <a:pPr marL="0" indent="0" fontAlgn="base">
              <a:buNone/>
            </a:pPr>
            <a:r>
              <a:rPr lang="en-US" dirty="0"/>
              <a:t>&lt;/html&gt;</a:t>
            </a:r>
          </a:p>
          <a:p>
            <a:endParaRPr lang="en-US" dirty="0"/>
          </a:p>
        </p:txBody>
      </p:sp>
    </p:spTree>
    <p:extLst>
      <p:ext uri="{BB962C8B-B14F-4D97-AF65-F5344CB8AC3E}">
        <p14:creationId xmlns:p14="http://schemas.microsoft.com/office/powerpoint/2010/main" val="2253310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smtClean="0"/>
              <a:t>for Statement</a:t>
            </a:r>
            <a:endParaRPr lang="en-US" dirty="0"/>
          </a:p>
        </p:txBody>
      </p:sp>
      <p:pic>
        <p:nvPicPr>
          <p:cNvPr id="4098" name="Picture 2" descr="for Statement - JavaScript Lo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724" y="1825625"/>
            <a:ext cx="95185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5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JavaScript </a:t>
            </a:r>
            <a:r>
              <a:rPr lang="en-US" b="1" dirty="0"/>
              <a:t>for</a:t>
            </a:r>
            <a:r>
              <a:rPr lang="en-US" dirty="0"/>
              <a:t> </a:t>
            </a:r>
            <a:r>
              <a:rPr lang="en-US" b="1" dirty="0"/>
              <a:t>loops</a:t>
            </a:r>
            <a:r>
              <a:rPr lang="en-US" dirty="0"/>
              <a:t> are similar to Java and C language </a:t>
            </a:r>
            <a:r>
              <a:rPr lang="en-US" b="1" dirty="0"/>
              <a:t>for</a:t>
            </a:r>
            <a:r>
              <a:rPr lang="en-US" dirty="0"/>
              <a:t> </a:t>
            </a:r>
            <a:r>
              <a:rPr lang="en-US" b="1" dirty="0"/>
              <a:t>loops</a:t>
            </a:r>
            <a:r>
              <a:rPr lang="en-US" dirty="0"/>
              <a:t>. It’s an entry controlled loop. It consists of three parts, separated with a semicolon:</a:t>
            </a:r>
          </a:p>
          <a:p>
            <a:pPr fontAlgn="base"/>
            <a:r>
              <a:rPr lang="en-US" b="1" dirty="0"/>
              <a:t>Initialization:</a:t>
            </a:r>
            <a:r>
              <a:rPr lang="en-US" dirty="0"/>
              <a:t> It initializes the loop with an iteration variable and executes once at the beginning of the loop.</a:t>
            </a:r>
          </a:p>
          <a:p>
            <a:pPr fontAlgn="base"/>
            <a:r>
              <a:rPr lang="en-US" b="1" dirty="0"/>
              <a:t>Condition:</a:t>
            </a:r>
            <a:r>
              <a:rPr lang="en-US" dirty="0"/>
              <a:t> It specifies a certain condition in the loop that determines whether the loop body will execute or not. If the condition returns true, the code inside the </a:t>
            </a:r>
            <a:r>
              <a:rPr lang="en-US" b="1" dirty="0"/>
              <a:t>for</a:t>
            </a:r>
            <a:r>
              <a:rPr lang="en-US" dirty="0"/>
              <a:t> loop will execute. If it returns false, the control moves onto the statement after the loop.</a:t>
            </a:r>
          </a:p>
          <a:p>
            <a:pPr fontAlgn="base"/>
            <a:r>
              <a:rPr lang="en-US" b="1" dirty="0"/>
              <a:t>Increment/ Decrement:</a:t>
            </a:r>
            <a:r>
              <a:rPr lang="en-US" dirty="0"/>
              <a:t> This section increments or decrements the value of our iteration variable by 1.</a:t>
            </a:r>
          </a:p>
          <a:p>
            <a:endParaRPr lang="en-US" dirty="0"/>
          </a:p>
        </p:txBody>
      </p:sp>
    </p:spTree>
    <p:extLst>
      <p:ext uri="{BB962C8B-B14F-4D97-AF65-F5344CB8AC3E}">
        <p14:creationId xmlns:p14="http://schemas.microsoft.com/office/powerpoint/2010/main" val="2434104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3. do</a:t>
            </a:r>
            <a:r>
              <a:rPr lang="en-US" dirty="0" smtClean="0"/>
              <a:t>...</a:t>
            </a:r>
            <a:r>
              <a:rPr lang="en-US" dirty="0"/>
              <a:t>while </a:t>
            </a:r>
            <a:r>
              <a:rPr lang="en-US" dirty="0" smtClean="0"/>
              <a:t>Statement</a:t>
            </a:r>
            <a:endParaRPr lang="en-US" dirty="0"/>
          </a:p>
        </p:txBody>
      </p:sp>
      <p:pic>
        <p:nvPicPr>
          <p:cNvPr id="5122" name="Picture 2" descr="do..while Statement - JavaScript Lo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9961" y="1825625"/>
            <a:ext cx="72920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992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it called </a:t>
            </a:r>
            <a:r>
              <a:rPr lang="en-US" b="1" u="sng" dirty="0" smtClean="0"/>
              <a:t>Java</a:t>
            </a:r>
            <a:r>
              <a:rPr lang="en-US" b="1" dirty="0" smtClean="0"/>
              <a:t>Script?</a:t>
            </a:r>
            <a:endParaRPr lang="en-US" dirty="0"/>
          </a:p>
        </p:txBody>
      </p:sp>
      <p:sp>
        <p:nvSpPr>
          <p:cNvPr id="3" name="Content Placeholder 2"/>
          <p:cNvSpPr>
            <a:spLocks noGrp="1"/>
          </p:cNvSpPr>
          <p:nvPr>
            <p:ph idx="1"/>
          </p:nvPr>
        </p:nvSpPr>
        <p:spPr/>
        <p:txBody>
          <a:bodyPr/>
          <a:lstStyle/>
          <a:p>
            <a:endParaRPr lang="en-US" dirty="0"/>
          </a:p>
          <a:p>
            <a:r>
              <a:rPr lang="en-US" dirty="0"/>
              <a:t>When JavaScript was created, it initially had another name: “</a:t>
            </a:r>
            <a:r>
              <a:rPr lang="en-US" dirty="0" err="1"/>
              <a:t>LiveScript</a:t>
            </a:r>
            <a:r>
              <a:rPr lang="en-US" dirty="0"/>
              <a:t>”. But Java was very popular at that time, so it was decided that positioning a new language as a “younger brother” of Java would help.</a:t>
            </a:r>
          </a:p>
          <a:p>
            <a:r>
              <a:rPr lang="en-US" dirty="0"/>
              <a:t>But as it evolved, JavaScript became a fully independent language with its own specification called </a:t>
            </a:r>
            <a:r>
              <a:rPr lang="en-US" b="1" dirty="0" smtClean="0"/>
              <a:t>ECMAScript(</a:t>
            </a:r>
            <a:r>
              <a:rPr lang="en-US" dirty="0"/>
              <a:t>European Computer Manufacturer's Association.</a:t>
            </a:r>
            <a:r>
              <a:rPr lang="en-US" b="1" dirty="0" smtClean="0"/>
              <a:t>)</a:t>
            </a:r>
            <a:r>
              <a:rPr lang="en-US" dirty="0" smtClean="0"/>
              <a:t>, </a:t>
            </a:r>
            <a:r>
              <a:rPr lang="en-US" dirty="0"/>
              <a:t>and now it has no relation to Java at all.</a:t>
            </a:r>
          </a:p>
          <a:p>
            <a:endParaRPr lang="en-US" dirty="0"/>
          </a:p>
        </p:txBody>
      </p:sp>
    </p:spTree>
    <p:extLst>
      <p:ext uri="{BB962C8B-B14F-4D97-AF65-F5344CB8AC3E}">
        <p14:creationId xmlns:p14="http://schemas.microsoft.com/office/powerpoint/2010/main" val="1992796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3. do</a:t>
            </a:r>
            <a:r>
              <a:rPr lang="en-US" dirty="0" smtClean="0"/>
              <a:t>...</a:t>
            </a:r>
            <a:r>
              <a:rPr lang="en-US" dirty="0"/>
              <a:t>while </a:t>
            </a:r>
            <a:r>
              <a:rPr lang="en-US" dirty="0" smtClean="0"/>
              <a:t>Statement</a:t>
            </a:r>
            <a:endParaRPr lang="en-US" dirty="0"/>
          </a:p>
        </p:txBody>
      </p:sp>
      <p:sp>
        <p:nvSpPr>
          <p:cNvPr id="3" name="Content Placeholder 2"/>
          <p:cNvSpPr>
            <a:spLocks noGrp="1"/>
          </p:cNvSpPr>
          <p:nvPr>
            <p:ph idx="1"/>
          </p:nvPr>
        </p:nvSpPr>
        <p:spPr/>
        <p:txBody>
          <a:bodyPr/>
          <a:lstStyle/>
          <a:p>
            <a:r>
              <a:rPr lang="en-US" dirty="0"/>
              <a:t>This is an exit controlled loop; the loop body executes at least once, even if the condition is not true. This is because the condition is tested when the loop body ends. If the condition returns </a:t>
            </a:r>
            <a:r>
              <a:rPr lang="en-US" b="1" dirty="0"/>
              <a:t>true</a:t>
            </a:r>
            <a:r>
              <a:rPr lang="en-US" dirty="0"/>
              <a:t>, the code inside the loop executes again. If it returns </a:t>
            </a:r>
            <a:r>
              <a:rPr lang="en-US" b="1" dirty="0"/>
              <a:t>false</a:t>
            </a:r>
            <a:r>
              <a:rPr lang="en-US" dirty="0"/>
              <a:t>, the JavaScript </a:t>
            </a:r>
            <a:r>
              <a:rPr lang="en-US" dirty="0" smtClean="0"/>
              <a:t>interpreter exits the loop.</a:t>
            </a:r>
          </a:p>
          <a:p>
            <a:pPr marL="0" indent="0" fontAlgn="base">
              <a:buNone/>
            </a:pPr>
            <a:r>
              <a:rPr lang="en-US" dirty="0"/>
              <a:t>do</a:t>
            </a:r>
          </a:p>
          <a:p>
            <a:pPr marL="0" indent="0" fontAlgn="base">
              <a:buNone/>
            </a:pPr>
            <a:r>
              <a:rPr lang="en-US" dirty="0"/>
              <a:t>{</a:t>
            </a:r>
          </a:p>
          <a:p>
            <a:pPr marL="0" indent="0" fontAlgn="base">
              <a:buNone/>
            </a:pPr>
            <a:r>
              <a:rPr lang="en-US" dirty="0"/>
              <a:t>//code executed at least once</a:t>
            </a:r>
          </a:p>
          <a:p>
            <a:pPr marL="0" indent="0" fontAlgn="base">
              <a:buNone/>
            </a:pPr>
            <a:r>
              <a:rPr lang="en-US" dirty="0"/>
              <a:t>}</a:t>
            </a:r>
            <a:r>
              <a:rPr lang="en-US" b="1" dirty="0"/>
              <a:t>while</a:t>
            </a:r>
            <a:r>
              <a:rPr lang="en-US" dirty="0"/>
              <a:t> (condition);</a:t>
            </a:r>
          </a:p>
          <a:p>
            <a:endParaRPr lang="en-US" dirty="0"/>
          </a:p>
        </p:txBody>
      </p:sp>
    </p:spTree>
    <p:extLst>
      <p:ext uri="{BB962C8B-B14F-4D97-AF65-F5344CB8AC3E}">
        <p14:creationId xmlns:p14="http://schemas.microsoft.com/office/powerpoint/2010/main" val="386951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4. for…in </a:t>
            </a:r>
            <a:r>
              <a:rPr lang="en-US" dirty="0" smtClean="0"/>
              <a:t>Statement</a:t>
            </a:r>
            <a:endParaRPr lang="en-US" dirty="0"/>
          </a:p>
        </p:txBody>
      </p:sp>
      <p:pic>
        <p:nvPicPr>
          <p:cNvPr id="6146" name="Picture 2" descr="for...in Statement - JavaScript Lo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8048" y="1825625"/>
            <a:ext cx="44359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24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4. for…in </a:t>
            </a:r>
            <a:r>
              <a:rPr lang="en-US" dirty="0" smtClean="0"/>
              <a:t>Statement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This is a modified </a:t>
            </a:r>
            <a:r>
              <a:rPr lang="en-US" b="1" dirty="0"/>
              <a:t>for</a:t>
            </a:r>
            <a:r>
              <a:rPr lang="en-US" dirty="0"/>
              <a:t> </a:t>
            </a:r>
            <a:r>
              <a:rPr lang="en-US" b="1" dirty="0"/>
              <a:t>loop</a:t>
            </a:r>
            <a:r>
              <a:rPr lang="en-US" dirty="0"/>
              <a:t> that doesn’t require the programmer to know the number of iterations the loop needs to perform. It creates a loop iterating over all the enumerable properties of an object. The</a:t>
            </a:r>
            <a:r>
              <a:rPr lang="en-US" b="1" dirty="0"/>
              <a:t> keys</a:t>
            </a:r>
            <a:r>
              <a:rPr lang="en-US" dirty="0"/>
              <a:t> store the key of the current property and we access the property’s value with it. This means that the loop executes a specific set of statements for each distinct property in a</a:t>
            </a:r>
            <a:r>
              <a:rPr lang="en-US" b="1" i="1" dirty="0"/>
              <a:t> </a:t>
            </a:r>
            <a:r>
              <a:rPr lang="en-US" b="1" i="1" u="sng" dirty="0">
                <a:hlinkClick r:id="rId2"/>
              </a:rPr>
              <a:t>JavaScript Object</a:t>
            </a:r>
            <a:r>
              <a:rPr lang="en-US" b="1" i="1" dirty="0"/>
              <a:t>.</a:t>
            </a:r>
            <a:r>
              <a:rPr lang="en-US" i="1" dirty="0"/>
              <a:t> </a:t>
            </a:r>
            <a:r>
              <a:rPr lang="en-US" dirty="0"/>
              <a:t>The working of a </a:t>
            </a:r>
            <a:r>
              <a:rPr lang="en-US" b="1" dirty="0"/>
              <a:t>for…in</a:t>
            </a:r>
            <a:r>
              <a:rPr lang="en-US" dirty="0"/>
              <a:t> statement in </a:t>
            </a:r>
            <a:r>
              <a:rPr lang="en-US" u="sng" dirty="0">
                <a:hlinkClick r:id="rId3"/>
              </a:rPr>
              <a:t>JavaScript</a:t>
            </a:r>
            <a:r>
              <a:rPr lang="en-US" dirty="0"/>
              <a:t> is similar to</a:t>
            </a:r>
            <a:r>
              <a:rPr lang="en-US" b="1" dirty="0"/>
              <a:t> for-each</a:t>
            </a:r>
            <a:r>
              <a:rPr lang="en-US" dirty="0"/>
              <a:t> loop in Java.</a:t>
            </a:r>
          </a:p>
          <a:p>
            <a:pPr marL="0" indent="0" fontAlgn="base">
              <a:buNone/>
            </a:pPr>
            <a:r>
              <a:rPr lang="en-US" dirty="0"/>
              <a:t>The syntax of a </a:t>
            </a:r>
            <a:r>
              <a:rPr lang="en-US" b="1" dirty="0"/>
              <a:t>for…in</a:t>
            </a:r>
            <a:r>
              <a:rPr lang="en-US" dirty="0"/>
              <a:t> statement in JavaScript looks like this:</a:t>
            </a:r>
          </a:p>
          <a:p>
            <a:pPr marL="0" indent="0" fontAlgn="base">
              <a:buNone/>
            </a:pPr>
            <a:r>
              <a:rPr lang="en-US" dirty="0"/>
              <a:t>for (keys </a:t>
            </a:r>
            <a:r>
              <a:rPr lang="en-US" b="1" dirty="0"/>
              <a:t>in</a:t>
            </a:r>
            <a:r>
              <a:rPr lang="en-US" dirty="0"/>
              <a:t> </a:t>
            </a:r>
            <a:r>
              <a:rPr lang="en-US" dirty="0" err="1"/>
              <a:t>objProperties</a:t>
            </a:r>
            <a:r>
              <a:rPr lang="en-US" dirty="0" smtClean="0"/>
              <a:t>) {</a:t>
            </a:r>
            <a:endParaRPr lang="en-US" dirty="0"/>
          </a:p>
          <a:p>
            <a:pPr marL="0" indent="0" fontAlgn="base">
              <a:buNone/>
            </a:pPr>
            <a:r>
              <a:rPr lang="en-US" dirty="0" smtClean="0"/>
              <a:t>	statements</a:t>
            </a:r>
            <a:endParaRPr lang="en-US" dirty="0"/>
          </a:p>
          <a:p>
            <a:pPr marL="0" indent="0" fontAlgn="base">
              <a:buNone/>
            </a:pPr>
            <a:r>
              <a:rPr lang="en-US" dirty="0"/>
              <a:t>}</a:t>
            </a:r>
          </a:p>
          <a:p>
            <a:pPr fontAlgn="base"/>
            <a:r>
              <a:rPr lang="en-US" dirty="0"/>
              <a:t>The reason why the developers created the </a:t>
            </a:r>
            <a:r>
              <a:rPr lang="en-US" b="1" dirty="0"/>
              <a:t>for…in loop</a:t>
            </a:r>
            <a:r>
              <a:rPr lang="en-US" dirty="0"/>
              <a:t> is to work with user-defined properties in an object. It is better to use a traditional </a:t>
            </a:r>
            <a:r>
              <a:rPr lang="en-US" b="1" dirty="0"/>
              <a:t>for</a:t>
            </a:r>
            <a:r>
              <a:rPr lang="en-US" dirty="0"/>
              <a:t> </a:t>
            </a:r>
            <a:r>
              <a:rPr lang="en-US" b="1" dirty="0"/>
              <a:t>loop</a:t>
            </a:r>
            <a:r>
              <a:rPr lang="en-US" dirty="0"/>
              <a:t> over Array elements with numeric indexes. But, for this example, we are using a numeric array so you can understand how the loop works.</a:t>
            </a:r>
          </a:p>
          <a:p>
            <a:endParaRPr lang="en-US" dirty="0"/>
          </a:p>
        </p:txBody>
      </p:sp>
    </p:spTree>
    <p:extLst>
      <p:ext uri="{BB962C8B-B14F-4D97-AF65-F5344CB8AC3E}">
        <p14:creationId xmlns:p14="http://schemas.microsoft.com/office/powerpoint/2010/main" val="255949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for…of </a:t>
            </a:r>
            <a:r>
              <a:rPr lang="en-US" dirty="0" smtClean="0"/>
              <a:t>Statement</a:t>
            </a:r>
            <a:endParaRPr lang="en-US" dirty="0"/>
          </a:p>
        </p:txBody>
      </p:sp>
      <p:sp>
        <p:nvSpPr>
          <p:cNvPr id="3" name="Content Placeholder 2"/>
          <p:cNvSpPr>
            <a:spLocks noGrp="1"/>
          </p:cNvSpPr>
          <p:nvPr>
            <p:ph idx="1"/>
          </p:nvPr>
        </p:nvSpPr>
        <p:spPr>
          <a:xfrm>
            <a:off x="838200" y="1825625"/>
            <a:ext cx="5875421" cy="4351338"/>
          </a:xfrm>
        </p:spPr>
        <p:txBody>
          <a:bodyPr/>
          <a:lstStyle/>
          <a:p>
            <a:r>
              <a:rPr lang="en-US" dirty="0" smtClean="0"/>
              <a:t>In the last JavaScript statement, we had to access the array’s values with the help of square brackets [ ]. We couldn’t access them directly and it makes your program more error-prone. So the JavaScript developers got us a new way to access these values directly. This makes our code a lot more efficient than before because the values store the property’s value, not the key.</a:t>
            </a:r>
            <a:endParaRPr lang="en-US" dirty="0"/>
          </a:p>
        </p:txBody>
      </p:sp>
      <p:sp>
        <p:nvSpPr>
          <p:cNvPr id="4" name="Rectangle 3"/>
          <p:cNvSpPr/>
          <p:nvPr/>
        </p:nvSpPr>
        <p:spPr>
          <a:xfrm>
            <a:off x="6745705" y="2882841"/>
            <a:ext cx="4608095" cy="1477328"/>
          </a:xfrm>
          <a:prstGeom prst="rect">
            <a:avLst/>
          </a:prstGeom>
        </p:spPr>
        <p:txBody>
          <a:bodyPr wrap="square">
            <a:spAutoFit/>
          </a:bodyPr>
          <a:lstStyle/>
          <a:p>
            <a:pPr fontAlgn="base"/>
            <a:r>
              <a:rPr lang="en-US" dirty="0">
                <a:solidFill>
                  <a:srgbClr val="444444"/>
                </a:solidFill>
                <a:latin typeface="Georgia" panose="02040502050405020303" pitchFamily="18" charset="0"/>
              </a:rPr>
              <a:t>A </a:t>
            </a:r>
            <a:r>
              <a:rPr lang="en-US" b="1" dirty="0">
                <a:solidFill>
                  <a:srgbClr val="444444"/>
                </a:solidFill>
                <a:latin typeface="inherit"/>
              </a:rPr>
              <a:t>for…of statement</a:t>
            </a:r>
            <a:r>
              <a:rPr lang="en-US" dirty="0">
                <a:solidFill>
                  <a:srgbClr val="444444"/>
                </a:solidFill>
                <a:latin typeface="Georgia" panose="02040502050405020303" pitchFamily="18" charset="0"/>
              </a:rPr>
              <a:t> looks as follows:</a:t>
            </a:r>
          </a:p>
          <a:p>
            <a:pPr fontAlgn="base"/>
            <a:r>
              <a:rPr lang="en-US" dirty="0">
                <a:solidFill>
                  <a:srgbClr val="000000"/>
                </a:solidFill>
                <a:latin typeface="inherit"/>
              </a:rPr>
              <a:t>for </a:t>
            </a:r>
            <a:r>
              <a:rPr lang="en-US" dirty="0">
                <a:solidFill>
                  <a:srgbClr val="777777"/>
                </a:solidFill>
                <a:latin typeface="inherit"/>
              </a:rPr>
              <a:t>(</a:t>
            </a:r>
            <a:r>
              <a:rPr lang="en-US" dirty="0">
                <a:solidFill>
                  <a:srgbClr val="000000"/>
                </a:solidFill>
                <a:latin typeface="inherit"/>
              </a:rPr>
              <a:t>values </a:t>
            </a:r>
            <a:r>
              <a:rPr lang="en-US" b="1" dirty="0">
                <a:solidFill>
                  <a:srgbClr val="3F7F95"/>
                </a:solidFill>
                <a:latin typeface="inherit"/>
              </a:rPr>
              <a:t>of</a:t>
            </a:r>
            <a:r>
              <a:rPr lang="en-US" dirty="0">
                <a:solidFill>
                  <a:srgbClr val="000000"/>
                </a:solidFill>
                <a:latin typeface="inherit"/>
              </a:rPr>
              <a:t> </a:t>
            </a:r>
            <a:r>
              <a:rPr lang="en-US" dirty="0" err="1">
                <a:solidFill>
                  <a:srgbClr val="000000"/>
                </a:solidFill>
                <a:latin typeface="inherit"/>
              </a:rPr>
              <a:t>objProperties</a:t>
            </a:r>
            <a:r>
              <a:rPr lang="en-US" dirty="0">
                <a:solidFill>
                  <a:srgbClr val="777777"/>
                </a:solidFill>
                <a:latin typeface="inherit"/>
              </a:rPr>
              <a:t>)</a:t>
            </a:r>
            <a:endParaRPr lang="en-US" dirty="0">
              <a:solidFill>
                <a:srgbClr val="787878"/>
              </a:solidFill>
              <a:latin typeface="inherit"/>
            </a:endParaRPr>
          </a:p>
          <a:p>
            <a:pPr fontAlgn="base"/>
            <a:r>
              <a:rPr lang="en-US" dirty="0">
                <a:solidFill>
                  <a:srgbClr val="777777"/>
                </a:solidFill>
                <a:latin typeface="inherit"/>
              </a:rPr>
              <a:t>{</a:t>
            </a:r>
            <a:endParaRPr lang="en-US" dirty="0">
              <a:solidFill>
                <a:srgbClr val="787878"/>
              </a:solidFill>
              <a:latin typeface="inherit"/>
            </a:endParaRPr>
          </a:p>
          <a:p>
            <a:pPr fontAlgn="base"/>
            <a:r>
              <a:rPr lang="en-US" dirty="0">
                <a:solidFill>
                  <a:srgbClr val="000000"/>
                </a:solidFill>
                <a:latin typeface="inherit"/>
              </a:rPr>
              <a:t>statements</a:t>
            </a:r>
            <a:endParaRPr lang="en-US" dirty="0">
              <a:solidFill>
                <a:srgbClr val="787878"/>
              </a:solidFill>
              <a:latin typeface="inherit"/>
            </a:endParaRPr>
          </a:p>
          <a:p>
            <a:pPr fontAlgn="base"/>
            <a:r>
              <a:rPr lang="en-US" dirty="0">
                <a:solidFill>
                  <a:srgbClr val="777777"/>
                </a:solidFill>
                <a:latin typeface="inherit"/>
              </a:rPr>
              <a:t>}</a:t>
            </a:r>
            <a:endParaRPr lang="en-US" b="0" i="0" dirty="0">
              <a:solidFill>
                <a:srgbClr val="444444"/>
              </a:solidFill>
              <a:effectLst/>
              <a:latin typeface="inherit"/>
            </a:endParaRPr>
          </a:p>
        </p:txBody>
      </p:sp>
    </p:spTree>
    <p:extLst>
      <p:ext uri="{BB962C8B-B14F-4D97-AF65-F5344CB8AC3E}">
        <p14:creationId xmlns:p14="http://schemas.microsoft.com/office/powerpoint/2010/main" val="395162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6. Infinite </a:t>
            </a:r>
            <a:r>
              <a:rPr lang="en-US" dirty="0" smtClean="0"/>
              <a:t>Loop</a:t>
            </a:r>
            <a:endParaRPr lang="en-US" dirty="0"/>
          </a:p>
        </p:txBody>
      </p:sp>
      <p:sp>
        <p:nvSpPr>
          <p:cNvPr id="3" name="Content Placeholder 2"/>
          <p:cNvSpPr>
            <a:spLocks noGrp="1"/>
          </p:cNvSpPr>
          <p:nvPr>
            <p:ph idx="1"/>
          </p:nvPr>
        </p:nvSpPr>
        <p:spPr/>
        <p:txBody>
          <a:bodyPr/>
          <a:lstStyle/>
          <a:p>
            <a:pPr fontAlgn="base"/>
            <a:r>
              <a:rPr lang="en-US" dirty="0"/>
              <a:t>One of the most common mistakes programmers make while using loops is creating an infinite loop. This happens when we accidentally add a condition that always returns true. It is very important that you avoid them in your code, but I still want you to practice these loops. Try thinking of some situations where the condition is always true. Let me give you an example:</a:t>
            </a:r>
          </a:p>
          <a:p>
            <a:pPr marL="0" indent="0" fontAlgn="base">
              <a:buNone/>
            </a:pPr>
            <a:r>
              <a:rPr lang="en-US" dirty="0"/>
              <a:t>while(1){</a:t>
            </a:r>
          </a:p>
          <a:p>
            <a:pPr marL="0" indent="0" fontAlgn="base">
              <a:buNone/>
            </a:pPr>
            <a:r>
              <a:rPr lang="en-US" dirty="0"/>
              <a:t>//statements</a:t>
            </a:r>
          </a:p>
          <a:p>
            <a:pPr marL="0" indent="0" fontAlgn="base">
              <a:buNone/>
            </a:pPr>
            <a:r>
              <a:rPr lang="en-US" dirty="0"/>
              <a:t>}</a:t>
            </a:r>
          </a:p>
          <a:p>
            <a:endParaRPr lang="en-US" dirty="0"/>
          </a:p>
        </p:txBody>
      </p:sp>
    </p:spTree>
    <p:extLst>
      <p:ext uri="{BB962C8B-B14F-4D97-AF65-F5344CB8AC3E}">
        <p14:creationId xmlns:p14="http://schemas.microsoft.com/office/powerpoint/2010/main" val="61205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2"/>
          </p:nvPr>
        </p:nvSpPr>
        <p:spPr>
          <a:xfrm>
            <a:off x="839788" y="1804737"/>
            <a:ext cx="5157787" cy="4384926"/>
          </a:xfrm>
        </p:spPr>
        <p:txBody>
          <a:bodyPr>
            <a:normAutofit fontScale="92500"/>
          </a:bodyPr>
          <a:lstStyle/>
          <a:p>
            <a:r>
              <a:rPr lang="en-US" dirty="0"/>
              <a:t>Hello, world!</a:t>
            </a:r>
          </a:p>
          <a:p>
            <a:r>
              <a:rPr lang="en-US" dirty="0"/>
              <a:t>Code structure</a:t>
            </a:r>
          </a:p>
          <a:p>
            <a:r>
              <a:rPr lang="en-US" dirty="0"/>
              <a:t>The modern mode, "use strict"</a:t>
            </a:r>
          </a:p>
          <a:p>
            <a:r>
              <a:rPr lang="en-US" dirty="0"/>
              <a:t>Variables</a:t>
            </a:r>
          </a:p>
          <a:p>
            <a:r>
              <a:rPr lang="en-US" dirty="0"/>
              <a:t>Data types</a:t>
            </a:r>
          </a:p>
          <a:p>
            <a:r>
              <a:rPr lang="en-US" dirty="0"/>
              <a:t>Type Conversions</a:t>
            </a:r>
          </a:p>
          <a:p>
            <a:r>
              <a:rPr lang="en-US" dirty="0"/>
              <a:t>Operators</a:t>
            </a:r>
          </a:p>
          <a:p>
            <a:r>
              <a:rPr lang="en-US" dirty="0" smtClean="0"/>
              <a:t>Comparisons</a:t>
            </a:r>
          </a:p>
          <a:p>
            <a:r>
              <a:rPr lang="en-US" dirty="0"/>
              <a:t>Interaction: alert, prompt, confirm</a:t>
            </a:r>
          </a:p>
          <a:p>
            <a:endParaRPr lang="en-US" dirty="0"/>
          </a:p>
          <a:p>
            <a:endParaRPr lang="en-US" dirty="0" smtClean="0"/>
          </a:p>
          <a:p>
            <a:endParaRPr lang="en-US" dirty="0"/>
          </a:p>
        </p:txBody>
      </p:sp>
      <p:sp>
        <p:nvSpPr>
          <p:cNvPr id="7" name="Content Placeholder 6"/>
          <p:cNvSpPr>
            <a:spLocks noGrp="1"/>
          </p:cNvSpPr>
          <p:nvPr>
            <p:ph sz="quarter" idx="4"/>
          </p:nvPr>
        </p:nvSpPr>
        <p:spPr>
          <a:xfrm>
            <a:off x="6172200" y="1804737"/>
            <a:ext cx="5183188" cy="4384926"/>
          </a:xfrm>
        </p:spPr>
        <p:txBody>
          <a:bodyPr/>
          <a:lstStyle/>
          <a:p>
            <a:r>
              <a:rPr lang="en-US" dirty="0"/>
              <a:t>Conditional operators: if, '?'</a:t>
            </a:r>
          </a:p>
          <a:p>
            <a:r>
              <a:rPr lang="en-US" dirty="0"/>
              <a:t>Logical operators</a:t>
            </a:r>
          </a:p>
          <a:p>
            <a:r>
              <a:rPr lang="en-US" dirty="0"/>
              <a:t>Loops: while and for</a:t>
            </a:r>
          </a:p>
          <a:p>
            <a:r>
              <a:rPr lang="en-US" dirty="0"/>
              <a:t>The "switch" statement</a:t>
            </a:r>
          </a:p>
          <a:p>
            <a:r>
              <a:rPr lang="en-US" dirty="0"/>
              <a:t>Functions</a:t>
            </a:r>
          </a:p>
          <a:p>
            <a:r>
              <a:rPr lang="en-US" dirty="0"/>
              <a:t>Function expressions</a:t>
            </a:r>
          </a:p>
          <a:p>
            <a:r>
              <a:rPr lang="en-US" dirty="0"/>
              <a:t>Arrow functions, the basics</a:t>
            </a:r>
          </a:p>
          <a:p>
            <a:r>
              <a:rPr lang="en-US" dirty="0"/>
              <a:t>JavaScript specials</a:t>
            </a:r>
          </a:p>
          <a:p>
            <a:endParaRPr lang="en-US" dirty="0"/>
          </a:p>
        </p:txBody>
      </p:sp>
    </p:spTree>
    <p:extLst>
      <p:ext uri="{BB962C8B-B14F-4D97-AF65-F5344CB8AC3E}">
        <p14:creationId xmlns:p14="http://schemas.microsoft.com/office/powerpoint/2010/main" val="86875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JavaScript </a:t>
            </a:r>
            <a:r>
              <a:rPr lang="en-US" dirty="0" smtClean="0"/>
              <a:t>Objects</a:t>
            </a:r>
            <a:endParaRPr lang="en-US" dirty="0"/>
          </a:p>
        </p:txBody>
      </p:sp>
      <p:sp>
        <p:nvSpPr>
          <p:cNvPr id="8" name="Content Placeholder 7"/>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In JavaScript, almost "everything" is an object.</a:t>
            </a:r>
            <a:endParaRPr lang="en-US" sz="3200" dirty="0"/>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Booleans can be objects (if defined with the </a:t>
            </a:r>
            <a:r>
              <a:rPr lang="en-US" dirty="0">
                <a:solidFill>
                  <a:srgbClr val="DC143C"/>
                </a:solidFill>
                <a:latin typeface="Consolas" panose="020B0609020204030204" pitchFamily="49" charset="0"/>
              </a:rPr>
              <a:t>new</a:t>
            </a:r>
            <a:r>
              <a:rPr lang="en-US" dirty="0">
                <a:solidFill>
                  <a:srgbClr val="000000"/>
                </a:solidFill>
                <a:latin typeface="Verdana" panose="020B0604030504040204" pitchFamily="34" charset="0"/>
              </a:rPr>
              <a:t> keyword)</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Numbers can be objects (if defined with the </a:t>
            </a:r>
            <a:r>
              <a:rPr lang="en-US" dirty="0">
                <a:solidFill>
                  <a:srgbClr val="DC143C"/>
                </a:solidFill>
                <a:latin typeface="Consolas" panose="020B0609020204030204" pitchFamily="49" charset="0"/>
              </a:rPr>
              <a:t>new</a:t>
            </a:r>
            <a:r>
              <a:rPr lang="en-US" dirty="0">
                <a:solidFill>
                  <a:srgbClr val="000000"/>
                </a:solidFill>
                <a:latin typeface="Verdana" panose="020B0604030504040204" pitchFamily="34" charset="0"/>
              </a:rPr>
              <a:t> keyword)</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Strings can be objects (if defined with the </a:t>
            </a:r>
            <a:r>
              <a:rPr lang="en-US" dirty="0">
                <a:solidFill>
                  <a:srgbClr val="DC143C"/>
                </a:solidFill>
                <a:latin typeface="Consolas" panose="020B0609020204030204" pitchFamily="49" charset="0"/>
              </a:rPr>
              <a:t>new</a:t>
            </a:r>
            <a:r>
              <a:rPr lang="en-US" dirty="0">
                <a:solidFill>
                  <a:srgbClr val="000000"/>
                </a:solidFill>
                <a:latin typeface="Verdana" panose="020B0604030504040204" pitchFamily="34" charset="0"/>
              </a:rPr>
              <a:t> keyword)</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Dates are always objects</a:t>
            </a:r>
          </a:p>
          <a:p>
            <a:pPr marL="0" lvl="0" indent="0" eaLnBrk="0" fontAlgn="base" hangingPunct="0">
              <a:lnSpc>
                <a:spcPct val="100000"/>
              </a:lnSpc>
              <a:spcBef>
                <a:spcPct val="0"/>
              </a:spcBef>
              <a:spcAft>
                <a:spcPct val="0"/>
              </a:spcAft>
              <a:buFontTx/>
              <a:buChar char="•"/>
            </a:pPr>
            <a:r>
              <a:rPr lang="en-US" dirty="0" err="1">
                <a:solidFill>
                  <a:srgbClr val="000000"/>
                </a:solidFill>
                <a:latin typeface="Verdana" panose="020B0604030504040204" pitchFamily="34" charset="0"/>
              </a:rPr>
              <a:t>Maths</a:t>
            </a:r>
            <a:r>
              <a:rPr lang="en-US" dirty="0">
                <a:solidFill>
                  <a:srgbClr val="000000"/>
                </a:solidFill>
                <a:latin typeface="Verdana" panose="020B0604030504040204" pitchFamily="34" charset="0"/>
              </a:rPr>
              <a:t> are always objects</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Regular expressions are always objects</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Arrays are always objects</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Functions are always objects</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Objects are always objects</a:t>
            </a:r>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All JavaScript values, except primitives, are objects.</a:t>
            </a:r>
            <a:endParaRPr 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18034425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dirty="0">
                <a:solidFill>
                  <a:srgbClr val="000000"/>
                </a:solidFill>
                <a:latin typeface="Segoe UI" panose="020B0502040204020203" pitchFamily="34" charset="0"/>
                <a:cs typeface="Segoe UI" panose="020B0502040204020203" pitchFamily="34" charset="0"/>
              </a:rPr>
              <a:t>JavaScript Primitives</a:t>
            </a:r>
            <a:br>
              <a:rPr lang="en-US" dirty="0">
                <a:solidFill>
                  <a:srgbClr val="000000"/>
                </a:solidFill>
                <a:latin typeface="Segoe UI" panose="020B0502040204020203" pitchFamily="34" charset="0"/>
                <a:cs typeface="Segoe UI" panose="020B0502040204020203" pitchFamily="34" charset="0"/>
              </a:rPr>
            </a:br>
            <a:endParaRPr lang="en-US" dirty="0"/>
          </a:p>
        </p:txBody>
      </p:sp>
      <p:sp>
        <p:nvSpPr>
          <p:cNvPr id="3" name="Content Placeholder 2"/>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A </a:t>
            </a:r>
            <a:r>
              <a:rPr lang="en-US" b="1" dirty="0">
                <a:solidFill>
                  <a:srgbClr val="000000"/>
                </a:solidFill>
                <a:latin typeface="Verdana" panose="020B0604030504040204" pitchFamily="34" charset="0"/>
              </a:rPr>
              <a:t>primitive value</a:t>
            </a:r>
            <a:r>
              <a:rPr lang="en-US" dirty="0">
                <a:solidFill>
                  <a:srgbClr val="000000"/>
                </a:solidFill>
                <a:latin typeface="Verdana" panose="020B0604030504040204" pitchFamily="34" charset="0"/>
              </a:rPr>
              <a:t> is a value that has no properties or methods.</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A </a:t>
            </a:r>
            <a:r>
              <a:rPr lang="en-US" b="1" dirty="0">
                <a:solidFill>
                  <a:srgbClr val="000000"/>
                </a:solidFill>
                <a:latin typeface="Verdana" panose="020B0604030504040204" pitchFamily="34" charset="0"/>
              </a:rPr>
              <a:t>primitive data type</a:t>
            </a:r>
            <a:r>
              <a:rPr lang="en-US" dirty="0">
                <a:solidFill>
                  <a:srgbClr val="000000"/>
                </a:solidFill>
                <a:latin typeface="Verdana" panose="020B0604030504040204" pitchFamily="34" charset="0"/>
              </a:rPr>
              <a:t> is data that has a primitive value.</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JavaScript defines 5 types of primitive data types:</a:t>
            </a:r>
            <a:endParaRPr lang="en-US" sz="3200" dirty="0"/>
          </a:p>
          <a:p>
            <a:pPr marL="0" lvl="0" indent="0" eaLnBrk="0" fontAlgn="base" hangingPunct="0">
              <a:lnSpc>
                <a:spcPct val="100000"/>
              </a:lnSpc>
              <a:spcBef>
                <a:spcPct val="0"/>
              </a:spcBef>
              <a:spcAft>
                <a:spcPct val="0"/>
              </a:spcAft>
              <a:buFontTx/>
              <a:buChar char="•"/>
            </a:pPr>
            <a:r>
              <a:rPr lang="en-US" dirty="0">
                <a:solidFill>
                  <a:srgbClr val="DC143C"/>
                </a:solidFill>
                <a:latin typeface="Consolas" panose="020B0609020204030204" pitchFamily="49" charset="0"/>
              </a:rPr>
              <a:t>string</a:t>
            </a:r>
            <a:endParaRPr 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dirty="0">
                <a:solidFill>
                  <a:srgbClr val="DC143C"/>
                </a:solidFill>
                <a:latin typeface="Consolas" panose="020B0609020204030204" pitchFamily="49" charset="0"/>
              </a:rPr>
              <a:t>number</a:t>
            </a:r>
            <a:endParaRPr 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dirty="0" err="1">
                <a:solidFill>
                  <a:srgbClr val="DC143C"/>
                </a:solidFill>
                <a:latin typeface="Consolas" panose="020B0609020204030204" pitchFamily="49" charset="0"/>
              </a:rPr>
              <a:t>boolean</a:t>
            </a:r>
            <a:endParaRPr 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dirty="0">
                <a:solidFill>
                  <a:srgbClr val="DC143C"/>
                </a:solidFill>
                <a:latin typeface="Consolas" panose="020B0609020204030204" pitchFamily="49" charset="0"/>
              </a:rPr>
              <a:t>null</a:t>
            </a:r>
            <a:endParaRPr 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dirty="0">
                <a:solidFill>
                  <a:srgbClr val="DC143C"/>
                </a:solidFill>
                <a:latin typeface="Consolas" panose="020B0609020204030204" pitchFamily="49" charset="0"/>
              </a:rPr>
              <a:t>undefined</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973634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dirty="0">
                <a:solidFill>
                  <a:srgbClr val="000000"/>
                </a:solidFill>
                <a:latin typeface="Segoe UI" panose="020B0502040204020203" pitchFamily="34" charset="0"/>
                <a:cs typeface="Segoe UI" panose="020B0502040204020203" pitchFamily="34" charset="0"/>
              </a:rPr>
              <a:t>Creating a JavaScript Object</a:t>
            </a:r>
            <a:br>
              <a:rPr lang="en-US" dirty="0">
                <a:solidFill>
                  <a:srgbClr val="000000"/>
                </a:solidFill>
                <a:latin typeface="Segoe UI" panose="020B0502040204020203" pitchFamily="34" charset="0"/>
                <a:cs typeface="Segoe UI" panose="020B0502040204020203" pitchFamily="34" charset="0"/>
              </a:rPr>
            </a:b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With JavaScript, you can define and create your own objects.</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There are different ways to create new objects:</a:t>
            </a:r>
            <a:endParaRPr lang="en-US" sz="3200" dirty="0"/>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Create a single object, using an object literal.</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Create a single object, with the keyword </a:t>
            </a:r>
            <a:r>
              <a:rPr lang="en-US" dirty="0">
                <a:solidFill>
                  <a:srgbClr val="DC143C"/>
                </a:solidFill>
                <a:latin typeface="Consolas" panose="020B0609020204030204" pitchFamily="49" charset="0"/>
              </a:rPr>
              <a:t>new</a:t>
            </a:r>
            <a:r>
              <a:rPr lang="en-US" dirty="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Define an object constructor, and then create objects of the constructed type.</a:t>
            </a:r>
          </a:p>
          <a:p>
            <a:pPr marL="0" lvl="0" indent="0" eaLnBrk="0" fontAlgn="base" hangingPunct="0">
              <a:lnSpc>
                <a:spcPct val="100000"/>
              </a:lnSpc>
              <a:spcBef>
                <a:spcPct val="0"/>
              </a:spcBef>
              <a:spcAft>
                <a:spcPct val="0"/>
              </a:spcAft>
              <a:buFontTx/>
              <a:buChar char="•"/>
            </a:pPr>
            <a:r>
              <a:rPr lang="en-US" dirty="0">
                <a:solidFill>
                  <a:srgbClr val="000000"/>
                </a:solidFill>
                <a:latin typeface="Verdana" panose="020B0604030504040204" pitchFamily="34" charset="0"/>
              </a:rPr>
              <a:t>Create an object using </a:t>
            </a:r>
            <a:r>
              <a:rPr lang="en-US" dirty="0" err="1">
                <a:solidFill>
                  <a:srgbClr val="DC143C"/>
                </a:solidFill>
                <a:latin typeface="Consolas" panose="020B0609020204030204" pitchFamily="49" charset="0"/>
              </a:rPr>
              <a:t>Object.create</a:t>
            </a:r>
            <a:r>
              <a:rPr lang="en-US" dirty="0">
                <a:solidFill>
                  <a:srgbClr val="DC143C"/>
                </a:solidFill>
                <a:latin typeface="Consolas" panose="020B0609020204030204" pitchFamily="49" charset="0"/>
              </a:rPr>
              <a:t>()</a:t>
            </a:r>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1300372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Using an Object </a:t>
            </a:r>
            <a:r>
              <a:rPr lang="en-US" dirty="0" smtClean="0"/>
              <a:t>Literal</a:t>
            </a:r>
            <a:endParaRPr lang="en-US" dirty="0"/>
          </a:p>
        </p:txBody>
      </p:sp>
      <p:sp>
        <p:nvSpPr>
          <p:cNvPr id="8" name="Content Placeholder 7"/>
          <p:cNvSpPr>
            <a:spLocks noGrp="1"/>
          </p:cNvSpPr>
          <p:nvPr>
            <p:ph idx="1"/>
          </p:nvPr>
        </p:nvSpPr>
        <p:spPr/>
        <p:txBody>
          <a:bodyPr/>
          <a:lstStyle/>
          <a:p>
            <a:r>
              <a:rPr lang="en-US" dirty="0"/>
              <a:t>This is the easiest way to create a JavaScript Object.</a:t>
            </a:r>
          </a:p>
          <a:p>
            <a:r>
              <a:rPr lang="en-US" dirty="0"/>
              <a:t>Using an object literal, you both define and create an object in one statement.</a:t>
            </a:r>
          </a:p>
          <a:p>
            <a:r>
              <a:rPr lang="en-US" dirty="0"/>
              <a:t>An object literal is a list of </a:t>
            </a:r>
            <a:r>
              <a:rPr lang="en-US" dirty="0" err="1"/>
              <a:t>name:value</a:t>
            </a:r>
            <a:r>
              <a:rPr lang="en-US" dirty="0"/>
              <a:t> pairs (like age:50) inside curly braces {}.</a:t>
            </a:r>
          </a:p>
          <a:p>
            <a:r>
              <a:rPr lang="en-US" dirty="0"/>
              <a:t>The following example creates a new JavaScript object with four properties:</a:t>
            </a:r>
          </a:p>
          <a:p>
            <a:r>
              <a:rPr lang="en-US" dirty="0" err="1" smtClean="0"/>
              <a:t>const</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p>
        </p:txBody>
      </p:sp>
    </p:spTree>
    <p:extLst>
      <p:ext uri="{BB962C8B-B14F-4D97-AF65-F5344CB8AC3E}">
        <p14:creationId xmlns:p14="http://schemas.microsoft.com/office/powerpoint/2010/main" val="1941781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92500" lnSpcReduction="10000"/>
          </a:bodyPr>
          <a:lstStyle/>
          <a:p>
            <a:r>
              <a:rPr lang="en-US" dirty="0"/>
              <a:t>Today, JavaScript can execute not only in the browser, but also on the server, or actually on any device that has a special program called the JavaScript engine.</a:t>
            </a:r>
          </a:p>
          <a:p>
            <a:r>
              <a:rPr lang="en-US" dirty="0"/>
              <a:t>The browser has an embedded engine sometimes called a “JavaScript virtual machine”.</a:t>
            </a:r>
          </a:p>
          <a:p>
            <a:r>
              <a:rPr lang="en-US" dirty="0"/>
              <a:t>Different engines have different “codenames”. For example:</a:t>
            </a:r>
          </a:p>
          <a:p>
            <a:r>
              <a:rPr lang="en-US" dirty="0"/>
              <a:t>V8 – in Chrome and Opera.</a:t>
            </a:r>
          </a:p>
          <a:p>
            <a:r>
              <a:rPr lang="en-US" dirty="0"/>
              <a:t>SpiderMonkey – in Firefox.</a:t>
            </a:r>
          </a:p>
          <a:p>
            <a:r>
              <a:rPr lang="en-US" dirty="0"/>
              <a:t>…There are other codenames like “Trident” and “Chakra” for different versions of IE, “</a:t>
            </a:r>
            <a:r>
              <a:rPr lang="en-US" dirty="0" err="1"/>
              <a:t>ChakraCore</a:t>
            </a:r>
            <a:r>
              <a:rPr lang="en-US" dirty="0"/>
              <a:t>” for Microsoft Edge, “Nitro” and “</a:t>
            </a:r>
            <a:r>
              <a:rPr lang="en-US" dirty="0" err="1"/>
              <a:t>SquirrelFish</a:t>
            </a:r>
            <a:r>
              <a:rPr lang="en-US" dirty="0"/>
              <a:t>” for Safari, etc.</a:t>
            </a:r>
          </a:p>
          <a:p>
            <a:r>
              <a:rPr lang="en-US" dirty="0"/>
              <a:t>The terms above are good to remember because they are used in developer articles on the internet. We’ll use them too. For instance, if “a feature X is supported by V8”, then it probably works in Chrome and Opera.</a:t>
            </a:r>
          </a:p>
          <a:p>
            <a:endParaRPr lang="en-US" dirty="0"/>
          </a:p>
        </p:txBody>
      </p:sp>
    </p:spTree>
    <p:extLst>
      <p:ext uri="{BB962C8B-B14F-4D97-AF65-F5344CB8AC3E}">
        <p14:creationId xmlns:p14="http://schemas.microsoft.com/office/powerpoint/2010/main" val="3958192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Using the JavaScript Keyword </a:t>
            </a:r>
            <a:r>
              <a:rPr lang="en-US" dirty="0" smtClean="0"/>
              <a:t>new</a:t>
            </a:r>
            <a:endParaRPr lang="en-US" dirty="0"/>
          </a:p>
        </p:txBody>
      </p:sp>
      <p:sp>
        <p:nvSpPr>
          <p:cNvPr id="8" name="Content Placeholder 7"/>
          <p:cNvSpPr>
            <a:spLocks noGrp="1"/>
          </p:cNvSpPr>
          <p:nvPr>
            <p:ph idx="1"/>
          </p:nvPr>
        </p:nvSpPr>
        <p:spPr/>
        <p:txBody>
          <a:bodyPr/>
          <a:lstStyle/>
          <a:p>
            <a:r>
              <a:rPr lang="en-US" dirty="0" err="1"/>
              <a:t>const</a:t>
            </a:r>
            <a:r>
              <a:rPr lang="en-US" dirty="0"/>
              <a:t> person = new Object();</a:t>
            </a:r>
            <a:br>
              <a:rPr lang="en-US" dirty="0"/>
            </a:br>
            <a:r>
              <a:rPr lang="en-US" dirty="0" err="1"/>
              <a:t>person.firstName</a:t>
            </a:r>
            <a:r>
              <a:rPr lang="en-US" dirty="0"/>
              <a:t> = "John";</a:t>
            </a:r>
            <a:br>
              <a:rPr lang="en-US" dirty="0"/>
            </a:br>
            <a:r>
              <a:rPr lang="en-US" dirty="0" err="1"/>
              <a:t>person.lastName</a:t>
            </a:r>
            <a:r>
              <a:rPr lang="en-US" dirty="0"/>
              <a:t> = "Doe";</a:t>
            </a:r>
            <a:br>
              <a:rPr lang="en-US" dirty="0"/>
            </a:br>
            <a:r>
              <a:rPr lang="en-US" dirty="0" err="1"/>
              <a:t>person.age</a:t>
            </a:r>
            <a:r>
              <a:rPr lang="en-US" dirty="0"/>
              <a:t> = 50;</a:t>
            </a:r>
            <a:br>
              <a:rPr lang="en-US" dirty="0"/>
            </a:br>
            <a:r>
              <a:rPr lang="en-US" dirty="0" err="1"/>
              <a:t>person.eyeColor</a:t>
            </a:r>
            <a:r>
              <a:rPr lang="en-US" dirty="0"/>
              <a:t> = "blue";</a:t>
            </a:r>
          </a:p>
        </p:txBody>
      </p:sp>
    </p:spTree>
    <p:extLst>
      <p:ext uri="{BB962C8B-B14F-4D97-AF65-F5344CB8AC3E}">
        <p14:creationId xmlns:p14="http://schemas.microsoft.com/office/powerpoint/2010/main" val="3573095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JavaScript </a:t>
            </a:r>
            <a:r>
              <a:rPr lang="en-US" dirty="0" smtClean="0"/>
              <a:t>Properties</a:t>
            </a:r>
            <a:endParaRPr lang="en-US" dirty="0"/>
          </a:p>
        </p:txBody>
      </p:sp>
      <p:sp>
        <p:nvSpPr>
          <p:cNvPr id="8" name="Content Placeholder 7"/>
          <p:cNvSpPr>
            <a:spLocks noGrp="1"/>
          </p:cNvSpPr>
          <p:nvPr>
            <p:ph idx="1"/>
          </p:nvPr>
        </p:nvSpPr>
        <p:spPr/>
        <p:txBody>
          <a:bodyPr/>
          <a:lstStyle/>
          <a:p>
            <a:r>
              <a:rPr lang="en-US" dirty="0"/>
              <a:t>Accessing JavaScript Properties</a:t>
            </a:r>
          </a:p>
          <a:p>
            <a:pPr marL="0" indent="0">
              <a:buNone/>
            </a:pPr>
            <a:r>
              <a:rPr lang="en-US" dirty="0" smtClean="0"/>
              <a:t>	The </a:t>
            </a:r>
            <a:r>
              <a:rPr lang="en-US" dirty="0"/>
              <a:t>syntax for accessing the property of an object is:</a:t>
            </a:r>
          </a:p>
          <a:p>
            <a:r>
              <a:rPr lang="en-US" i="1" dirty="0" err="1"/>
              <a:t>objectName.property</a:t>
            </a:r>
            <a:r>
              <a:rPr lang="en-US" i="1" dirty="0"/>
              <a:t>      </a:t>
            </a:r>
            <a:r>
              <a:rPr lang="en-US" dirty="0"/>
              <a:t>// </a:t>
            </a:r>
            <a:r>
              <a:rPr lang="en-US" dirty="0" err="1"/>
              <a:t>person.age</a:t>
            </a:r>
            <a:endParaRPr lang="en-US" dirty="0"/>
          </a:p>
          <a:p>
            <a:pPr marL="0" indent="0">
              <a:buNone/>
            </a:pPr>
            <a:r>
              <a:rPr lang="en-US" dirty="0" smtClean="0"/>
              <a:t>	or</a:t>
            </a:r>
            <a:endParaRPr lang="en-US" dirty="0"/>
          </a:p>
          <a:p>
            <a:r>
              <a:rPr lang="en-US" i="1" dirty="0" err="1"/>
              <a:t>objectName</a:t>
            </a:r>
            <a:r>
              <a:rPr lang="en-US" dirty="0"/>
              <a:t>["</a:t>
            </a:r>
            <a:r>
              <a:rPr lang="en-US" i="1" dirty="0"/>
              <a:t>property</a:t>
            </a:r>
            <a:r>
              <a:rPr lang="en-US" dirty="0"/>
              <a:t>"]   // person["age"]</a:t>
            </a:r>
          </a:p>
          <a:p>
            <a:pPr marL="0" indent="0">
              <a:buNone/>
            </a:pPr>
            <a:r>
              <a:rPr lang="en-US" dirty="0" smtClean="0"/>
              <a:t>	or</a:t>
            </a:r>
            <a:endParaRPr lang="en-US" dirty="0"/>
          </a:p>
          <a:p>
            <a:r>
              <a:rPr lang="en-US" i="1" dirty="0" err="1"/>
              <a:t>objectName</a:t>
            </a:r>
            <a:r>
              <a:rPr lang="en-US" dirty="0"/>
              <a:t>[</a:t>
            </a:r>
            <a:r>
              <a:rPr lang="en-US" i="1" dirty="0"/>
              <a:t>expression</a:t>
            </a:r>
            <a:r>
              <a:rPr lang="en-US" dirty="0"/>
              <a:t>]   // x = "age"; person[x]</a:t>
            </a:r>
          </a:p>
          <a:p>
            <a:r>
              <a:rPr lang="en-US" dirty="0"/>
              <a:t>The expression must evaluate to a property name.</a:t>
            </a:r>
          </a:p>
          <a:p>
            <a:endParaRPr lang="en-US" dirty="0"/>
          </a:p>
        </p:txBody>
      </p:sp>
    </p:spTree>
    <p:extLst>
      <p:ext uri="{BB962C8B-B14F-4D97-AF65-F5344CB8AC3E}">
        <p14:creationId xmlns:p14="http://schemas.microsoft.com/office/powerpoint/2010/main" val="40544689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JavaScript Object </a:t>
            </a:r>
            <a:r>
              <a:rPr lang="en-US" dirty="0" smtClean="0"/>
              <a:t>Constructors</a:t>
            </a:r>
            <a:endParaRPr lang="en-US" dirty="0"/>
          </a:p>
        </p:txBody>
      </p:sp>
      <p:sp>
        <p:nvSpPr>
          <p:cNvPr id="8" name="Content Placeholder 7"/>
          <p:cNvSpPr>
            <a:spLocks noGrp="1"/>
          </p:cNvSpPr>
          <p:nvPr>
            <p:ph idx="1"/>
          </p:nvPr>
        </p:nvSpPr>
        <p:spPr/>
        <p:txBody>
          <a:bodyPr/>
          <a:lstStyle/>
          <a:p>
            <a:r>
              <a:rPr lang="en-US" dirty="0"/>
              <a:t>function Person(first, last, age, eye) {</a:t>
            </a:r>
            <a:br>
              <a:rPr lang="en-US" dirty="0"/>
            </a:br>
            <a:r>
              <a:rPr lang="en-US" dirty="0"/>
              <a:t>  </a:t>
            </a:r>
            <a:r>
              <a:rPr lang="en-US" dirty="0" err="1"/>
              <a:t>this.firstName</a:t>
            </a:r>
            <a:r>
              <a:rPr lang="en-US" dirty="0"/>
              <a:t> = first;</a:t>
            </a:r>
            <a:br>
              <a:rPr lang="en-US" dirty="0"/>
            </a:br>
            <a:r>
              <a:rPr lang="en-US" dirty="0"/>
              <a:t>  </a:t>
            </a:r>
            <a:r>
              <a:rPr lang="en-US" dirty="0" err="1"/>
              <a:t>this.lastName</a:t>
            </a:r>
            <a:r>
              <a:rPr lang="en-US" dirty="0"/>
              <a:t> = last;</a:t>
            </a:r>
            <a:br>
              <a:rPr lang="en-US" dirty="0"/>
            </a:br>
            <a:r>
              <a:rPr lang="en-US" dirty="0"/>
              <a:t>  </a:t>
            </a:r>
            <a:r>
              <a:rPr lang="en-US" dirty="0" err="1"/>
              <a:t>this.age</a:t>
            </a:r>
            <a:r>
              <a:rPr lang="en-US" dirty="0"/>
              <a:t> = age;</a:t>
            </a:r>
            <a:br>
              <a:rPr lang="en-US" dirty="0"/>
            </a:br>
            <a:r>
              <a:rPr lang="en-US" dirty="0"/>
              <a:t>  </a:t>
            </a:r>
            <a:r>
              <a:rPr lang="en-US" dirty="0" err="1"/>
              <a:t>this.eyeColor</a:t>
            </a:r>
            <a:r>
              <a:rPr lang="en-US" dirty="0"/>
              <a:t> = eye;</a:t>
            </a:r>
            <a:br>
              <a:rPr lang="en-US" dirty="0"/>
            </a:br>
            <a:r>
              <a:rPr lang="en-US" dirty="0"/>
              <a:t>}</a:t>
            </a:r>
          </a:p>
        </p:txBody>
      </p:sp>
    </p:spTree>
    <p:extLst>
      <p:ext uri="{BB962C8B-B14F-4D97-AF65-F5344CB8AC3E}">
        <p14:creationId xmlns:p14="http://schemas.microsoft.com/office/powerpoint/2010/main" val="3780676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Object Types (Blueprints) (Classes</a:t>
            </a:r>
            <a:r>
              <a:rPr lang="en-US" dirty="0" smtClean="0"/>
              <a:t>)</a:t>
            </a:r>
            <a:endParaRPr lang="en-US" dirty="0"/>
          </a:p>
        </p:txBody>
      </p:sp>
      <p:sp>
        <p:nvSpPr>
          <p:cNvPr id="8" name="Content Placeholder 7"/>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The examples from the previous chapters are limited. They only create single objects.</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Sometimes we need a "</a:t>
            </a:r>
            <a:r>
              <a:rPr lang="en-US" b="1" dirty="0">
                <a:solidFill>
                  <a:srgbClr val="000000"/>
                </a:solidFill>
                <a:latin typeface="Verdana" panose="020B0604030504040204" pitchFamily="34" charset="0"/>
              </a:rPr>
              <a:t>blueprint</a:t>
            </a:r>
            <a:r>
              <a:rPr lang="en-US" dirty="0">
                <a:solidFill>
                  <a:srgbClr val="000000"/>
                </a:solidFill>
                <a:latin typeface="Verdana" panose="020B0604030504040204" pitchFamily="34" charset="0"/>
              </a:rPr>
              <a:t>" for creating many objects of the same "type".</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The way to create an "object type", is to use an </a:t>
            </a:r>
            <a:r>
              <a:rPr lang="en-US" b="1" dirty="0">
                <a:solidFill>
                  <a:srgbClr val="000000"/>
                </a:solidFill>
                <a:latin typeface="Verdana" panose="020B0604030504040204" pitchFamily="34" charset="0"/>
              </a:rPr>
              <a:t>object constructor function</a:t>
            </a:r>
            <a:r>
              <a:rPr lang="en-US" dirty="0">
                <a:solidFill>
                  <a:srgbClr val="000000"/>
                </a:solidFill>
                <a:latin typeface="Verdana" panose="020B0604030504040204" pitchFamily="34" charset="0"/>
              </a:rPr>
              <a:t>.</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In the example above, </a:t>
            </a:r>
            <a:r>
              <a:rPr lang="en-US" dirty="0">
                <a:solidFill>
                  <a:srgbClr val="DC143C"/>
                </a:solidFill>
                <a:latin typeface="Consolas" panose="020B0609020204030204" pitchFamily="49" charset="0"/>
              </a:rPr>
              <a:t>function Person()</a:t>
            </a:r>
            <a:r>
              <a:rPr lang="en-US" dirty="0">
                <a:solidFill>
                  <a:srgbClr val="000000"/>
                </a:solidFill>
                <a:latin typeface="Verdana" panose="020B0604030504040204" pitchFamily="34" charset="0"/>
              </a:rPr>
              <a:t> is an object constructor function.</a:t>
            </a:r>
            <a:endParaRPr lang="en-US" sz="3200" dirty="0"/>
          </a:p>
          <a:p>
            <a:pPr marL="0" lvl="0" indent="0" eaLnBrk="0" fontAlgn="base" hangingPunct="0">
              <a:lnSpc>
                <a:spcPct val="100000"/>
              </a:lnSpc>
              <a:spcBef>
                <a:spcPct val="0"/>
              </a:spcBef>
              <a:spcAft>
                <a:spcPct val="0"/>
              </a:spcAft>
              <a:buNone/>
            </a:pPr>
            <a:r>
              <a:rPr lang="en-US" dirty="0">
                <a:solidFill>
                  <a:srgbClr val="000000"/>
                </a:solidFill>
                <a:latin typeface="Verdana" panose="020B0604030504040204" pitchFamily="34" charset="0"/>
              </a:rPr>
              <a:t>Objects of the same type are created by calling the constructor function with the </a:t>
            </a:r>
            <a:r>
              <a:rPr lang="en-US" dirty="0">
                <a:solidFill>
                  <a:srgbClr val="DC143C"/>
                </a:solidFill>
                <a:latin typeface="Consolas" panose="020B0609020204030204" pitchFamily="49" charset="0"/>
              </a:rPr>
              <a:t>new</a:t>
            </a:r>
            <a:r>
              <a:rPr lang="en-US" dirty="0">
                <a:solidFill>
                  <a:srgbClr val="000000"/>
                </a:solidFill>
                <a:latin typeface="Verdana" panose="020B0604030504040204" pitchFamily="34" charset="0"/>
              </a:rPr>
              <a:t> keyword</a:t>
            </a:r>
            <a:r>
              <a:rPr lang="en-US" dirty="0" smtClean="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None/>
            </a:pPr>
            <a:endParaRPr 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endParaRPr lang="en-US" dirty="0" smtClean="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dirty="0" err="1"/>
              <a:t>const</a:t>
            </a:r>
            <a:r>
              <a:rPr lang="en-US" dirty="0"/>
              <a:t> </a:t>
            </a:r>
            <a:r>
              <a:rPr lang="en-US" dirty="0" err="1"/>
              <a:t>myFather</a:t>
            </a:r>
            <a:r>
              <a:rPr lang="en-US" dirty="0"/>
              <a:t> = new Person("John", "Doe", 50, "blue");</a:t>
            </a:r>
            <a:br>
              <a:rPr lang="en-US" dirty="0"/>
            </a:br>
            <a:r>
              <a:rPr lang="en-US" dirty="0" err="1"/>
              <a:t>const</a:t>
            </a:r>
            <a:r>
              <a:rPr lang="en-US" dirty="0"/>
              <a:t> </a:t>
            </a:r>
            <a:r>
              <a:rPr lang="en-US" dirty="0" err="1"/>
              <a:t>myMother</a:t>
            </a:r>
            <a:r>
              <a:rPr lang="en-US" dirty="0"/>
              <a:t> = new Person("Sally", "Rally", 48, "green");</a:t>
            </a:r>
          </a:p>
        </p:txBody>
      </p:sp>
    </p:spTree>
    <p:extLst>
      <p:ext uri="{BB962C8B-B14F-4D97-AF65-F5344CB8AC3E}">
        <p14:creationId xmlns:p14="http://schemas.microsoft.com/office/powerpoint/2010/main" val="17816506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 </a:t>
            </a:r>
            <a:r>
              <a:rPr lang="en-US" dirty="0" err="1" smtClean="0"/>
              <a:t>Prototpye</a:t>
            </a:r>
            <a:endParaRPr lang="en-US" dirty="0"/>
          </a:p>
        </p:txBody>
      </p:sp>
      <p:sp>
        <p:nvSpPr>
          <p:cNvPr id="8" name="Content Placeholder 7"/>
          <p:cNvSpPr>
            <a:spLocks noGrp="1"/>
          </p:cNvSpPr>
          <p:nvPr>
            <p:ph idx="1"/>
          </p:nvPr>
        </p:nvSpPr>
        <p:spPr/>
        <p:txBody>
          <a:bodyPr/>
          <a:lstStyle/>
          <a:p>
            <a:r>
              <a:rPr lang="en-US" dirty="0"/>
              <a:t>JavaScript is a dynamic language. You can attach new properties to an object at any time as shown below</a:t>
            </a:r>
            <a:r>
              <a:rPr lang="en-US" dirty="0" smtClean="0"/>
              <a:t>.</a:t>
            </a:r>
          </a:p>
          <a:p>
            <a:endParaRPr lang="en-US" dirty="0"/>
          </a:p>
        </p:txBody>
      </p:sp>
      <p:sp>
        <p:nvSpPr>
          <p:cNvPr id="2" name="Rectangle 2"/>
          <p:cNvSpPr>
            <a:spLocks noChangeArrowheads="1"/>
          </p:cNvSpPr>
          <p:nvPr/>
        </p:nvSpPr>
        <p:spPr bwMode="auto">
          <a:xfrm>
            <a:off x="1090863" y="2868850"/>
            <a:ext cx="1001027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rPr>
              <a:t>function</a:t>
            </a:r>
            <a:r>
              <a:rPr kumimoji="0" lang="en-US" b="0" i="0" u="none" strike="noStrike" cap="none" normalizeH="0" baseline="0" dirty="0" smtClean="0">
                <a:ln>
                  <a:noFill/>
                </a:ln>
                <a:solidFill>
                  <a:srgbClr val="000000"/>
                </a:solidFill>
                <a:effectLst/>
                <a:latin typeface="Consolas" panose="020B0609020204030204" pitchFamily="49" charset="0"/>
              </a:rPr>
              <a:t> Student() { </a:t>
            </a:r>
            <a:r>
              <a:rPr kumimoji="0" lang="en-US" b="0" i="0" u="none" strike="noStrike" cap="none" normalizeH="0" baseline="0" dirty="0" smtClean="0">
                <a:ln>
                  <a:noFill/>
                </a:ln>
                <a:solidFill>
                  <a:srgbClr val="0000FF"/>
                </a:solidFill>
                <a:effectLst/>
                <a:latin typeface="Consolas" panose="020B0609020204030204" pitchFamily="49" charset="0"/>
              </a:rPr>
              <a:t>this</a:t>
            </a:r>
            <a:r>
              <a:rPr kumimoji="0" lang="en-US" b="0" i="0" u="none" strike="noStrike" cap="none" normalizeH="0" baseline="0" dirty="0" smtClean="0">
                <a:ln>
                  <a:noFill/>
                </a:ln>
                <a:solidFill>
                  <a:srgbClr val="000000"/>
                </a:solidFill>
                <a:effectLst/>
                <a:latin typeface="Consolas" panose="020B0609020204030204" pitchFamily="49" charset="0"/>
              </a:rPr>
              <a:t>.name = </a:t>
            </a:r>
            <a:r>
              <a:rPr kumimoji="0" lang="en-US" b="0" i="0" u="none" strike="noStrike" cap="none" normalizeH="0" baseline="0" dirty="0" smtClean="0">
                <a:ln>
                  <a:noFill/>
                </a:ln>
                <a:solidFill>
                  <a:srgbClr val="A31515"/>
                </a:solidFill>
                <a:effectLst/>
                <a:latin typeface="Consolas" panose="020B0609020204030204" pitchFamily="49" charset="0"/>
              </a:rPr>
              <a:t>'John'</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rPr>
              <a:t>this</a:t>
            </a:r>
            <a:r>
              <a:rPr kumimoji="0" lang="en-US" b="0" i="0" u="none" strike="noStrike" cap="none" normalizeH="0" baseline="0" dirty="0" err="1" smtClean="0">
                <a:ln>
                  <a:noFill/>
                </a:ln>
                <a:solidFill>
                  <a:srgbClr val="000000"/>
                </a:solidFill>
                <a:effectLst/>
                <a:latin typeface="Consolas" panose="020B0609020204030204" pitchFamily="49" charset="0"/>
              </a:rPr>
              <a:t>.gender</a:t>
            </a:r>
            <a:r>
              <a:rPr kumimoji="0" lang="en-US" b="0" i="0" u="none" strike="noStrike" cap="none" normalizeH="0" baseline="0" dirty="0" smtClean="0">
                <a:ln>
                  <a:noFill/>
                </a:ln>
                <a:solidFill>
                  <a:srgbClr val="000000"/>
                </a:solidFill>
                <a:effectLst/>
                <a:latin typeface="Consolas" panose="020B0609020204030204" pitchFamily="49" charset="0"/>
              </a:rPr>
              <a:t> = </a:t>
            </a:r>
            <a:r>
              <a:rPr kumimoji="0" lang="en-US" b="0" i="0" u="none" strike="noStrike" cap="none" normalizeH="0" baseline="0" dirty="0" smtClean="0">
                <a:ln>
                  <a:noFill/>
                </a:ln>
                <a:solidFill>
                  <a:srgbClr val="A31515"/>
                </a:solidFill>
                <a:effectLst/>
                <a:latin typeface="Consolas" panose="020B0609020204030204" pitchFamily="49" charset="0"/>
              </a:rPr>
              <a:t>'Male'</a:t>
            </a:r>
            <a:r>
              <a:rPr kumimoji="0" lang="en-US"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rPr>
              <a:t> studObj1 = </a:t>
            </a:r>
            <a:r>
              <a:rPr kumimoji="0" lang="en-US" b="0" i="0" u="none" strike="noStrike" cap="none" normalizeH="0" baseline="0" dirty="0" smtClean="0">
                <a:ln>
                  <a:noFill/>
                </a:ln>
                <a:solidFill>
                  <a:srgbClr val="0000FF"/>
                </a:solidFill>
                <a:effectLst/>
                <a:latin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rPr>
              <a:t> Student();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studObj1.age = 15; alert(studObj1.age); </a:t>
            </a:r>
            <a:r>
              <a:rPr kumimoji="0" lang="en-US" b="0" i="0" u="none" strike="noStrike" cap="none" normalizeH="0" baseline="0" dirty="0" smtClean="0">
                <a:ln>
                  <a:noFill/>
                </a:ln>
                <a:solidFill>
                  <a:srgbClr val="008000"/>
                </a:solidFill>
                <a:effectLst/>
                <a:latin typeface="Consolas" panose="020B0609020204030204" pitchFamily="49" charset="0"/>
              </a:rPr>
              <a:t>// 15</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rPr>
              <a:t> studObj2 = </a:t>
            </a:r>
            <a:r>
              <a:rPr kumimoji="0" lang="en-US" b="0" i="0" u="none" strike="noStrike" cap="none" normalizeH="0" baseline="0" dirty="0" smtClean="0">
                <a:ln>
                  <a:noFill/>
                </a:ln>
                <a:solidFill>
                  <a:srgbClr val="0000FF"/>
                </a:solidFill>
                <a:effectLst/>
                <a:latin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rPr>
              <a:t> Student();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alert(studObj2.age); </a:t>
            </a:r>
            <a:r>
              <a:rPr kumimoji="0" lang="en-US" b="0" i="0" u="none" strike="noStrike" cap="none" normalizeH="0" baseline="0" dirty="0" smtClean="0">
                <a:ln>
                  <a:noFill/>
                </a:ln>
                <a:solidFill>
                  <a:srgbClr val="008000"/>
                </a:solidFill>
                <a:effectLst/>
                <a:latin typeface="Consolas" panose="020B0609020204030204" pitchFamily="49" charset="0"/>
              </a:rPr>
              <a:t>// undefined</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930441" y="4386244"/>
            <a:ext cx="10170695" cy="1754326"/>
          </a:xfrm>
          <a:prstGeom prst="rect">
            <a:avLst/>
          </a:prstGeom>
        </p:spPr>
        <p:txBody>
          <a:bodyPr wrap="square">
            <a:spAutoFit/>
          </a:bodyPr>
          <a:lstStyle/>
          <a:p>
            <a:pPr algn="just"/>
            <a:r>
              <a:rPr lang="en-US" dirty="0">
                <a:solidFill>
                  <a:srgbClr val="181717"/>
                </a:solidFill>
                <a:latin typeface="Verdana" panose="020B0604030504040204" pitchFamily="34" charset="0"/>
              </a:rPr>
              <a:t>As you can see in the above example, age property is attached to studObj1 instance. However, studObj2 instance will not have age property because it is defined only on studObj1 instance.</a:t>
            </a:r>
          </a:p>
          <a:p>
            <a:pPr algn="just"/>
            <a:r>
              <a:rPr lang="en-US" dirty="0">
                <a:solidFill>
                  <a:srgbClr val="181717"/>
                </a:solidFill>
                <a:latin typeface="Verdana" panose="020B0604030504040204" pitchFamily="34" charset="0"/>
              </a:rPr>
              <a:t>So what to do if we want to add new properties at later stage to a function which will be shared across all the instances?</a:t>
            </a:r>
          </a:p>
          <a:p>
            <a:pPr algn="just"/>
            <a:r>
              <a:rPr lang="en-US" dirty="0">
                <a:solidFill>
                  <a:srgbClr val="181717"/>
                </a:solidFill>
                <a:latin typeface="Verdana" panose="020B0604030504040204" pitchFamily="34" charset="0"/>
              </a:rPr>
              <a:t>The answer is </a:t>
            </a:r>
            <a:r>
              <a:rPr lang="en-US" b="1" dirty="0">
                <a:solidFill>
                  <a:srgbClr val="181717"/>
                </a:solidFill>
                <a:latin typeface="Verdana" panose="020B0604030504040204" pitchFamily="34" charset="0"/>
              </a:rPr>
              <a:t>Prototype</a:t>
            </a:r>
            <a:r>
              <a:rPr lang="en-US" dirty="0">
                <a:solidFill>
                  <a:srgbClr val="181717"/>
                </a:solidFill>
                <a:latin typeface="Verdana" panose="020B0604030504040204" pitchFamily="34" charset="0"/>
              </a:rPr>
              <a:t>.</a:t>
            </a:r>
            <a:endParaRPr lang="en-US" b="0" i="0" dirty="0">
              <a:solidFill>
                <a:srgbClr val="181717"/>
              </a:solidFill>
              <a:effectLst/>
              <a:latin typeface="Verdana" panose="020B0604030504040204" pitchFamily="34" charset="0"/>
            </a:endParaRPr>
          </a:p>
        </p:txBody>
      </p:sp>
    </p:spTree>
    <p:extLst>
      <p:ext uri="{BB962C8B-B14F-4D97-AF65-F5344CB8AC3E}">
        <p14:creationId xmlns:p14="http://schemas.microsoft.com/office/powerpoint/2010/main" val="912623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 </a:t>
            </a:r>
            <a:r>
              <a:rPr lang="en-US" dirty="0" err="1"/>
              <a:t>Prototpye</a:t>
            </a:r>
            <a:endParaRPr lang="en-US" dirty="0"/>
          </a:p>
        </p:txBody>
      </p:sp>
      <p:sp>
        <p:nvSpPr>
          <p:cNvPr id="8" name="Content Placeholder 7"/>
          <p:cNvSpPr>
            <a:spLocks noGrp="1"/>
          </p:cNvSpPr>
          <p:nvPr>
            <p:ph idx="1"/>
          </p:nvPr>
        </p:nvSpPr>
        <p:spPr/>
        <p:txBody>
          <a:bodyPr/>
          <a:lstStyle/>
          <a:p>
            <a:r>
              <a:rPr lang="en-US" dirty="0"/>
              <a:t>The prototype is an object that is associated with every functions and objects by default in JavaScript, where function's prototype property is accessible and modifiable and object's prototype property (aka attribute) is not visible.</a:t>
            </a:r>
          </a:p>
        </p:txBody>
      </p:sp>
      <p:pic>
        <p:nvPicPr>
          <p:cNvPr id="7170" name="Picture 2" descr="https://www.tutorialsteacher.com/Content/images/oo-js/prototype-2.png"/>
          <p:cNvPicPr>
            <a:picLocks noChangeAspect="1" noChangeArrowheads="1"/>
          </p:cNvPicPr>
          <p:nvPr/>
        </p:nvPicPr>
        <p:blipFill rotWithShape="1">
          <a:blip r:embed="rId2">
            <a:extLst>
              <a:ext uri="{28A0092B-C50C-407E-A947-70E740481C1C}">
                <a14:useLocalDpi xmlns:a14="http://schemas.microsoft.com/office/drawing/2010/main" val="0"/>
              </a:ext>
            </a:extLst>
          </a:blip>
          <a:srcRect b="6769"/>
          <a:stretch/>
        </p:blipFill>
        <p:spPr bwMode="auto">
          <a:xfrm>
            <a:off x="4138027" y="3795713"/>
            <a:ext cx="3705225" cy="222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91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 </a:t>
            </a:r>
            <a:r>
              <a:rPr lang="en-US" dirty="0" err="1"/>
              <a:t>Prototpye</a:t>
            </a:r>
            <a:endParaRPr lang="en-US" dirty="0"/>
          </a:p>
        </p:txBody>
      </p:sp>
      <p:sp>
        <p:nvSpPr>
          <p:cNvPr id="8" name="Content Placeholder 7"/>
          <p:cNvSpPr>
            <a:spLocks noGrp="1"/>
          </p:cNvSpPr>
          <p:nvPr>
            <p:ph idx="1"/>
          </p:nvPr>
        </p:nvSpPr>
        <p:spPr/>
        <p:txBody>
          <a:bodyPr>
            <a:normAutofit lnSpcReduction="10000"/>
          </a:bodyPr>
          <a:lstStyle/>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Student() {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FF"/>
                </a:solidFill>
                <a:latin typeface="Consolas" panose="020B0609020204030204" pitchFamily="49" charset="0"/>
              </a:rPr>
              <a:t>this</a:t>
            </a:r>
            <a:r>
              <a:rPr lang="en-US" dirty="0" smtClean="0">
                <a:solidFill>
                  <a:srgbClr val="000000"/>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'John'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457200" lvl="1" indent="0">
              <a:buNone/>
            </a:pP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.gender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 </a:t>
            </a:r>
          </a:p>
          <a:p>
            <a:pPr marL="0" lvl="1" indent="0">
              <a:buNone/>
            </a:pPr>
            <a:r>
              <a:rPr lang="en-US" dirty="0" smtClean="0">
                <a:solidFill>
                  <a:srgbClr val="000000"/>
                </a:solidFill>
                <a:latin typeface="Consolas" panose="020B0609020204030204" pitchFamily="49" charset="0"/>
              </a:rPr>
              <a:t>} </a:t>
            </a:r>
          </a:p>
          <a:p>
            <a:pPr marL="0" lvl="1"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studObj</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Student(); </a:t>
            </a:r>
            <a:endParaRPr lang="en-US" dirty="0" smtClean="0">
              <a:solidFill>
                <a:srgbClr val="000000"/>
              </a:solidFill>
              <a:latin typeface="Consolas" panose="020B0609020204030204" pitchFamily="49" charset="0"/>
            </a:endParaRPr>
          </a:p>
          <a:p>
            <a:pPr marL="0" lvl="1" indent="0">
              <a:buNone/>
            </a:pPr>
            <a:r>
              <a:rPr lang="en-US" dirty="0" smtClean="0">
                <a:solidFill>
                  <a:srgbClr val="000000"/>
                </a:solidFill>
                <a:latin typeface="Consolas" panose="020B0609020204030204" pitchFamily="49" charset="0"/>
              </a:rPr>
              <a:t>console.log(</a:t>
            </a:r>
            <a:r>
              <a:rPr lang="en-US" dirty="0" err="1" smtClean="0">
                <a:solidFill>
                  <a:srgbClr val="000000"/>
                </a:solidFill>
                <a:latin typeface="Consolas" panose="020B0609020204030204" pitchFamily="49" charset="0"/>
              </a:rPr>
              <a:t>Student.prototype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object</a:t>
            </a:r>
          </a:p>
          <a:p>
            <a:pPr marL="0" lvl="1" indent="0">
              <a:buNone/>
            </a:pPr>
            <a:r>
              <a:rPr lang="en-US" dirty="0" smtClean="0">
                <a:solidFill>
                  <a:srgbClr val="000000"/>
                </a:solidFill>
                <a:latin typeface="Consolas" panose="020B0609020204030204" pitchFamily="49" charset="0"/>
              </a:rPr>
              <a:t>console.log(</a:t>
            </a:r>
            <a:r>
              <a:rPr lang="en-US" dirty="0" err="1" smtClean="0">
                <a:solidFill>
                  <a:srgbClr val="000000"/>
                </a:solidFill>
                <a:latin typeface="Consolas" panose="020B0609020204030204" pitchFamily="49" charset="0"/>
              </a:rPr>
              <a:t>studObj.prototype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undefined</a:t>
            </a:r>
          </a:p>
          <a:p>
            <a:pPr marL="0" lvl="1" indent="0">
              <a:buNone/>
            </a:pPr>
            <a:r>
              <a:rPr lang="en-US" dirty="0" smtClean="0">
                <a:solidFill>
                  <a:srgbClr val="000000"/>
                </a:solidFill>
                <a:latin typeface="Consolas" panose="020B0609020204030204" pitchFamily="49" charset="0"/>
              </a:rPr>
              <a:t>console.log(</a:t>
            </a:r>
            <a:r>
              <a:rPr lang="en-US" dirty="0" err="1" smtClean="0">
                <a:solidFill>
                  <a:srgbClr val="000000"/>
                </a:solidFill>
                <a:latin typeface="Consolas" panose="020B0609020204030204" pitchFamily="49" charset="0"/>
              </a:rPr>
              <a:t>studObj</a:t>
            </a:r>
            <a:r>
              <a:rPr lang="en-US" dirty="0">
                <a:solidFill>
                  <a:srgbClr val="000000"/>
                </a:solidFill>
                <a:latin typeface="Consolas" panose="020B0609020204030204" pitchFamily="49" charset="0"/>
              </a:rPr>
              <a:t>.__proto__); </a:t>
            </a:r>
            <a:r>
              <a:rPr lang="en-US" dirty="0">
                <a:solidFill>
                  <a:srgbClr val="008000"/>
                </a:solidFill>
                <a:latin typeface="Consolas" panose="020B0609020204030204" pitchFamily="49" charset="0"/>
              </a:rPr>
              <a:t>// object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lvl="1" indent="0">
              <a:buNone/>
            </a:pPr>
            <a:r>
              <a:rPr lang="en-US" dirty="0" smtClean="0">
                <a:solidFill>
                  <a:srgbClr val="000000"/>
                </a:solidFill>
                <a:latin typeface="Consolas" panose="020B0609020204030204" pitchFamily="49" charset="0"/>
              </a:rPr>
              <a:t>console.log(</a:t>
            </a:r>
            <a:r>
              <a:rPr lang="en-US" dirty="0" err="1" smtClean="0">
                <a:solidFill>
                  <a:srgbClr val="0000FF"/>
                </a:solidFill>
                <a:latin typeface="Consolas" panose="020B0609020204030204" pitchFamily="49" charset="0"/>
              </a:rPr>
              <a:t>typeof</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Student.prototype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object</a:t>
            </a:r>
          </a:p>
          <a:p>
            <a:pPr marL="0" lvl="1" indent="0">
              <a:buNone/>
            </a:pPr>
            <a:r>
              <a:rPr lang="en-US" dirty="0" smtClean="0">
                <a:solidFill>
                  <a:srgbClr val="000000"/>
                </a:solidFill>
                <a:latin typeface="Consolas" panose="020B0609020204030204" pitchFamily="49" charset="0"/>
              </a:rPr>
              <a:t>console.log(</a:t>
            </a:r>
            <a:r>
              <a:rPr lang="en-US" dirty="0" err="1" smtClean="0">
                <a:solidFill>
                  <a:srgbClr val="0000FF"/>
                </a:solidFill>
                <a:latin typeface="Consolas" panose="020B0609020204030204" pitchFamily="49" charset="0"/>
              </a:rPr>
              <a:t>typeof</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studObj</a:t>
            </a:r>
            <a:r>
              <a:rPr lang="en-US" dirty="0">
                <a:solidFill>
                  <a:srgbClr val="000000"/>
                </a:solidFill>
                <a:latin typeface="Consolas" panose="020B0609020204030204" pitchFamily="49" charset="0"/>
              </a:rPr>
              <a:t>.__proto__);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object</a:t>
            </a:r>
            <a:endParaRPr lang="en-US" dirty="0" smtClean="0">
              <a:solidFill>
                <a:srgbClr val="000000"/>
              </a:solidFill>
              <a:latin typeface="Consolas" panose="020B0609020204030204" pitchFamily="49" charset="0"/>
            </a:endParaRPr>
          </a:p>
          <a:p>
            <a:pPr marL="0" lvl="1" indent="0">
              <a:buNone/>
            </a:pPr>
            <a:r>
              <a:rPr lang="en-US" dirty="0" smtClean="0">
                <a:solidFill>
                  <a:srgbClr val="000000"/>
                </a:solidFill>
                <a:latin typeface="Consolas" panose="020B0609020204030204" pitchFamily="49" charset="0"/>
              </a:rPr>
              <a:t>console.log(</a:t>
            </a:r>
            <a:r>
              <a:rPr lang="en-US" dirty="0" err="1" smtClean="0">
                <a:solidFill>
                  <a:srgbClr val="000000"/>
                </a:solidFill>
                <a:latin typeface="Consolas" panose="020B0609020204030204" pitchFamily="49" charset="0"/>
              </a:rPr>
              <a:t>Student.prototype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studObj</a:t>
            </a:r>
            <a:r>
              <a:rPr lang="en-US" dirty="0">
                <a:solidFill>
                  <a:srgbClr val="000000"/>
                </a:solidFill>
                <a:latin typeface="Consolas" panose="020B0609020204030204" pitchFamily="49" charset="0"/>
              </a:rPr>
              <a:t>.__proto__ ); </a:t>
            </a:r>
            <a:r>
              <a:rPr lang="en-US" dirty="0">
                <a:solidFill>
                  <a:srgbClr val="008000"/>
                </a:solidFill>
                <a:latin typeface="Consolas" panose="020B0609020204030204" pitchFamily="49" charset="0"/>
              </a:rPr>
              <a:t>// true</a:t>
            </a:r>
            <a:endParaRPr lang="en-US" dirty="0"/>
          </a:p>
        </p:txBody>
      </p:sp>
    </p:spTree>
    <p:extLst>
      <p:ext uri="{BB962C8B-B14F-4D97-AF65-F5344CB8AC3E}">
        <p14:creationId xmlns:p14="http://schemas.microsoft.com/office/powerpoint/2010/main" val="1100243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Object's </a:t>
            </a:r>
            <a:r>
              <a:rPr lang="en-US" dirty="0" smtClean="0"/>
              <a:t>Prototype</a:t>
            </a:r>
            <a:endParaRPr lang="en-US" dirty="0"/>
          </a:p>
        </p:txBody>
      </p:sp>
      <p:sp>
        <p:nvSpPr>
          <p:cNvPr id="8" name="Content Placeholder 7"/>
          <p:cNvSpPr>
            <a:spLocks noGrp="1"/>
          </p:cNvSpPr>
          <p:nvPr>
            <p:ph idx="1"/>
          </p:nvPr>
        </p:nvSpPr>
        <p:spPr/>
        <p:txBody>
          <a:bodyPr/>
          <a:lstStyle/>
          <a:p>
            <a:r>
              <a:rPr lang="en-US" dirty="0">
                <a:solidFill>
                  <a:srgbClr val="181717"/>
                </a:solidFill>
                <a:latin typeface="Verdana" panose="020B0604030504040204" pitchFamily="34" charset="0"/>
              </a:rPr>
              <a:t>As mentioned before, object's prototype property is invisible. Use </a:t>
            </a:r>
            <a:r>
              <a:rPr lang="en-US" dirty="0" err="1">
                <a:solidFill>
                  <a:srgbClr val="000000"/>
                </a:solidFill>
                <a:latin typeface="Consolas" panose="020B0609020204030204" pitchFamily="49" charset="0"/>
              </a:rPr>
              <a:t>Object.getPrototypeOf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a:t>
            </a:r>
            <a:r>
              <a:rPr lang="en-US" dirty="0">
                <a:solidFill>
                  <a:srgbClr val="181717"/>
                </a:solidFill>
                <a:latin typeface="Verdana" panose="020B0604030504040204" pitchFamily="34" charset="0"/>
              </a:rPr>
              <a:t> method </a:t>
            </a:r>
            <a:r>
              <a:rPr lang="en-US" dirty="0" smtClean="0">
                <a:solidFill>
                  <a:srgbClr val="181717"/>
                </a:solidFill>
                <a:latin typeface="Verdana" panose="020B0604030504040204" pitchFamily="34" charset="0"/>
              </a:rPr>
              <a:t>instead </a:t>
            </a:r>
            <a:r>
              <a:rPr lang="en-US" dirty="0">
                <a:solidFill>
                  <a:srgbClr val="181717"/>
                </a:solidFill>
                <a:latin typeface="Verdana" panose="020B0604030504040204" pitchFamily="34" charset="0"/>
              </a:rPr>
              <a:t>of </a:t>
            </a:r>
            <a:r>
              <a:rPr lang="en-US" dirty="0">
                <a:solidFill>
                  <a:srgbClr val="000000"/>
                </a:solidFill>
                <a:latin typeface="Consolas" panose="020B0609020204030204" pitchFamily="49" charset="0"/>
              </a:rPr>
              <a:t>__proto__</a:t>
            </a:r>
            <a:r>
              <a:rPr lang="en-US" dirty="0">
                <a:solidFill>
                  <a:srgbClr val="181717"/>
                </a:solidFill>
                <a:latin typeface="Verdana" panose="020B0604030504040204" pitchFamily="34" charset="0"/>
              </a:rPr>
              <a:t> to access prototype object</a:t>
            </a:r>
            <a:r>
              <a:rPr lang="en-US" dirty="0" smtClean="0">
                <a:solidFill>
                  <a:srgbClr val="181717"/>
                </a:solidFill>
                <a:latin typeface="Verdana" panose="020B0604030504040204" pitchFamily="34" charset="0"/>
              </a:rPr>
              <a:t>.</a:t>
            </a:r>
          </a:p>
          <a:p>
            <a:endParaRPr lang="en-US" dirty="0"/>
          </a:p>
        </p:txBody>
      </p:sp>
      <p:sp>
        <p:nvSpPr>
          <p:cNvPr id="3" name="Rectangle 2"/>
          <p:cNvSpPr>
            <a:spLocks noChangeArrowheads="1"/>
          </p:cNvSpPr>
          <p:nvPr/>
        </p:nvSpPr>
        <p:spPr bwMode="auto">
          <a:xfrm>
            <a:off x="838199" y="3545473"/>
            <a:ext cx="1061586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rPr>
              <a:t>function</a:t>
            </a:r>
            <a:r>
              <a:rPr kumimoji="0" lang="en-US" b="0" i="0" u="none" strike="noStrike" cap="none" normalizeH="0" baseline="0" dirty="0" smtClean="0">
                <a:ln>
                  <a:noFill/>
                </a:ln>
                <a:solidFill>
                  <a:srgbClr val="000000"/>
                </a:solidFill>
                <a:effectLst/>
                <a:latin typeface="Consolas" panose="020B0609020204030204" pitchFamily="49" charset="0"/>
              </a:rPr>
              <a:t> Student()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rPr>
              <a:t>	this</a:t>
            </a:r>
            <a:r>
              <a:rPr kumimoji="0" lang="en-US" b="0" i="0" u="none" strike="noStrike" cap="none" normalizeH="0" baseline="0" dirty="0" smtClean="0">
                <a:ln>
                  <a:noFill/>
                </a:ln>
                <a:solidFill>
                  <a:srgbClr val="000000"/>
                </a:solidFill>
                <a:effectLst/>
                <a:latin typeface="Consolas" panose="020B0609020204030204" pitchFamily="49" charset="0"/>
              </a:rPr>
              <a:t>.name = </a:t>
            </a:r>
            <a:r>
              <a:rPr kumimoji="0" lang="en-US" b="0" i="0" u="none" strike="noStrike" cap="none" normalizeH="0" baseline="0" dirty="0" smtClean="0">
                <a:ln>
                  <a:noFill/>
                </a:ln>
                <a:solidFill>
                  <a:srgbClr val="A31515"/>
                </a:solidFill>
                <a:effectLst/>
                <a:latin typeface="Consolas" panose="020B0609020204030204" pitchFamily="49" charset="0"/>
              </a:rPr>
              <a:t>'John'</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rPr>
              <a:t>this</a:t>
            </a:r>
            <a:r>
              <a:rPr kumimoji="0" lang="en-US" b="0" i="0" u="none" strike="noStrike" cap="none" normalizeH="0" baseline="0" dirty="0" err="1" smtClean="0">
                <a:ln>
                  <a:noFill/>
                </a:ln>
                <a:solidFill>
                  <a:srgbClr val="000000"/>
                </a:solidFill>
                <a:effectLst/>
                <a:latin typeface="Consolas" panose="020B0609020204030204" pitchFamily="49" charset="0"/>
              </a:rPr>
              <a:t>.gender</a:t>
            </a:r>
            <a:r>
              <a:rPr kumimoji="0" lang="en-US" b="0" i="0" u="none" strike="noStrike" cap="none" normalizeH="0" baseline="0" dirty="0" smtClean="0">
                <a:ln>
                  <a:noFill/>
                </a:ln>
                <a:solidFill>
                  <a:srgbClr val="000000"/>
                </a:solidFill>
                <a:effectLst/>
                <a:latin typeface="Consolas" panose="020B0609020204030204" pitchFamily="49" charset="0"/>
              </a:rPr>
              <a:t> = </a:t>
            </a:r>
            <a:r>
              <a:rPr kumimoji="0" lang="en-US" b="0" i="0" u="none" strike="noStrike" cap="none" normalizeH="0" baseline="0" dirty="0" smtClean="0">
                <a:ln>
                  <a:noFill/>
                </a:ln>
                <a:solidFill>
                  <a:srgbClr val="A31515"/>
                </a:solidFill>
                <a:effectLst/>
                <a:latin typeface="Consolas" panose="020B0609020204030204" pitchFamily="49" charset="0"/>
              </a:rPr>
              <a:t>'M'</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rPr>
              <a:t>studObj</a:t>
            </a:r>
            <a:r>
              <a:rPr kumimoji="0" lang="en-US" b="0" i="0" u="none" strike="noStrike" cap="none" normalizeH="0" baseline="0" dirty="0" smtClean="0">
                <a:ln>
                  <a:noFill/>
                </a:ln>
                <a:solidFill>
                  <a:srgbClr val="000000"/>
                </a:solidFill>
                <a:effectLst/>
                <a:latin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rPr>
              <a:t> Student();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rPr>
              <a:t>Student.prototype.sayHi</a:t>
            </a:r>
            <a:r>
              <a:rPr kumimoji="0" lang="en-US" b="0" i="0" u="none" strike="noStrike" cap="none" normalizeH="0" baseline="0" dirty="0" smtClean="0">
                <a:ln>
                  <a:noFill/>
                </a:ln>
                <a:solidFill>
                  <a:srgbClr val="000000"/>
                </a:solidFill>
                <a:effectLst/>
                <a:latin typeface="Consolas" panose="020B0609020204030204" pitchFamily="49" charset="0"/>
              </a:rPr>
              <a:t>= function(){ alert(</a:t>
            </a:r>
            <a:r>
              <a:rPr kumimoji="0" lang="en-US" b="0" i="0" u="none" strike="noStrike" cap="none" normalizeH="0" baseline="0" dirty="0" smtClean="0">
                <a:ln>
                  <a:noFill/>
                </a:ln>
                <a:solidFill>
                  <a:srgbClr val="A31515"/>
                </a:solidFill>
                <a:effectLst/>
                <a:latin typeface="Consolas" panose="020B0609020204030204" pitchFamily="49" charset="0"/>
              </a:rPr>
              <a:t>"Hi"</a:t>
            </a:r>
            <a:r>
              <a:rPr kumimoji="0" lang="en-US"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rPr>
              <a:t> studObj1 = </a:t>
            </a:r>
            <a:r>
              <a:rPr kumimoji="0" lang="en-US" b="0" i="0" u="none" strike="noStrike" cap="none" normalizeH="0" baseline="0" dirty="0" smtClean="0">
                <a:ln>
                  <a:noFill/>
                </a:ln>
                <a:solidFill>
                  <a:srgbClr val="0000FF"/>
                </a:solidFill>
                <a:effectLst/>
                <a:latin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rPr>
              <a:t> Student();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rPr>
              <a:t> proto = </a:t>
            </a:r>
            <a:r>
              <a:rPr kumimoji="0" lang="en-US" b="0" i="0" u="none" strike="noStrike" cap="none" normalizeH="0" baseline="0" dirty="0" err="1" smtClean="0">
                <a:ln>
                  <a:noFill/>
                </a:ln>
                <a:solidFill>
                  <a:srgbClr val="000000"/>
                </a:solidFill>
                <a:effectLst/>
                <a:latin typeface="Consolas" panose="020B0609020204030204" pitchFamily="49" charset="0"/>
              </a:rPr>
              <a:t>Object.getPrototypeOf</a:t>
            </a:r>
            <a:r>
              <a:rPr kumimoji="0" lang="en-US" b="0" i="0" u="none" strike="noStrike" cap="none" normalizeH="0" baseline="0" dirty="0" smtClean="0">
                <a:ln>
                  <a:noFill/>
                </a:ln>
                <a:solidFill>
                  <a:srgbClr val="000000"/>
                </a:solidFill>
                <a:effectLst/>
                <a:latin typeface="Consolas" panose="020B0609020204030204" pitchFamily="49" charset="0"/>
              </a:rPr>
              <a:t>(studObj1); </a:t>
            </a:r>
            <a:r>
              <a:rPr kumimoji="0" lang="en-US" b="0" i="0" u="none" strike="noStrike" cap="none" normalizeH="0" baseline="0" dirty="0" smtClean="0">
                <a:ln>
                  <a:noFill/>
                </a:ln>
                <a:solidFill>
                  <a:srgbClr val="008000"/>
                </a:solidFill>
                <a:effectLst/>
                <a:latin typeface="Consolas" panose="020B0609020204030204" pitchFamily="49" charset="0"/>
              </a:rPr>
              <a:t>// returns Student's prototype object</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alert(</a:t>
            </a:r>
            <a:r>
              <a:rPr kumimoji="0" lang="en-US" b="0" i="0" u="none" strike="noStrike" cap="none" normalizeH="0" baseline="0" dirty="0" err="1" smtClean="0">
                <a:ln>
                  <a:noFill/>
                </a:ln>
                <a:solidFill>
                  <a:srgbClr val="000000"/>
                </a:solidFill>
                <a:effectLst/>
                <a:latin typeface="Consolas" panose="020B0609020204030204" pitchFamily="49" charset="0"/>
              </a:rPr>
              <a:t>proto.constructor</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008000"/>
                </a:solidFill>
                <a:effectLst/>
                <a:latin typeface="Consolas" panose="020B0609020204030204" pitchFamily="49" charset="0"/>
              </a:rPr>
              <a:t>// returns Student function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0525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object properties and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0149791"/>
              </p:ext>
            </p:extLst>
          </p:nvPr>
        </p:nvGraphicFramePr>
        <p:xfrm>
          <a:off x="1872916" y="2350561"/>
          <a:ext cx="8402612" cy="1645920"/>
        </p:xfrm>
        <a:graphic>
          <a:graphicData uri="http://schemas.openxmlformats.org/drawingml/2006/table">
            <a:tbl>
              <a:tblPr/>
              <a:tblGrid>
                <a:gridCol w="4201306"/>
                <a:gridCol w="4201306"/>
              </a:tblGrid>
              <a:tr h="0">
                <a:tc>
                  <a:txBody>
                    <a:bodyPr/>
                    <a:lstStyle/>
                    <a:p>
                      <a:pPr algn="l" fontAlgn="b"/>
                      <a:r>
                        <a:rPr lang="en-US" b="0">
                          <a:solidFill>
                            <a:srgbClr val="FFFFFF"/>
                          </a:solidFill>
                          <a:effectLst/>
                        </a:rPr>
                        <a:t>Property</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Description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0">
                <a:tc>
                  <a:txBody>
                    <a:bodyPr/>
                    <a:lstStyle/>
                    <a:p>
                      <a:pPr fontAlgn="t"/>
                      <a:r>
                        <a:rPr lang="en-US">
                          <a:solidFill>
                            <a:srgbClr val="414141"/>
                          </a:solidFill>
                          <a:effectLst/>
                        </a:rPr>
                        <a:t>constructor</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Returns a function that created instance.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en-US">
                          <a:solidFill>
                            <a:srgbClr val="414141"/>
                          </a:solidFill>
                          <a:effectLst/>
                        </a:rPr>
                        <a:t>__proto__</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This is invisible property of an object. It returns prototype object of a function to which it links to.</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587054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object properties and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6735701"/>
              </p:ext>
            </p:extLst>
          </p:nvPr>
        </p:nvGraphicFramePr>
        <p:xfrm>
          <a:off x="1913018" y="1825625"/>
          <a:ext cx="8470234" cy="4562392"/>
        </p:xfrm>
        <a:graphic>
          <a:graphicData uri="http://schemas.openxmlformats.org/drawingml/2006/table">
            <a:tbl>
              <a:tblPr/>
              <a:tblGrid>
                <a:gridCol w="2430382"/>
                <a:gridCol w="6039852"/>
              </a:tblGrid>
              <a:tr h="271959">
                <a:tc>
                  <a:txBody>
                    <a:bodyPr/>
                    <a:lstStyle/>
                    <a:p>
                      <a:pPr algn="l" fontAlgn="b"/>
                      <a:r>
                        <a:rPr lang="en-US" sz="1800" b="0">
                          <a:solidFill>
                            <a:srgbClr val="FFFFFF"/>
                          </a:solidFill>
                          <a:effectLst/>
                        </a:rPr>
                        <a:t>Method</a:t>
                      </a:r>
                    </a:p>
                  </a:txBody>
                  <a:tcPr marL="67990" marR="67990" marT="33995" marB="33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800" b="0" dirty="0">
                          <a:solidFill>
                            <a:srgbClr val="FFFFFF"/>
                          </a:solidFill>
                          <a:effectLst/>
                        </a:rPr>
                        <a:t>Description</a:t>
                      </a:r>
                    </a:p>
                  </a:txBody>
                  <a:tcPr marL="67990" marR="67990" marT="33995" marB="33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1291803">
                <a:tc>
                  <a:txBody>
                    <a:bodyPr/>
                    <a:lstStyle/>
                    <a:p>
                      <a:pPr fontAlgn="t"/>
                      <a:r>
                        <a:rPr lang="en-US" sz="1800">
                          <a:solidFill>
                            <a:srgbClr val="414141"/>
                          </a:solidFill>
                          <a:effectLst/>
                        </a:rPr>
                        <a:t>hasOwnProperty()</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rgbClr val="414141"/>
                          </a:solidFill>
                          <a:effectLst/>
                        </a:rPr>
                        <a:t>Returns a </a:t>
                      </a:r>
                      <a:r>
                        <a:rPr lang="en-US" sz="1800" dirty="0" err="1">
                          <a:solidFill>
                            <a:srgbClr val="414141"/>
                          </a:solidFill>
                          <a:effectLst/>
                        </a:rPr>
                        <a:t>boolean</a:t>
                      </a:r>
                      <a:r>
                        <a:rPr lang="en-US" sz="1800" dirty="0">
                          <a:solidFill>
                            <a:srgbClr val="414141"/>
                          </a:solidFill>
                          <a:effectLst/>
                        </a:rPr>
                        <a:t> indicating whether an object contains the specified property as a direct property of that object and not inherited through the prototype chain.</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1087834">
                <a:tc>
                  <a:txBody>
                    <a:bodyPr/>
                    <a:lstStyle/>
                    <a:p>
                      <a:pPr fontAlgn="t"/>
                      <a:r>
                        <a:rPr lang="en-US" sz="1800">
                          <a:solidFill>
                            <a:srgbClr val="414141"/>
                          </a:solidFill>
                          <a:effectLst/>
                        </a:rPr>
                        <a:t>isPrototypeOf()</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rgbClr val="414141"/>
                          </a:solidFill>
                          <a:effectLst/>
                        </a:rPr>
                        <a:t>Returns a </a:t>
                      </a:r>
                      <a:r>
                        <a:rPr lang="en-US" sz="1800" dirty="0" err="1">
                          <a:solidFill>
                            <a:srgbClr val="414141"/>
                          </a:solidFill>
                          <a:effectLst/>
                        </a:rPr>
                        <a:t>boolean</a:t>
                      </a:r>
                      <a:r>
                        <a:rPr lang="en-US" sz="1800" dirty="0">
                          <a:solidFill>
                            <a:srgbClr val="414141"/>
                          </a:solidFill>
                          <a:effectLst/>
                        </a:rPr>
                        <a:t> indication whether the specified object is in the prototype chain of the object this method is called upon.</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679897">
                <a:tc>
                  <a:txBody>
                    <a:bodyPr/>
                    <a:lstStyle/>
                    <a:p>
                      <a:pPr fontAlgn="t"/>
                      <a:r>
                        <a:rPr lang="en-US" sz="1800">
                          <a:solidFill>
                            <a:srgbClr val="414141"/>
                          </a:solidFill>
                          <a:effectLst/>
                        </a:rPr>
                        <a:t>propertyIsEnumerable()</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rgbClr val="414141"/>
                          </a:solidFill>
                          <a:effectLst/>
                        </a:rPr>
                        <a:t>Returns a </a:t>
                      </a:r>
                      <a:r>
                        <a:rPr lang="en-US" sz="1800" dirty="0" err="1">
                          <a:solidFill>
                            <a:srgbClr val="414141"/>
                          </a:solidFill>
                          <a:effectLst/>
                        </a:rPr>
                        <a:t>boolean</a:t>
                      </a:r>
                      <a:r>
                        <a:rPr lang="en-US" sz="1800" dirty="0">
                          <a:solidFill>
                            <a:srgbClr val="414141"/>
                          </a:solidFill>
                          <a:effectLst/>
                        </a:rPr>
                        <a:t> that indicates whether the specified property is enumerable or not.</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71959">
                <a:tc>
                  <a:txBody>
                    <a:bodyPr/>
                    <a:lstStyle/>
                    <a:p>
                      <a:pPr fontAlgn="t"/>
                      <a:r>
                        <a:rPr lang="en-US" sz="1800">
                          <a:solidFill>
                            <a:srgbClr val="414141"/>
                          </a:solidFill>
                          <a:effectLst/>
                        </a:rPr>
                        <a:t>toLocaleString()</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rgbClr val="414141"/>
                          </a:solidFill>
                          <a:effectLst/>
                        </a:rPr>
                        <a:t>Returns string in local format.</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71959">
                <a:tc>
                  <a:txBody>
                    <a:bodyPr/>
                    <a:lstStyle/>
                    <a:p>
                      <a:pPr fontAlgn="t"/>
                      <a:r>
                        <a:rPr lang="en-US" sz="1800">
                          <a:solidFill>
                            <a:srgbClr val="414141"/>
                          </a:solidFill>
                          <a:effectLst/>
                        </a:rPr>
                        <a:t>toString()</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rgbClr val="414141"/>
                          </a:solidFill>
                          <a:effectLst/>
                        </a:rPr>
                        <a:t>Returns string.</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75928">
                <a:tc>
                  <a:txBody>
                    <a:bodyPr/>
                    <a:lstStyle/>
                    <a:p>
                      <a:pPr fontAlgn="t"/>
                      <a:r>
                        <a:rPr lang="en-US" sz="1800">
                          <a:solidFill>
                            <a:srgbClr val="414141"/>
                          </a:solidFill>
                          <a:effectLst/>
                        </a:rPr>
                        <a:t>valueOf</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rgbClr val="414141"/>
                          </a:solidFill>
                          <a:effectLst/>
                        </a:rPr>
                        <a:t>Returns the primitive value of the specified object.</a:t>
                      </a:r>
                    </a:p>
                  </a:txBody>
                  <a:tcPr marL="67990" marR="67990" marT="33995" marB="33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582858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cap="all" dirty="0"/>
              <a:t>THE EVOLUTION OF </a:t>
            </a:r>
            <a:r>
              <a:rPr lang="en-US" b="1" cap="all" dirty="0" smtClean="0"/>
              <a:t>JAVASCRIPT</a:t>
            </a:r>
            <a:endParaRPr lang="en-US" dirty="0"/>
          </a:p>
        </p:txBody>
      </p:sp>
      <p:sp>
        <p:nvSpPr>
          <p:cNvPr id="3" name="Content Placeholder 2"/>
          <p:cNvSpPr>
            <a:spLocks noGrp="1"/>
          </p:cNvSpPr>
          <p:nvPr>
            <p:ph idx="1"/>
          </p:nvPr>
        </p:nvSpPr>
        <p:spPr/>
        <p:txBody>
          <a:bodyPr/>
          <a:lstStyle/>
          <a:p>
            <a:r>
              <a:rPr lang="en-US" dirty="0" err="1"/>
              <a:t>Javascript</a:t>
            </a:r>
            <a:r>
              <a:rPr lang="en-US" dirty="0"/>
              <a:t> is currently being used in more than 94% of websites. That means millions of web developers are using JavaScript for web application development. The ease of use and widespread adoption of this programming language is exactly why it continues to become more important to web developers.</a:t>
            </a:r>
          </a:p>
        </p:txBody>
      </p:sp>
    </p:spTree>
    <p:extLst>
      <p:ext uri="{BB962C8B-B14F-4D97-AF65-F5344CB8AC3E}">
        <p14:creationId xmlns:p14="http://schemas.microsoft.com/office/powerpoint/2010/main" val="8056392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lgn="just" eaLnBrk="0" fontAlgn="base" hangingPunct="0">
              <a:lnSpc>
                <a:spcPct val="100000"/>
              </a:lnSpc>
              <a:spcBef>
                <a:spcPct val="0"/>
              </a:spcBef>
              <a:spcAft>
                <a:spcPct val="0"/>
              </a:spcAft>
              <a:buNone/>
            </a:pPr>
            <a:r>
              <a:rPr lang="en-US" dirty="0">
                <a:solidFill>
                  <a:srgbClr val="181717"/>
                </a:solidFill>
                <a:latin typeface="Verdana" panose="020B0604030504040204" pitchFamily="34" charset="0"/>
              </a:rPr>
              <a:t>Chrome and Firefox denotes object's prototype as </a:t>
            </a:r>
            <a:r>
              <a:rPr lang="en-US" dirty="0">
                <a:solidFill>
                  <a:srgbClr val="000000"/>
                </a:solidFill>
                <a:latin typeface="Consolas" panose="020B0609020204030204" pitchFamily="49" charset="0"/>
              </a:rPr>
              <a:t>__proto__</a:t>
            </a:r>
            <a:r>
              <a:rPr lang="en-US" dirty="0">
                <a:solidFill>
                  <a:srgbClr val="181717"/>
                </a:solidFill>
                <a:latin typeface="Verdana" panose="020B0604030504040204" pitchFamily="34" charset="0"/>
              </a:rPr>
              <a:t> which is public link whereas internally it reference as [[Prototype]]. Internet Explorer does not include </a:t>
            </a:r>
            <a:r>
              <a:rPr lang="en-US" dirty="0">
                <a:solidFill>
                  <a:srgbClr val="000000"/>
                </a:solidFill>
                <a:latin typeface="Consolas" panose="020B0609020204030204" pitchFamily="49" charset="0"/>
              </a:rPr>
              <a:t>__proto__</a:t>
            </a:r>
            <a:r>
              <a:rPr lang="en-US" dirty="0">
                <a:solidFill>
                  <a:srgbClr val="181717"/>
                </a:solidFill>
                <a:latin typeface="Verdana" panose="020B0604030504040204" pitchFamily="34" charset="0"/>
              </a:rPr>
              <a:t>. Only IE 11 includes it.</a:t>
            </a:r>
            <a:endParaRPr lang="en-US" dirty="0"/>
          </a:p>
          <a:p>
            <a:pPr marL="0" lvl="0" indent="0" algn="just" eaLnBrk="0" fontAlgn="base" hangingPunct="0">
              <a:lnSpc>
                <a:spcPct val="100000"/>
              </a:lnSpc>
              <a:spcBef>
                <a:spcPct val="0"/>
              </a:spcBef>
              <a:spcAft>
                <a:spcPct val="0"/>
              </a:spcAft>
              <a:buNone/>
            </a:pPr>
            <a:r>
              <a:rPr lang="en-US" dirty="0">
                <a:solidFill>
                  <a:srgbClr val="181717"/>
                </a:solidFill>
                <a:latin typeface="Verdana" panose="020B0604030504040204" pitchFamily="34" charset="0"/>
              </a:rPr>
              <a:t>The </a:t>
            </a:r>
            <a:r>
              <a:rPr lang="en-US" dirty="0" err="1">
                <a:solidFill>
                  <a:srgbClr val="000000"/>
                </a:solidFill>
                <a:latin typeface="Consolas" panose="020B0609020204030204" pitchFamily="49" charset="0"/>
              </a:rPr>
              <a:t>getPrototypeOf</a:t>
            </a:r>
            <a:r>
              <a:rPr lang="en-US" dirty="0">
                <a:solidFill>
                  <a:srgbClr val="000000"/>
                </a:solidFill>
                <a:latin typeface="Consolas" panose="020B0609020204030204" pitchFamily="49" charset="0"/>
              </a:rPr>
              <a:t>()</a:t>
            </a:r>
            <a:r>
              <a:rPr lang="en-US" dirty="0">
                <a:solidFill>
                  <a:srgbClr val="181717"/>
                </a:solidFill>
                <a:latin typeface="Verdana" panose="020B0604030504040204" pitchFamily="34" charset="0"/>
              </a:rPr>
              <a:t> method is standardize since </a:t>
            </a:r>
            <a:r>
              <a:rPr lang="en-US" dirty="0" err="1">
                <a:solidFill>
                  <a:srgbClr val="181717"/>
                </a:solidFill>
                <a:latin typeface="Verdana" panose="020B0604030504040204" pitchFamily="34" charset="0"/>
              </a:rPr>
              <a:t>ECMAScript</a:t>
            </a:r>
            <a:r>
              <a:rPr lang="en-US" dirty="0">
                <a:solidFill>
                  <a:srgbClr val="181717"/>
                </a:solidFill>
                <a:latin typeface="Verdana" panose="020B0604030504040204" pitchFamily="34" charset="0"/>
              </a:rPr>
              <a:t> 5 and is available since IE 9.</a:t>
            </a:r>
            <a:endParaRPr lang="en-US" sz="4000" dirty="0">
              <a:latin typeface="Arial" panose="020B0604020202020204" pitchFamily="34" charset="0"/>
            </a:endParaRPr>
          </a:p>
          <a:p>
            <a:endParaRPr lang="en-US" dirty="0"/>
          </a:p>
        </p:txBody>
      </p:sp>
    </p:spTree>
    <p:extLst>
      <p:ext uri="{BB962C8B-B14F-4D97-AF65-F5344CB8AC3E}">
        <p14:creationId xmlns:p14="http://schemas.microsoft.com/office/powerpoint/2010/main" val="2906892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a:t>
            </a:r>
            <a:r>
              <a:rPr lang="en-US" dirty="0" smtClean="0"/>
              <a:t>Prototype</a:t>
            </a:r>
            <a:endParaRPr lang="en-US" dirty="0"/>
          </a:p>
        </p:txBody>
      </p:sp>
      <p:sp>
        <p:nvSpPr>
          <p:cNvPr id="3" name="Content Placeholder 2"/>
          <p:cNvSpPr>
            <a:spLocks noGrp="1"/>
          </p:cNvSpPr>
          <p:nvPr>
            <p:ph idx="1"/>
          </p:nvPr>
        </p:nvSpPr>
        <p:spPr/>
        <p:txBody>
          <a:bodyPr>
            <a:normAutofit fontScale="55000" lnSpcReduction="20000"/>
          </a:bodyPr>
          <a:lstStyle/>
          <a:p>
            <a:pPr marL="0" lv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Student() { </a:t>
            </a:r>
            <a:endParaRPr lang="en-US" dirty="0" smtClean="0">
              <a:solidFill>
                <a:srgbClr val="000000"/>
              </a:solidFill>
              <a:latin typeface="Consolas" panose="020B0609020204030204" pitchFamily="49" charset="0"/>
            </a:endParaRPr>
          </a:p>
          <a:p>
            <a:pPr marL="349250" lvl="0" indent="0">
              <a:buNone/>
            </a:pPr>
            <a:r>
              <a:rPr lang="en-US" dirty="0" smtClean="0">
                <a:solidFill>
                  <a:srgbClr val="0000FF"/>
                </a:solidFill>
                <a:latin typeface="Consolas" panose="020B0609020204030204" pitchFamily="49" charset="0"/>
              </a:rPr>
              <a:t>this</a:t>
            </a:r>
            <a:r>
              <a:rPr lang="en-US" dirty="0" smtClean="0">
                <a:solidFill>
                  <a:srgbClr val="000000"/>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'John'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349250" lvl="0" indent="0">
              <a:buNone/>
            </a:pP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.gender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lvl="0" indent="0">
              <a:buNone/>
            </a:pPr>
            <a:r>
              <a:rPr lang="en-US" dirty="0" smtClean="0">
                <a:solidFill>
                  <a:srgbClr val="000000"/>
                </a:solidFill>
                <a:latin typeface="Consolas" panose="020B0609020204030204" pitchFamily="49" charset="0"/>
              </a:rPr>
              <a:t>} </a:t>
            </a:r>
          </a:p>
          <a:p>
            <a:pPr marL="0" lvl="0" indent="0">
              <a:buNone/>
            </a:pPr>
            <a:r>
              <a:rPr lang="en-US" dirty="0" err="1" smtClean="0">
                <a:solidFill>
                  <a:srgbClr val="000000"/>
                </a:solidFill>
                <a:latin typeface="Consolas" panose="020B0609020204030204" pitchFamily="49" charset="0"/>
              </a:rPr>
              <a:t>Student.prototype.age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15; </a:t>
            </a:r>
            <a:endParaRPr lang="en-US" dirty="0" smtClean="0">
              <a:solidFill>
                <a:srgbClr val="000000"/>
              </a:solidFill>
              <a:latin typeface="Consolas" panose="020B0609020204030204" pitchFamily="49" charset="0"/>
            </a:endParaRPr>
          </a:p>
          <a:p>
            <a:pPr marL="0" lv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studObj1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Student(); </a:t>
            </a:r>
            <a:endParaRPr lang="en-US" dirty="0" smtClean="0">
              <a:solidFill>
                <a:srgbClr val="000000"/>
              </a:solidFill>
              <a:latin typeface="Consolas" panose="020B0609020204030204" pitchFamily="49" charset="0"/>
            </a:endParaRPr>
          </a:p>
          <a:p>
            <a:pPr marL="0" lv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'studObj1.age = '</a:t>
            </a:r>
            <a:r>
              <a:rPr lang="en-US" dirty="0">
                <a:solidFill>
                  <a:srgbClr val="000000"/>
                </a:solidFill>
                <a:latin typeface="Consolas" panose="020B0609020204030204" pitchFamily="49" charset="0"/>
              </a:rPr>
              <a:t> + studObj1.age); </a:t>
            </a:r>
            <a:r>
              <a:rPr lang="en-US" dirty="0">
                <a:solidFill>
                  <a:srgbClr val="008000"/>
                </a:solidFill>
                <a:latin typeface="Consolas" panose="020B0609020204030204" pitchFamily="49" charset="0"/>
              </a:rPr>
              <a:t>// 15</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lv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studObj2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Student(); </a:t>
            </a:r>
            <a:endParaRPr lang="en-US" dirty="0" smtClean="0">
              <a:solidFill>
                <a:srgbClr val="000000"/>
              </a:solidFill>
              <a:latin typeface="Consolas" panose="020B0609020204030204" pitchFamily="49" charset="0"/>
            </a:endParaRPr>
          </a:p>
          <a:p>
            <a:pPr marL="0" lv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'studObj2.age = '</a:t>
            </a:r>
            <a:r>
              <a:rPr lang="en-US" dirty="0">
                <a:solidFill>
                  <a:srgbClr val="000000"/>
                </a:solidFill>
                <a:latin typeface="Consolas" panose="020B0609020204030204" pitchFamily="49" charset="0"/>
              </a:rPr>
              <a:t> + studObj2.age); </a:t>
            </a:r>
            <a:r>
              <a:rPr lang="en-US" dirty="0">
                <a:solidFill>
                  <a:srgbClr val="008000"/>
                </a:solidFill>
                <a:latin typeface="Consolas" panose="020B0609020204030204" pitchFamily="49" charset="0"/>
              </a:rPr>
              <a:t>// 15</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lvl="0" indent="0">
              <a:buNone/>
            </a:pPr>
            <a:r>
              <a:rPr lang="en-US" dirty="0" err="1" smtClean="0">
                <a:solidFill>
                  <a:srgbClr val="000000"/>
                </a:solidFill>
                <a:latin typeface="Consolas" panose="020B0609020204030204" pitchFamily="49" charset="0"/>
              </a:rPr>
              <a:t>Student.prototype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 age : 20 }; </a:t>
            </a:r>
            <a:endParaRPr lang="en-US" dirty="0" smtClean="0">
              <a:solidFill>
                <a:srgbClr val="000000"/>
              </a:solidFill>
              <a:latin typeface="Consolas" panose="020B0609020204030204" pitchFamily="49" charset="0"/>
            </a:endParaRPr>
          </a:p>
          <a:p>
            <a:pPr marL="0" lv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studObj3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Student(); </a:t>
            </a:r>
            <a:endParaRPr lang="en-US" dirty="0" smtClean="0">
              <a:solidFill>
                <a:srgbClr val="000000"/>
              </a:solidFill>
              <a:latin typeface="Consolas" panose="020B0609020204030204" pitchFamily="49" charset="0"/>
            </a:endParaRPr>
          </a:p>
          <a:p>
            <a:pPr marL="0" lv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'studObj3.age = '</a:t>
            </a:r>
            <a:r>
              <a:rPr lang="en-US" dirty="0">
                <a:solidFill>
                  <a:srgbClr val="000000"/>
                </a:solidFill>
                <a:latin typeface="Consolas" panose="020B0609020204030204" pitchFamily="49" charset="0"/>
              </a:rPr>
              <a:t> + studObj3.age); </a:t>
            </a:r>
            <a:r>
              <a:rPr lang="en-US" dirty="0">
                <a:solidFill>
                  <a:srgbClr val="008000"/>
                </a:solidFill>
                <a:latin typeface="Consolas" panose="020B0609020204030204" pitchFamily="49" charset="0"/>
              </a:rPr>
              <a:t>// 20</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lv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'studObj1.age = '</a:t>
            </a:r>
            <a:r>
              <a:rPr lang="en-US" dirty="0">
                <a:solidFill>
                  <a:srgbClr val="000000"/>
                </a:solidFill>
                <a:latin typeface="Consolas" panose="020B0609020204030204" pitchFamily="49" charset="0"/>
              </a:rPr>
              <a:t> + studObj1.age); </a:t>
            </a:r>
            <a:r>
              <a:rPr lang="en-US" dirty="0">
                <a:solidFill>
                  <a:srgbClr val="008000"/>
                </a:solidFill>
                <a:latin typeface="Consolas" panose="020B0609020204030204" pitchFamily="49" charset="0"/>
              </a:rPr>
              <a:t>// 15</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lv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'studObj2.age = '</a:t>
            </a:r>
            <a:r>
              <a:rPr lang="en-US" dirty="0">
                <a:solidFill>
                  <a:srgbClr val="000000"/>
                </a:solidFill>
                <a:latin typeface="Consolas" panose="020B0609020204030204" pitchFamily="49" charset="0"/>
              </a:rPr>
              <a:t> + studObj2.age); </a:t>
            </a:r>
            <a:r>
              <a:rPr lang="en-US" dirty="0">
                <a:solidFill>
                  <a:srgbClr val="008000"/>
                </a:solidFill>
                <a:latin typeface="Consolas" panose="020B0609020204030204" pitchFamily="49" charset="0"/>
              </a:rPr>
              <a:t>// 15</a:t>
            </a:r>
            <a:r>
              <a:rPr lang="en-US" dirty="0"/>
              <a:t> </a:t>
            </a:r>
            <a:endParaRPr lang="en-US" sz="4000" dirty="0">
              <a:latin typeface="Arial" panose="020B0604020202020204" pitchFamily="34" charset="0"/>
            </a:endParaRPr>
          </a:p>
        </p:txBody>
      </p:sp>
    </p:spTree>
    <p:extLst>
      <p:ext uri="{BB962C8B-B14F-4D97-AF65-F5344CB8AC3E}">
        <p14:creationId xmlns:p14="http://schemas.microsoft.com/office/powerpoint/2010/main" val="2795812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a:t>
            </a:r>
            <a:r>
              <a:rPr lang="en-US" dirty="0" smtClean="0"/>
              <a:t>JavaScript</a:t>
            </a:r>
            <a:endParaRPr lang="en-US" dirty="0"/>
          </a:p>
        </p:txBody>
      </p:sp>
      <p:sp>
        <p:nvSpPr>
          <p:cNvPr id="3" name="Content Placeholder 2"/>
          <p:cNvSpPr>
            <a:spLocks noGrp="1"/>
          </p:cNvSpPr>
          <p:nvPr>
            <p:ph idx="1"/>
          </p:nvPr>
        </p:nvSpPr>
        <p:spPr/>
        <p:txBody>
          <a:bodyPr/>
          <a:lstStyle/>
          <a:p>
            <a:r>
              <a:rPr lang="en-US" dirty="0"/>
              <a:t>Inheritance is an important concept in object oriented programming. In the classical inheritance, methods from base class get copied into derived class.</a:t>
            </a:r>
          </a:p>
          <a:p>
            <a:r>
              <a:rPr lang="en-US" dirty="0"/>
              <a:t>In JavaScript, inheritance is supported by using prototype object. Some people call it "Prototypal </a:t>
            </a:r>
            <a:r>
              <a:rPr lang="en-US" dirty="0" err="1"/>
              <a:t>Inheriatance</a:t>
            </a:r>
            <a:r>
              <a:rPr lang="en-US" dirty="0"/>
              <a:t>" and some people call it "</a:t>
            </a:r>
            <a:r>
              <a:rPr lang="en-US" dirty="0" err="1"/>
              <a:t>Behaviour</a:t>
            </a:r>
            <a:r>
              <a:rPr lang="en-US" dirty="0"/>
              <a:t> Delegation".</a:t>
            </a:r>
          </a:p>
          <a:p>
            <a:r>
              <a:rPr lang="en-US" dirty="0"/>
              <a:t>Let's see how we can achieve inheritance like functionality in JavaScript using prototype object.</a:t>
            </a:r>
          </a:p>
          <a:p>
            <a:r>
              <a:rPr lang="en-US" dirty="0"/>
              <a:t>Let's start with the Person class which includes </a:t>
            </a:r>
            <a:r>
              <a:rPr lang="en-US" dirty="0" err="1"/>
              <a:t>FirstName</a:t>
            </a:r>
            <a:r>
              <a:rPr lang="en-US" dirty="0"/>
              <a:t> &amp; </a:t>
            </a:r>
            <a:r>
              <a:rPr lang="en-US" dirty="0" err="1"/>
              <a:t>LastName</a:t>
            </a:r>
            <a:r>
              <a:rPr lang="en-US" dirty="0"/>
              <a:t> property as shown below.</a:t>
            </a:r>
          </a:p>
          <a:p>
            <a:endParaRPr lang="en-US" dirty="0"/>
          </a:p>
        </p:txBody>
      </p:sp>
    </p:spTree>
    <p:extLst>
      <p:ext uri="{BB962C8B-B14F-4D97-AF65-F5344CB8AC3E}">
        <p14:creationId xmlns:p14="http://schemas.microsoft.com/office/powerpoint/2010/main" val="516637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JavaScript</a:t>
            </a:r>
          </a:p>
        </p:txBody>
      </p:sp>
      <p:sp>
        <p:nvSpPr>
          <p:cNvPr id="3" name="Content Placeholder 2"/>
          <p:cNvSpPr>
            <a:spLocks noGrp="1"/>
          </p:cNvSpPr>
          <p:nvPr>
            <p:ph idx="1"/>
          </p:nvPr>
        </p:nvSpPr>
        <p:spPr/>
        <p:txBody>
          <a:bodyPr/>
          <a:lstStyle/>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Person(</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endParaRPr lang="en-US" dirty="0" smtClean="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.FirstName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"unknown"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.LastName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"unknown"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 </a:t>
            </a:r>
          </a:p>
          <a:p>
            <a:pPr marL="0" indent="0">
              <a:buNone/>
            </a:pPr>
            <a:r>
              <a:rPr lang="en-US" dirty="0" err="1" smtClean="0">
                <a:solidFill>
                  <a:srgbClr val="000000"/>
                </a:solidFill>
                <a:latin typeface="Consolas" panose="020B0609020204030204" pitchFamily="49" charset="0"/>
              </a:rPr>
              <a:t>Person.prototype.getFullName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a:t>
            </a:r>
            <a:endParaRPr lang="en-US" dirty="0" smtClean="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58867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030"/>
            <a:ext cx="10515600" cy="1325563"/>
          </a:xfrm>
        </p:spPr>
        <p:txBody>
          <a:bodyPr/>
          <a:lstStyle/>
          <a:p>
            <a:r>
              <a:rPr lang="en-US" dirty="0"/>
              <a:t>Inheritance in </a:t>
            </a:r>
            <a:r>
              <a:rPr lang="en-US" dirty="0" smtClean="0"/>
              <a:t>JavaScript Multiple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Person(</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endParaRPr lang="en-US" dirty="0" smtClean="0">
              <a:solidFill>
                <a:srgbClr val="000000"/>
              </a:solidFill>
              <a:latin typeface="Consolas" panose="020B0609020204030204" pitchFamily="49" charset="0"/>
            </a:endParaRPr>
          </a:p>
          <a:p>
            <a:pPr marL="0" indent="0">
              <a:buNone/>
            </a:pP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.FirstName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"unknown"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.LastName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"unknown"</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pPr marL="0" indent="0">
              <a:buNone/>
            </a:pPr>
            <a:r>
              <a:rPr lang="en-US" dirty="0" err="1" smtClean="0">
                <a:solidFill>
                  <a:srgbClr val="000000"/>
                </a:solidFill>
                <a:latin typeface="Consolas" panose="020B0609020204030204" pitchFamily="49" charset="0"/>
              </a:rPr>
              <a:t>Person.prototype.getFullName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function () { </a:t>
            </a:r>
            <a:endParaRPr lang="en-US" dirty="0" smtClean="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pPr marL="0" indent="0">
              <a:buNone/>
            </a:pPr>
            <a:r>
              <a:rPr lang="en-US" dirty="0" smtClean="0">
                <a:solidFill>
                  <a:srgbClr val="0000FF"/>
                </a:solidFill>
                <a:latin typeface="Consolas" panose="020B0609020204030204" pitchFamily="49" charset="0"/>
              </a:rPr>
              <a:t>function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Student(</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schoolName</a:t>
            </a:r>
            <a:r>
              <a:rPr lang="en-US" dirty="0">
                <a:solidFill>
                  <a:srgbClr val="000000"/>
                </a:solidFill>
                <a:latin typeface="Consolas" panose="020B0609020204030204" pitchFamily="49" charset="0"/>
              </a:rPr>
              <a:t>, grade) { </a:t>
            </a:r>
            <a:r>
              <a:rPr lang="en-US" dirty="0" err="1">
                <a:solidFill>
                  <a:srgbClr val="000000"/>
                </a:solidFill>
                <a:latin typeface="Consolas" panose="020B0609020204030204" pitchFamily="49" charset="0"/>
              </a:rPr>
              <a:t>Person.call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.SchoolName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schoolName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"unknown"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.Grade</a:t>
            </a:r>
            <a:r>
              <a:rPr lang="en-US" dirty="0">
                <a:solidFill>
                  <a:srgbClr val="000000"/>
                </a:solidFill>
                <a:latin typeface="Consolas" panose="020B0609020204030204" pitchFamily="49" charset="0"/>
              </a:rPr>
              <a:t> = grade || 0; }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Student.prototype</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Person.prototype</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Student.prototype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Person();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Student.prototype.constructor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Student; </a:t>
            </a:r>
            <a:endParaRPr lang="en-US" dirty="0" smtClean="0">
              <a:solidFill>
                <a:srgbClr val="000000"/>
              </a:solidFill>
              <a:latin typeface="Consolas" panose="020B0609020204030204" pitchFamily="49" charset="0"/>
            </a:endParaRPr>
          </a:p>
          <a:p>
            <a:pPr mar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Student(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James"</a:t>
            </a:r>
            <a:r>
              <a:rPr lang="en-US" dirty="0" err="1">
                <a:solidFill>
                  <a:srgbClr val="000000"/>
                </a:solidFill>
                <a:latin typeface="Consolas" panose="020B0609020204030204" pitchFamily="49" charset="0"/>
              </a:rPr>
              <a:t>,</a:t>
            </a:r>
            <a:r>
              <a:rPr lang="en-US" dirty="0" err="1">
                <a:solidFill>
                  <a:srgbClr val="A31515"/>
                </a:solidFill>
                <a:latin typeface="Consolas" panose="020B0609020204030204" pitchFamily="49" charset="0"/>
              </a:rPr>
              <a:t>"Bond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"XYZ"</a:t>
            </a:r>
            <a:r>
              <a:rPr lang="en-US" dirty="0">
                <a:solidFill>
                  <a:srgbClr val="000000"/>
                </a:solidFill>
                <a:latin typeface="Consolas" panose="020B0609020204030204" pitchFamily="49" charset="0"/>
              </a:rPr>
              <a:t>, 10);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a:t>
            </a:r>
            <a:r>
              <a:rPr lang="en-US" dirty="0" err="1" smtClean="0">
                <a:solidFill>
                  <a:srgbClr val="000000"/>
                </a:solidFill>
                <a:latin typeface="Consolas" panose="020B0609020204030204" pitchFamily="49" charset="0"/>
              </a:rPr>
              <a:t>std.getFullName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James Bond</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a:t>
            </a:r>
            <a:r>
              <a:rPr lang="en-US" dirty="0" err="1" smtClean="0">
                <a:solidFill>
                  <a:srgbClr val="000000"/>
                </a:solidFill>
                <a:latin typeface="Consolas" panose="020B0609020204030204" pitchFamily="49" charset="0"/>
              </a:rPr>
              <a:t>std</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instanceof</a:t>
            </a:r>
            <a:r>
              <a:rPr lang="en-US" dirty="0">
                <a:solidFill>
                  <a:srgbClr val="000000"/>
                </a:solidFill>
                <a:latin typeface="Consolas" panose="020B0609020204030204" pitchFamily="49" charset="0"/>
              </a:rPr>
              <a:t> Student); </a:t>
            </a:r>
            <a:r>
              <a:rPr lang="en-US" dirty="0">
                <a:solidFill>
                  <a:srgbClr val="008000"/>
                </a:solidFill>
                <a:latin typeface="Consolas" panose="020B0609020204030204" pitchFamily="49" charset="0"/>
              </a:rPr>
              <a:t>// true</a:t>
            </a:r>
            <a:r>
              <a:rPr lang="en-US" dirty="0">
                <a:solidFill>
                  <a:srgbClr val="000000"/>
                </a:solidFill>
                <a:latin typeface="Consolas" panose="020B0609020204030204" pitchFamily="49" charset="0"/>
              </a:rPr>
              <a:t> alert(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instanceof</a:t>
            </a:r>
            <a:r>
              <a:rPr lang="en-US" dirty="0">
                <a:solidFill>
                  <a:srgbClr val="000000"/>
                </a:solidFill>
                <a:latin typeface="Consolas" panose="020B0609020204030204" pitchFamily="49" charset="0"/>
              </a:rPr>
              <a:t> Person); </a:t>
            </a:r>
            <a:r>
              <a:rPr lang="en-US" dirty="0">
                <a:solidFill>
                  <a:srgbClr val="008000"/>
                </a:solidFill>
                <a:latin typeface="Consolas" panose="020B0609020204030204" pitchFamily="49" charset="0"/>
              </a:rPr>
              <a:t>// true</a:t>
            </a:r>
            <a:endParaRPr lang="en-US" dirty="0"/>
          </a:p>
        </p:txBody>
      </p:sp>
    </p:spTree>
    <p:extLst>
      <p:ext uri="{BB962C8B-B14F-4D97-AF65-F5344CB8AC3E}">
        <p14:creationId xmlns:p14="http://schemas.microsoft.com/office/powerpoint/2010/main" val="4021349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a:t>
            </a:r>
            <a:r>
              <a:rPr lang="en-US" dirty="0" smtClean="0"/>
              <a:t>Closure</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Closure is one of important concept in JavaScript. It is widely discussed and still confused concept. Let's understand what the closure is.</a:t>
            </a:r>
          </a:p>
          <a:p>
            <a:r>
              <a:rPr lang="en-US" dirty="0"/>
              <a:t>First of all, let's see the definition of the Closure given by Douglas </a:t>
            </a:r>
            <a:r>
              <a:rPr lang="en-US" dirty="0" err="1"/>
              <a:t>Crockford</a:t>
            </a:r>
            <a:r>
              <a:rPr lang="en-US" dirty="0"/>
              <a:t>: </a:t>
            </a:r>
            <a:r>
              <a:rPr lang="en-US" u="sng" dirty="0">
                <a:hlinkClick r:id="rId2"/>
              </a:rPr>
              <a:t>crockford.com/</a:t>
            </a:r>
            <a:r>
              <a:rPr lang="en-US" u="sng" dirty="0" err="1">
                <a:hlinkClick r:id="rId2"/>
              </a:rPr>
              <a:t>javascript</a:t>
            </a:r>
            <a:r>
              <a:rPr lang="en-US" u="sng" dirty="0">
                <a:hlinkClick r:id="rId2"/>
              </a:rPr>
              <a:t>/private.html</a:t>
            </a:r>
            <a:endParaRPr lang="en-US" dirty="0"/>
          </a:p>
          <a:p>
            <a:r>
              <a:rPr lang="en-US" i="1" dirty="0"/>
              <a:t>Closure means that an inner function always has access to the </a:t>
            </a:r>
            <a:r>
              <a:rPr lang="en-US" i="1" dirty="0" err="1"/>
              <a:t>vars</a:t>
            </a:r>
            <a:r>
              <a:rPr lang="en-US" i="1" dirty="0"/>
              <a:t> and parameters of its outer function, even after the outer function has returned.</a:t>
            </a:r>
            <a:endParaRPr lang="en-US" dirty="0"/>
          </a:p>
          <a:p>
            <a:r>
              <a:rPr lang="en-US" dirty="0"/>
              <a:t>You have learned that we can create </a:t>
            </a:r>
            <a:r>
              <a:rPr lang="en-US" u="sng" dirty="0">
                <a:hlinkClick r:id="rId3"/>
              </a:rPr>
              <a:t>nested functions</a:t>
            </a:r>
            <a:r>
              <a:rPr lang="en-US" dirty="0"/>
              <a:t> in JavaScript. Inner function can access variables and parameters of an outer function (however, cannot access arguments object of outer function). Consider the following example.</a:t>
            </a:r>
          </a:p>
          <a:p>
            <a:endParaRPr lang="en-US" dirty="0"/>
          </a:p>
        </p:txBody>
      </p:sp>
    </p:spTree>
    <p:extLst>
      <p:ext uri="{BB962C8B-B14F-4D97-AF65-F5344CB8AC3E}">
        <p14:creationId xmlns:p14="http://schemas.microsoft.com/office/powerpoint/2010/main" val="16907450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OuterFunction</a:t>
            </a:r>
            <a:r>
              <a:rPr lang="en-US" dirty="0">
                <a:solidFill>
                  <a:srgbClr val="000000"/>
                </a:solidFill>
                <a:latin typeface="Consolas" panose="020B0609020204030204" pitchFamily="49" charset="0"/>
              </a:rPr>
              <a:t>() { </a:t>
            </a:r>
            <a:endParaRPr lang="en-US" dirty="0" smtClean="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outerVariable</a:t>
            </a:r>
            <a:r>
              <a:rPr lang="en-US" dirty="0">
                <a:solidFill>
                  <a:srgbClr val="000000"/>
                </a:solidFill>
                <a:latin typeface="Consolas" panose="020B0609020204030204" pitchFamily="49" charset="0"/>
              </a:rPr>
              <a:t> = 1;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FF"/>
                </a:solidFill>
                <a:latin typeface="Consolas" panose="020B0609020204030204" pitchFamily="49" charset="0"/>
              </a:rPr>
              <a:t>function</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InnerFunction</a:t>
            </a:r>
            <a:r>
              <a:rPr lang="en-US" dirty="0">
                <a:solidFill>
                  <a:srgbClr val="000000"/>
                </a:solidFill>
                <a:latin typeface="Consolas" panose="020B0609020204030204" pitchFamily="49" charset="0"/>
              </a:rPr>
              <a:t>() {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00"/>
                </a:solidFill>
                <a:latin typeface="Consolas" panose="020B0609020204030204" pitchFamily="49" charset="0"/>
              </a:rPr>
              <a:t>	alert(</a:t>
            </a:r>
            <a:r>
              <a:rPr lang="en-US" dirty="0" err="1" smtClean="0">
                <a:solidFill>
                  <a:srgbClr val="000000"/>
                </a:solidFill>
                <a:latin typeface="Consolas" panose="020B0609020204030204" pitchFamily="49" charset="0"/>
              </a:rPr>
              <a:t>outerVariable</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00"/>
                </a:solidFill>
                <a:latin typeface="Consolas" panose="020B0609020204030204" pitchFamily="49" charset="0"/>
              </a:rPr>
              <a:t>} </a:t>
            </a:r>
          </a:p>
          <a:p>
            <a:pPr marL="457200" lvl="1" indent="0">
              <a:buNone/>
            </a:pP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InnerFunction</a:t>
            </a:r>
            <a:r>
              <a:rPr lang="en-US" dirty="0">
                <a:solidFill>
                  <a:srgbClr val="000000"/>
                </a:solidFill>
                <a:latin typeface="Consolas" panose="020B0609020204030204" pitchFamily="49" charset="0"/>
              </a:rPr>
              <a:t>;</a:t>
            </a:r>
            <a:r>
              <a:rPr lang="en-US" dirty="0"/>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p>
          <a:p>
            <a:pPr marL="0" indent="0">
              <a:buNone/>
            </a:pP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innerFunc</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OuterFunction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innerFunc</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100</a:t>
            </a:r>
            <a:endParaRPr lang="en-US" dirty="0"/>
          </a:p>
        </p:txBody>
      </p:sp>
      <p:sp>
        <p:nvSpPr>
          <p:cNvPr id="6" name="Rectangle 4"/>
          <p:cNvSpPr>
            <a:spLocks noChangeArrowheads="1"/>
          </p:cNvSpPr>
          <p:nvPr/>
        </p:nvSpPr>
        <p:spPr bwMode="auto">
          <a:xfrm>
            <a:off x="6078367" y="136267"/>
            <a:ext cx="3526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326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i="1" dirty="0"/>
              <a:t>Closure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Counter() { </a:t>
            </a:r>
            <a:endParaRPr lang="en-US" dirty="0" smtClean="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counter = 0;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FF"/>
                </a:solidFill>
                <a:latin typeface="Consolas" panose="020B0609020204030204" pitchFamily="49" charset="0"/>
              </a:rPr>
              <a:t>function</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IncreaseCounter</a:t>
            </a:r>
            <a:r>
              <a:rPr lang="en-US" dirty="0">
                <a:solidFill>
                  <a:srgbClr val="000000"/>
                </a:solidFill>
                <a:latin typeface="Consolas" panose="020B0609020204030204" pitchFamily="49" charset="0"/>
              </a:rPr>
              <a:t>() {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counter += 1; </a:t>
            </a:r>
            <a:endParaRPr lang="en-US" dirty="0" smtClean="0">
              <a:solidFill>
                <a:srgbClr val="000000"/>
              </a:solidFill>
              <a:latin typeface="Consolas" panose="020B0609020204030204" pitchFamily="49" charset="0"/>
            </a:endParaRPr>
          </a:p>
          <a:p>
            <a:pPr marL="457200" lvl="1" indent="0">
              <a:buNone/>
            </a:pPr>
            <a:r>
              <a:rPr lang="en-US" dirty="0" smtClean="0">
                <a:solidFill>
                  <a:srgbClr val="000000"/>
                </a:solidFill>
                <a:latin typeface="Consolas" panose="020B0609020204030204" pitchFamily="49" charset="0"/>
              </a:rPr>
              <a:t>}; </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IncreaseCounter</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 </a:t>
            </a:r>
          </a:p>
          <a:p>
            <a:pPr mar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counter = Counter();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3</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4</a:t>
            </a:r>
            <a:endParaRPr lang="en-US" dirty="0"/>
          </a:p>
        </p:txBody>
      </p:sp>
    </p:spTree>
    <p:extLst>
      <p:ext uri="{BB962C8B-B14F-4D97-AF65-F5344CB8AC3E}">
        <p14:creationId xmlns:p14="http://schemas.microsoft.com/office/powerpoint/2010/main" val="1113764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Closure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Counter() { </a:t>
            </a:r>
            <a:endParaRPr lang="en-US" dirty="0" smtClean="0">
              <a:solidFill>
                <a:srgbClr val="000000"/>
              </a:solidFill>
              <a:latin typeface="Consolas" panose="020B0609020204030204" pitchFamily="49" charset="0"/>
            </a:endParaRPr>
          </a:p>
          <a:p>
            <a:pPr mar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counter = 0;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a:t>
            </a:r>
            <a:endParaRPr lang="en-US" dirty="0" smtClean="0">
              <a:solidFill>
                <a:srgbClr val="000000"/>
              </a:solidFill>
              <a:latin typeface="Consolas" panose="020B0609020204030204" pitchFamily="49" charset="0"/>
            </a:endParaRPr>
          </a:p>
          <a:p>
            <a:pPr marL="0" indent="0">
              <a:buNone/>
            </a:pPr>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innerCounter</a:t>
            </a:r>
            <a:r>
              <a:rPr lang="en-US" dirty="0">
                <a:solidFill>
                  <a:srgbClr val="000000"/>
                </a:solidFill>
                <a:latin typeface="Consolas" panose="020B0609020204030204" pitchFamily="49" charset="0"/>
              </a:rPr>
              <a:t> = 0;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counter </a:t>
            </a:r>
            <a:r>
              <a:rPr lang="en-US" dirty="0">
                <a:solidFill>
                  <a:srgbClr val="000000"/>
                </a:solidFill>
                <a:latin typeface="Consolas" panose="020B0609020204030204" pitchFamily="49" charset="0"/>
              </a:rPr>
              <a:t>+= 1;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"counter = "</a:t>
            </a:r>
            <a:r>
              <a:rPr lang="en-US" dirty="0">
                <a:solidFill>
                  <a:srgbClr val="000000"/>
                </a:solidFill>
                <a:latin typeface="Consolas" panose="020B0609020204030204" pitchFamily="49" charset="0"/>
              </a:rPr>
              <a:t> + counter);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counter </a:t>
            </a:r>
            <a:r>
              <a:rPr lang="en-US" dirty="0">
                <a:solidFill>
                  <a:srgbClr val="000000"/>
                </a:solidFill>
                <a:latin typeface="Consolas" panose="020B0609020204030204" pitchFamily="49" charset="0"/>
              </a:rPr>
              <a:t>+= 1;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innerCounter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1;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"counter = "</a:t>
            </a:r>
            <a:r>
              <a:rPr lang="en-US" dirty="0">
                <a:solidFill>
                  <a:srgbClr val="000000"/>
                </a:solidFill>
                <a:latin typeface="Consolas" panose="020B0609020204030204" pitchFamily="49" charset="0"/>
              </a:rPr>
              <a:t> + counter +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innerCounter</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innerCounter</a:t>
            </a:r>
            <a:r>
              <a:rPr lang="en-US" dirty="0">
                <a:solidFill>
                  <a:srgbClr val="000000"/>
                </a:solidFill>
                <a:latin typeface="Consolas" panose="020B0609020204030204" pitchFamily="49" charset="0"/>
              </a:rPr>
              <a:t>) }, 500); }, 1000); </a:t>
            </a: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 </a:t>
            </a:r>
          </a:p>
          <a:p>
            <a:pPr marL="0" indent="0">
              <a:buNone/>
            </a:pPr>
            <a:r>
              <a:rPr lang="en-US" dirty="0" smtClean="0">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140833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use Closure</a:t>
            </a:r>
            <a:r>
              <a:rPr lang="en-US" dirty="0" smtClean="0"/>
              <a:t>?</a:t>
            </a:r>
            <a:endParaRPr lang="en-US" dirty="0"/>
          </a:p>
        </p:txBody>
      </p:sp>
      <p:sp>
        <p:nvSpPr>
          <p:cNvPr id="3" name="Content Placeholder 2"/>
          <p:cNvSpPr>
            <a:spLocks noGrp="1"/>
          </p:cNvSpPr>
          <p:nvPr>
            <p:ph idx="1"/>
          </p:nvPr>
        </p:nvSpPr>
        <p:spPr/>
        <p:txBody>
          <a:bodyPr/>
          <a:lstStyle/>
          <a:p>
            <a:r>
              <a:rPr lang="en-US" dirty="0"/>
              <a:t>Closure is useful in hiding implementation detail in JavaScript. In </a:t>
            </a:r>
            <a:r>
              <a:rPr lang="en-US" dirty="0" smtClean="0"/>
              <a:t>other </a:t>
            </a:r>
            <a:r>
              <a:rPr lang="en-US" dirty="0"/>
              <a:t>words, it can be useful to create private variables or functions</a:t>
            </a:r>
            <a:r>
              <a:rPr lang="en-US" dirty="0" smtClean="0"/>
              <a:t>.</a:t>
            </a:r>
          </a:p>
          <a:p>
            <a:endParaRPr lang="en-US" dirty="0"/>
          </a:p>
        </p:txBody>
      </p:sp>
      <p:sp>
        <p:nvSpPr>
          <p:cNvPr id="4" name="Rectangle 2"/>
          <p:cNvSpPr>
            <a:spLocks noChangeArrowheads="1"/>
          </p:cNvSpPr>
          <p:nvPr/>
        </p:nvSpPr>
        <p:spPr bwMode="auto">
          <a:xfrm>
            <a:off x="1112921" y="2672239"/>
            <a:ext cx="996615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FF"/>
                </a:solidFill>
                <a:effectLst/>
                <a:latin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rPr>
              <a:t> counter = (</a:t>
            </a:r>
            <a:r>
              <a:rPr kumimoji="0" lang="en-US" sz="1600" b="0" i="0" u="none" strike="noStrike" cap="none" normalizeH="0" baseline="0" dirty="0" smtClean="0">
                <a:ln>
                  <a:noFill/>
                </a:ln>
                <a:solidFill>
                  <a:srgbClr val="0000FF"/>
                </a:solidFill>
                <a:effectLst/>
                <a:latin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rPr>
              <a:t>() { </a:t>
            </a:r>
            <a:r>
              <a:rPr kumimoji="0" lang="en-US" sz="1600" b="0" i="0" u="none" strike="noStrike" cap="none" normalizeH="0" baseline="0" dirty="0" err="1" smtClean="0">
                <a:ln>
                  <a:noFill/>
                </a:ln>
                <a:solidFill>
                  <a:srgbClr val="0000FF"/>
                </a:solidFill>
                <a:effectLst/>
                <a:latin typeface="Consolas" panose="020B0609020204030204" pitchFamily="49" charset="0"/>
              </a:rPr>
              <a:t>var</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rPr>
              <a:t>privateCounter</a:t>
            </a:r>
            <a:r>
              <a:rPr kumimoji="0" lang="en-US" sz="1600" b="0" i="0" u="none" strike="noStrike" cap="none" normalizeH="0" baseline="0" dirty="0" smtClean="0">
                <a:ln>
                  <a:noFill/>
                </a:ln>
                <a:solidFill>
                  <a:srgbClr val="000000"/>
                </a:solidFill>
                <a:effectLst/>
                <a:latin typeface="Consolas" panose="020B0609020204030204" pitchFamily="49" charset="0"/>
              </a:rPr>
              <a:t> = 0; </a:t>
            </a:r>
            <a:r>
              <a:rPr kumimoji="0" lang="en-US" sz="1600" b="0" i="0" u="none" strike="noStrike" cap="none" normalizeH="0" baseline="0" dirty="0" smtClean="0">
                <a:ln>
                  <a:noFill/>
                </a:ln>
                <a:solidFill>
                  <a:srgbClr val="0000FF"/>
                </a:solidFill>
                <a:effectLst/>
                <a:latin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rPr>
              <a:t>changeBy</a:t>
            </a:r>
            <a:r>
              <a:rPr kumimoji="0" lang="en-US" sz="1600" b="0" i="0" u="none" strike="noStrike" cap="none" normalizeH="0" baseline="0" dirty="0" smtClean="0">
                <a:ln>
                  <a:noFill/>
                </a:ln>
                <a:solidFill>
                  <a:srgbClr val="000000"/>
                </a:solidFill>
                <a:effectLst/>
                <a:latin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rPr>
              <a:t>val</a:t>
            </a:r>
            <a:r>
              <a:rPr kumimoji="0" lang="en-US" sz="1600" b="0" i="0" u="none" strike="noStrike" cap="none" normalizeH="0" baseline="0" dirty="0" smtClean="0">
                <a:ln>
                  <a:noFill/>
                </a:ln>
                <a:solidFill>
                  <a:srgbClr val="000000"/>
                </a:solidFill>
                <a:effectLst/>
                <a:latin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rPr>
              <a:t>privateCounter</a:t>
            </a:r>
            <a:r>
              <a:rPr kumimoji="0" lang="en-US" sz="1600" b="0" i="0" u="none" strike="noStrike" cap="none" normalizeH="0" baseline="0" dirty="0" smtClean="0">
                <a:ln>
                  <a:noFill/>
                </a:ln>
                <a:solidFill>
                  <a:srgbClr val="000000"/>
                </a:solidFill>
                <a:effectLst/>
                <a:latin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rPr>
              <a:t>val</a:t>
            </a:r>
            <a:r>
              <a:rPr kumimoji="0" 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anose="020B0609020204030204" pitchFamily="49" charset="0"/>
              </a:rPr>
              <a:t>return</a:t>
            </a:r>
            <a:r>
              <a:rPr kumimoji="0" 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increment: </a:t>
            </a:r>
            <a:r>
              <a:rPr kumimoji="0" lang="en-US" sz="1600" b="0" i="0" u="none" strike="noStrike" cap="none" normalizeH="0" baseline="0" dirty="0" smtClean="0">
                <a:ln>
                  <a:noFill/>
                </a:ln>
                <a:solidFill>
                  <a:srgbClr val="0000FF"/>
                </a:solidFill>
                <a:effectLst/>
                <a:latin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rPr>
              <a:t>changeBy</a:t>
            </a:r>
            <a:r>
              <a:rPr kumimoji="0" lang="en-US" sz="1600" b="0" i="0" u="none" strike="noStrike" cap="none" normalizeH="0" baseline="0" dirty="0" smtClean="0">
                <a:ln>
                  <a:noFill/>
                </a:ln>
                <a:solidFill>
                  <a:srgbClr val="000000"/>
                </a:solidFill>
                <a:effectLst/>
                <a:latin typeface="Consolas" panose="020B0609020204030204" pitchFamily="49" charset="0"/>
              </a:rPr>
              <a:t>(1);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decrement: </a:t>
            </a:r>
            <a:r>
              <a:rPr kumimoji="0" lang="en-US" sz="1600" b="0" i="0" u="none" strike="noStrike" cap="none" normalizeH="0" baseline="0" dirty="0" smtClean="0">
                <a:ln>
                  <a:noFill/>
                </a:ln>
                <a:solidFill>
                  <a:srgbClr val="0000FF"/>
                </a:solidFill>
                <a:effectLst/>
                <a:latin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rPr>
              <a:t>changeBy</a:t>
            </a:r>
            <a:r>
              <a:rPr kumimoji="0" lang="en-US" sz="1600" b="0" i="0" u="none" strike="noStrike" cap="none" normalizeH="0" baseline="0" dirty="0" smtClean="0">
                <a:ln>
                  <a:noFill/>
                </a:ln>
                <a:solidFill>
                  <a:srgbClr val="000000"/>
                </a:solidFill>
                <a:effectLst/>
                <a:latin typeface="Consolas" panose="020B0609020204030204" pitchFamily="49" charset="0"/>
              </a:rPr>
              <a:t>(-1);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0000FF"/>
                </a:solidFill>
                <a:effectLst/>
                <a:latin typeface="Consolas" panose="020B0609020204030204" pitchFamily="49" charset="0"/>
              </a:rPr>
              <a:t>value</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0000FF"/>
                </a:solidFill>
                <a:effectLst/>
                <a:latin typeface="Consolas" panose="020B0609020204030204" pitchFamily="49" charset="0"/>
              </a:rPr>
              <a:t>function</a:t>
            </a:r>
            <a:r>
              <a:rPr kumimoji="0" lang="en-US" sz="1600" b="0" i="0" u="none" strike="noStrike" cap="none" normalizeH="0" baseline="0" dirty="0" smtClean="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anose="020B0609020204030204" pitchFamily="49" charset="0"/>
              </a:rPr>
              <a:t>return</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rPr>
              <a:t>privateCounter</a:t>
            </a: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 };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alert(</a:t>
            </a:r>
            <a:r>
              <a:rPr kumimoji="0" lang="en-US" sz="1600" b="0" i="0" u="none" strike="noStrike" cap="none" normalizeH="0" baseline="0" dirty="0" err="1" smtClean="0">
                <a:ln>
                  <a:noFill/>
                </a:ln>
                <a:solidFill>
                  <a:srgbClr val="000000"/>
                </a:solidFill>
                <a:effectLst/>
                <a:latin typeface="Consolas" panose="020B0609020204030204" pitchFamily="49" charset="0"/>
              </a:rPr>
              <a:t>counter.</a:t>
            </a:r>
            <a:r>
              <a:rPr kumimoji="0" lang="en-US" sz="1600" b="0" i="0" u="none" strike="noStrike" cap="none" normalizeH="0" baseline="0" dirty="0" err="1" smtClean="0">
                <a:ln>
                  <a:noFill/>
                </a:ln>
                <a:solidFill>
                  <a:srgbClr val="0000FF"/>
                </a:solidFill>
                <a:effectLst/>
                <a:latin typeface="Consolas" panose="020B0609020204030204" pitchFamily="49" charset="0"/>
              </a:rPr>
              <a:t>value</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008000"/>
                </a:solidFill>
                <a:effectLst/>
                <a:latin typeface="Consolas" panose="020B0609020204030204" pitchFamily="49" charset="0"/>
              </a:rPr>
              <a:t>// 0</a:t>
            </a: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rPr>
              <a:t>counter.increment</a:t>
            </a: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rPr>
              <a:t>counter.increment</a:t>
            </a: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alert(</a:t>
            </a:r>
            <a:r>
              <a:rPr kumimoji="0" lang="en-US" sz="1600" b="0" i="0" u="none" strike="noStrike" cap="none" normalizeH="0" baseline="0" dirty="0" err="1" smtClean="0">
                <a:ln>
                  <a:noFill/>
                </a:ln>
                <a:solidFill>
                  <a:srgbClr val="000000"/>
                </a:solidFill>
                <a:effectLst/>
                <a:latin typeface="Consolas" panose="020B0609020204030204" pitchFamily="49" charset="0"/>
              </a:rPr>
              <a:t>counter.</a:t>
            </a:r>
            <a:r>
              <a:rPr kumimoji="0" lang="en-US" sz="1600" b="0" i="0" u="none" strike="noStrike" cap="none" normalizeH="0" baseline="0" dirty="0" err="1" smtClean="0">
                <a:ln>
                  <a:noFill/>
                </a:ln>
                <a:solidFill>
                  <a:srgbClr val="0000FF"/>
                </a:solidFill>
                <a:effectLst/>
                <a:latin typeface="Consolas" panose="020B0609020204030204" pitchFamily="49" charset="0"/>
              </a:rPr>
              <a:t>value</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008000"/>
                </a:solidFill>
                <a:effectLst/>
                <a:latin typeface="Consolas" panose="020B0609020204030204" pitchFamily="49" charset="0"/>
              </a:rPr>
              <a:t>// 2</a:t>
            </a: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nsolas" panose="020B0609020204030204" pitchFamily="49" charset="0"/>
              </a:rPr>
              <a:t>counter.decrement</a:t>
            </a:r>
            <a:r>
              <a:rPr kumimoji="0" 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rPr>
              <a:t>alert(</a:t>
            </a:r>
            <a:r>
              <a:rPr kumimoji="0" lang="en-US" sz="1600" b="0" i="0" u="none" strike="noStrike" cap="none" normalizeH="0" baseline="0" dirty="0" err="1" smtClean="0">
                <a:ln>
                  <a:noFill/>
                </a:ln>
                <a:solidFill>
                  <a:srgbClr val="000000"/>
                </a:solidFill>
                <a:effectLst/>
                <a:latin typeface="Consolas" panose="020B0609020204030204" pitchFamily="49" charset="0"/>
              </a:rPr>
              <a:t>counter.</a:t>
            </a:r>
            <a:r>
              <a:rPr kumimoji="0" lang="en-US" sz="1600" b="0" i="0" u="none" strike="noStrike" cap="none" normalizeH="0" baseline="0" dirty="0" err="1" smtClean="0">
                <a:ln>
                  <a:noFill/>
                </a:ln>
                <a:solidFill>
                  <a:srgbClr val="0000FF"/>
                </a:solidFill>
                <a:effectLst/>
                <a:latin typeface="Consolas" panose="020B0609020204030204" pitchFamily="49" charset="0"/>
              </a:rPr>
              <a:t>value</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008000"/>
                </a:solidFill>
                <a:effectLst/>
                <a:latin typeface="Consolas" panose="020B0609020204030204" pitchFamily="49" charset="0"/>
              </a:rPr>
              <a:t>// 1</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44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THE EVOLUTION OF JAVASCRIPT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The Ubiquity of Web Browsers</a:t>
            </a:r>
            <a:r>
              <a:rPr lang="en-US" dirty="0"/>
              <a:t> – Can you think of a time or place where you aren’t within one click of an internet browser? Nope. The web is available everywhere and this makes JavaScript more important and more commonplace. Plus, the widespread adoption ensures dynamic content gets displayed the way it was intended.</a:t>
            </a:r>
          </a:p>
          <a:p>
            <a:pPr fontAlgn="base"/>
            <a:r>
              <a:rPr lang="en-US" b="1" dirty="0"/>
              <a:t>JavaScript Has More Applications</a:t>
            </a:r>
            <a:r>
              <a:rPr lang="en-US" dirty="0"/>
              <a:t> – Thanks to innovations like Node.js and </a:t>
            </a:r>
            <a:r>
              <a:rPr lang="en-US" dirty="0" err="1"/>
              <a:t>ReactJS</a:t>
            </a:r>
            <a:r>
              <a:rPr lang="en-US" dirty="0"/>
              <a:t>, JavaScript is useful for both front and back end web development. By using cross-platform runtime engines to write server-side code, JavaScript has even more applications and increases efficiencies for web developers.</a:t>
            </a:r>
          </a:p>
          <a:p>
            <a:pPr fontAlgn="base"/>
            <a:r>
              <a:rPr lang="en-US" b="1" dirty="0"/>
              <a:t>Browsers Improved Processing Speeds</a:t>
            </a:r>
            <a:r>
              <a:rPr lang="en-US" dirty="0"/>
              <a:t> – Thanks to improvements in web browsers throughout the years, JavaScript is being processed even faster than ever. This makes it the most practical choice for web developers, because speed is everything.</a:t>
            </a:r>
          </a:p>
          <a:p>
            <a:pPr fontAlgn="base"/>
            <a:r>
              <a:rPr lang="en-US" b="1" dirty="0"/>
              <a:t>Frameworks like </a:t>
            </a:r>
            <a:r>
              <a:rPr lang="en-US" b="1" dirty="0" err="1"/>
              <a:t>jquery</a:t>
            </a:r>
            <a:r>
              <a:rPr lang="en-US" b="1" dirty="0"/>
              <a:t> Reduce Learning Times</a:t>
            </a:r>
            <a:r>
              <a:rPr lang="en-US" dirty="0"/>
              <a:t> – Frameworks like </a:t>
            </a:r>
            <a:r>
              <a:rPr lang="en-US" dirty="0" err="1"/>
              <a:t>jquery</a:t>
            </a:r>
            <a:r>
              <a:rPr lang="en-US" dirty="0"/>
              <a:t> make the learning curve much easier for web developers to master JavaScript. Plus, these frameworks make it easier to create highly professional and interactive web applications efficiently</a:t>
            </a:r>
            <a:r>
              <a:rPr lang="en-US" dirty="0" smtClean="0"/>
              <a:t>.</a:t>
            </a:r>
            <a:endParaRPr lang="en-US" dirty="0"/>
          </a:p>
        </p:txBody>
      </p:sp>
    </p:spTree>
    <p:extLst>
      <p:ext uri="{BB962C8B-B14F-4D97-AF65-F5344CB8AC3E}">
        <p14:creationId xmlns:p14="http://schemas.microsoft.com/office/powerpoint/2010/main" val="3945449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Iterators and </a:t>
            </a:r>
            <a:r>
              <a:rPr lang="en-US" b="1" dirty="0" smtClean="0"/>
              <a:t>Generators</a:t>
            </a:r>
            <a:endParaRPr lang="en-US" dirty="0"/>
          </a:p>
        </p:txBody>
      </p:sp>
      <p:sp>
        <p:nvSpPr>
          <p:cNvPr id="3" name="Content Placeholder 2"/>
          <p:cNvSpPr>
            <a:spLocks noGrp="1"/>
          </p:cNvSpPr>
          <p:nvPr>
            <p:ph idx="1"/>
          </p:nvPr>
        </p:nvSpPr>
        <p:spPr/>
        <p:txBody>
          <a:bodyPr/>
          <a:lstStyle/>
          <a:p>
            <a:pPr marL="0" indent="0">
              <a:buNone/>
            </a:pPr>
            <a:r>
              <a:rPr lang="en-US" dirty="0"/>
              <a:t>What is </a:t>
            </a:r>
            <a:r>
              <a:rPr lang="en-US" dirty="0" err="1"/>
              <a:t>Iterables</a:t>
            </a:r>
            <a:r>
              <a:rPr lang="en-US" dirty="0"/>
              <a:t> and Iterators?</a:t>
            </a:r>
          </a:p>
          <a:p>
            <a:pPr marL="0" lvl="0" indent="0" eaLnBrk="0" fontAlgn="base" hangingPunct="0">
              <a:lnSpc>
                <a:spcPct val="100000"/>
              </a:lnSpc>
              <a:spcBef>
                <a:spcPct val="0"/>
              </a:spcBef>
              <a:spcAft>
                <a:spcPct val="0"/>
              </a:spcAft>
              <a:buNone/>
            </a:pPr>
            <a:r>
              <a:rPr lang="en-US" dirty="0"/>
              <a:t/>
            </a:r>
            <a:br>
              <a:rPr lang="en-US" dirty="0"/>
            </a:br>
            <a:r>
              <a:rPr lang="en-US" dirty="0">
                <a:solidFill>
                  <a:srgbClr val="292929"/>
                </a:solidFill>
                <a:latin typeface="charter"/>
              </a:rPr>
              <a:t>ES6 introduces a new mechanism for traversing data: </a:t>
            </a:r>
            <a:r>
              <a:rPr lang="en-US" i="1" dirty="0">
                <a:solidFill>
                  <a:srgbClr val="292929"/>
                </a:solidFill>
                <a:latin typeface="charter"/>
              </a:rPr>
              <a:t>iteration</a:t>
            </a:r>
            <a:r>
              <a:rPr lang="en-US" dirty="0">
                <a:solidFill>
                  <a:srgbClr val="292929"/>
                </a:solidFill>
                <a:latin typeface="charter"/>
              </a:rPr>
              <a:t>. Two concepts are central to iteration:</a:t>
            </a:r>
            <a:endParaRPr lang="en-US" sz="2000" dirty="0"/>
          </a:p>
          <a:p>
            <a:pPr marL="457200" lvl="1" indent="0" eaLnBrk="0" fontAlgn="base" hangingPunct="0">
              <a:lnSpc>
                <a:spcPct val="100000"/>
              </a:lnSpc>
              <a:spcBef>
                <a:spcPct val="0"/>
              </a:spcBef>
              <a:spcAft>
                <a:spcPct val="0"/>
              </a:spcAft>
              <a:buFontTx/>
              <a:buChar char="•"/>
            </a:pPr>
            <a:r>
              <a:rPr lang="en-US" dirty="0">
                <a:solidFill>
                  <a:srgbClr val="292929"/>
                </a:solidFill>
                <a:latin typeface="charter"/>
              </a:rPr>
              <a:t>An </a:t>
            </a:r>
            <a:r>
              <a:rPr lang="en-US" i="1" dirty="0" err="1">
                <a:solidFill>
                  <a:srgbClr val="292929"/>
                </a:solidFill>
                <a:latin typeface="charter"/>
              </a:rPr>
              <a:t>iterable</a:t>
            </a:r>
            <a:r>
              <a:rPr lang="en-US" dirty="0">
                <a:solidFill>
                  <a:srgbClr val="292929"/>
                </a:solidFill>
                <a:latin typeface="charter"/>
              </a:rPr>
              <a:t> is a data structure that wants to make its elements accessible to the public. It does so by implementing a method whose key is </a:t>
            </a:r>
            <a:r>
              <a:rPr lang="en-US" sz="1400" dirty="0" err="1">
                <a:solidFill>
                  <a:srgbClr val="292929"/>
                </a:solidFill>
                <a:latin typeface="Menlo"/>
              </a:rPr>
              <a:t>Symbol.iterator</a:t>
            </a:r>
            <a:r>
              <a:rPr lang="en-US" dirty="0">
                <a:solidFill>
                  <a:srgbClr val="292929"/>
                </a:solidFill>
                <a:latin typeface="charter"/>
              </a:rPr>
              <a:t>. That method is a factory for </a:t>
            </a:r>
            <a:r>
              <a:rPr lang="en-US" i="1" dirty="0">
                <a:solidFill>
                  <a:srgbClr val="292929"/>
                </a:solidFill>
                <a:latin typeface="charter"/>
              </a:rPr>
              <a:t>iterators</a:t>
            </a:r>
            <a:r>
              <a:rPr lang="en-US" dirty="0">
                <a:solidFill>
                  <a:srgbClr val="292929"/>
                </a:solidFill>
                <a:latin typeface="charter"/>
              </a:rPr>
              <a:t>.</a:t>
            </a:r>
          </a:p>
          <a:p>
            <a:pPr marL="457200" lvl="1" indent="0" eaLnBrk="0" fontAlgn="base" hangingPunct="0">
              <a:lnSpc>
                <a:spcPct val="100000"/>
              </a:lnSpc>
              <a:spcBef>
                <a:spcPct val="0"/>
              </a:spcBef>
              <a:spcAft>
                <a:spcPct val="0"/>
              </a:spcAft>
              <a:buFontTx/>
              <a:buChar char="•"/>
            </a:pPr>
            <a:r>
              <a:rPr lang="en-US" dirty="0">
                <a:solidFill>
                  <a:srgbClr val="292929"/>
                </a:solidFill>
                <a:latin typeface="charter"/>
              </a:rPr>
              <a:t>An </a:t>
            </a:r>
            <a:r>
              <a:rPr lang="en-US" i="1" dirty="0">
                <a:solidFill>
                  <a:srgbClr val="292929"/>
                </a:solidFill>
                <a:latin typeface="charter"/>
              </a:rPr>
              <a:t>iterator</a:t>
            </a:r>
            <a:r>
              <a:rPr lang="en-US" dirty="0">
                <a:solidFill>
                  <a:srgbClr val="292929"/>
                </a:solidFill>
                <a:latin typeface="charter"/>
              </a:rPr>
              <a:t> is a pointer for traversing the elements of a data structure (think cursors in databases)</a:t>
            </a:r>
            <a:endParaRPr lang="en-US" sz="1600" dirty="0">
              <a:latin typeface="medium-content-sans-serif-font"/>
            </a:endParaRPr>
          </a:p>
          <a:p>
            <a:pPr marL="0" indent="0">
              <a:buNone/>
            </a:pPr>
            <a:endParaRPr lang="en-US"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9318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Iterable</a:t>
            </a:r>
            <a:r>
              <a:rPr lang="en-US" dirty="0"/>
              <a:t> values in </a:t>
            </a:r>
            <a:r>
              <a:rPr lang="en-US" dirty="0" err="1" smtClean="0"/>
              <a:t>Javascript</a:t>
            </a:r>
            <a:endParaRPr lang="en-US" dirty="0"/>
          </a:p>
        </p:txBody>
      </p:sp>
      <p:sp>
        <p:nvSpPr>
          <p:cNvPr id="3" name="Content Placeholder 2"/>
          <p:cNvSpPr>
            <a:spLocks noGrp="1"/>
          </p:cNvSpPr>
          <p:nvPr>
            <p:ph idx="1"/>
          </p:nvPr>
        </p:nvSpPr>
        <p:spPr/>
        <p:txBody>
          <a:bodyPr/>
          <a:lstStyle/>
          <a:p>
            <a:r>
              <a:rPr lang="en-US" dirty="0"/>
              <a:t>The following values are </a:t>
            </a:r>
            <a:r>
              <a:rPr lang="en-US" dirty="0" err="1"/>
              <a:t>iterable</a:t>
            </a:r>
            <a:r>
              <a:rPr lang="en-US" dirty="0"/>
              <a:t>:</a:t>
            </a:r>
          </a:p>
          <a:p>
            <a:pPr lvl="1"/>
            <a:r>
              <a:rPr lang="en-US" dirty="0"/>
              <a:t>Arrays</a:t>
            </a:r>
          </a:p>
          <a:p>
            <a:pPr lvl="1"/>
            <a:r>
              <a:rPr lang="en-US" dirty="0"/>
              <a:t>Strings</a:t>
            </a:r>
          </a:p>
          <a:p>
            <a:pPr lvl="1"/>
            <a:r>
              <a:rPr lang="en-US" dirty="0"/>
              <a:t>Maps</a:t>
            </a:r>
          </a:p>
          <a:p>
            <a:pPr lvl="1"/>
            <a:r>
              <a:rPr lang="en-US" dirty="0"/>
              <a:t>Sets</a:t>
            </a:r>
          </a:p>
          <a:p>
            <a:pPr lvl="1"/>
            <a:r>
              <a:rPr lang="en-US" dirty="0"/>
              <a:t>DOM data structures (work in progress)</a:t>
            </a:r>
          </a:p>
          <a:p>
            <a:endParaRPr lang="en-US" dirty="0"/>
          </a:p>
        </p:txBody>
      </p:sp>
    </p:spTree>
    <p:extLst>
      <p:ext uri="{BB962C8B-B14F-4D97-AF65-F5344CB8AC3E}">
        <p14:creationId xmlns:p14="http://schemas.microsoft.com/office/powerpoint/2010/main" val="1674582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idea of </a:t>
            </a:r>
            <a:r>
              <a:rPr lang="en-US" dirty="0" err="1"/>
              <a:t>iterability</a:t>
            </a:r>
            <a:r>
              <a:rPr lang="en-US" dirty="0"/>
              <a:t> is as follows</a:t>
            </a:r>
            <a:r>
              <a:rPr lang="en-US" dirty="0" smtClean="0"/>
              <a:t>.</a:t>
            </a: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sz="2400" b="1" dirty="0">
                <a:solidFill>
                  <a:srgbClr val="292929"/>
                </a:solidFill>
                <a:latin typeface="charter"/>
              </a:rPr>
              <a:t>Data consumers:</a:t>
            </a:r>
            <a:r>
              <a:rPr lang="en-US" sz="2400" dirty="0">
                <a:solidFill>
                  <a:srgbClr val="292929"/>
                </a:solidFill>
                <a:latin typeface="charter"/>
              </a:rPr>
              <a:t> JavaScript has language constructs that consume data. For example, </a:t>
            </a:r>
            <a:r>
              <a:rPr lang="en-US" sz="1600" dirty="0">
                <a:solidFill>
                  <a:srgbClr val="292929"/>
                </a:solidFill>
                <a:latin typeface="Menlo"/>
              </a:rPr>
              <a:t>for-of</a:t>
            </a:r>
            <a:r>
              <a:rPr lang="en-US" sz="2400" dirty="0">
                <a:solidFill>
                  <a:srgbClr val="292929"/>
                </a:solidFill>
                <a:latin typeface="charter"/>
              </a:rPr>
              <a:t> loops over values and the spread operator (</a:t>
            </a:r>
            <a:r>
              <a:rPr lang="en-US" sz="1600" dirty="0">
                <a:solidFill>
                  <a:srgbClr val="292929"/>
                </a:solidFill>
                <a:latin typeface="Menlo"/>
              </a:rPr>
              <a:t>...</a:t>
            </a:r>
            <a:r>
              <a:rPr lang="en-US" sz="2400" dirty="0">
                <a:solidFill>
                  <a:srgbClr val="292929"/>
                </a:solidFill>
                <a:latin typeface="charter"/>
              </a:rPr>
              <a:t>) inserts values into Arrays or function calls.</a:t>
            </a:r>
          </a:p>
          <a:p>
            <a:pPr marL="0" lvl="0" indent="0" eaLnBrk="0" fontAlgn="base" hangingPunct="0">
              <a:lnSpc>
                <a:spcPct val="100000"/>
              </a:lnSpc>
              <a:spcBef>
                <a:spcPct val="0"/>
              </a:spcBef>
              <a:spcAft>
                <a:spcPct val="0"/>
              </a:spcAft>
              <a:buFontTx/>
              <a:buChar char="•"/>
            </a:pPr>
            <a:r>
              <a:rPr lang="en-US" sz="2400" b="1" dirty="0">
                <a:solidFill>
                  <a:srgbClr val="292929"/>
                </a:solidFill>
                <a:latin typeface="charter"/>
              </a:rPr>
              <a:t>Data sources:</a:t>
            </a:r>
            <a:r>
              <a:rPr lang="en-US" sz="2400" dirty="0">
                <a:solidFill>
                  <a:srgbClr val="292929"/>
                </a:solidFill>
                <a:latin typeface="charter"/>
              </a:rPr>
              <a:t> The data consumers could get their values from a variety of sources. For example, you may want to iterate over the elements of an Array, the key-value entries in a Map or the characters of a string.</a:t>
            </a:r>
            <a:endParaRPr lang="en-US" sz="1800" dirty="0">
              <a:latin typeface="medium-content-sans-serif-font"/>
            </a:endParaRPr>
          </a:p>
          <a:p>
            <a:endParaRPr lang="en-US" dirty="0"/>
          </a:p>
        </p:txBody>
      </p:sp>
      <p:pic>
        <p:nvPicPr>
          <p:cNvPr id="2051" name="Picture 3" descr="https://miro.medium.com/max/700/0*GGwhKf8VCa2VNPx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4195093"/>
            <a:ext cx="66675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32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following ES6 language constructs make use of the </a:t>
            </a:r>
            <a:r>
              <a:rPr lang="en-US" dirty="0" err="1"/>
              <a:t>Iterable</a:t>
            </a:r>
            <a:r>
              <a:rPr lang="en-US" dirty="0" smtClean="0"/>
              <a:t>:</a:t>
            </a: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dirty="0" err="1">
                <a:solidFill>
                  <a:srgbClr val="292929"/>
                </a:solidFill>
                <a:latin typeface="charter"/>
              </a:rPr>
              <a:t>Destructuring</a:t>
            </a:r>
            <a:r>
              <a:rPr lang="en-US" dirty="0">
                <a:solidFill>
                  <a:srgbClr val="292929"/>
                </a:solidFill>
                <a:latin typeface="charter"/>
              </a:rPr>
              <a:t> via an Array pattern</a:t>
            </a:r>
          </a:p>
          <a:p>
            <a:pPr marL="0" lvl="0" indent="0" eaLnBrk="0" fontAlgn="base" hangingPunct="0">
              <a:lnSpc>
                <a:spcPct val="100000"/>
              </a:lnSpc>
              <a:spcBef>
                <a:spcPct val="0"/>
              </a:spcBef>
              <a:spcAft>
                <a:spcPct val="0"/>
              </a:spcAft>
              <a:buNone/>
            </a:pPr>
            <a:r>
              <a:rPr lang="en-US" sz="1800" dirty="0">
                <a:solidFill>
                  <a:srgbClr val="292929"/>
                </a:solidFill>
                <a:latin typeface="Menlo"/>
              </a:rPr>
              <a:t>for-of</a:t>
            </a:r>
            <a:r>
              <a:rPr lang="en-US" dirty="0">
                <a:solidFill>
                  <a:srgbClr val="292929"/>
                </a:solidFill>
                <a:latin typeface="charter"/>
              </a:rPr>
              <a:t> loop</a:t>
            </a:r>
          </a:p>
          <a:p>
            <a:pPr marL="0" lvl="0" indent="0" eaLnBrk="0" fontAlgn="base" hangingPunct="0">
              <a:lnSpc>
                <a:spcPct val="100000"/>
              </a:lnSpc>
              <a:spcBef>
                <a:spcPct val="0"/>
              </a:spcBef>
              <a:spcAft>
                <a:spcPct val="0"/>
              </a:spcAft>
              <a:buNone/>
            </a:pPr>
            <a:r>
              <a:rPr lang="en-US" sz="1800" dirty="0" err="1">
                <a:solidFill>
                  <a:srgbClr val="292929"/>
                </a:solidFill>
                <a:latin typeface="Menlo"/>
              </a:rPr>
              <a:t>Array.from</a:t>
            </a:r>
            <a:r>
              <a:rPr lang="en-US" sz="1800" dirty="0">
                <a:solidFill>
                  <a:srgbClr val="292929"/>
                </a:solidFill>
                <a:latin typeface="Menlo"/>
              </a:rPr>
              <a:t>()</a:t>
            </a:r>
            <a:endParaRPr lang="en-US" dirty="0">
              <a:solidFill>
                <a:srgbClr val="292929"/>
              </a:solidFill>
              <a:latin typeface="charter"/>
            </a:endParaRPr>
          </a:p>
          <a:p>
            <a:pPr marL="0" lvl="0" indent="0" eaLnBrk="0" fontAlgn="base" hangingPunct="0">
              <a:lnSpc>
                <a:spcPct val="100000"/>
              </a:lnSpc>
              <a:spcBef>
                <a:spcPct val="0"/>
              </a:spcBef>
              <a:spcAft>
                <a:spcPct val="0"/>
              </a:spcAft>
              <a:buNone/>
            </a:pPr>
            <a:r>
              <a:rPr lang="en-US" dirty="0">
                <a:solidFill>
                  <a:srgbClr val="292929"/>
                </a:solidFill>
                <a:latin typeface="charter"/>
              </a:rPr>
              <a:t>Spread operator (</a:t>
            </a:r>
            <a:r>
              <a:rPr lang="en-US" sz="1800" dirty="0">
                <a:solidFill>
                  <a:srgbClr val="292929"/>
                </a:solidFill>
                <a:latin typeface="Menlo"/>
              </a:rPr>
              <a:t>...</a:t>
            </a:r>
            <a:r>
              <a:rPr lang="en-US" dirty="0">
                <a:solidFill>
                  <a:srgbClr val="292929"/>
                </a:solidFill>
                <a:latin typeface="charter"/>
              </a:rPr>
              <a:t>)</a:t>
            </a:r>
          </a:p>
          <a:p>
            <a:pPr marL="0" lvl="0" indent="0" eaLnBrk="0" fontAlgn="base" hangingPunct="0">
              <a:lnSpc>
                <a:spcPct val="100000"/>
              </a:lnSpc>
              <a:spcBef>
                <a:spcPct val="0"/>
              </a:spcBef>
              <a:spcAft>
                <a:spcPct val="0"/>
              </a:spcAft>
              <a:buNone/>
            </a:pPr>
            <a:r>
              <a:rPr lang="en-US" dirty="0">
                <a:solidFill>
                  <a:srgbClr val="292929"/>
                </a:solidFill>
                <a:latin typeface="charter"/>
              </a:rPr>
              <a:t>Constructors of Maps and Sets</a:t>
            </a:r>
          </a:p>
          <a:p>
            <a:pPr marL="0" lvl="0" indent="0" eaLnBrk="0" fontAlgn="base" hangingPunct="0">
              <a:lnSpc>
                <a:spcPct val="100000"/>
              </a:lnSpc>
              <a:spcBef>
                <a:spcPct val="0"/>
              </a:spcBef>
              <a:spcAft>
                <a:spcPct val="0"/>
              </a:spcAft>
              <a:buNone/>
            </a:pPr>
            <a:r>
              <a:rPr lang="en-US" sz="1800" dirty="0" err="1">
                <a:solidFill>
                  <a:srgbClr val="292929"/>
                </a:solidFill>
                <a:latin typeface="Menlo"/>
              </a:rPr>
              <a:t>Promise.all</a:t>
            </a:r>
            <a:r>
              <a:rPr lang="en-US" sz="1800" dirty="0">
                <a:solidFill>
                  <a:srgbClr val="292929"/>
                </a:solidFill>
                <a:latin typeface="Menlo"/>
              </a:rPr>
              <a:t>()</a:t>
            </a:r>
            <a:r>
              <a:rPr lang="en-US" dirty="0">
                <a:solidFill>
                  <a:srgbClr val="292929"/>
                </a:solidFill>
                <a:latin typeface="charter"/>
              </a:rPr>
              <a:t>, </a:t>
            </a:r>
            <a:r>
              <a:rPr lang="en-US" sz="1800" dirty="0" err="1">
                <a:solidFill>
                  <a:srgbClr val="292929"/>
                </a:solidFill>
                <a:latin typeface="Menlo"/>
              </a:rPr>
              <a:t>Promise.race</a:t>
            </a:r>
            <a:r>
              <a:rPr lang="en-US" sz="1800" dirty="0">
                <a:solidFill>
                  <a:srgbClr val="292929"/>
                </a:solidFill>
                <a:latin typeface="Menlo"/>
              </a:rPr>
              <a:t>()</a:t>
            </a:r>
            <a:endParaRPr lang="en-US" dirty="0">
              <a:solidFill>
                <a:srgbClr val="292929"/>
              </a:solidFill>
              <a:latin typeface="charter"/>
            </a:endParaRPr>
          </a:p>
          <a:p>
            <a:pPr marL="0" lvl="0" indent="0" eaLnBrk="0" fontAlgn="base" hangingPunct="0">
              <a:lnSpc>
                <a:spcPct val="100000"/>
              </a:lnSpc>
              <a:spcBef>
                <a:spcPct val="0"/>
              </a:spcBef>
              <a:spcAft>
                <a:spcPct val="0"/>
              </a:spcAft>
              <a:buNone/>
            </a:pPr>
            <a:r>
              <a:rPr lang="en-US" sz="1800" dirty="0">
                <a:solidFill>
                  <a:srgbClr val="292929"/>
                </a:solidFill>
                <a:latin typeface="Menlo"/>
              </a:rPr>
              <a:t>yield*</a:t>
            </a:r>
            <a:endParaRPr lang="en-US" sz="2000" dirty="0">
              <a:latin typeface="medium-content-sans-serif-font"/>
            </a:endParaRPr>
          </a:p>
          <a:p>
            <a:endParaRPr lang="en-US" dirty="0"/>
          </a:p>
        </p:txBody>
      </p:sp>
    </p:spTree>
    <p:extLst>
      <p:ext uri="{BB962C8B-B14F-4D97-AF65-F5344CB8AC3E}">
        <p14:creationId xmlns:p14="http://schemas.microsoft.com/office/powerpoint/2010/main" val="3838107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Generators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think of generators as processes (pieces of code) that you can </a:t>
            </a:r>
            <a:r>
              <a:rPr lang="en-US" dirty="0" smtClean="0"/>
              <a:t>pause </a:t>
            </a:r>
            <a:r>
              <a:rPr lang="en-US" dirty="0"/>
              <a:t>and resume while executing that particular code </a:t>
            </a:r>
            <a:r>
              <a:rPr lang="en-US" dirty="0" smtClean="0"/>
              <a:t>:</a:t>
            </a:r>
          </a:p>
          <a:p>
            <a:pPr marL="0" indent="0">
              <a:buNone/>
            </a:pPr>
            <a:r>
              <a:rPr lang="en-US" dirty="0"/>
              <a:t>function* </a:t>
            </a:r>
            <a:r>
              <a:rPr lang="en-US" dirty="0" err="1"/>
              <a:t>func</a:t>
            </a:r>
            <a:r>
              <a:rPr lang="en-US" dirty="0"/>
              <a:t>() {</a:t>
            </a:r>
            <a:r>
              <a:rPr lang="en-US" dirty="0"/>
              <a:t/>
            </a:r>
            <a:br>
              <a:rPr lang="en-US" dirty="0"/>
            </a:br>
            <a:r>
              <a:rPr lang="en-US" dirty="0"/>
              <a:t>// (A)</a:t>
            </a:r>
            <a:r>
              <a:rPr lang="en-US" dirty="0"/>
              <a:t/>
            </a:r>
            <a:br>
              <a:rPr lang="en-US" dirty="0"/>
            </a:br>
            <a:r>
              <a:rPr lang="en-US" dirty="0"/>
              <a:t>console.log('First');</a:t>
            </a:r>
            <a:r>
              <a:rPr lang="en-US" dirty="0"/>
              <a:t/>
            </a:r>
            <a:br>
              <a:rPr lang="en-US" dirty="0"/>
            </a:br>
            <a:r>
              <a:rPr lang="en-US" dirty="0"/>
              <a:t>yield;</a:t>
            </a:r>
            <a:r>
              <a:rPr lang="en-US" dirty="0"/>
              <a:t/>
            </a:r>
            <a:br>
              <a:rPr lang="en-US" dirty="0"/>
            </a:br>
            <a:r>
              <a:rPr lang="en-US" dirty="0"/>
              <a:t>console.log('Second');</a:t>
            </a:r>
            <a:r>
              <a:rPr lang="en-US" dirty="0"/>
              <a:t/>
            </a:r>
            <a:br>
              <a:rPr lang="en-US" dirty="0"/>
            </a:br>
            <a:r>
              <a:rPr lang="en-US" dirty="0" smtClean="0"/>
              <a:t>}</a:t>
            </a:r>
          </a:p>
          <a:p>
            <a:pPr marL="0" indent="0">
              <a:buNone/>
            </a:pPr>
            <a:endParaRPr lang="en-US" dirty="0"/>
          </a:p>
          <a:p>
            <a:pPr marL="0" indent="0">
              <a:buNone/>
            </a:pPr>
            <a:r>
              <a:rPr lang="en-US" dirty="0"/>
              <a:t>The yield keyword pauses generator function execution and the value of the expression following the yield keyword is returned to the generator's caller. It can be thought of as a generator-based version of the return keyword.</a:t>
            </a:r>
          </a:p>
          <a:p>
            <a:pPr marL="0" indent="0">
              <a:buNone/>
            </a:pPr>
            <a:endParaRPr lang="en-US" dirty="0"/>
          </a:p>
        </p:txBody>
      </p:sp>
    </p:spTree>
    <p:extLst>
      <p:ext uri="{BB962C8B-B14F-4D97-AF65-F5344CB8AC3E}">
        <p14:creationId xmlns:p14="http://schemas.microsoft.com/office/powerpoint/2010/main" val="1861781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 declarations:</a:t>
            </a:r>
          </a:p>
        </p:txBody>
      </p:sp>
      <p:sp>
        <p:nvSpPr>
          <p:cNvPr id="3" name="Content Placeholder 2"/>
          <p:cNvSpPr>
            <a:spLocks noGrp="1"/>
          </p:cNvSpPr>
          <p:nvPr>
            <p:ph idx="1"/>
          </p:nvPr>
        </p:nvSpPr>
        <p:spPr/>
        <p:txBody>
          <a:bodyPr/>
          <a:lstStyle/>
          <a:p>
            <a:r>
              <a:rPr lang="en-US" dirty="0"/>
              <a:t>function* </a:t>
            </a:r>
            <a:r>
              <a:rPr lang="en-US" dirty="0" err="1"/>
              <a:t>genFunc</a:t>
            </a:r>
            <a:r>
              <a:rPr lang="en-US" dirty="0"/>
              <a:t>() { ··· }</a:t>
            </a:r>
            <a:r>
              <a:rPr lang="en-US" dirty="0"/>
              <a:t/>
            </a:r>
            <a:br>
              <a:rPr lang="en-US" dirty="0"/>
            </a:br>
            <a:r>
              <a:rPr lang="en-US" dirty="0" err="1"/>
              <a:t>const</a:t>
            </a:r>
            <a:r>
              <a:rPr lang="en-US" dirty="0"/>
              <a:t> </a:t>
            </a:r>
            <a:r>
              <a:rPr lang="en-US" dirty="0" err="1"/>
              <a:t>genObj</a:t>
            </a:r>
            <a:r>
              <a:rPr lang="en-US" dirty="0"/>
              <a:t> = </a:t>
            </a:r>
            <a:r>
              <a:rPr lang="en-US" dirty="0" err="1"/>
              <a:t>genFunc</a:t>
            </a:r>
            <a:r>
              <a:rPr lang="en-US" dirty="0"/>
              <a:t>();</a:t>
            </a:r>
            <a:endParaRPr lang="en-US" dirty="0"/>
          </a:p>
        </p:txBody>
      </p:sp>
    </p:spTree>
    <p:extLst>
      <p:ext uri="{BB962C8B-B14F-4D97-AF65-F5344CB8AC3E}">
        <p14:creationId xmlns:p14="http://schemas.microsoft.com/office/powerpoint/2010/main" val="41869190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
            </a:r>
            <a:r>
              <a:rPr lang="en-US" dirty="0"/>
              <a:t>enerator function expressions:</a:t>
            </a:r>
            <a:endParaRPr lang="en-US" dirty="0"/>
          </a:p>
        </p:txBody>
      </p:sp>
      <p:sp>
        <p:nvSpPr>
          <p:cNvPr id="3" name="Content Placeholder 2"/>
          <p:cNvSpPr>
            <a:spLocks noGrp="1"/>
          </p:cNvSpPr>
          <p:nvPr>
            <p:ph idx="1"/>
          </p:nvPr>
        </p:nvSpPr>
        <p:spPr/>
        <p:txBody>
          <a:bodyPr/>
          <a:lstStyle/>
          <a:p>
            <a:r>
              <a:rPr lang="en-US" dirty="0" err="1"/>
              <a:t>const</a:t>
            </a:r>
            <a:r>
              <a:rPr lang="en-US" dirty="0"/>
              <a:t> </a:t>
            </a:r>
            <a:r>
              <a:rPr lang="en-US" dirty="0" err="1"/>
              <a:t>genFunc</a:t>
            </a:r>
            <a:r>
              <a:rPr lang="en-US" dirty="0"/>
              <a:t> = function* () { ··· };</a:t>
            </a:r>
            <a:r>
              <a:rPr lang="en-US" dirty="0"/>
              <a:t/>
            </a:r>
            <a:br>
              <a:rPr lang="en-US" dirty="0"/>
            </a:br>
            <a:r>
              <a:rPr lang="en-US" dirty="0" err="1"/>
              <a:t>const</a:t>
            </a:r>
            <a:r>
              <a:rPr lang="en-US" dirty="0"/>
              <a:t> </a:t>
            </a:r>
            <a:r>
              <a:rPr lang="en-US" dirty="0" err="1"/>
              <a:t>genObj</a:t>
            </a:r>
            <a:r>
              <a:rPr lang="en-US" dirty="0"/>
              <a:t> = </a:t>
            </a:r>
            <a:r>
              <a:rPr lang="en-US" dirty="0" err="1"/>
              <a:t>genFunc</a:t>
            </a:r>
            <a:r>
              <a:rPr lang="en-US" dirty="0"/>
              <a:t>();</a:t>
            </a:r>
            <a:endParaRPr lang="en-US" dirty="0"/>
          </a:p>
        </p:txBody>
      </p:sp>
    </p:spTree>
    <p:extLst>
      <p:ext uri="{BB962C8B-B14F-4D97-AF65-F5344CB8AC3E}">
        <p14:creationId xmlns:p14="http://schemas.microsoft.com/office/powerpoint/2010/main" val="3864999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method definitions in object literals:</a:t>
            </a:r>
            <a:endParaRPr lang="en-US" dirty="0"/>
          </a:p>
        </p:txBody>
      </p:sp>
      <p:sp>
        <p:nvSpPr>
          <p:cNvPr id="3" name="Content Placeholder 2"/>
          <p:cNvSpPr>
            <a:spLocks noGrp="1"/>
          </p:cNvSpPr>
          <p:nvPr>
            <p:ph idx="1"/>
          </p:nvPr>
        </p:nvSpPr>
        <p:spPr/>
        <p:txBody>
          <a:bodyPr/>
          <a:lstStyle/>
          <a:p>
            <a:r>
              <a:rPr lang="en-US" dirty="0" err="1"/>
              <a:t>const</a:t>
            </a:r>
            <a:r>
              <a:rPr lang="en-US" dirty="0"/>
              <a:t> </a:t>
            </a:r>
            <a:r>
              <a:rPr lang="en-US" dirty="0" err="1"/>
              <a:t>obj</a:t>
            </a:r>
            <a:r>
              <a:rPr lang="en-US" dirty="0"/>
              <a:t> = {</a:t>
            </a:r>
            <a:r>
              <a:rPr lang="en-US" dirty="0"/>
              <a:t/>
            </a:r>
            <a:br>
              <a:rPr lang="en-US" dirty="0"/>
            </a:br>
            <a:r>
              <a:rPr lang="en-US" dirty="0"/>
              <a:t>* </a:t>
            </a:r>
            <a:r>
              <a:rPr lang="en-US" dirty="0" err="1"/>
              <a:t>generatorMethod</a:t>
            </a:r>
            <a:r>
              <a:rPr lang="en-US" dirty="0"/>
              <a:t>() {</a:t>
            </a:r>
            <a:r>
              <a:rPr lang="en-US" dirty="0"/>
              <a:t/>
            </a:r>
            <a:br>
              <a:rPr lang="en-US" dirty="0"/>
            </a:br>
            <a:r>
              <a:rPr lang="en-US" dirty="0"/>
              <a:t>···</a:t>
            </a:r>
            <a:r>
              <a:rPr lang="en-US" dirty="0"/>
              <a:t/>
            </a:r>
            <a:br>
              <a:rPr lang="en-US" dirty="0"/>
            </a:br>
            <a:r>
              <a:rPr lang="en-US" dirty="0"/>
              <a:t>}</a:t>
            </a:r>
            <a:r>
              <a:rPr lang="en-US" dirty="0"/>
              <a:t/>
            </a:r>
            <a:br>
              <a:rPr lang="en-US" dirty="0"/>
            </a:br>
            <a:r>
              <a:rPr lang="en-US" dirty="0"/>
              <a:t>};</a:t>
            </a:r>
            <a:r>
              <a:rPr lang="en-US" dirty="0"/>
              <a:t/>
            </a:r>
            <a:br>
              <a:rPr lang="en-US" dirty="0"/>
            </a:br>
            <a:r>
              <a:rPr lang="en-US" dirty="0" err="1"/>
              <a:t>const</a:t>
            </a:r>
            <a:r>
              <a:rPr lang="en-US" dirty="0"/>
              <a:t> </a:t>
            </a:r>
            <a:r>
              <a:rPr lang="en-US" dirty="0" err="1"/>
              <a:t>genObj</a:t>
            </a:r>
            <a:r>
              <a:rPr lang="en-US" dirty="0"/>
              <a:t> = </a:t>
            </a:r>
            <a:r>
              <a:rPr lang="en-US" dirty="0" err="1"/>
              <a:t>obj.generatorMethod</a:t>
            </a:r>
            <a:r>
              <a:rPr lang="en-US" dirty="0"/>
              <a:t>();</a:t>
            </a:r>
            <a:endParaRPr lang="en-US" dirty="0"/>
          </a:p>
        </p:txBody>
      </p:sp>
    </p:spTree>
    <p:extLst>
      <p:ext uri="{BB962C8B-B14F-4D97-AF65-F5344CB8AC3E}">
        <p14:creationId xmlns:p14="http://schemas.microsoft.com/office/powerpoint/2010/main" val="4224759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method definitions in class definitions</a:t>
            </a:r>
            <a:endParaRPr lang="en-US" dirty="0"/>
          </a:p>
        </p:txBody>
      </p:sp>
      <p:sp>
        <p:nvSpPr>
          <p:cNvPr id="3" name="Content Placeholder 2"/>
          <p:cNvSpPr>
            <a:spLocks noGrp="1"/>
          </p:cNvSpPr>
          <p:nvPr>
            <p:ph idx="1"/>
          </p:nvPr>
        </p:nvSpPr>
        <p:spPr/>
        <p:txBody>
          <a:bodyPr/>
          <a:lstStyle/>
          <a:p>
            <a:r>
              <a:rPr lang="en-US" dirty="0"/>
              <a:t>class </a:t>
            </a:r>
            <a:r>
              <a:rPr lang="en-US" dirty="0" err="1"/>
              <a:t>MyClass</a:t>
            </a:r>
            <a:r>
              <a:rPr lang="en-US" dirty="0"/>
              <a:t> {</a:t>
            </a:r>
            <a:r>
              <a:rPr lang="en-US" dirty="0"/>
              <a:t/>
            </a:r>
            <a:br>
              <a:rPr lang="en-US" dirty="0"/>
            </a:br>
            <a:r>
              <a:rPr lang="en-US" dirty="0" smtClean="0"/>
              <a:t>	* </a:t>
            </a:r>
            <a:r>
              <a:rPr lang="en-US" dirty="0" err="1" smtClean="0"/>
              <a:t>generatorMethod</a:t>
            </a:r>
            <a:r>
              <a:rPr lang="en-US" dirty="0" smtClean="0"/>
              <a:t>() {</a:t>
            </a:r>
            <a:br>
              <a:rPr lang="en-US" dirty="0" smtClean="0"/>
            </a:br>
            <a:r>
              <a:rPr lang="en-US" dirty="0" smtClean="0"/>
              <a:t>	···</a:t>
            </a:r>
            <a:br>
              <a:rPr lang="en-US" dirty="0" smtClean="0"/>
            </a:br>
            <a:r>
              <a:rPr lang="en-US" dirty="0" smtClean="0"/>
              <a:t>	}</a:t>
            </a:r>
            <a:r>
              <a:rPr lang="en-US" dirty="0"/>
              <a:t/>
            </a:r>
            <a:br>
              <a:rPr lang="en-US" dirty="0"/>
            </a:br>
            <a:r>
              <a:rPr lang="en-US" dirty="0"/>
              <a:t>}</a:t>
            </a:r>
            <a:r>
              <a:rPr lang="en-US" dirty="0"/>
              <a:t/>
            </a:r>
            <a:br>
              <a:rPr lang="en-US" dirty="0"/>
            </a:br>
            <a:r>
              <a:rPr lang="en-US" dirty="0" err="1"/>
              <a:t>const</a:t>
            </a:r>
            <a:r>
              <a:rPr lang="en-US" dirty="0"/>
              <a:t> </a:t>
            </a:r>
            <a:r>
              <a:rPr lang="en-US" dirty="0" err="1"/>
              <a:t>myInst</a:t>
            </a:r>
            <a:r>
              <a:rPr lang="en-US" dirty="0"/>
              <a:t> = new </a:t>
            </a:r>
            <a:r>
              <a:rPr lang="en-US" dirty="0" err="1"/>
              <a:t>MyClass</a:t>
            </a:r>
            <a:r>
              <a:rPr lang="en-US" dirty="0"/>
              <a:t>();</a:t>
            </a:r>
            <a:r>
              <a:rPr lang="en-US" dirty="0"/>
              <a:t/>
            </a:r>
            <a:br>
              <a:rPr lang="en-US" dirty="0"/>
            </a:br>
            <a:r>
              <a:rPr lang="en-US" dirty="0" err="1"/>
              <a:t>const</a:t>
            </a:r>
            <a:r>
              <a:rPr lang="en-US" dirty="0"/>
              <a:t> </a:t>
            </a:r>
            <a:r>
              <a:rPr lang="en-US" dirty="0" err="1"/>
              <a:t>genObj</a:t>
            </a:r>
            <a:r>
              <a:rPr lang="en-US" dirty="0"/>
              <a:t> = </a:t>
            </a:r>
            <a:r>
              <a:rPr lang="en-US" dirty="0" err="1"/>
              <a:t>myInst.generatorMethod</a:t>
            </a:r>
            <a:r>
              <a:rPr lang="en-US" dirty="0"/>
              <a:t>();</a:t>
            </a:r>
            <a:endParaRPr lang="en-US" dirty="0"/>
          </a:p>
        </p:txBody>
      </p:sp>
    </p:spTree>
    <p:extLst>
      <p:ext uri="{BB962C8B-B14F-4D97-AF65-F5344CB8AC3E}">
        <p14:creationId xmlns:p14="http://schemas.microsoft.com/office/powerpoint/2010/main" val="1060642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Usecase</a:t>
            </a:r>
            <a:r>
              <a:rPr lang="en-US" dirty="0"/>
              <a:t> of Generators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Simpler </a:t>
            </a:r>
            <a:r>
              <a:rPr lang="en-US" dirty="0"/>
              <a:t>asynchronous </a:t>
            </a:r>
            <a:r>
              <a:rPr lang="en-US" dirty="0" smtClean="0"/>
              <a:t>code</a:t>
            </a:r>
            <a:r>
              <a:rPr lang="en-US" dirty="0"/>
              <a:t/>
            </a:r>
            <a:br>
              <a:rPr lang="en-US" dirty="0"/>
            </a:br>
            <a:r>
              <a:rPr lang="en-US" dirty="0" smtClean="0"/>
              <a:t>	</a:t>
            </a:r>
            <a:r>
              <a:rPr lang="en-US" sz="2400" dirty="0" smtClean="0"/>
              <a:t>we </a:t>
            </a:r>
            <a:r>
              <a:rPr lang="en-US" sz="2400" dirty="0"/>
              <a:t>can execute simple asynchronous block of code.</a:t>
            </a:r>
            <a:endParaRPr lang="en-US" dirty="0"/>
          </a:p>
          <a:p>
            <a:pPr marL="0" indent="0">
              <a:buNone/>
            </a:pPr>
            <a:r>
              <a:rPr lang="en-US" dirty="0" smtClean="0"/>
              <a:t>Receiving </a:t>
            </a:r>
            <a:r>
              <a:rPr lang="en-US" dirty="0"/>
              <a:t>asynchronous data using </a:t>
            </a:r>
            <a:r>
              <a:rPr lang="en-US" dirty="0" smtClean="0"/>
              <a:t>generators</a:t>
            </a:r>
          </a:p>
          <a:p>
            <a:pPr marL="0" indent="0">
              <a:buNone/>
            </a:pPr>
            <a:r>
              <a:rPr lang="en-US" dirty="0" smtClean="0"/>
              <a:t>	</a:t>
            </a:r>
            <a:r>
              <a:rPr lang="en-US" sz="2400" dirty="0" smtClean="0"/>
              <a:t>ES8 </a:t>
            </a:r>
            <a:r>
              <a:rPr lang="en-US" sz="2400" dirty="0"/>
              <a:t>will have </a:t>
            </a:r>
            <a:r>
              <a:rPr lang="en-US" sz="2400" dirty="0" err="1"/>
              <a:t>async</a:t>
            </a:r>
            <a:r>
              <a:rPr lang="en-US" sz="2400" dirty="0"/>
              <a:t> functions(</a:t>
            </a:r>
            <a:r>
              <a:rPr lang="en-US" sz="2400" dirty="0" err="1"/>
              <a:t>async</a:t>
            </a:r>
            <a:r>
              <a:rPr lang="en-US" sz="2400" dirty="0"/>
              <a:t>/await) which are internally based on </a:t>
            </a:r>
            <a:r>
              <a:rPr lang="en-US" sz="2400" dirty="0" smtClean="0"/>
              <a:t>generators</a:t>
            </a:r>
            <a:r>
              <a:rPr lang="en-US" sz="2400" dirty="0"/>
              <a:t>. With them, the code looks like this</a:t>
            </a:r>
            <a:r>
              <a:rPr lang="en-US" sz="2400" dirty="0" smtClean="0"/>
              <a:t>:</a:t>
            </a:r>
          </a:p>
          <a:p>
            <a:pPr marL="914400" indent="0">
              <a:buNone/>
            </a:pPr>
            <a:r>
              <a:rPr lang="en-US" dirty="0" err="1"/>
              <a:t>async</a:t>
            </a:r>
            <a:r>
              <a:rPr lang="en-US" dirty="0"/>
              <a:t> function </a:t>
            </a:r>
            <a:r>
              <a:rPr lang="en-US" dirty="0" err="1"/>
              <a:t>fetchJson</a:t>
            </a:r>
            <a:r>
              <a:rPr lang="en-US" dirty="0"/>
              <a:t>(</a:t>
            </a:r>
            <a:r>
              <a:rPr lang="en-US" dirty="0" err="1"/>
              <a:t>url</a:t>
            </a:r>
            <a:r>
              <a:rPr lang="en-US" dirty="0"/>
              <a:t>) {</a:t>
            </a:r>
            <a:r>
              <a:rPr lang="en-US" dirty="0"/>
              <a:t/>
            </a:r>
            <a:br>
              <a:rPr lang="en-US" dirty="0"/>
            </a:br>
            <a:r>
              <a:rPr lang="en-US" dirty="0" smtClean="0"/>
              <a:t>	try {</a:t>
            </a:r>
            <a:br>
              <a:rPr lang="en-US" dirty="0" smtClean="0"/>
            </a:br>
            <a:r>
              <a:rPr lang="en-US" dirty="0" smtClean="0"/>
              <a:t>		let request = await fetch(</a:t>
            </a:r>
            <a:r>
              <a:rPr lang="en-US" dirty="0" err="1" smtClean="0"/>
              <a:t>url</a:t>
            </a:r>
            <a:r>
              <a:rPr lang="en-US" dirty="0" smtClean="0"/>
              <a:t>);</a:t>
            </a:r>
            <a:br>
              <a:rPr lang="en-US" dirty="0" smtClean="0"/>
            </a:br>
            <a:r>
              <a:rPr lang="en-US" dirty="0" smtClean="0"/>
              <a:t>		let text = await </a:t>
            </a:r>
            <a:r>
              <a:rPr lang="en-US" dirty="0" err="1" smtClean="0"/>
              <a:t>request.text</a:t>
            </a:r>
            <a:r>
              <a:rPr lang="en-US" dirty="0" smtClean="0"/>
              <a:t>();</a:t>
            </a:r>
            <a:br>
              <a:rPr lang="en-US" dirty="0" smtClean="0"/>
            </a:br>
            <a:r>
              <a:rPr lang="en-US" dirty="0" smtClean="0"/>
              <a:t>		return </a:t>
            </a:r>
            <a:r>
              <a:rPr lang="en-US" dirty="0" err="1" smtClean="0"/>
              <a:t>JSON.parse</a:t>
            </a:r>
            <a:r>
              <a:rPr lang="en-US" dirty="0" smtClean="0"/>
              <a:t>(text);</a:t>
            </a:r>
            <a:br>
              <a:rPr lang="en-US" dirty="0" smtClean="0"/>
            </a:br>
            <a:r>
              <a:rPr lang="en-US" dirty="0" smtClean="0"/>
              <a:t>	}</a:t>
            </a:r>
            <a:br>
              <a:rPr lang="en-US" dirty="0" smtClean="0"/>
            </a:br>
            <a:r>
              <a:rPr lang="en-US" dirty="0" smtClean="0"/>
              <a:t>	catch (error) {</a:t>
            </a:r>
            <a:br>
              <a:rPr lang="en-US" dirty="0" smtClean="0"/>
            </a:br>
            <a:r>
              <a:rPr lang="en-US" dirty="0" smtClean="0"/>
              <a:t>		console.log(`ERROR: ${</a:t>
            </a:r>
            <a:r>
              <a:rPr lang="en-US" dirty="0" err="1" smtClean="0"/>
              <a:t>error.stack</a:t>
            </a:r>
            <a:r>
              <a:rPr lang="en-US" dirty="0" smtClean="0"/>
              <a:t>}`);</a:t>
            </a:r>
            <a:br>
              <a:rPr lang="en-US" dirty="0" smtClean="0"/>
            </a:br>
            <a:r>
              <a:rPr lang="en-US" dirty="0" smtClean="0"/>
              <a:t>	}</a:t>
            </a:r>
            <a:r>
              <a:rPr lang="en-US" dirty="0"/>
              <a:t/>
            </a:r>
            <a:br>
              <a:rPr lang="en-US" dirty="0"/>
            </a:br>
            <a:r>
              <a:rPr lang="en-US" dirty="0"/>
              <a:t>}</a:t>
            </a:r>
            <a:endParaRPr lang="en-US" dirty="0"/>
          </a:p>
        </p:txBody>
      </p:sp>
    </p:spTree>
    <p:extLst>
      <p:ext uri="{BB962C8B-B14F-4D97-AF65-F5344CB8AC3E}">
        <p14:creationId xmlns:p14="http://schemas.microsoft.com/office/powerpoint/2010/main" val="260618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engines</a:t>
            </a:r>
            <a:endParaRPr lang="en-US" dirty="0"/>
          </a:p>
        </p:txBody>
      </p:sp>
      <p:pic>
        <p:nvPicPr>
          <p:cNvPr id="1026" name="Picture 2" descr="Something is running my JavaScript |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7995" y="1825625"/>
            <a:ext cx="73360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7300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err="1"/>
              <a:t>Iterables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function* </a:t>
            </a:r>
            <a:r>
              <a:rPr lang="en-US" dirty="0" err="1"/>
              <a:t>objectEntries</a:t>
            </a:r>
            <a:r>
              <a:rPr lang="en-US" dirty="0"/>
              <a:t>(</a:t>
            </a:r>
            <a:r>
              <a:rPr lang="en-US" dirty="0" err="1"/>
              <a:t>obj</a:t>
            </a:r>
            <a:r>
              <a:rPr lang="en-US" dirty="0"/>
              <a:t>) {</a:t>
            </a:r>
            <a:r>
              <a:rPr lang="en-US" dirty="0"/>
              <a:t/>
            </a:r>
            <a:br>
              <a:rPr lang="en-US" dirty="0"/>
            </a:br>
            <a:r>
              <a:rPr lang="en-US" dirty="0" smtClean="0"/>
              <a:t>	</a:t>
            </a:r>
            <a:r>
              <a:rPr lang="en-US" dirty="0" err="1" smtClean="0"/>
              <a:t>const</a:t>
            </a:r>
            <a:r>
              <a:rPr lang="en-US" dirty="0" smtClean="0"/>
              <a:t> </a:t>
            </a:r>
            <a:r>
              <a:rPr lang="en-US" dirty="0" err="1"/>
              <a:t>propKeys</a:t>
            </a:r>
            <a:r>
              <a:rPr lang="en-US" dirty="0"/>
              <a:t> = </a:t>
            </a:r>
            <a:r>
              <a:rPr lang="en-US" dirty="0" err="1"/>
              <a:t>Reflect.ownKeys</a:t>
            </a:r>
            <a:r>
              <a:rPr lang="en-US" dirty="0"/>
              <a:t>(</a:t>
            </a:r>
            <a:r>
              <a:rPr lang="en-US" dirty="0" err="1"/>
              <a:t>obj</a:t>
            </a:r>
            <a:r>
              <a:rPr lang="en-US" dirty="0"/>
              <a:t>);</a:t>
            </a:r>
            <a:r>
              <a:rPr lang="en-US" dirty="0"/>
              <a:t/>
            </a:r>
            <a:br>
              <a:rPr lang="en-US" dirty="0"/>
            </a:br>
            <a:r>
              <a:rPr lang="en-US" dirty="0"/>
              <a:t/>
            </a:r>
            <a:br>
              <a:rPr lang="en-US" dirty="0"/>
            </a:br>
            <a:r>
              <a:rPr lang="en-US" dirty="0" smtClean="0"/>
              <a:t>	for </a:t>
            </a:r>
            <a:r>
              <a:rPr lang="en-US" dirty="0"/>
              <a:t>(</a:t>
            </a:r>
            <a:r>
              <a:rPr lang="en-US" dirty="0" err="1"/>
              <a:t>const</a:t>
            </a:r>
            <a:r>
              <a:rPr lang="en-US" dirty="0"/>
              <a:t> </a:t>
            </a:r>
            <a:r>
              <a:rPr lang="en-US" dirty="0" err="1"/>
              <a:t>propKey</a:t>
            </a:r>
            <a:r>
              <a:rPr lang="en-US" dirty="0"/>
              <a:t> of </a:t>
            </a:r>
            <a:r>
              <a:rPr lang="en-US" dirty="0" err="1"/>
              <a:t>propKeys</a:t>
            </a:r>
            <a:r>
              <a:rPr lang="en-US" dirty="0"/>
              <a:t>) {</a:t>
            </a:r>
            <a:r>
              <a:rPr lang="en-US" dirty="0"/>
              <a:t/>
            </a:r>
            <a:br>
              <a:rPr lang="en-US" dirty="0"/>
            </a:br>
            <a:r>
              <a:rPr lang="en-US" dirty="0" smtClean="0"/>
              <a:t>	// </a:t>
            </a:r>
            <a:r>
              <a:rPr lang="en-US" dirty="0"/>
              <a:t>`yield` returns a value and then pauses</a:t>
            </a:r>
            <a:r>
              <a:rPr lang="en-US" dirty="0"/>
              <a:t/>
            </a:r>
            <a:br>
              <a:rPr lang="en-US" dirty="0"/>
            </a:br>
            <a:r>
              <a:rPr lang="en-US" dirty="0" smtClean="0"/>
              <a:t>	// </a:t>
            </a:r>
            <a:r>
              <a:rPr lang="en-US" dirty="0"/>
              <a:t>the generator. Later, execution continues</a:t>
            </a:r>
            <a:r>
              <a:rPr lang="en-US" dirty="0"/>
              <a:t/>
            </a:r>
            <a:br>
              <a:rPr lang="en-US" dirty="0"/>
            </a:br>
            <a:r>
              <a:rPr lang="en-US" dirty="0" smtClean="0"/>
              <a:t>	// </a:t>
            </a:r>
            <a:r>
              <a:rPr lang="en-US" dirty="0"/>
              <a:t>where it was previously paused.</a:t>
            </a:r>
            <a:r>
              <a:rPr lang="en-US" dirty="0"/>
              <a:t/>
            </a:r>
            <a:br>
              <a:rPr lang="en-US" dirty="0"/>
            </a:br>
            <a:r>
              <a:rPr lang="en-US" dirty="0" smtClean="0"/>
              <a:t>	yield </a:t>
            </a:r>
            <a:r>
              <a:rPr lang="en-US" dirty="0"/>
              <a:t>[</a:t>
            </a:r>
            <a:r>
              <a:rPr lang="en-US" dirty="0" err="1"/>
              <a:t>propKey</a:t>
            </a:r>
            <a:r>
              <a:rPr lang="en-US" dirty="0"/>
              <a:t>, </a:t>
            </a:r>
            <a:r>
              <a:rPr lang="en-US" dirty="0" err="1"/>
              <a:t>obj</a:t>
            </a:r>
            <a:r>
              <a:rPr lang="en-US" dirty="0"/>
              <a:t>[</a:t>
            </a:r>
            <a:r>
              <a:rPr lang="en-US" dirty="0" err="1"/>
              <a:t>propKey</a:t>
            </a:r>
            <a:r>
              <a:rPr lang="en-US" dirty="0"/>
              <a:t>]];</a:t>
            </a:r>
            <a:r>
              <a:rPr lang="en-US" dirty="0"/>
              <a:t/>
            </a:r>
            <a:br>
              <a:rPr lang="en-US" dirty="0"/>
            </a:br>
            <a:r>
              <a:rPr lang="en-US" dirty="0" smtClean="0"/>
              <a:t>	}</a:t>
            </a:r>
            <a:r>
              <a:rPr lang="en-US" dirty="0"/>
              <a:t/>
            </a:r>
            <a:br>
              <a:rPr lang="en-US" dirty="0"/>
            </a:br>
            <a:r>
              <a:rPr lang="en-US" dirty="0" smtClean="0"/>
              <a:t>}</a:t>
            </a:r>
          </a:p>
          <a:p>
            <a:r>
              <a:rPr lang="en-US" dirty="0"/>
              <a:t>The above function returns an </a:t>
            </a:r>
            <a:r>
              <a:rPr lang="en-US" dirty="0" err="1"/>
              <a:t>iterable</a:t>
            </a:r>
            <a:r>
              <a:rPr lang="en-US" dirty="0"/>
              <a:t> over the properties of an object, one [key, value] pair per property, The objects returned by generators are </a:t>
            </a:r>
            <a:r>
              <a:rPr lang="en-US" dirty="0" err="1"/>
              <a:t>iterable,using</a:t>
            </a:r>
            <a:r>
              <a:rPr lang="en-US" dirty="0"/>
              <a:t> that </a:t>
            </a:r>
            <a:r>
              <a:rPr lang="en-US" dirty="0" err="1"/>
              <a:t>iterable</a:t>
            </a:r>
            <a:r>
              <a:rPr lang="en-US" dirty="0"/>
              <a:t> we can get next yield of [</a:t>
            </a:r>
            <a:r>
              <a:rPr lang="en-US" dirty="0" err="1"/>
              <a:t>key,value</a:t>
            </a:r>
            <a:r>
              <a:rPr lang="en-US" dirty="0"/>
              <a:t>] pair use of </a:t>
            </a:r>
            <a:r>
              <a:rPr lang="en-US" i="1" dirty="0"/>
              <a:t>for-of</a:t>
            </a:r>
            <a:r>
              <a:rPr lang="en-US" dirty="0"/>
              <a:t> loop,</a:t>
            </a:r>
            <a:endParaRPr lang="en-US" dirty="0"/>
          </a:p>
        </p:txBody>
      </p:sp>
    </p:spTree>
    <p:extLst>
      <p:ext uri="{BB962C8B-B14F-4D97-AF65-F5344CB8AC3E}">
        <p14:creationId xmlns:p14="http://schemas.microsoft.com/office/powerpoint/2010/main" val="1088528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92929"/>
                </a:solidFill>
                <a:latin typeface="charter"/>
              </a:rPr>
              <a:t>The following code use that </a:t>
            </a:r>
            <a:r>
              <a:rPr lang="en-US" dirty="0" err="1">
                <a:solidFill>
                  <a:srgbClr val="292929"/>
                </a:solidFill>
                <a:latin typeface="charter"/>
              </a:rPr>
              <a:t>Object.entries</a:t>
            </a:r>
            <a:r>
              <a:rPr lang="en-US" dirty="0">
                <a:solidFill>
                  <a:srgbClr val="292929"/>
                </a:solidFill>
                <a:latin typeface="charter"/>
              </a:rPr>
              <a:t>() method</a:t>
            </a:r>
            <a:endParaRPr lang="en-US" dirty="0"/>
          </a:p>
        </p:txBody>
      </p:sp>
      <p:sp>
        <p:nvSpPr>
          <p:cNvPr id="3" name="Content Placeholder 2"/>
          <p:cNvSpPr>
            <a:spLocks noGrp="1"/>
          </p:cNvSpPr>
          <p:nvPr>
            <p:ph idx="1"/>
          </p:nvPr>
        </p:nvSpPr>
        <p:spPr/>
        <p:txBody>
          <a:bodyPr/>
          <a:lstStyle/>
          <a:p>
            <a:r>
              <a:rPr lang="en-US" dirty="0" err="1"/>
              <a:t>const</a:t>
            </a:r>
            <a:r>
              <a:rPr lang="en-US" dirty="0"/>
              <a:t> user= { name: 'raja', age: 25};</a:t>
            </a:r>
            <a:r>
              <a:rPr lang="en-US" dirty="0"/>
              <a:t/>
            </a:r>
            <a:br>
              <a:rPr lang="en-US" dirty="0"/>
            </a:br>
            <a:r>
              <a:rPr lang="en-US" dirty="0"/>
              <a:t>for (</a:t>
            </a:r>
            <a:r>
              <a:rPr lang="en-US" dirty="0" err="1"/>
              <a:t>const</a:t>
            </a:r>
            <a:r>
              <a:rPr lang="en-US" dirty="0"/>
              <a:t> [</a:t>
            </a:r>
            <a:r>
              <a:rPr lang="en-US" dirty="0" err="1"/>
              <a:t>key,value</a:t>
            </a:r>
            <a:r>
              <a:rPr lang="en-US" dirty="0"/>
              <a:t>] of </a:t>
            </a:r>
            <a:r>
              <a:rPr lang="en-US" dirty="0" err="1"/>
              <a:t>objectEntries</a:t>
            </a:r>
            <a:r>
              <a:rPr lang="en-US" dirty="0"/>
              <a:t>(user)) {</a:t>
            </a:r>
            <a:r>
              <a:rPr lang="en-US" dirty="0"/>
              <a:t/>
            </a:r>
            <a:br>
              <a:rPr lang="en-US" dirty="0"/>
            </a:br>
            <a:r>
              <a:rPr lang="en-US" dirty="0"/>
              <a:t>console.log(`${key}: ${value}`);</a:t>
            </a:r>
            <a:r>
              <a:rPr lang="en-US" dirty="0"/>
              <a:t/>
            </a:r>
            <a:br>
              <a:rPr lang="en-US" dirty="0"/>
            </a:br>
            <a:r>
              <a:rPr lang="en-US" dirty="0"/>
              <a:t>}</a:t>
            </a:r>
            <a:r>
              <a:rPr lang="en-US" dirty="0"/>
              <a:t/>
            </a:r>
            <a:br>
              <a:rPr lang="en-US" dirty="0"/>
            </a:br>
            <a:r>
              <a:rPr lang="en-US" dirty="0"/>
              <a:t>// Output:</a:t>
            </a:r>
            <a:r>
              <a:rPr lang="en-US" dirty="0"/>
              <a:t/>
            </a:r>
            <a:br>
              <a:rPr lang="en-US" dirty="0"/>
            </a:br>
            <a:r>
              <a:rPr lang="en-US" dirty="0"/>
              <a:t>// name: raja</a:t>
            </a:r>
            <a:r>
              <a:rPr lang="en-US" dirty="0"/>
              <a:t/>
            </a:r>
            <a:br>
              <a:rPr lang="en-US" dirty="0"/>
            </a:br>
            <a:r>
              <a:rPr lang="en-US" dirty="0"/>
              <a:t>// age: 25</a:t>
            </a:r>
            <a:endParaRPr lang="en-US" dirty="0"/>
          </a:p>
        </p:txBody>
      </p:sp>
    </p:spTree>
    <p:extLst>
      <p:ext uri="{BB962C8B-B14F-4D97-AF65-F5344CB8AC3E}">
        <p14:creationId xmlns:p14="http://schemas.microsoft.com/office/powerpoint/2010/main" val="4689535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1069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2198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46870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9588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79520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8171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3763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776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 engines work?</a:t>
            </a:r>
            <a:endParaRPr lang="en-US" dirty="0"/>
          </a:p>
        </p:txBody>
      </p:sp>
      <p:sp>
        <p:nvSpPr>
          <p:cNvPr id="3" name="Content Placeholder 2"/>
          <p:cNvSpPr>
            <a:spLocks noGrp="1"/>
          </p:cNvSpPr>
          <p:nvPr>
            <p:ph idx="1"/>
          </p:nvPr>
        </p:nvSpPr>
        <p:spPr/>
        <p:txBody>
          <a:bodyPr/>
          <a:lstStyle/>
          <a:p>
            <a:r>
              <a:rPr lang="en-US" dirty="0" smtClean="0"/>
              <a:t>Engines </a:t>
            </a:r>
            <a:r>
              <a:rPr lang="en-US" dirty="0"/>
              <a:t>are complicated. But the basics are easy.</a:t>
            </a:r>
          </a:p>
          <a:p>
            <a:r>
              <a:rPr lang="en-US" dirty="0"/>
              <a:t>The engine (embedded if it’s a browser) reads (“parses”) the script.</a:t>
            </a:r>
          </a:p>
          <a:p>
            <a:r>
              <a:rPr lang="en-US" dirty="0"/>
              <a:t>Then it converts (“compiles”) the script to the machine language.</a:t>
            </a:r>
          </a:p>
          <a:p>
            <a:r>
              <a:rPr lang="en-US" dirty="0"/>
              <a:t>And then the machine code runs, pretty fast.</a:t>
            </a:r>
          </a:p>
          <a:p>
            <a:r>
              <a:rPr lang="en-US" dirty="0"/>
              <a:t>The engine applies optimizations at each step of the process. It even watches the compiled script as it runs, analyzes the data that flows through it, and further optimizes the machine code based on that knowledge.</a:t>
            </a:r>
          </a:p>
          <a:p>
            <a:endParaRPr lang="en-US" dirty="0"/>
          </a:p>
        </p:txBody>
      </p:sp>
    </p:spTree>
    <p:extLst>
      <p:ext uri="{BB962C8B-B14F-4D97-AF65-F5344CB8AC3E}">
        <p14:creationId xmlns:p14="http://schemas.microsoft.com/office/powerpoint/2010/main" val="3858995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4699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https://javascript.info/first-steps</a:t>
            </a:r>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85290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can in-browser JavaScript do</a:t>
            </a:r>
            <a:r>
              <a:rPr lang="en-US" b="1" dirty="0" smtClean="0"/>
              <a:t>?</a:t>
            </a:r>
            <a:endParaRPr lang="en-US" dirty="0"/>
          </a:p>
        </p:txBody>
      </p:sp>
      <p:sp>
        <p:nvSpPr>
          <p:cNvPr id="3" name="Content Placeholder 2"/>
          <p:cNvSpPr>
            <a:spLocks noGrp="1"/>
          </p:cNvSpPr>
          <p:nvPr>
            <p:ph idx="1"/>
          </p:nvPr>
        </p:nvSpPr>
        <p:spPr/>
        <p:txBody>
          <a:bodyPr>
            <a:normAutofit fontScale="92500"/>
          </a:bodyPr>
          <a:lstStyle/>
          <a:p>
            <a:r>
              <a:rPr lang="en-US" dirty="0"/>
              <a:t>JavaScript’s capabilities greatly depend on the environment it’s running in. For instance, Node.js supports functions that allow JavaScript to read/write arbitrary files, perform network requests, etc.</a:t>
            </a:r>
            <a:endParaRPr lang="en-US" dirty="0" smtClean="0"/>
          </a:p>
          <a:p>
            <a:r>
              <a:rPr lang="en-US" dirty="0" smtClean="0"/>
              <a:t>Add </a:t>
            </a:r>
            <a:r>
              <a:rPr lang="en-US" dirty="0"/>
              <a:t>new HTML to the page, change the existing content, modify styles.</a:t>
            </a:r>
          </a:p>
          <a:p>
            <a:r>
              <a:rPr lang="en-US" dirty="0"/>
              <a:t>React to user actions, run on mouse clicks, pointer movements, key presses.</a:t>
            </a:r>
          </a:p>
          <a:p>
            <a:r>
              <a:rPr lang="en-US" dirty="0"/>
              <a:t>Send requests over the network to remote servers, download and upload files (so-called AJAX and COMET technologies).</a:t>
            </a:r>
          </a:p>
          <a:p>
            <a:r>
              <a:rPr lang="en-US" dirty="0"/>
              <a:t>Get and set cookies, ask questions to the visitor, show messages.</a:t>
            </a:r>
          </a:p>
          <a:p>
            <a:r>
              <a:rPr lang="en-US" dirty="0"/>
              <a:t>Remember the data on the client-side (“local storage”).</a:t>
            </a:r>
          </a:p>
          <a:p>
            <a:endParaRPr lang="en-US" dirty="0"/>
          </a:p>
        </p:txBody>
      </p:sp>
    </p:spTree>
    <p:extLst>
      <p:ext uri="{BB962C8B-B14F-4D97-AF65-F5344CB8AC3E}">
        <p14:creationId xmlns:p14="http://schemas.microsoft.com/office/powerpoint/2010/main" val="4284963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2372</Words>
  <Application>Microsoft Office PowerPoint</Application>
  <PresentationFormat>Widescreen</PresentationFormat>
  <Paragraphs>437</Paragraphs>
  <Slides>81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81</vt:i4>
      </vt:variant>
    </vt:vector>
  </HeadingPairs>
  <TitlesOfParts>
    <vt:vector size="93" baseType="lpstr">
      <vt:lpstr>Arial</vt:lpstr>
      <vt:lpstr>Calibri</vt:lpstr>
      <vt:lpstr>Calibri Light</vt:lpstr>
      <vt:lpstr>charter</vt:lpstr>
      <vt:lpstr>Consolas</vt:lpstr>
      <vt:lpstr>Georgia</vt:lpstr>
      <vt:lpstr>inherit</vt:lpstr>
      <vt:lpstr>medium-content-sans-serif-font</vt:lpstr>
      <vt:lpstr>Menlo</vt:lpstr>
      <vt:lpstr>Segoe UI</vt:lpstr>
      <vt:lpstr>Verdana</vt:lpstr>
      <vt:lpstr>Office Theme</vt:lpstr>
      <vt:lpstr>PowerPoint Presentation</vt:lpstr>
      <vt:lpstr>An Introduction to JavaScript</vt:lpstr>
      <vt:lpstr>Why is it called JavaScript?</vt:lpstr>
      <vt:lpstr>PowerPoint Presentation</vt:lpstr>
      <vt:lpstr>THE EVOLUTION OF JAVASCRIPT</vt:lpstr>
      <vt:lpstr>THE EVOLUTION OF JAVASCRIPT</vt:lpstr>
      <vt:lpstr>JS engines</vt:lpstr>
      <vt:lpstr>How do engines work?</vt:lpstr>
      <vt:lpstr>What can in-browser JavaScript do?</vt:lpstr>
      <vt:lpstr>What CAN’T in-browser JavaScript do?</vt:lpstr>
      <vt:lpstr>What CAN’T in-browser JavaScript do?</vt:lpstr>
      <vt:lpstr>PowerPoint Presentation</vt:lpstr>
      <vt:lpstr>What makes JavaScript unique?</vt:lpstr>
      <vt:lpstr>Languages “over” JavaScript</vt:lpstr>
      <vt:lpstr>Summary</vt:lpstr>
      <vt:lpstr>PowerPoint Presentation</vt:lpstr>
      <vt:lpstr>JavaScript Uses in Web Designing </vt:lpstr>
      <vt:lpstr>Developer console</vt:lpstr>
      <vt:lpstr>PowerPoint Presentation</vt:lpstr>
      <vt:lpstr>Browser Events</vt:lpstr>
      <vt:lpstr>Data Types</vt:lpstr>
      <vt:lpstr>What is a JavaScript Loop?</vt:lpstr>
      <vt:lpstr>JavaScript Loops</vt:lpstr>
      <vt:lpstr>While Statement</vt:lpstr>
      <vt:lpstr>while</vt:lpstr>
      <vt:lpstr>While</vt:lpstr>
      <vt:lpstr>for Statement</vt:lpstr>
      <vt:lpstr>For </vt:lpstr>
      <vt:lpstr>3. do...while Statement</vt:lpstr>
      <vt:lpstr>3. do...while Statement</vt:lpstr>
      <vt:lpstr>4. for…in Statement</vt:lpstr>
      <vt:lpstr>4. for…in Statement</vt:lpstr>
      <vt:lpstr>5. for…of Statement</vt:lpstr>
      <vt:lpstr>6. Infinite Loop</vt:lpstr>
      <vt:lpstr>Topics</vt:lpstr>
      <vt:lpstr>JavaScript Objects</vt:lpstr>
      <vt:lpstr>JavaScript Primitives </vt:lpstr>
      <vt:lpstr>Creating a JavaScript Object </vt:lpstr>
      <vt:lpstr>Using an Object Literal</vt:lpstr>
      <vt:lpstr>Using the JavaScript Keyword new</vt:lpstr>
      <vt:lpstr>JavaScript Properties</vt:lpstr>
      <vt:lpstr>JavaScript Object Constructors</vt:lpstr>
      <vt:lpstr>Object Types (Blueprints) (Classes)</vt:lpstr>
      <vt:lpstr>Object Prototpye</vt:lpstr>
      <vt:lpstr>Object Prototpye</vt:lpstr>
      <vt:lpstr>Object Prototpye</vt:lpstr>
      <vt:lpstr>Object's Prototype</vt:lpstr>
      <vt:lpstr>prototype object properties and methods.</vt:lpstr>
      <vt:lpstr>prototype object properties and methods.</vt:lpstr>
      <vt:lpstr>PowerPoint Presentation</vt:lpstr>
      <vt:lpstr>Changing Prototype</vt:lpstr>
      <vt:lpstr>Inheritance in JavaScript</vt:lpstr>
      <vt:lpstr>Inheritance in JavaScript</vt:lpstr>
      <vt:lpstr>Inheritance in JavaScript Multiple</vt:lpstr>
      <vt:lpstr>JavaScript Closure</vt:lpstr>
      <vt:lpstr>PowerPoint Presentation</vt:lpstr>
      <vt:lpstr>Use Of Closure </vt:lpstr>
      <vt:lpstr>Closure</vt:lpstr>
      <vt:lpstr>When to use Closure?</vt:lpstr>
      <vt:lpstr>Iterators and Generators</vt:lpstr>
      <vt:lpstr>Iterable values in Javascript</vt:lpstr>
      <vt:lpstr>The idea of iterability is as follows.</vt:lpstr>
      <vt:lpstr>The following ES6 language constructs make use of the Iterable:</vt:lpstr>
      <vt:lpstr>What are Generators?</vt:lpstr>
      <vt:lpstr>Generator function declarations:</vt:lpstr>
      <vt:lpstr>Generator function expressions:</vt:lpstr>
      <vt:lpstr>Generator method definitions in object literals:</vt:lpstr>
      <vt:lpstr>Generator method definitions in class definitions</vt:lpstr>
      <vt:lpstr>Usecase of Generators:</vt:lpstr>
      <vt:lpstr>Implementing Iterables</vt:lpstr>
      <vt:lpstr>The following code use that Object.entries()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https://javascript.info/first-steps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Admin</dc:creator>
  <cp:lastModifiedBy>Microsoft account</cp:lastModifiedBy>
  <cp:revision>149</cp:revision>
  <dcterms:created xsi:type="dcterms:W3CDTF">2019-11-27T04:29:02Z</dcterms:created>
  <dcterms:modified xsi:type="dcterms:W3CDTF">2021-10-25T03:16:24Z</dcterms:modified>
</cp:coreProperties>
</file>