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1" roundtripDataSignature="AMtx7mjLeSyzDhOXZQXF154/6ROOBUcp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57B792-ABB2-4095-8372-2AF0708BDE10}">
  <a:tblStyle styleId="{F857B792-ABB2-4095-8372-2AF0708BDE10}"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5"/>
          <p:cNvSpPr/>
          <p:nvPr>
            <p:ph idx="2" type="pic"/>
          </p:nvPr>
        </p:nvSpPr>
        <p:spPr>
          <a:xfrm>
            <a:off x="5183188" y="987425"/>
            <a:ext cx="6172200" cy="4873625"/>
          </a:xfrm>
          <a:prstGeom prst="rect">
            <a:avLst/>
          </a:prstGeom>
          <a:noFill/>
          <a:ln>
            <a:noFill/>
          </a:ln>
        </p:spPr>
      </p:sp>
      <p:sp>
        <p:nvSpPr>
          <p:cNvPr id="64" name="Google Shape;64;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155156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6000"/>
              <a:buFont typeface="Calibri"/>
              <a:buNone/>
            </a:pPr>
            <a:r>
              <a:rPr b="1" lang="en-US">
                <a:solidFill>
                  <a:srgbClr val="0070C0"/>
                </a:solidFill>
              </a:rPr>
              <a:t>Access Control List</a:t>
            </a:r>
            <a:endParaRPr>
              <a:solidFill>
                <a:srgbClr val="0070C0"/>
              </a:solidFill>
            </a:endParaRPr>
          </a:p>
        </p:txBody>
      </p:sp>
      <p:sp>
        <p:nvSpPr>
          <p:cNvPr id="85" name="Google Shape;85;p1"/>
          <p:cNvSpPr txBox="1"/>
          <p:nvPr>
            <p:ph idx="1" type="subTitle"/>
          </p:nvPr>
        </p:nvSpPr>
        <p:spPr>
          <a:xfrm>
            <a:off x="1523999" y="3865418"/>
            <a:ext cx="9615055" cy="1392381"/>
          </a:xfrm>
          <a:prstGeom prst="rect">
            <a:avLst/>
          </a:prstGeom>
          <a:noFill/>
          <a:ln>
            <a:noFill/>
          </a:ln>
        </p:spPr>
        <p:txBody>
          <a:bodyPr anchorCtr="0" anchor="t" bIns="45700" lIns="91425" spcFirstLastPara="1" rIns="91425" wrap="square" tIns="45700">
            <a:normAutofit/>
          </a:bodyPr>
          <a:lstStyle/>
          <a:p>
            <a:pPr indent="-457200" lvl="0" marL="457200" rtl="0" algn="ctr">
              <a:lnSpc>
                <a:spcPct val="90000"/>
              </a:lnSpc>
              <a:spcBef>
                <a:spcPts val="0"/>
              </a:spcBef>
              <a:spcAft>
                <a:spcPts val="0"/>
              </a:spcAft>
              <a:buClr>
                <a:schemeClr val="dk1"/>
              </a:buClr>
              <a:buSzPts val="2400"/>
              <a:buAutoNum type="arabicPeriod"/>
            </a:pPr>
            <a:r>
              <a:rPr b="1" lang="en-US"/>
              <a:t>Using a Network Simulator (e.g. packet tracer) Configure Router for.</a:t>
            </a:r>
            <a:endParaRPr/>
          </a:p>
          <a:p>
            <a:pPr indent="0" lvl="0" marL="0" rtl="0" algn="ctr">
              <a:lnSpc>
                <a:spcPct val="90000"/>
              </a:lnSpc>
              <a:spcBef>
                <a:spcPts val="1000"/>
              </a:spcBef>
              <a:spcAft>
                <a:spcPts val="0"/>
              </a:spcAft>
              <a:buClr>
                <a:srgbClr val="00B050"/>
              </a:buClr>
              <a:buSzPts val="2800"/>
              <a:buNone/>
            </a:pPr>
            <a:r>
              <a:rPr b="1" lang="en-US" sz="2800">
                <a:solidFill>
                  <a:srgbClr val="00B050"/>
                </a:solidFill>
              </a:rPr>
              <a:t>b) Configure Access Control lists – Standard &amp; Extended.</a:t>
            </a:r>
            <a:endParaRPr b="1" sz="280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838200" y="365126"/>
            <a:ext cx="10515600" cy="86793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b="1" lang="en-US" u="sng">
                <a:solidFill>
                  <a:srgbClr val="0070C0"/>
                </a:solidFill>
              </a:rPr>
              <a:t>Named ACLs:</a:t>
            </a:r>
            <a:endParaRPr u="sng">
              <a:solidFill>
                <a:srgbClr val="0070C0"/>
              </a:solidFill>
            </a:endParaRPr>
          </a:p>
        </p:txBody>
      </p:sp>
      <p:sp>
        <p:nvSpPr>
          <p:cNvPr id="148" name="Google Shape;148;p10"/>
          <p:cNvSpPr txBox="1"/>
          <p:nvPr>
            <p:ph idx="1" type="body"/>
          </p:nvPr>
        </p:nvSpPr>
        <p:spPr>
          <a:xfrm>
            <a:off x="838200" y="1524000"/>
            <a:ext cx="10515600" cy="4652963"/>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One of the disadvantages of using IP standard and IP extended ACLs is that you reference them by number, which is not too descriptive of its use. With a named ACL, this is not the case because you can name your ACL with a descriptive name. The ACL named </a:t>
            </a:r>
            <a:r>
              <a:rPr b="1" lang="en-US"/>
              <a:t>Deny XYZ </a:t>
            </a:r>
            <a:r>
              <a:rPr lang="en-US"/>
              <a:t>is a lot more meaningful than an ACL simply numbered 1. </a:t>
            </a:r>
            <a:endParaRPr/>
          </a:p>
          <a:p>
            <a:pPr indent="0" lvl="0" marL="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Another advantage to named ACLs is that they allow you to remove individual lines out of an ACL. With numbered ACLs, you cannot delete individual statements. Instead, you will need to delete your existing access list and re-create the entire list.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838200" y="221673"/>
            <a:ext cx="10515600" cy="73429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b="1" lang="en-US">
                <a:solidFill>
                  <a:srgbClr val="0070C0"/>
                </a:solidFill>
              </a:rPr>
              <a:t>ACL Configuration Guidelines</a:t>
            </a:r>
            <a:endParaRPr>
              <a:solidFill>
                <a:srgbClr val="0070C0"/>
              </a:solidFill>
            </a:endParaRPr>
          </a:p>
        </p:txBody>
      </p:sp>
      <p:sp>
        <p:nvSpPr>
          <p:cNvPr id="154" name="Google Shape;154;p11"/>
          <p:cNvSpPr txBox="1"/>
          <p:nvPr>
            <p:ph idx="1" type="body"/>
          </p:nvPr>
        </p:nvSpPr>
        <p:spPr>
          <a:xfrm>
            <a:off x="387927" y="1357744"/>
            <a:ext cx="11374582" cy="5347855"/>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just">
              <a:lnSpc>
                <a:spcPct val="90000"/>
              </a:lnSpc>
              <a:spcBef>
                <a:spcPts val="0"/>
              </a:spcBef>
              <a:spcAft>
                <a:spcPts val="0"/>
              </a:spcAft>
              <a:buClr>
                <a:schemeClr val="dk1"/>
              </a:buClr>
              <a:buSzPct val="100000"/>
              <a:buChar char="•"/>
            </a:pPr>
            <a:r>
              <a:rPr lang="en-US"/>
              <a:t>Order of statements is important: put the most restrictive statements at the top of the list and the least restrictive at the bottom.</a:t>
            </a:r>
            <a:endParaRPr/>
          </a:p>
          <a:p>
            <a:pPr indent="-228600" lvl="0" marL="228600" rtl="0" algn="just">
              <a:lnSpc>
                <a:spcPct val="90000"/>
              </a:lnSpc>
              <a:spcBef>
                <a:spcPts val="1000"/>
              </a:spcBef>
              <a:spcAft>
                <a:spcPts val="0"/>
              </a:spcAft>
              <a:buClr>
                <a:schemeClr val="dk1"/>
              </a:buClr>
              <a:buSzPct val="100000"/>
              <a:buChar char="•"/>
            </a:pPr>
            <a:r>
              <a:rPr lang="en-US"/>
              <a:t>ACL statements are </a:t>
            </a:r>
            <a:r>
              <a:rPr b="1" lang="en-US"/>
              <a:t>processed top-down until a match is found,</a:t>
            </a:r>
            <a:r>
              <a:rPr lang="en-US"/>
              <a:t> and then no more statements in the list are processed.</a:t>
            </a:r>
            <a:endParaRPr/>
          </a:p>
          <a:p>
            <a:pPr indent="-228600" lvl="0" marL="228600" rtl="0" algn="just">
              <a:lnSpc>
                <a:spcPct val="90000"/>
              </a:lnSpc>
              <a:spcBef>
                <a:spcPts val="1000"/>
              </a:spcBef>
              <a:spcAft>
                <a:spcPts val="0"/>
              </a:spcAft>
              <a:buClr>
                <a:schemeClr val="dk1"/>
              </a:buClr>
              <a:buSzPct val="100000"/>
              <a:buChar char="•"/>
            </a:pPr>
            <a:r>
              <a:rPr lang="en-US"/>
              <a:t>If no match is found in the ACL, the packet is dropped (implicit deny).</a:t>
            </a:r>
            <a:endParaRPr/>
          </a:p>
          <a:p>
            <a:pPr indent="-228600" lvl="0" marL="228600" rtl="0" algn="just">
              <a:lnSpc>
                <a:spcPct val="90000"/>
              </a:lnSpc>
              <a:spcBef>
                <a:spcPts val="1000"/>
              </a:spcBef>
              <a:spcAft>
                <a:spcPts val="0"/>
              </a:spcAft>
              <a:buClr>
                <a:schemeClr val="dk1"/>
              </a:buClr>
              <a:buSzPct val="100000"/>
              <a:buChar char="•"/>
            </a:pPr>
            <a:r>
              <a:rPr lang="en-US"/>
              <a:t>Each ACL needs either a unique number or a unique name.</a:t>
            </a:r>
            <a:endParaRPr/>
          </a:p>
          <a:p>
            <a:pPr indent="-228600" lvl="0" marL="228600" rtl="0" algn="just">
              <a:lnSpc>
                <a:spcPct val="90000"/>
              </a:lnSpc>
              <a:spcBef>
                <a:spcPts val="1000"/>
              </a:spcBef>
              <a:spcAft>
                <a:spcPts val="0"/>
              </a:spcAft>
              <a:buClr>
                <a:schemeClr val="dk1"/>
              </a:buClr>
              <a:buSzPct val="100000"/>
              <a:buChar char="•"/>
            </a:pPr>
            <a:r>
              <a:rPr lang="en-US"/>
              <a:t>The router cannot filter traffic that it, itself, originates.</a:t>
            </a:r>
            <a:endParaRPr/>
          </a:p>
          <a:p>
            <a:pPr indent="-228600" lvl="0" marL="228600" rtl="0" algn="just">
              <a:lnSpc>
                <a:spcPct val="90000"/>
              </a:lnSpc>
              <a:spcBef>
                <a:spcPts val="1000"/>
              </a:spcBef>
              <a:spcAft>
                <a:spcPts val="0"/>
              </a:spcAft>
              <a:buClr>
                <a:schemeClr val="dk1"/>
              </a:buClr>
              <a:buSzPct val="100000"/>
              <a:buChar char="•"/>
            </a:pPr>
            <a:r>
              <a:rPr lang="en-US"/>
              <a:t>You can have only one IP ACL applied to an interface in each direction (inbound and outbound)—you can't have two or more inbound or outbound ACLs applied to the same interface. (Actually, you can have one ACL for each protocol, like IP and IPX, applied to an interface in each direction.)</a:t>
            </a:r>
            <a:endParaRPr/>
          </a:p>
          <a:p>
            <a:pPr indent="-228600" lvl="0" marL="228600" rtl="0" algn="just">
              <a:lnSpc>
                <a:spcPct val="90000"/>
              </a:lnSpc>
              <a:spcBef>
                <a:spcPts val="1000"/>
              </a:spcBef>
              <a:spcAft>
                <a:spcPts val="0"/>
              </a:spcAft>
              <a:buClr>
                <a:schemeClr val="dk1"/>
              </a:buClr>
              <a:buSzPct val="100000"/>
              <a:buChar char="•"/>
            </a:pPr>
            <a:r>
              <a:rPr lang="en-US"/>
              <a:t>Applying an empty ACL to an interface permits all traffic by default: in order for an ACL to have an implicit deny statement, you need at least one actual permit or deny statement.</a:t>
            </a:r>
            <a:endParaRPr/>
          </a:p>
          <a:p>
            <a:pPr indent="-228600" lvl="0" marL="228600" rtl="0" algn="just">
              <a:lnSpc>
                <a:spcPct val="90000"/>
              </a:lnSpc>
              <a:spcBef>
                <a:spcPts val="1000"/>
              </a:spcBef>
              <a:spcAft>
                <a:spcPts val="0"/>
              </a:spcAft>
              <a:buClr>
                <a:schemeClr val="dk1"/>
              </a:buClr>
              <a:buSzPct val="100000"/>
              <a:buChar char="•"/>
            </a:pPr>
            <a:r>
              <a:rPr lang="en-US"/>
              <a:t>Remember the numbers you can use for IP </a:t>
            </a:r>
            <a:endParaRPr/>
          </a:p>
          <a:p>
            <a:pPr indent="-228600" lvl="0" marL="228600" rtl="0" algn="just">
              <a:lnSpc>
                <a:spcPct val="90000"/>
              </a:lnSpc>
              <a:spcBef>
                <a:spcPts val="1000"/>
              </a:spcBef>
              <a:spcAft>
                <a:spcPts val="0"/>
              </a:spcAft>
              <a:buClr>
                <a:schemeClr val="dk1"/>
              </a:buClr>
              <a:buSzPct val="100000"/>
              <a:buChar char="•"/>
            </a:pPr>
            <a:r>
              <a:rPr lang="en-US"/>
              <a:t>Wildcard mask is not a subnet mask. Like an IP address or a subnet mask, a wildcard mask is composed of 32 bits when doing the conversion; subtract each byte in the subnet mask from 255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idx="1" type="body"/>
          </p:nvPr>
        </p:nvSpPr>
        <p:spPr>
          <a:xfrm>
            <a:off x="387927" y="1357744"/>
            <a:ext cx="11374582" cy="534785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There are two special types of wildcard masks:</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lang="en-US"/>
              <a:t>0.0.0.0   and   255.255.255.255</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A 0.0.0.0 wildcard mask is called a host mask</a:t>
            </a:r>
            <a:endParaRPr/>
          </a:p>
          <a:p>
            <a:pPr indent="-76200" lvl="1" marL="685800" rtl="0" algn="l">
              <a:lnSpc>
                <a:spcPct val="90000"/>
              </a:lnSpc>
              <a:spcBef>
                <a:spcPts val="500"/>
              </a:spcBef>
              <a:spcAft>
                <a:spcPts val="0"/>
              </a:spcAft>
              <a:buClr>
                <a:schemeClr val="dk1"/>
              </a:buClr>
              <a:buSzPts val="2400"/>
              <a:buNone/>
            </a:pPr>
            <a:r>
              <a:t/>
            </a:r>
            <a:endParaRPr/>
          </a:p>
          <a:p>
            <a:pPr indent="-228600" lvl="1" marL="685800" rtl="0" algn="l">
              <a:lnSpc>
                <a:spcPct val="90000"/>
              </a:lnSpc>
              <a:spcBef>
                <a:spcPts val="500"/>
              </a:spcBef>
              <a:spcAft>
                <a:spcPts val="0"/>
              </a:spcAft>
              <a:buClr>
                <a:schemeClr val="dk1"/>
              </a:buClr>
              <a:buSzPts val="2400"/>
              <a:buChar char="•"/>
            </a:pPr>
            <a:r>
              <a:rPr lang="en-US"/>
              <a:t>255.255.255.255. If you enter this, the router will cover the address and mask to the keyword any.</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ctrTitle"/>
          </p:nvPr>
        </p:nvSpPr>
        <p:spPr>
          <a:xfrm>
            <a:off x="1524000" y="2369127"/>
            <a:ext cx="9144000" cy="1233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6000"/>
              <a:buFont typeface="Calibri"/>
              <a:buNone/>
            </a:pPr>
            <a:r>
              <a:rPr b="1" lang="en-US">
                <a:solidFill>
                  <a:srgbClr val="0070C0"/>
                </a:solidFill>
              </a:rPr>
              <a:t>Standard Access Control List</a:t>
            </a:r>
            <a:endParaRPr>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4"/>
          <p:cNvSpPr txBox="1"/>
          <p:nvPr>
            <p:ph idx="1" type="body"/>
          </p:nvPr>
        </p:nvSpPr>
        <p:spPr>
          <a:xfrm>
            <a:off x="484909" y="471055"/>
            <a:ext cx="11540836" cy="570590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Clr>
                <a:schemeClr val="dk1"/>
              </a:buClr>
              <a:buSzPct val="100000"/>
              <a:buChar char="•"/>
            </a:pPr>
            <a:r>
              <a:rPr lang="en-US"/>
              <a:t>Standard access list filters only traffic based on source traffic, all you need is the IP address of the host or subnet you want to permit or deny. </a:t>
            </a:r>
            <a:endParaRPr/>
          </a:p>
          <a:p>
            <a:pPr indent="-228600" lvl="0" marL="228600" rtl="0" algn="just">
              <a:lnSpc>
                <a:spcPct val="90000"/>
              </a:lnSpc>
              <a:spcBef>
                <a:spcPts val="1000"/>
              </a:spcBef>
              <a:spcAft>
                <a:spcPts val="0"/>
              </a:spcAft>
              <a:buClr>
                <a:schemeClr val="dk1"/>
              </a:buClr>
              <a:buSzPct val="100000"/>
              <a:buChar char="•"/>
            </a:pPr>
            <a:r>
              <a:rPr lang="en-US"/>
              <a:t>ACLs are created in global configuration mode and then applied on an interface. </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chemeClr val="dk1"/>
              </a:buClr>
              <a:buSzPct val="100000"/>
              <a:buChar char="•"/>
            </a:pPr>
            <a:r>
              <a:rPr lang="en-US"/>
              <a:t>The syntax for creating a standard ACL is :</a:t>
            </a:r>
            <a:endParaRPr/>
          </a:p>
          <a:p>
            <a:pPr indent="0" lvl="0" marL="0" rtl="0" algn="l">
              <a:lnSpc>
                <a:spcPct val="90000"/>
              </a:lnSpc>
              <a:spcBef>
                <a:spcPts val="1000"/>
              </a:spcBef>
              <a:spcAft>
                <a:spcPts val="0"/>
              </a:spcAft>
              <a:buClr>
                <a:srgbClr val="0070C0"/>
              </a:buClr>
              <a:buSzPct val="100000"/>
              <a:buNone/>
            </a:pPr>
            <a:r>
              <a:rPr b="1" lang="en-US">
                <a:solidFill>
                  <a:srgbClr val="0070C0"/>
                </a:solidFill>
              </a:rPr>
              <a:t>access-list {1-99 | 1300-1999} {permit | deny} source-address [wildcard mask]</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Three basic steps to configure Standard Access List:</a:t>
            </a:r>
            <a:endParaRPr/>
          </a:p>
          <a:p>
            <a:pPr indent="-64135" lvl="0" marL="228600" rtl="0" algn="l">
              <a:lnSpc>
                <a:spcPct val="90000"/>
              </a:lnSpc>
              <a:spcBef>
                <a:spcPts val="1000"/>
              </a:spcBef>
              <a:spcAft>
                <a:spcPts val="0"/>
              </a:spcAft>
              <a:buClr>
                <a:schemeClr val="dk1"/>
              </a:buClr>
              <a:buSzPct val="100000"/>
              <a:buNone/>
            </a:pPr>
            <a:r>
              <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Use the access-list global configuration command to create an entry in a standard ACL.</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Use the interface configuration command to select an interface to which to apply the ACL.</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Use the ip access-group interface configuration command to activate the existing ACL on an interface.</a:t>
            </a:r>
            <a:endParaRPr/>
          </a:p>
          <a:p>
            <a:pPr indent="-373380" lvl="1" marL="971550" rtl="0" algn="l">
              <a:lnSpc>
                <a:spcPct val="90000"/>
              </a:lnSpc>
              <a:spcBef>
                <a:spcPts val="500"/>
              </a:spcBef>
              <a:spcAft>
                <a:spcPts val="0"/>
              </a:spcAft>
              <a:buClr>
                <a:schemeClr val="dk1"/>
              </a:buClr>
              <a:buSzPct val="100000"/>
              <a:buFont typeface="Calibri"/>
              <a:buNone/>
            </a:pPr>
            <a:r>
              <a:t/>
            </a:r>
            <a:endParaRPr/>
          </a:p>
          <a:p>
            <a:pPr indent="-64135" lvl="0" marL="228600" rtl="0" algn="just">
              <a:lnSpc>
                <a:spcPct val="90000"/>
              </a:lnSpc>
              <a:spcBef>
                <a:spcPts val="1000"/>
              </a:spcBef>
              <a:spcAft>
                <a:spcPts val="0"/>
              </a:spcAft>
              <a:buClr>
                <a:schemeClr val="dk1"/>
              </a:buClr>
              <a:buSzPct val="100000"/>
              <a:buNone/>
            </a:pPr>
            <a:r>
              <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idx="1" type="body"/>
          </p:nvPr>
        </p:nvSpPr>
        <p:spPr>
          <a:xfrm>
            <a:off x="1108364" y="1219199"/>
            <a:ext cx="9531928" cy="447501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Standard ACL configuration for following :</a:t>
            </a:r>
            <a:endParaRPr/>
          </a:p>
          <a:p>
            <a:pPr indent="-50800" lvl="0" marL="228600" rtl="0" algn="just">
              <a:lnSpc>
                <a:spcPct val="90000"/>
              </a:lnSpc>
              <a:spcBef>
                <a:spcPts val="1000"/>
              </a:spcBef>
              <a:spcAft>
                <a:spcPts val="0"/>
              </a:spcAft>
              <a:buClr>
                <a:schemeClr val="dk1"/>
              </a:buClr>
              <a:buSzPts val="2800"/>
              <a:buNone/>
            </a:pPr>
            <a:r>
              <a:t/>
            </a:r>
            <a:endParaRPr/>
          </a:p>
          <a:p>
            <a:pPr indent="-514350" lvl="1" marL="971550" rtl="0" algn="l">
              <a:lnSpc>
                <a:spcPct val="90000"/>
              </a:lnSpc>
              <a:spcBef>
                <a:spcPts val="500"/>
              </a:spcBef>
              <a:spcAft>
                <a:spcPts val="0"/>
              </a:spcAft>
              <a:buClr>
                <a:srgbClr val="0070C0"/>
              </a:buClr>
              <a:buSzPts val="2800"/>
              <a:buFont typeface="Calibri"/>
              <a:buAutoNum type="arabicPeriod"/>
            </a:pPr>
            <a:r>
              <a:rPr b="1" lang="en-US" sz="2800">
                <a:solidFill>
                  <a:srgbClr val="0070C0"/>
                </a:solidFill>
              </a:rPr>
              <a:t>Match a specific host</a:t>
            </a:r>
            <a:endParaRPr/>
          </a:p>
          <a:p>
            <a:pPr indent="-336550" lvl="1" marL="971550" rtl="0" algn="l">
              <a:lnSpc>
                <a:spcPct val="90000"/>
              </a:lnSpc>
              <a:spcBef>
                <a:spcPts val="500"/>
              </a:spcBef>
              <a:spcAft>
                <a:spcPts val="0"/>
              </a:spcAft>
              <a:buClr>
                <a:schemeClr val="dk1"/>
              </a:buClr>
              <a:buSzPts val="2800"/>
              <a:buFont typeface="Calibri"/>
              <a:buNone/>
            </a:pPr>
            <a:r>
              <a:t/>
            </a:r>
            <a:endParaRPr b="1" sz="2800">
              <a:solidFill>
                <a:srgbClr val="0070C0"/>
              </a:solidFill>
            </a:endParaRPr>
          </a:p>
          <a:p>
            <a:pPr indent="-514350" lvl="1" marL="971550" rtl="0" algn="l">
              <a:lnSpc>
                <a:spcPct val="90000"/>
              </a:lnSpc>
              <a:spcBef>
                <a:spcPts val="500"/>
              </a:spcBef>
              <a:spcAft>
                <a:spcPts val="0"/>
              </a:spcAft>
              <a:buClr>
                <a:srgbClr val="0070C0"/>
              </a:buClr>
              <a:buSzPts val="2800"/>
              <a:buFont typeface="Calibri"/>
              <a:buAutoNum type="arabicPeriod"/>
            </a:pPr>
            <a:r>
              <a:rPr b="1" lang="en-US" sz="2800">
                <a:solidFill>
                  <a:srgbClr val="0070C0"/>
                </a:solidFill>
              </a:rPr>
              <a:t>Match an entire subnet</a:t>
            </a:r>
            <a:endParaRPr/>
          </a:p>
          <a:p>
            <a:pPr indent="-336550" lvl="1" marL="971550" rtl="0" algn="l">
              <a:lnSpc>
                <a:spcPct val="90000"/>
              </a:lnSpc>
              <a:spcBef>
                <a:spcPts val="500"/>
              </a:spcBef>
              <a:spcAft>
                <a:spcPts val="0"/>
              </a:spcAft>
              <a:buClr>
                <a:schemeClr val="dk1"/>
              </a:buClr>
              <a:buSzPts val="2800"/>
              <a:buFont typeface="Calibri"/>
              <a:buNone/>
            </a:pPr>
            <a:r>
              <a:t/>
            </a:r>
            <a:endParaRPr b="1" sz="2800">
              <a:solidFill>
                <a:srgbClr val="0070C0"/>
              </a:solidFill>
            </a:endParaRPr>
          </a:p>
          <a:p>
            <a:pPr indent="-514350" lvl="1" marL="971550" rtl="0" algn="l">
              <a:lnSpc>
                <a:spcPct val="90000"/>
              </a:lnSpc>
              <a:spcBef>
                <a:spcPts val="500"/>
              </a:spcBef>
              <a:spcAft>
                <a:spcPts val="0"/>
              </a:spcAft>
              <a:buClr>
                <a:srgbClr val="0070C0"/>
              </a:buClr>
              <a:buSzPts val="2800"/>
              <a:buFont typeface="Calibri"/>
              <a:buAutoNum type="arabicPeriod"/>
            </a:pPr>
            <a:r>
              <a:rPr b="1" lang="en-US" sz="2800">
                <a:solidFill>
                  <a:srgbClr val="0070C0"/>
                </a:solidFill>
              </a:rPr>
              <a:t>Match an IP range</a:t>
            </a:r>
            <a:endParaRPr/>
          </a:p>
          <a:p>
            <a:pPr indent="-336550" lvl="1" marL="971550" rtl="0" algn="l">
              <a:lnSpc>
                <a:spcPct val="90000"/>
              </a:lnSpc>
              <a:spcBef>
                <a:spcPts val="500"/>
              </a:spcBef>
              <a:spcAft>
                <a:spcPts val="0"/>
              </a:spcAft>
              <a:buClr>
                <a:schemeClr val="dk1"/>
              </a:buClr>
              <a:buSzPts val="2800"/>
              <a:buFont typeface="Calibri"/>
              <a:buNone/>
            </a:pPr>
            <a:r>
              <a:t/>
            </a:r>
            <a:endParaRPr b="1" sz="2800">
              <a:solidFill>
                <a:srgbClr val="0070C0"/>
              </a:solidFill>
            </a:endParaRPr>
          </a:p>
          <a:p>
            <a:pPr indent="-514350" lvl="1" marL="971550" rtl="0" algn="l">
              <a:lnSpc>
                <a:spcPct val="90000"/>
              </a:lnSpc>
              <a:spcBef>
                <a:spcPts val="500"/>
              </a:spcBef>
              <a:spcAft>
                <a:spcPts val="0"/>
              </a:spcAft>
              <a:buClr>
                <a:srgbClr val="0070C0"/>
              </a:buClr>
              <a:buSzPts val="2800"/>
              <a:buFont typeface="Calibri"/>
              <a:buAutoNum type="arabicPeriod"/>
            </a:pPr>
            <a:r>
              <a:rPr b="1" lang="en-US" sz="2800">
                <a:solidFill>
                  <a:srgbClr val="0070C0"/>
                </a:solidFill>
              </a:rPr>
              <a:t>Match Everyone and anyone</a:t>
            </a:r>
            <a:endParaRPr b="1" sz="2800">
              <a:solidFill>
                <a:srgbClr val="0070C0"/>
              </a:solidFill>
            </a:endParaRPr>
          </a:p>
          <a:p>
            <a:pPr indent="-76200" lvl="1" marL="685800" rtl="0" algn="just">
              <a:lnSpc>
                <a:spcPct val="90000"/>
              </a:lnSpc>
              <a:spcBef>
                <a:spcPts val="500"/>
              </a:spcBef>
              <a:spcAft>
                <a:spcPts val="0"/>
              </a:spcAft>
              <a:buClr>
                <a:schemeClr val="dk1"/>
              </a:buClr>
              <a:buSzPts val="2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928256" y="207818"/>
            <a:ext cx="10425544" cy="58189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70C0"/>
              </a:buClr>
              <a:buSzPct val="100000"/>
              <a:buFont typeface="Calibri"/>
              <a:buNone/>
            </a:pPr>
            <a:r>
              <a:rPr b="1" lang="en-US" sz="4000">
                <a:solidFill>
                  <a:srgbClr val="0070C0"/>
                </a:solidFill>
              </a:rPr>
              <a:t>Network Created for ACL</a:t>
            </a:r>
            <a:endParaRPr b="1" sz="4000">
              <a:solidFill>
                <a:srgbClr val="0070C0"/>
              </a:solidFill>
            </a:endParaRPr>
          </a:p>
        </p:txBody>
      </p:sp>
      <p:pic>
        <p:nvPicPr>
          <p:cNvPr id="180" name="Google Shape;180;p16"/>
          <p:cNvPicPr preferRelativeResize="0"/>
          <p:nvPr/>
        </p:nvPicPr>
        <p:blipFill rotWithShape="1">
          <a:blip r:embed="rId3">
            <a:alphaModFix/>
          </a:blip>
          <a:srcRect b="0" l="0" r="0" t="0"/>
          <a:stretch/>
        </p:blipFill>
        <p:spPr>
          <a:xfrm>
            <a:off x="309640" y="886691"/>
            <a:ext cx="11619123" cy="580505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838200" y="380800"/>
            <a:ext cx="10515600" cy="854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1. </a:t>
            </a:r>
            <a:r>
              <a:rPr b="1" lang="en-US" u="sng">
                <a:solidFill>
                  <a:srgbClr val="7030A0"/>
                </a:solidFill>
              </a:rPr>
              <a:t>Match specific hosts</a:t>
            </a:r>
            <a:endParaRPr u="sng"/>
          </a:p>
        </p:txBody>
      </p:sp>
      <p:sp>
        <p:nvSpPr>
          <p:cNvPr id="186" name="Google Shape;186;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Task</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i="1" lang="en-US"/>
              <a:t>You have given a task to </a:t>
            </a:r>
            <a:r>
              <a:rPr b="1" i="1" lang="en-US">
                <a:solidFill>
                  <a:srgbClr val="C00000"/>
                </a:solidFill>
              </a:rPr>
              <a:t>block</a:t>
            </a:r>
            <a:r>
              <a:rPr i="1" lang="en-US"/>
              <a:t> </a:t>
            </a:r>
            <a:r>
              <a:rPr b="1" i="1" lang="en-US">
                <a:solidFill>
                  <a:srgbClr val="7030A0"/>
                </a:solidFill>
              </a:rPr>
              <a:t>10.0.0.3</a:t>
            </a:r>
            <a:r>
              <a:rPr i="1" lang="en-US"/>
              <a:t> from gaining access on </a:t>
            </a:r>
            <a:r>
              <a:rPr b="1" i="1" lang="en-US">
                <a:solidFill>
                  <a:srgbClr val="7030A0"/>
                </a:solidFill>
              </a:rPr>
              <a:t>40.0.0.0</a:t>
            </a:r>
            <a:r>
              <a:rPr i="1" lang="en-US"/>
              <a:t>. While 10.0.0.3 must be able to communicate with networks. Other computer from the network of 10.0.0.0 must be able to connect with the network of 40.0.0.0.</a:t>
            </a:r>
            <a:r>
              <a:rPr lang="en-US"/>
              <a:t>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idx="1" type="body"/>
          </p:nvPr>
        </p:nvSpPr>
        <p:spPr>
          <a:xfrm>
            <a:off x="221673" y="498764"/>
            <a:ext cx="11637817" cy="2161309"/>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b="1" lang="en-US"/>
              <a:t>Decide where to apply ACL and in which directions.</a:t>
            </a:r>
            <a:endParaRPr/>
          </a:p>
          <a:p>
            <a:pPr indent="-228600" lvl="1" marL="685800" rtl="0" algn="just">
              <a:lnSpc>
                <a:spcPct val="90000"/>
              </a:lnSpc>
              <a:spcBef>
                <a:spcPts val="500"/>
              </a:spcBef>
              <a:spcAft>
                <a:spcPts val="0"/>
              </a:spcAft>
              <a:buClr>
                <a:schemeClr val="dk1"/>
              </a:buClr>
              <a:buSzPts val="2400"/>
              <a:buChar char="•"/>
            </a:pPr>
            <a:r>
              <a:rPr lang="en-US"/>
              <a:t>Our host must be able to communicate with other host except 40.0.0.0 so we will place this access list on FastEthernet 0/0 of Router 1 connected to the network of 40.0.0.0. Direction will be outside as packet will be filter while its leaving the interface. If you place this list on Router 0 then host 10.0.0.3 will not be able to communicate with any other hosts including 40.0.0.0.</a:t>
            </a:r>
            <a:endParaRPr/>
          </a:p>
        </p:txBody>
      </p:sp>
      <p:sp>
        <p:nvSpPr>
          <p:cNvPr id="192" name="Google Shape;192;p18"/>
          <p:cNvSpPr txBox="1"/>
          <p:nvPr/>
        </p:nvSpPr>
        <p:spPr>
          <a:xfrm>
            <a:off x="180105" y="3006435"/>
            <a:ext cx="5832762" cy="3505201"/>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R1&gt;enable</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R1#configure terminal</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R1(config)#access-list 1 deny host 10.0.0.3</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R1(config)#access-list 1 permit any</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R1(config)#interface fastEthernet 0/0</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R1(config-if)#ip access-group 1 out</a:t>
            </a:r>
            <a:endParaRPr b="0" i="0" sz="2400" u="none" cap="none" strike="noStrike">
              <a:solidFill>
                <a:schemeClr val="dk1"/>
              </a:solidFill>
              <a:latin typeface="Calibri"/>
              <a:ea typeface="Calibri"/>
              <a:cs typeface="Calibri"/>
              <a:sym typeface="Calibri"/>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
        <p:nvSpPr>
          <p:cNvPr id="193" name="Google Shape;193;p18"/>
          <p:cNvSpPr txBox="1"/>
          <p:nvPr/>
        </p:nvSpPr>
        <p:spPr>
          <a:xfrm>
            <a:off x="6012868" y="2964865"/>
            <a:ext cx="6165274" cy="3643753"/>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R1&gt;enable</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R1#configure terminal</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R1(config)#access-list 1 deny 10.0.0.3 0.0.0.0</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R1(config)#access-list 1 permit any</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R1(config)#interface fastEthernet 0/0</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1" lang="en-US" sz="2400" u="none" cap="none" strike="noStrike">
                <a:solidFill>
                  <a:schemeClr val="dk1"/>
                </a:solidFill>
                <a:latin typeface="Calibri"/>
                <a:ea typeface="Calibri"/>
                <a:cs typeface="Calibri"/>
                <a:sym typeface="Calibri"/>
              </a:rPr>
              <a:t>R1(config-if)#ip access-group 1 out</a:t>
            </a:r>
            <a:endParaRPr b="0" i="0" sz="2400" u="none" cap="none" strike="noStrike">
              <a:solidFill>
                <a:schemeClr val="dk1"/>
              </a:solidFill>
              <a:latin typeface="Calibri"/>
              <a:ea typeface="Calibri"/>
              <a:cs typeface="Calibri"/>
              <a:sym typeface="Calibri"/>
            </a:endParaRPr>
          </a:p>
          <a:p>
            <a:pPr indent="-50800" lvl="0" marL="228600" marR="0" rtl="0" algn="just">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cxnSp>
        <p:nvCxnSpPr>
          <p:cNvPr id="194" name="Google Shape;194;p18"/>
          <p:cNvCxnSpPr/>
          <p:nvPr/>
        </p:nvCxnSpPr>
        <p:spPr>
          <a:xfrm flipH="1">
            <a:off x="5915883" y="2604654"/>
            <a:ext cx="1" cy="3906982"/>
          </a:xfrm>
          <a:prstGeom prst="straightConnector1">
            <a:avLst/>
          </a:prstGeom>
          <a:noFill/>
          <a:ln cap="flat" cmpd="sng" w="38100">
            <a:solidFill>
              <a:schemeClr val="accen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9"/>
          <p:cNvPicPr preferRelativeResize="0"/>
          <p:nvPr/>
        </p:nvPicPr>
        <p:blipFill rotWithShape="1">
          <a:blip r:embed="rId3">
            <a:alphaModFix/>
          </a:blip>
          <a:srcRect b="0" l="0" r="0" t="0"/>
          <a:stretch/>
        </p:blipFill>
        <p:spPr>
          <a:xfrm>
            <a:off x="110837" y="180109"/>
            <a:ext cx="11956472" cy="655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rPr>
              <a:t>Introduction to ACL:</a:t>
            </a:r>
            <a:endParaRPr b="1">
              <a:solidFill>
                <a:srgbClr val="0070C0"/>
              </a:solidFill>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ACLs are basically a set of commands (rules), grouped together by a number or name that is used to filter traffic entering or leaving an interface (at Router).</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When activating an ACL on an interface, you must specify in which direction the traffic should be filtered: </a:t>
            </a:r>
            <a:endParaRPr/>
          </a:p>
          <a:p>
            <a:pPr indent="-50800" lvl="0" marL="228600" rtl="0" algn="l">
              <a:lnSpc>
                <a:spcPct val="90000"/>
              </a:lnSpc>
              <a:spcBef>
                <a:spcPts val="1000"/>
              </a:spcBef>
              <a:spcAft>
                <a:spcPts val="0"/>
              </a:spcAft>
              <a:buClr>
                <a:schemeClr val="dk1"/>
              </a:buClr>
              <a:buSzPts val="2800"/>
              <a:buNone/>
            </a:pPr>
            <a:r>
              <a:t/>
            </a:r>
            <a:endParaRPr/>
          </a:p>
          <a:p>
            <a:pPr indent="-228600" lvl="1" marL="685800" rtl="0" algn="l">
              <a:lnSpc>
                <a:spcPct val="90000"/>
              </a:lnSpc>
              <a:spcBef>
                <a:spcPts val="500"/>
              </a:spcBef>
              <a:spcAft>
                <a:spcPts val="0"/>
              </a:spcAft>
              <a:buClr>
                <a:schemeClr val="dk1"/>
              </a:buClr>
              <a:buSzPts val="2400"/>
              <a:buChar char="•"/>
            </a:pPr>
            <a:r>
              <a:rPr b="1" lang="en-US"/>
              <a:t>Inbound (as the traffic comes into an interface)</a:t>
            </a:r>
            <a:endParaRPr/>
          </a:p>
          <a:p>
            <a:pPr indent="-228600" lvl="1" marL="685800" rtl="0" algn="l">
              <a:lnSpc>
                <a:spcPct val="90000"/>
              </a:lnSpc>
              <a:spcBef>
                <a:spcPts val="500"/>
              </a:spcBef>
              <a:spcAft>
                <a:spcPts val="0"/>
              </a:spcAft>
              <a:buClr>
                <a:schemeClr val="dk1"/>
              </a:buClr>
              <a:buSzPts val="2400"/>
              <a:buChar char="•"/>
            </a:pPr>
            <a:r>
              <a:rPr b="1" lang="en-US"/>
              <a:t>Outbound (before the traffic exits an interface)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838200" y="365126"/>
            <a:ext cx="10515600" cy="48000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Calibri"/>
              <a:buNone/>
            </a:pPr>
            <a:r>
              <a:rPr b="1" lang="en-US">
                <a:solidFill>
                  <a:srgbClr val="7030A0"/>
                </a:solidFill>
              </a:rPr>
              <a:t>2. </a:t>
            </a:r>
            <a:r>
              <a:rPr b="1" lang="en-US" u="sng">
                <a:solidFill>
                  <a:srgbClr val="7030A0"/>
                </a:solidFill>
              </a:rPr>
              <a:t>Match an entire subnet</a:t>
            </a:r>
            <a:endParaRPr u="sng">
              <a:solidFill>
                <a:srgbClr val="7030A0"/>
              </a:solidFill>
            </a:endParaRPr>
          </a:p>
        </p:txBody>
      </p:sp>
      <p:sp>
        <p:nvSpPr>
          <p:cNvPr id="205" name="Google Shape;205;p20"/>
          <p:cNvSpPr txBox="1"/>
          <p:nvPr>
            <p:ph idx="1" type="body"/>
          </p:nvPr>
        </p:nvSpPr>
        <p:spPr>
          <a:xfrm>
            <a:off x="838200" y="1219200"/>
            <a:ext cx="10515600" cy="5458691"/>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b="1" lang="en-US"/>
              <a:t>Task</a:t>
            </a:r>
            <a:endParaRPr/>
          </a:p>
          <a:p>
            <a:pPr indent="-228600" lvl="0" marL="228600" rtl="0" algn="l">
              <a:lnSpc>
                <a:spcPct val="90000"/>
              </a:lnSpc>
              <a:spcBef>
                <a:spcPts val="1000"/>
              </a:spcBef>
              <a:spcAft>
                <a:spcPts val="0"/>
              </a:spcAft>
              <a:buClr>
                <a:schemeClr val="dk1"/>
              </a:buClr>
              <a:buSzPct val="100000"/>
              <a:buChar char="•"/>
            </a:pPr>
            <a:r>
              <a:rPr i="1" lang="en-US"/>
              <a:t>You have given a task to </a:t>
            </a:r>
            <a:r>
              <a:rPr b="1" i="1" lang="en-US">
                <a:solidFill>
                  <a:srgbClr val="7030A0"/>
                </a:solidFill>
              </a:rPr>
              <a:t>block</a:t>
            </a:r>
            <a:r>
              <a:rPr i="1" lang="en-US"/>
              <a:t> the network of </a:t>
            </a:r>
            <a:r>
              <a:rPr b="1" i="1" lang="en-US">
                <a:solidFill>
                  <a:srgbClr val="7030A0"/>
                </a:solidFill>
              </a:rPr>
              <a:t>10.0.0.0 </a:t>
            </a:r>
            <a:r>
              <a:rPr i="1" lang="en-US"/>
              <a:t>from gaining access on </a:t>
            </a:r>
            <a:r>
              <a:rPr b="1" i="1" lang="en-US">
                <a:solidFill>
                  <a:srgbClr val="7030A0"/>
                </a:solidFill>
              </a:rPr>
              <a:t>40.0.0.0.</a:t>
            </a:r>
            <a:r>
              <a:rPr i="1" lang="en-US"/>
              <a:t> While 10.0.0.0 must be able to communicate with networks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lang="en-US"/>
              <a:t>Wildcards</a:t>
            </a:r>
            <a:endParaRPr/>
          </a:p>
          <a:p>
            <a:pPr indent="-228600" lvl="1" marL="685800" rtl="0" algn="l">
              <a:lnSpc>
                <a:spcPct val="90000"/>
              </a:lnSpc>
              <a:spcBef>
                <a:spcPts val="500"/>
              </a:spcBef>
              <a:spcAft>
                <a:spcPts val="0"/>
              </a:spcAft>
              <a:buClr>
                <a:schemeClr val="dk1"/>
              </a:buClr>
              <a:buSzPct val="100000"/>
              <a:buChar char="•"/>
            </a:pPr>
            <a:r>
              <a:rPr lang="en-US" sz="2600"/>
              <a:t>Wildcards are used with access lists to specify an individual host, a network, or a certain range of a network or networks.</a:t>
            </a:r>
            <a:endParaRPr sz="2600"/>
          </a:p>
          <a:p>
            <a:pPr indent="-228600" lvl="1" marL="685800" rtl="0" algn="l">
              <a:lnSpc>
                <a:spcPct val="90000"/>
              </a:lnSpc>
              <a:spcBef>
                <a:spcPts val="500"/>
              </a:spcBef>
              <a:spcAft>
                <a:spcPts val="0"/>
              </a:spcAft>
              <a:buClr>
                <a:schemeClr val="dk1"/>
              </a:buClr>
              <a:buSzPct val="100000"/>
              <a:buChar char="•"/>
            </a:pPr>
            <a:r>
              <a:rPr lang="en-US" sz="2600"/>
              <a:t>Formula to calculate wild card mask for access list</a:t>
            </a:r>
            <a:endParaRPr sz="2600"/>
          </a:p>
          <a:p>
            <a:pPr indent="-228600" lvl="1" marL="685800" rtl="0" algn="l">
              <a:lnSpc>
                <a:spcPct val="90000"/>
              </a:lnSpc>
              <a:spcBef>
                <a:spcPts val="500"/>
              </a:spcBef>
              <a:spcAft>
                <a:spcPts val="0"/>
              </a:spcAft>
              <a:buClr>
                <a:schemeClr val="dk1"/>
              </a:buClr>
              <a:buSzPct val="100000"/>
              <a:buChar char="•"/>
            </a:pPr>
            <a:r>
              <a:rPr lang="en-US" sz="2600"/>
              <a:t>The key to matching an entire subnet is to use the following formula for the wildcard mask. It goes as follows: </a:t>
            </a:r>
            <a:r>
              <a:rPr b="1" lang="en-US" sz="2600"/>
              <a:t>Wildcard mask = 255.255.255.255 – subnet</a:t>
            </a:r>
            <a:br>
              <a:rPr lang="en-US"/>
            </a:br>
            <a:endParaRPr/>
          </a:p>
          <a:p>
            <a:pPr indent="-228600" lvl="0" marL="228600" rtl="0" algn="l">
              <a:lnSpc>
                <a:spcPct val="90000"/>
              </a:lnSpc>
              <a:spcBef>
                <a:spcPts val="1000"/>
              </a:spcBef>
              <a:spcAft>
                <a:spcPts val="0"/>
              </a:spcAft>
              <a:buClr>
                <a:schemeClr val="dk1"/>
              </a:buClr>
              <a:buSzPct val="100000"/>
              <a:buChar char="•"/>
            </a:pPr>
            <a:r>
              <a:rPr lang="en-US"/>
              <a:t>So for example if my current subnet was 255.0.0.0, the mask would be 0.255.255.255.</a:t>
            </a:r>
            <a:endParaRPr/>
          </a:p>
          <a:p>
            <a:pPr indent="0" lvl="0" marL="0" rtl="0" algn="l">
              <a:lnSpc>
                <a:spcPct val="90000"/>
              </a:lnSpc>
              <a:spcBef>
                <a:spcPts val="1000"/>
              </a:spcBef>
              <a:spcAft>
                <a:spcPts val="0"/>
              </a:spcAft>
              <a:buClr>
                <a:schemeClr val="dk1"/>
              </a:buClr>
              <a:buSzPct val="121739"/>
              <a:buNone/>
            </a:pPr>
            <a:r>
              <a:rPr b="1" i="1" lang="en-US"/>
              <a:t>	</a:t>
            </a:r>
            <a:r>
              <a:rPr b="1" i="1" lang="en-US" sz="2300"/>
              <a:t>255.255.255.255</a:t>
            </a:r>
            <a:endParaRPr sz="2300"/>
          </a:p>
          <a:p>
            <a:pPr indent="0" lvl="0" marL="0" rtl="0" algn="l">
              <a:lnSpc>
                <a:spcPct val="90000"/>
              </a:lnSpc>
              <a:spcBef>
                <a:spcPts val="1000"/>
              </a:spcBef>
              <a:spcAft>
                <a:spcPts val="0"/>
              </a:spcAft>
              <a:buClr>
                <a:schemeClr val="dk1"/>
              </a:buClr>
              <a:buSzPct val="100000"/>
              <a:buNone/>
            </a:pPr>
            <a:r>
              <a:rPr b="1" i="1" lang="en-US" sz="2300"/>
              <a:t>	255 .0    .0    .0       -</a:t>
            </a:r>
            <a:endParaRPr sz="2300"/>
          </a:p>
          <a:p>
            <a:pPr indent="0" lvl="0" marL="0" rtl="0" algn="l">
              <a:lnSpc>
                <a:spcPct val="90000"/>
              </a:lnSpc>
              <a:spcBef>
                <a:spcPts val="1000"/>
              </a:spcBef>
              <a:spcAft>
                <a:spcPts val="0"/>
              </a:spcAft>
              <a:buClr>
                <a:schemeClr val="dk1"/>
              </a:buClr>
              <a:buSzPct val="100000"/>
              <a:buNone/>
            </a:pPr>
            <a:r>
              <a:rPr b="1" i="1" lang="en-US" sz="2300"/>
              <a:t>	-----------------------</a:t>
            </a:r>
            <a:endParaRPr sz="2300"/>
          </a:p>
          <a:p>
            <a:pPr indent="0" lvl="0" marL="0" rtl="0" algn="l">
              <a:lnSpc>
                <a:spcPct val="90000"/>
              </a:lnSpc>
              <a:spcBef>
                <a:spcPts val="1000"/>
              </a:spcBef>
              <a:spcAft>
                <a:spcPts val="0"/>
              </a:spcAft>
              <a:buClr>
                <a:schemeClr val="dk1"/>
              </a:buClr>
              <a:buSzPct val="100000"/>
              <a:buNone/>
            </a:pPr>
            <a:r>
              <a:rPr b="1" i="1" lang="en-US" sz="2300"/>
              <a:t>	0. 255 .255.255</a:t>
            </a:r>
            <a:endParaRPr sz="2300"/>
          </a:p>
          <a:p>
            <a:pPr indent="-7747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idx="1" type="body"/>
          </p:nvPr>
        </p:nvSpPr>
        <p:spPr>
          <a:xfrm>
            <a:off x="1427018" y="1825625"/>
            <a:ext cx="9926782" cy="456132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i="1" lang="en-US"/>
              <a:t>R1(config)#access-list 2 deny 10.0.0.0 0.255.255.255</a:t>
            </a:r>
            <a:endParaRPr/>
          </a:p>
          <a:p>
            <a:pPr indent="-228600" lvl="0" marL="228600" rtl="0" algn="l">
              <a:lnSpc>
                <a:spcPct val="90000"/>
              </a:lnSpc>
              <a:spcBef>
                <a:spcPts val="1000"/>
              </a:spcBef>
              <a:spcAft>
                <a:spcPts val="0"/>
              </a:spcAft>
              <a:buClr>
                <a:schemeClr val="dk1"/>
              </a:buClr>
              <a:buSzPts val="2800"/>
              <a:buChar char="•"/>
            </a:pPr>
            <a:r>
              <a:rPr b="1" i="1" lang="en-US"/>
              <a:t>R1(config)#access-list 2 permit any</a:t>
            </a:r>
            <a:endParaRPr/>
          </a:p>
          <a:p>
            <a:pPr indent="-228600" lvl="0" marL="228600" rtl="0" algn="l">
              <a:lnSpc>
                <a:spcPct val="90000"/>
              </a:lnSpc>
              <a:spcBef>
                <a:spcPts val="1000"/>
              </a:spcBef>
              <a:spcAft>
                <a:spcPts val="0"/>
              </a:spcAft>
              <a:buClr>
                <a:schemeClr val="dk1"/>
              </a:buClr>
              <a:buSzPts val="2800"/>
              <a:buChar char="•"/>
            </a:pPr>
            <a:r>
              <a:rPr b="1" i="1" lang="en-US"/>
              <a:t>R1(config)#interface fastethernet 0/0</a:t>
            </a:r>
            <a:endParaRPr/>
          </a:p>
          <a:p>
            <a:pPr indent="-228600" lvl="0" marL="228600" rtl="0" algn="l">
              <a:lnSpc>
                <a:spcPct val="90000"/>
              </a:lnSpc>
              <a:spcBef>
                <a:spcPts val="1000"/>
              </a:spcBef>
              <a:spcAft>
                <a:spcPts val="0"/>
              </a:spcAft>
              <a:buClr>
                <a:schemeClr val="dk1"/>
              </a:buClr>
              <a:buSzPts val="2800"/>
              <a:buChar char="•"/>
            </a:pPr>
            <a:r>
              <a:rPr b="1" i="1" lang="en-US"/>
              <a:t>R1(config-if)#ip access-group 2 out</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22"/>
          <p:cNvPicPr preferRelativeResize="0"/>
          <p:nvPr/>
        </p:nvPicPr>
        <p:blipFill rotWithShape="1">
          <a:blip r:embed="rId3">
            <a:alphaModFix/>
          </a:blip>
          <a:srcRect b="0" l="0" r="0" t="0"/>
          <a:stretch/>
        </p:blipFill>
        <p:spPr>
          <a:xfrm>
            <a:off x="166255" y="182848"/>
            <a:ext cx="11734800" cy="660587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3"/>
          <p:cNvSpPr txBox="1"/>
          <p:nvPr>
            <p:ph type="title"/>
          </p:nvPr>
        </p:nvSpPr>
        <p:spPr>
          <a:xfrm>
            <a:off x="838200" y="365126"/>
            <a:ext cx="10515600" cy="48000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Calibri"/>
              <a:buNone/>
            </a:pPr>
            <a:r>
              <a:rPr b="1" lang="en-US" u="sng">
                <a:solidFill>
                  <a:srgbClr val="7030A0"/>
                </a:solidFill>
              </a:rPr>
              <a:t>3. Match an IP range</a:t>
            </a:r>
            <a:endParaRPr b="1" u="sng">
              <a:solidFill>
                <a:srgbClr val="7030A0"/>
              </a:solidFill>
            </a:endParaRPr>
          </a:p>
        </p:txBody>
      </p:sp>
      <p:sp>
        <p:nvSpPr>
          <p:cNvPr id="221" name="Google Shape;221;p23"/>
          <p:cNvSpPr txBox="1"/>
          <p:nvPr>
            <p:ph idx="1" type="body"/>
          </p:nvPr>
        </p:nvSpPr>
        <p:spPr>
          <a:xfrm>
            <a:off x="838200" y="1219200"/>
            <a:ext cx="10515600" cy="545869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1" lang="en-US"/>
              <a:t>Task</a:t>
            </a:r>
            <a:endParaRPr/>
          </a:p>
          <a:p>
            <a:pPr indent="-228600" lvl="0" marL="228600" rtl="0" algn="l">
              <a:lnSpc>
                <a:spcPct val="90000"/>
              </a:lnSpc>
              <a:spcBef>
                <a:spcPts val="1000"/>
              </a:spcBef>
              <a:spcAft>
                <a:spcPts val="0"/>
              </a:spcAft>
              <a:buClr>
                <a:schemeClr val="dk1"/>
              </a:buClr>
              <a:buSzPct val="100000"/>
              <a:buChar char="•"/>
            </a:pPr>
            <a:r>
              <a:rPr i="1" lang="en-US"/>
              <a:t>You are a network administrator at XYZ company You task is to block an ip range of </a:t>
            </a:r>
            <a:r>
              <a:rPr b="1" i="1" lang="en-US">
                <a:solidFill>
                  <a:srgbClr val="7030A0"/>
                </a:solidFill>
              </a:rPr>
              <a:t>10.3.16.0 – 10.3.31.255 </a:t>
            </a:r>
            <a:r>
              <a:rPr i="1" lang="en-US"/>
              <a:t>from gaining access to the network of </a:t>
            </a:r>
            <a:r>
              <a:rPr b="1" i="1" lang="en-US">
                <a:solidFill>
                  <a:srgbClr val="7030A0"/>
                </a:solidFill>
              </a:rPr>
              <a:t>40.0.0.0</a:t>
            </a:r>
            <a:endParaRPr/>
          </a:p>
          <a:p>
            <a:pPr indent="-64135" lvl="0" marL="228600" rtl="0" algn="l">
              <a:lnSpc>
                <a:spcPct val="90000"/>
              </a:lnSpc>
              <a:spcBef>
                <a:spcPts val="1000"/>
              </a:spcBef>
              <a:spcAft>
                <a:spcPts val="0"/>
              </a:spcAft>
              <a:buClr>
                <a:schemeClr val="dk1"/>
              </a:buClr>
              <a:buSzPct val="100000"/>
              <a:buNone/>
            </a:pPr>
            <a:r>
              <a:t/>
            </a:r>
            <a:endParaRPr b="1">
              <a:solidFill>
                <a:srgbClr val="7030A0"/>
              </a:solidFill>
            </a:endParaRPr>
          </a:p>
          <a:p>
            <a:pPr indent="-228600" lvl="0" marL="228600" rtl="0" algn="l">
              <a:lnSpc>
                <a:spcPct val="90000"/>
              </a:lnSpc>
              <a:spcBef>
                <a:spcPts val="1000"/>
              </a:spcBef>
              <a:spcAft>
                <a:spcPts val="0"/>
              </a:spcAft>
              <a:buClr>
                <a:schemeClr val="dk1"/>
              </a:buClr>
              <a:buSzPct val="100000"/>
              <a:buChar char="•"/>
            </a:pPr>
            <a:r>
              <a:rPr b="1" lang="en-US"/>
              <a:t>Solutions</a:t>
            </a:r>
            <a:endParaRPr/>
          </a:p>
          <a:p>
            <a:pPr indent="-228600" lvl="1" marL="685800" rtl="0" algn="l">
              <a:lnSpc>
                <a:spcPct val="90000"/>
              </a:lnSpc>
              <a:spcBef>
                <a:spcPts val="500"/>
              </a:spcBef>
              <a:spcAft>
                <a:spcPts val="0"/>
              </a:spcAft>
              <a:buClr>
                <a:schemeClr val="dk1"/>
              </a:buClr>
              <a:buSzPct val="100000"/>
              <a:buChar char="•"/>
            </a:pPr>
            <a:r>
              <a:rPr lang="en-US"/>
              <a:t>Our range is 10.3.16.0 – 10.3.31.255. In order to find the mask, take the higher IP and subtract from it the lower IP.</a:t>
            </a:r>
            <a:endParaRPr/>
          </a:p>
          <a:p>
            <a:pPr indent="0" lvl="0" marL="0" rtl="0" algn="l">
              <a:lnSpc>
                <a:spcPct val="90000"/>
              </a:lnSpc>
              <a:spcBef>
                <a:spcPts val="1000"/>
              </a:spcBef>
              <a:spcAft>
                <a:spcPts val="0"/>
              </a:spcAft>
              <a:buClr>
                <a:schemeClr val="dk1"/>
              </a:buClr>
              <a:buSzPct val="100000"/>
              <a:buNone/>
            </a:pPr>
            <a:r>
              <a:rPr b="1" i="1" lang="en-US"/>
              <a:t>	10.3.31.255</a:t>
            </a:r>
            <a:endParaRPr/>
          </a:p>
          <a:p>
            <a:pPr indent="0" lvl="0" marL="0" rtl="0" algn="l">
              <a:lnSpc>
                <a:spcPct val="90000"/>
              </a:lnSpc>
              <a:spcBef>
                <a:spcPts val="1000"/>
              </a:spcBef>
              <a:spcAft>
                <a:spcPts val="0"/>
              </a:spcAft>
              <a:buClr>
                <a:schemeClr val="dk1"/>
              </a:buClr>
              <a:buSzPct val="100000"/>
              <a:buNone/>
            </a:pPr>
            <a:r>
              <a:rPr b="1" i="1" lang="en-US"/>
              <a:t>	10.3.16.0      -</a:t>
            </a:r>
            <a:endParaRPr/>
          </a:p>
          <a:p>
            <a:pPr indent="0" lvl="0" marL="0" rtl="0" algn="l">
              <a:lnSpc>
                <a:spcPct val="90000"/>
              </a:lnSpc>
              <a:spcBef>
                <a:spcPts val="1000"/>
              </a:spcBef>
              <a:spcAft>
                <a:spcPts val="0"/>
              </a:spcAft>
              <a:buClr>
                <a:schemeClr val="dk1"/>
              </a:buClr>
              <a:buSzPct val="100000"/>
              <a:buNone/>
            </a:pPr>
            <a:r>
              <a:rPr b="1" i="1" lang="en-US"/>
              <a:t>	--------------</a:t>
            </a:r>
            <a:endParaRPr/>
          </a:p>
          <a:p>
            <a:pPr indent="0" lvl="0" marL="0" rtl="0" algn="l">
              <a:lnSpc>
                <a:spcPct val="90000"/>
              </a:lnSpc>
              <a:spcBef>
                <a:spcPts val="1000"/>
              </a:spcBef>
              <a:spcAft>
                <a:spcPts val="0"/>
              </a:spcAft>
              <a:buClr>
                <a:schemeClr val="dk1"/>
              </a:buClr>
              <a:buSzPct val="100000"/>
              <a:buNone/>
            </a:pPr>
            <a:r>
              <a:rPr b="1" i="1" lang="en-US"/>
              <a:t>	0.0.15.255</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 this case the wildcard mask for this range is 0.0.15.255.</a:t>
            </a:r>
            <a:br>
              <a:rPr lang="en-US"/>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4"/>
          <p:cNvSpPr txBox="1"/>
          <p:nvPr>
            <p:ph idx="1" type="body"/>
          </p:nvPr>
        </p:nvSpPr>
        <p:spPr>
          <a:xfrm>
            <a:off x="1427018" y="1825625"/>
            <a:ext cx="9926782" cy="45613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i="1" lang="en-US"/>
              <a:t>R1&gt;enable</a:t>
            </a:r>
            <a:endParaRPr/>
          </a:p>
          <a:p>
            <a:pPr indent="-228600" lvl="0" marL="228600" rtl="0" algn="l">
              <a:lnSpc>
                <a:spcPct val="90000"/>
              </a:lnSpc>
              <a:spcBef>
                <a:spcPts val="1000"/>
              </a:spcBef>
              <a:spcAft>
                <a:spcPts val="0"/>
              </a:spcAft>
              <a:buClr>
                <a:schemeClr val="dk1"/>
              </a:buClr>
              <a:buSzPts val="2800"/>
              <a:buChar char="•"/>
            </a:pPr>
            <a:r>
              <a:rPr b="1" i="1" lang="en-US"/>
              <a:t>R1(config)#access-list 2 deny 10.3.16.0 0.0.15.255</a:t>
            </a:r>
            <a:endParaRPr/>
          </a:p>
          <a:p>
            <a:pPr indent="-228600" lvl="0" marL="228600" rtl="0" algn="l">
              <a:lnSpc>
                <a:spcPct val="90000"/>
              </a:lnSpc>
              <a:spcBef>
                <a:spcPts val="1000"/>
              </a:spcBef>
              <a:spcAft>
                <a:spcPts val="0"/>
              </a:spcAft>
              <a:buClr>
                <a:schemeClr val="dk1"/>
              </a:buClr>
              <a:buSzPts val="2800"/>
              <a:buChar char="•"/>
            </a:pPr>
            <a:r>
              <a:rPr b="1" i="1" lang="en-US"/>
              <a:t>R1(config)#access-list 2 permit any</a:t>
            </a:r>
            <a:endParaRPr/>
          </a:p>
          <a:p>
            <a:pPr indent="-228600" lvl="0" marL="228600" rtl="0" algn="l">
              <a:lnSpc>
                <a:spcPct val="90000"/>
              </a:lnSpc>
              <a:spcBef>
                <a:spcPts val="1000"/>
              </a:spcBef>
              <a:spcAft>
                <a:spcPts val="0"/>
              </a:spcAft>
              <a:buClr>
                <a:schemeClr val="dk1"/>
              </a:buClr>
              <a:buSzPts val="2800"/>
              <a:buChar char="•"/>
            </a:pPr>
            <a:r>
              <a:rPr b="1" i="1" lang="en-US"/>
              <a:t>R1(config)#interface fastethernet 0/0</a:t>
            </a:r>
            <a:endParaRPr/>
          </a:p>
          <a:p>
            <a:pPr indent="-228600" lvl="0" marL="228600" rtl="0" algn="l">
              <a:lnSpc>
                <a:spcPct val="90000"/>
              </a:lnSpc>
              <a:spcBef>
                <a:spcPts val="1000"/>
              </a:spcBef>
              <a:spcAft>
                <a:spcPts val="0"/>
              </a:spcAft>
              <a:buClr>
                <a:schemeClr val="dk1"/>
              </a:buClr>
              <a:buSzPts val="2800"/>
              <a:buChar char="•"/>
            </a:pPr>
            <a:r>
              <a:rPr b="1" i="1" lang="en-US"/>
              <a:t>R1(config-if)#ip access-group 2 out</a:t>
            </a:r>
            <a:endParaRPr/>
          </a:p>
          <a:p>
            <a:pPr indent="-228600" lvl="0" marL="228600" rtl="0" algn="l">
              <a:lnSpc>
                <a:spcPct val="90000"/>
              </a:lnSpc>
              <a:spcBef>
                <a:spcPts val="1000"/>
              </a:spcBef>
              <a:spcAft>
                <a:spcPts val="0"/>
              </a:spcAft>
              <a:buClr>
                <a:schemeClr val="dk1"/>
              </a:buClr>
              <a:buSzPts val="2800"/>
              <a:buChar char="•"/>
            </a:pPr>
            <a:r>
              <a:rPr b="1" i="1" lang="en-US"/>
              <a:t>R1(config-if)#</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5"/>
          <p:cNvSpPr txBox="1"/>
          <p:nvPr>
            <p:ph type="title"/>
          </p:nvPr>
        </p:nvSpPr>
        <p:spPr>
          <a:xfrm>
            <a:off x="838200" y="365126"/>
            <a:ext cx="10515600" cy="480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7030A0"/>
              </a:buClr>
              <a:buSzPct val="100000"/>
              <a:buFont typeface="Calibri"/>
              <a:buNone/>
            </a:pPr>
            <a:r>
              <a:rPr b="1" lang="en-US" u="sng">
                <a:solidFill>
                  <a:srgbClr val="7030A0"/>
                </a:solidFill>
              </a:rPr>
              <a:t>4. Match Everyone and Anyone</a:t>
            </a:r>
            <a:endParaRPr b="1" u="sng">
              <a:solidFill>
                <a:srgbClr val="7030A0"/>
              </a:solidFill>
            </a:endParaRPr>
          </a:p>
        </p:txBody>
      </p:sp>
      <p:sp>
        <p:nvSpPr>
          <p:cNvPr id="232" name="Google Shape;232;p25"/>
          <p:cNvSpPr txBox="1"/>
          <p:nvPr>
            <p:ph idx="1" type="body"/>
          </p:nvPr>
        </p:nvSpPr>
        <p:spPr>
          <a:xfrm>
            <a:off x="838200" y="1842655"/>
            <a:ext cx="10515600" cy="483523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This is the easiest of Access-Lists to create, just use the following:</a:t>
            </a:r>
            <a:endParaRPr/>
          </a:p>
          <a:p>
            <a:pPr indent="0" lvl="0" marL="0" rtl="0" algn="l">
              <a:lnSpc>
                <a:spcPct val="90000"/>
              </a:lnSpc>
              <a:spcBef>
                <a:spcPts val="1000"/>
              </a:spcBef>
              <a:spcAft>
                <a:spcPts val="0"/>
              </a:spcAft>
              <a:buClr>
                <a:schemeClr val="dk1"/>
              </a:buClr>
              <a:buSzPts val="2800"/>
              <a:buNone/>
            </a:pPr>
            <a:r>
              <a:rPr lang="en-US"/>
              <a:t> </a:t>
            </a:r>
            <a:br>
              <a:rPr lang="en-US"/>
            </a:br>
            <a:r>
              <a:rPr b="1" lang="en-US"/>
              <a:t>access-list 1 permit any </a:t>
            </a:r>
            <a:endParaRPr b="1"/>
          </a:p>
          <a:p>
            <a:pPr indent="0" lvl="0" marL="0" rtl="0" algn="l">
              <a:lnSpc>
                <a:spcPct val="90000"/>
              </a:lnSpc>
              <a:spcBef>
                <a:spcPts val="1000"/>
              </a:spcBef>
              <a:spcAft>
                <a:spcPts val="0"/>
              </a:spcAft>
              <a:buClr>
                <a:schemeClr val="dk1"/>
              </a:buClr>
              <a:buSzPts val="2800"/>
              <a:buNone/>
            </a:pPr>
            <a:br>
              <a:rPr lang="en-US"/>
            </a:br>
            <a:r>
              <a:rPr b="1" lang="en-US"/>
              <a:t>or</a:t>
            </a:r>
            <a:endParaRPr/>
          </a:p>
          <a:p>
            <a:pPr indent="0" lvl="0" marL="0" rtl="0" algn="l">
              <a:lnSpc>
                <a:spcPct val="90000"/>
              </a:lnSpc>
              <a:spcBef>
                <a:spcPts val="1000"/>
              </a:spcBef>
              <a:spcAft>
                <a:spcPts val="0"/>
              </a:spcAft>
              <a:buClr>
                <a:schemeClr val="dk1"/>
              </a:buClr>
              <a:buSzPts val="2800"/>
              <a:buNone/>
            </a:pPr>
            <a:br>
              <a:rPr lang="en-US"/>
            </a:br>
            <a:r>
              <a:rPr b="1" lang="en-US"/>
              <a:t>access-list 1 permit 0.0.0.0 255.255.255.255</a:t>
            </a:r>
            <a:endParaRPr b="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6"/>
          <p:cNvSpPr txBox="1"/>
          <p:nvPr>
            <p:ph type="ctrTitle"/>
          </p:nvPr>
        </p:nvSpPr>
        <p:spPr>
          <a:xfrm>
            <a:off x="1524000" y="2369127"/>
            <a:ext cx="9144000" cy="12330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70C0"/>
              </a:buClr>
              <a:buSzPts val="6000"/>
              <a:buFont typeface="Calibri"/>
              <a:buNone/>
            </a:pPr>
            <a:r>
              <a:rPr b="1" lang="en-US">
                <a:solidFill>
                  <a:srgbClr val="0070C0"/>
                </a:solidFill>
              </a:rPr>
              <a:t>Extended Access Control List</a:t>
            </a:r>
            <a:endParaRPr>
              <a:solidFill>
                <a:srgbClr val="0070C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7"/>
          <p:cNvSpPr txBox="1"/>
          <p:nvPr>
            <p:ph idx="1" type="body"/>
          </p:nvPr>
        </p:nvSpPr>
        <p:spPr>
          <a:xfrm>
            <a:off x="484909" y="471055"/>
            <a:ext cx="11540836" cy="570590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An extended ACL gives you much more power than just a standard ACL. </a:t>
            </a:r>
            <a:endParaRPr/>
          </a:p>
          <a:p>
            <a:pPr indent="-228600" lvl="0" marL="228600" rtl="0" algn="l">
              <a:lnSpc>
                <a:spcPct val="90000"/>
              </a:lnSpc>
              <a:spcBef>
                <a:spcPts val="1000"/>
              </a:spcBef>
              <a:spcAft>
                <a:spcPts val="0"/>
              </a:spcAft>
              <a:buClr>
                <a:schemeClr val="dk1"/>
              </a:buClr>
              <a:buSzPts val="2800"/>
              <a:buChar char="•"/>
            </a:pPr>
            <a:r>
              <a:rPr lang="en-US"/>
              <a:t>Extended IP ACLs check both the source and destination packet addresses.</a:t>
            </a:r>
            <a:endParaRPr/>
          </a:p>
          <a:p>
            <a:pPr indent="-228600" lvl="0" marL="228600" rtl="0" algn="l">
              <a:lnSpc>
                <a:spcPct val="90000"/>
              </a:lnSpc>
              <a:spcBef>
                <a:spcPts val="1000"/>
              </a:spcBef>
              <a:spcAft>
                <a:spcPts val="0"/>
              </a:spcAft>
              <a:buClr>
                <a:schemeClr val="dk1"/>
              </a:buClr>
              <a:buSzPts val="2800"/>
              <a:buChar char="•"/>
            </a:pPr>
            <a:r>
              <a:rPr lang="en-US"/>
              <a:t> They can also check for specific protocols, port numbers, and other parameters, which allow administrators more flexibility and control.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lang="en-US"/>
              <a:t>The syntax for creating a standard ACL is :</a:t>
            </a:r>
            <a:endParaRPr/>
          </a:p>
          <a:p>
            <a:pPr indent="-50800" lvl="0" marL="228600" rtl="0" algn="just">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rgbClr val="0070C0"/>
              </a:buClr>
              <a:buSzPts val="2800"/>
              <a:buNone/>
            </a:pPr>
            <a:r>
              <a:rPr b="1" lang="en-US">
                <a:solidFill>
                  <a:srgbClr val="0070C0"/>
                </a:solidFill>
              </a:rPr>
              <a:t>access-list {100-199 | 2000-2699} {permit | deny} source-address [wildcard mask] destination-address [wildcard mask]</a:t>
            </a:r>
            <a:endParaRPr/>
          </a:p>
          <a:p>
            <a:pPr indent="0" lvl="0" marL="0" rtl="0" algn="l">
              <a:lnSpc>
                <a:spcPct val="90000"/>
              </a:lnSpc>
              <a:spcBef>
                <a:spcPts val="1000"/>
              </a:spcBef>
              <a:spcAft>
                <a:spcPts val="0"/>
              </a:spcAft>
              <a:buClr>
                <a:srgbClr val="0070C0"/>
              </a:buClr>
              <a:buSzPts val="2800"/>
              <a:buNone/>
            </a:pPr>
            <a:r>
              <a:rPr b="1" lang="en-US">
                <a:solidFill>
                  <a:srgbClr val="0070C0"/>
                </a:solidFill>
              </a:rPr>
              <a:t>OR</a:t>
            </a:r>
            <a:endParaRPr/>
          </a:p>
          <a:p>
            <a:pPr indent="0" lvl="0" marL="0" rtl="0" algn="l">
              <a:lnSpc>
                <a:spcPct val="90000"/>
              </a:lnSpc>
              <a:spcBef>
                <a:spcPts val="1000"/>
              </a:spcBef>
              <a:spcAft>
                <a:spcPts val="0"/>
              </a:spcAft>
              <a:buClr>
                <a:schemeClr val="dk1"/>
              </a:buClr>
              <a:buSzPts val="2800"/>
              <a:buNone/>
            </a:pPr>
            <a:r>
              <a:rPr b="1" lang="en-US"/>
              <a:t>access-list access-list-number {permit | deny} protocol source source-wildcard [operator port] destination destination-wildcard [operator port] [established] [log]</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idx="1" type="body"/>
          </p:nvPr>
        </p:nvSpPr>
        <p:spPr>
          <a:xfrm>
            <a:off x="1108364" y="1219199"/>
            <a:ext cx="9531928" cy="447501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90000"/>
              </a:lnSpc>
              <a:spcBef>
                <a:spcPts val="0"/>
              </a:spcBef>
              <a:spcAft>
                <a:spcPts val="0"/>
              </a:spcAft>
              <a:buClr>
                <a:schemeClr val="dk1"/>
              </a:buClr>
              <a:buSzPct val="100000"/>
              <a:buChar char="•"/>
            </a:pPr>
            <a:r>
              <a:rPr lang="en-US"/>
              <a:t>Extended ACL configuration for following :</a:t>
            </a:r>
            <a:endParaRPr/>
          </a:p>
          <a:p>
            <a:pPr indent="-64135" lvl="0" marL="228600" rtl="0" algn="just">
              <a:lnSpc>
                <a:spcPct val="90000"/>
              </a:lnSpc>
              <a:spcBef>
                <a:spcPts val="1000"/>
              </a:spcBef>
              <a:spcAft>
                <a:spcPts val="0"/>
              </a:spcAft>
              <a:buClr>
                <a:schemeClr val="dk1"/>
              </a:buClr>
              <a:buSzPct val="100000"/>
              <a:buNone/>
            </a:pPr>
            <a:r>
              <a:t/>
            </a:r>
            <a:endParaRPr/>
          </a:p>
          <a:p>
            <a:pPr indent="-514350" lvl="0" marL="514350" rtl="0" algn="l">
              <a:lnSpc>
                <a:spcPct val="90000"/>
              </a:lnSpc>
              <a:spcBef>
                <a:spcPts val="1000"/>
              </a:spcBef>
              <a:spcAft>
                <a:spcPts val="0"/>
              </a:spcAft>
              <a:buClr>
                <a:srgbClr val="0070C0"/>
              </a:buClr>
              <a:buSzPct val="116666"/>
              <a:buFont typeface="Calibri"/>
              <a:buAutoNum type="arabicPeriod"/>
            </a:pPr>
            <a:r>
              <a:rPr b="1" i="1" lang="en-US">
                <a:solidFill>
                  <a:srgbClr val="0070C0"/>
                </a:solidFill>
              </a:rPr>
              <a:t>Block host to host</a:t>
            </a:r>
            <a:endParaRPr sz="2400">
              <a:solidFill>
                <a:srgbClr val="0070C0"/>
              </a:solidFill>
            </a:endParaRPr>
          </a:p>
          <a:p>
            <a:pPr indent="-514350" lvl="0" marL="514350" rtl="0" algn="l">
              <a:lnSpc>
                <a:spcPct val="90000"/>
              </a:lnSpc>
              <a:spcBef>
                <a:spcPts val="1000"/>
              </a:spcBef>
              <a:spcAft>
                <a:spcPts val="0"/>
              </a:spcAft>
              <a:buClr>
                <a:srgbClr val="0070C0"/>
              </a:buClr>
              <a:buSzPct val="116666"/>
              <a:buFont typeface="Calibri"/>
              <a:buAutoNum type="arabicPeriod"/>
            </a:pPr>
            <a:r>
              <a:rPr b="1" i="1" lang="en-US">
                <a:solidFill>
                  <a:srgbClr val="0070C0"/>
                </a:solidFill>
              </a:rPr>
              <a:t>Block host to network</a:t>
            </a:r>
            <a:endParaRPr sz="2400">
              <a:solidFill>
                <a:srgbClr val="0070C0"/>
              </a:solidFill>
            </a:endParaRPr>
          </a:p>
          <a:p>
            <a:pPr indent="-514350" lvl="0" marL="514350" rtl="0" algn="l">
              <a:lnSpc>
                <a:spcPct val="90000"/>
              </a:lnSpc>
              <a:spcBef>
                <a:spcPts val="1000"/>
              </a:spcBef>
              <a:spcAft>
                <a:spcPts val="0"/>
              </a:spcAft>
              <a:buClr>
                <a:srgbClr val="0070C0"/>
              </a:buClr>
              <a:buSzPct val="116666"/>
              <a:buFont typeface="Calibri"/>
              <a:buAutoNum type="arabicPeriod"/>
            </a:pPr>
            <a:r>
              <a:rPr b="1" i="1" lang="en-US">
                <a:solidFill>
                  <a:srgbClr val="0070C0"/>
                </a:solidFill>
              </a:rPr>
              <a:t>Block Network to network</a:t>
            </a:r>
            <a:endParaRPr sz="2400">
              <a:solidFill>
                <a:srgbClr val="0070C0"/>
              </a:solidFill>
            </a:endParaRPr>
          </a:p>
          <a:p>
            <a:pPr indent="-514350" lvl="0" marL="514350" rtl="0" algn="l">
              <a:lnSpc>
                <a:spcPct val="90000"/>
              </a:lnSpc>
              <a:spcBef>
                <a:spcPts val="1000"/>
              </a:spcBef>
              <a:spcAft>
                <a:spcPts val="0"/>
              </a:spcAft>
              <a:buClr>
                <a:schemeClr val="dk1"/>
              </a:buClr>
              <a:buSzPct val="116666"/>
              <a:buFont typeface="Calibri"/>
              <a:buAutoNum type="arabicPeriod"/>
            </a:pPr>
            <a:r>
              <a:rPr b="1" i="1" lang="en-US"/>
              <a:t>Block telnet access for critical resources of company</a:t>
            </a:r>
            <a:endParaRPr sz="2400"/>
          </a:p>
          <a:p>
            <a:pPr indent="-514350" lvl="0" marL="514350" rtl="0" algn="l">
              <a:lnSpc>
                <a:spcPct val="90000"/>
              </a:lnSpc>
              <a:spcBef>
                <a:spcPts val="1000"/>
              </a:spcBef>
              <a:spcAft>
                <a:spcPts val="0"/>
              </a:spcAft>
              <a:buClr>
                <a:schemeClr val="dk1"/>
              </a:buClr>
              <a:buSzPct val="116666"/>
              <a:buFont typeface="Calibri"/>
              <a:buAutoNum type="arabicPeriod"/>
            </a:pPr>
            <a:r>
              <a:rPr b="1" i="1" lang="en-US"/>
              <a:t>Limited ftp access for user</a:t>
            </a:r>
            <a:endParaRPr sz="2400"/>
          </a:p>
          <a:p>
            <a:pPr indent="-514350" lvl="0" marL="514350" rtl="0" algn="l">
              <a:lnSpc>
                <a:spcPct val="90000"/>
              </a:lnSpc>
              <a:spcBef>
                <a:spcPts val="1000"/>
              </a:spcBef>
              <a:spcAft>
                <a:spcPts val="0"/>
              </a:spcAft>
              <a:buClr>
                <a:schemeClr val="dk1"/>
              </a:buClr>
              <a:buSzPct val="116666"/>
              <a:buFont typeface="Calibri"/>
              <a:buAutoNum type="arabicPeriod"/>
            </a:pPr>
            <a:r>
              <a:rPr b="1" i="1" lang="en-US"/>
              <a:t>Stop exploring of private network form ping</a:t>
            </a:r>
            <a:endParaRPr sz="2400"/>
          </a:p>
          <a:p>
            <a:pPr indent="-514350" lvl="0" marL="514350" rtl="0" algn="l">
              <a:lnSpc>
                <a:spcPct val="90000"/>
              </a:lnSpc>
              <a:spcBef>
                <a:spcPts val="1000"/>
              </a:spcBef>
              <a:spcAft>
                <a:spcPts val="0"/>
              </a:spcAft>
              <a:buClr>
                <a:schemeClr val="dk1"/>
              </a:buClr>
              <a:buSzPct val="116666"/>
              <a:buFont typeface="Calibri"/>
              <a:buAutoNum type="arabicPeriod"/>
            </a:pPr>
            <a:r>
              <a:rPr b="1" i="1" lang="en-US"/>
              <a:t>Limited web access</a:t>
            </a:r>
            <a:endParaRPr sz="2400"/>
          </a:p>
          <a:p>
            <a:pPr indent="-514350" lvl="0" marL="514350" rtl="0" algn="l">
              <a:lnSpc>
                <a:spcPct val="90000"/>
              </a:lnSpc>
              <a:spcBef>
                <a:spcPts val="1000"/>
              </a:spcBef>
              <a:spcAft>
                <a:spcPts val="0"/>
              </a:spcAft>
              <a:buClr>
                <a:schemeClr val="dk1"/>
              </a:buClr>
              <a:buSzPct val="116666"/>
              <a:buFont typeface="Calibri"/>
              <a:buAutoNum type="arabicPeriod"/>
            </a:pPr>
            <a:r>
              <a:rPr b="1" i="1" lang="en-US"/>
              <a:t>Configure established keyword</a:t>
            </a:r>
            <a:endParaRPr sz="2400"/>
          </a:p>
          <a:p>
            <a:pPr indent="-87630" lvl="1" marL="685800" rtl="0" algn="just">
              <a:lnSpc>
                <a:spcPct val="90000"/>
              </a:lnSpc>
              <a:spcBef>
                <a:spcPts val="500"/>
              </a:spcBef>
              <a:spcAft>
                <a:spcPts val="0"/>
              </a:spcAft>
              <a:buClr>
                <a:schemeClr val="dk1"/>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928256" y="207818"/>
            <a:ext cx="10425544" cy="58189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0070C0"/>
              </a:buClr>
              <a:buSzPct val="100000"/>
              <a:buFont typeface="Calibri"/>
              <a:buNone/>
            </a:pPr>
            <a:r>
              <a:rPr b="1" lang="en-US" sz="4000">
                <a:solidFill>
                  <a:srgbClr val="0070C0"/>
                </a:solidFill>
              </a:rPr>
              <a:t>Network Created for ACL</a:t>
            </a:r>
            <a:endParaRPr b="1" sz="4000">
              <a:solidFill>
                <a:srgbClr val="0070C0"/>
              </a:solidFill>
            </a:endParaRPr>
          </a:p>
        </p:txBody>
      </p:sp>
      <p:pic>
        <p:nvPicPr>
          <p:cNvPr id="253" name="Google Shape;253;p29"/>
          <p:cNvPicPr preferRelativeResize="0"/>
          <p:nvPr/>
        </p:nvPicPr>
        <p:blipFill rotWithShape="1">
          <a:blip r:embed="rId3">
            <a:alphaModFix/>
          </a:blip>
          <a:srcRect b="0" l="0" r="0" t="0"/>
          <a:stretch/>
        </p:blipFill>
        <p:spPr>
          <a:xfrm>
            <a:off x="309640" y="886691"/>
            <a:ext cx="11619123" cy="58050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rPr>
              <a:t>Introduction to ACL:</a:t>
            </a:r>
            <a:endParaRPr b="1">
              <a:solidFill>
                <a:srgbClr val="0070C0"/>
              </a:solidFill>
            </a:endParaRPr>
          </a:p>
        </p:txBody>
      </p:sp>
      <p:sp>
        <p:nvSpPr>
          <p:cNvPr id="97" name="Google Shape;97;p3"/>
          <p:cNvSpPr txBox="1"/>
          <p:nvPr>
            <p:ph idx="1" type="body"/>
          </p:nvPr>
        </p:nvSpPr>
        <p:spPr>
          <a:xfrm>
            <a:off x="838199" y="1825625"/>
            <a:ext cx="10882745" cy="4505902"/>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Inbound ACLs:</a:t>
            </a:r>
            <a:endParaRPr/>
          </a:p>
          <a:p>
            <a:pPr indent="-228600" lvl="1" marL="685800" rtl="0" algn="just">
              <a:lnSpc>
                <a:spcPct val="90000"/>
              </a:lnSpc>
              <a:spcBef>
                <a:spcPts val="500"/>
              </a:spcBef>
              <a:spcAft>
                <a:spcPts val="0"/>
              </a:spcAft>
              <a:buClr>
                <a:schemeClr val="dk1"/>
              </a:buClr>
              <a:buSzPts val="2400"/>
              <a:buChar char="•"/>
            </a:pPr>
            <a:r>
              <a:rPr b="1" lang="en-US"/>
              <a:t> </a:t>
            </a:r>
            <a:r>
              <a:rPr lang="en-US"/>
              <a:t>Incoming packets are processed before they are routed to an outbound interface. </a:t>
            </a:r>
            <a:endParaRPr/>
          </a:p>
          <a:p>
            <a:pPr indent="-228600" lvl="1" marL="685800" rtl="0" algn="just">
              <a:lnSpc>
                <a:spcPct val="90000"/>
              </a:lnSpc>
              <a:spcBef>
                <a:spcPts val="500"/>
              </a:spcBef>
              <a:spcAft>
                <a:spcPts val="0"/>
              </a:spcAft>
              <a:buClr>
                <a:schemeClr val="dk1"/>
              </a:buClr>
              <a:buSzPts val="2400"/>
              <a:buChar char="•"/>
            </a:pPr>
            <a:r>
              <a:rPr lang="en-US"/>
              <a:t>An inbound ACL is efficient because it saves the overhead of routing lookups if the packet will be discarded after it is denied by the filtering tests.</a:t>
            </a:r>
            <a:endParaRPr/>
          </a:p>
          <a:p>
            <a:pPr indent="-228600" lvl="1" marL="685800" rtl="0" algn="just">
              <a:lnSpc>
                <a:spcPct val="90000"/>
              </a:lnSpc>
              <a:spcBef>
                <a:spcPts val="500"/>
              </a:spcBef>
              <a:spcAft>
                <a:spcPts val="0"/>
              </a:spcAft>
              <a:buClr>
                <a:schemeClr val="dk1"/>
              </a:buClr>
              <a:buSzPts val="2400"/>
              <a:buChar char="•"/>
            </a:pPr>
            <a:r>
              <a:rPr lang="en-US"/>
              <a:t> If the packet is permitted by the tests, it is processed for routing.</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b="1" lang="en-US"/>
              <a:t>Outbound ACLs:</a:t>
            </a:r>
            <a:r>
              <a:rPr lang="en-US"/>
              <a:t> </a:t>
            </a:r>
            <a:endParaRPr/>
          </a:p>
          <a:p>
            <a:pPr indent="-228600" lvl="1" marL="685800" rtl="0" algn="just">
              <a:lnSpc>
                <a:spcPct val="90000"/>
              </a:lnSpc>
              <a:spcBef>
                <a:spcPts val="500"/>
              </a:spcBef>
              <a:spcAft>
                <a:spcPts val="0"/>
              </a:spcAft>
              <a:buClr>
                <a:schemeClr val="dk1"/>
              </a:buClr>
              <a:buSzPts val="2400"/>
              <a:buChar char="•"/>
            </a:pPr>
            <a:r>
              <a:rPr lang="en-US"/>
              <a:t>Incoming packets are routed to the outbound interface and then processed through the outbound ACL.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1. </a:t>
            </a:r>
            <a:r>
              <a:rPr b="1" lang="en-US" u="sng">
                <a:solidFill>
                  <a:srgbClr val="7030A0"/>
                </a:solidFill>
              </a:rPr>
              <a:t>Block host to host</a:t>
            </a:r>
            <a:endParaRPr u="sng"/>
          </a:p>
        </p:txBody>
      </p:sp>
      <p:sp>
        <p:nvSpPr>
          <p:cNvPr id="259" name="Google Shape;259;p30"/>
          <p:cNvSpPr txBox="1"/>
          <p:nvPr>
            <p:ph idx="1" type="body"/>
          </p:nvPr>
        </p:nvSpPr>
        <p:spPr>
          <a:xfrm>
            <a:off x="568037" y="1825625"/>
            <a:ext cx="11000508"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Task</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chemeClr val="dk1"/>
              </a:buClr>
              <a:buSzPts val="2800"/>
              <a:buChar char="•"/>
            </a:pPr>
            <a:r>
              <a:rPr i="1" lang="en-US"/>
              <a:t>You are the network administrator at </a:t>
            </a:r>
            <a:r>
              <a:rPr b="1" i="1" lang="en-US"/>
              <a:t>XYZ Company.</a:t>
            </a:r>
            <a:r>
              <a:rPr i="1" lang="en-US"/>
              <a:t> Your company hire a new employee and give him a pc </a:t>
            </a:r>
            <a:r>
              <a:rPr b="1" i="1" lang="en-US"/>
              <a:t>10.0.0.3</a:t>
            </a:r>
            <a:r>
              <a:rPr i="1" lang="en-US"/>
              <a:t>. your company's critical record remain in </a:t>
            </a:r>
            <a:r>
              <a:rPr b="1" i="1" lang="en-US"/>
              <a:t>40.0.0.3</a:t>
            </a:r>
            <a:r>
              <a:rPr i="1" lang="en-US"/>
              <a:t>. so you are asked to </a:t>
            </a:r>
            <a:r>
              <a:rPr b="1" i="1" lang="en-US"/>
              <a:t>block</a:t>
            </a:r>
            <a:r>
              <a:rPr i="1" lang="en-US"/>
              <a:t> the access of </a:t>
            </a:r>
            <a:r>
              <a:rPr b="1" i="1" lang="en-US"/>
              <a:t>40.0.0.3</a:t>
            </a:r>
            <a:r>
              <a:rPr i="1" lang="en-US"/>
              <a:t> from </a:t>
            </a:r>
            <a:r>
              <a:rPr b="1" i="1" lang="en-US"/>
              <a:t>10.0.0.3</a:t>
            </a:r>
            <a:r>
              <a:rPr i="1" lang="en-US"/>
              <a:t>. while </a:t>
            </a:r>
            <a:r>
              <a:rPr b="1" i="1" lang="en-US"/>
              <a:t>10.0.0.3</a:t>
            </a:r>
            <a:r>
              <a:rPr i="1" lang="en-US"/>
              <a:t> must be able connect with other computers of network to perform his task.</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idx="1" type="body"/>
          </p:nvPr>
        </p:nvSpPr>
        <p:spPr>
          <a:xfrm>
            <a:off x="221673" y="498764"/>
            <a:ext cx="11637817" cy="216130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b="1" lang="en-US"/>
              <a:t>Decide where to apply ACL and in which directions.</a:t>
            </a:r>
            <a:endParaRPr/>
          </a:p>
          <a:p>
            <a:pPr indent="-228600" lvl="0" marL="228600" rtl="0" algn="l">
              <a:lnSpc>
                <a:spcPct val="90000"/>
              </a:lnSpc>
              <a:spcBef>
                <a:spcPts val="1000"/>
              </a:spcBef>
              <a:spcAft>
                <a:spcPts val="0"/>
              </a:spcAft>
              <a:buClr>
                <a:schemeClr val="dk1"/>
              </a:buClr>
              <a:buSzPts val="2800"/>
              <a:buChar char="•"/>
            </a:pPr>
            <a:r>
              <a:rPr lang="en-US"/>
              <a:t>As we are configuring Extended access list. With extended access list we can filter the packed as soon as it generate. So we will place our access list on F0/0 of Router0 the nearest port of 10.0.0.3</a:t>
            </a:r>
            <a:endParaRPr sz="2400"/>
          </a:p>
        </p:txBody>
      </p:sp>
      <p:sp>
        <p:nvSpPr>
          <p:cNvPr id="265" name="Google Shape;265;p31"/>
          <p:cNvSpPr txBox="1"/>
          <p:nvPr/>
        </p:nvSpPr>
        <p:spPr>
          <a:xfrm>
            <a:off x="1384869" y="2922073"/>
            <a:ext cx="9822900" cy="36993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R0&gt;enable</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R0#configure terminal</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R0(config)#access-list 101 deny ip host 10.0.0.3 40.0.0.3 0.0.0.0</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R0(config)#access-list 101 permit ip any any</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R0(config)#interface fastEthernet 0/0</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1" i="1" lang="en-US" sz="2800" u="none" cap="none" strike="noStrike">
                <a:solidFill>
                  <a:schemeClr val="dk1"/>
                </a:solidFill>
                <a:latin typeface="Calibri"/>
                <a:ea typeface="Calibri"/>
                <a:cs typeface="Calibri"/>
                <a:sym typeface="Calibri"/>
              </a:rPr>
              <a:t>R0(config-if)#ip access-group 101 in</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2"/>
          <p:cNvPicPr preferRelativeResize="0"/>
          <p:nvPr/>
        </p:nvPicPr>
        <p:blipFill rotWithShape="1">
          <a:blip r:embed="rId3">
            <a:alphaModFix/>
          </a:blip>
          <a:srcRect b="0" l="0" r="0" t="0"/>
          <a:stretch/>
        </p:blipFill>
        <p:spPr>
          <a:xfrm>
            <a:off x="207818" y="249383"/>
            <a:ext cx="11748655" cy="64285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2. </a:t>
            </a:r>
            <a:r>
              <a:rPr b="1" lang="en-US" u="sng">
                <a:solidFill>
                  <a:srgbClr val="7030A0"/>
                </a:solidFill>
              </a:rPr>
              <a:t>Block host to network</a:t>
            </a:r>
            <a:endParaRPr u="sng"/>
          </a:p>
        </p:txBody>
      </p:sp>
      <p:sp>
        <p:nvSpPr>
          <p:cNvPr id="276" name="Google Shape;276;p33"/>
          <p:cNvSpPr txBox="1"/>
          <p:nvPr>
            <p:ph idx="1" type="body"/>
          </p:nvPr>
        </p:nvSpPr>
        <p:spPr>
          <a:xfrm>
            <a:off x="568037" y="1496291"/>
            <a:ext cx="11000508" cy="46806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Task</a:t>
            </a:r>
            <a:endParaRPr/>
          </a:p>
          <a:p>
            <a:pPr indent="-228600" lvl="0" marL="228600" rtl="0" algn="just">
              <a:lnSpc>
                <a:spcPct val="90000"/>
              </a:lnSpc>
              <a:spcBef>
                <a:spcPts val="1000"/>
              </a:spcBef>
              <a:spcAft>
                <a:spcPts val="0"/>
              </a:spcAft>
              <a:buClr>
                <a:schemeClr val="dk1"/>
              </a:buClr>
              <a:buSzPts val="2800"/>
              <a:buChar char="•"/>
            </a:pPr>
            <a:r>
              <a:rPr lang="en-US"/>
              <a:t>Now we will block the 10.0.0.3 from gaining access on the network 40.0.0.0. </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b="1" i="1" lang="en-US"/>
              <a:t>R0(config)#access-list 101 deny ip host 10.0.0.3 40.0.0.0 0.255.255.255</a:t>
            </a:r>
            <a:endParaRPr/>
          </a:p>
          <a:p>
            <a:pPr indent="-228600" lvl="0" marL="228600" rtl="0" algn="l">
              <a:lnSpc>
                <a:spcPct val="90000"/>
              </a:lnSpc>
              <a:spcBef>
                <a:spcPts val="1000"/>
              </a:spcBef>
              <a:spcAft>
                <a:spcPts val="0"/>
              </a:spcAft>
              <a:buClr>
                <a:schemeClr val="dk1"/>
              </a:buClr>
              <a:buSzPts val="2800"/>
              <a:buChar char="•"/>
            </a:pPr>
            <a:r>
              <a:rPr b="1" i="1" lang="en-US"/>
              <a:t>R0(config)#access-list 101 permit ip any any</a:t>
            </a:r>
            <a:endParaRPr/>
          </a:p>
          <a:p>
            <a:pPr indent="-228600" lvl="0" marL="228600" rtl="0" algn="l">
              <a:lnSpc>
                <a:spcPct val="90000"/>
              </a:lnSpc>
              <a:spcBef>
                <a:spcPts val="1000"/>
              </a:spcBef>
              <a:spcAft>
                <a:spcPts val="0"/>
              </a:spcAft>
              <a:buClr>
                <a:schemeClr val="dk1"/>
              </a:buClr>
              <a:buSzPts val="2800"/>
              <a:buChar char="•"/>
            </a:pPr>
            <a:r>
              <a:rPr b="1" i="1" lang="en-US"/>
              <a:t>R0(config)#interface fastEthernet 0/0</a:t>
            </a:r>
            <a:endParaRPr/>
          </a:p>
          <a:p>
            <a:pPr indent="-228600" lvl="0" marL="228600" rtl="0" algn="l">
              <a:lnSpc>
                <a:spcPct val="90000"/>
              </a:lnSpc>
              <a:spcBef>
                <a:spcPts val="1000"/>
              </a:spcBef>
              <a:spcAft>
                <a:spcPts val="0"/>
              </a:spcAft>
              <a:buClr>
                <a:schemeClr val="dk1"/>
              </a:buClr>
              <a:buSzPts val="2800"/>
              <a:buChar char="•"/>
            </a:pPr>
            <a:r>
              <a:rPr b="1" i="1" lang="en-US"/>
              <a:t>R0(config-if)#ip access-group 101 in</a:t>
            </a:r>
            <a:endParaRPr/>
          </a:p>
          <a:p>
            <a:pPr indent="-50800" lvl="0" marL="228600" rtl="0" algn="just">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34"/>
          <p:cNvPicPr preferRelativeResize="0"/>
          <p:nvPr/>
        </p:nvPicPr>
        <p:blipFill rotWithShape="1">
          <a:blip r:embed="rId3">
            <a:alphaModFix/>
          </a:blip>
          <a:srcRect b="0" l="0" r="0" t="0"/>
          <a:stretch/>
        </p:blipFill>
        <p:spPr>
          <a:xfrm>
            <a:off x="55420" y="110836"/>
            <a:ext cx="12053455" cy="665018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7030A0"/>
              </a:buClr>
              <a:buSzPts val="4400"/>
              <a:buFont typeface="Calibri"/>
              <a:buNone/>
            </a:pPr>
            <a:r>
              <a:rPr b="1" lang="en-US">
                <a:solidFill>
                  <a:srgbClr val="7030A0"/>
                </a:solidFill>
              </a:rPr>
              <a:t>3. </a:t>
            </a:r>
            <a:r>
              <a:rPr b="1" lang="en-US" u="sng">
                <a:solidFill>
                  <a:srgbClr val="7030A0"/>
                </a:solidFill>
              </a:rPr>
              <a:t>Network to Network Access List</a:t>
            </a:r>
            <a:endParaRPr u="sng"/>
          </a:p>
        </p:txBody>
      </p:sp>
      <p:sp>
        <p:nvSpPr>
          <p:cNvPr id="287" name="Google Shape;287;p35"/>
          <p:cNvSpPr txBox="1"/>
          <p:nvPr>
            <p:ph idx="1" type="body"/>
          </p:nvPr>
        </p:nvSpPr>
        <p:spPr>
          <a:xfrm>
            <a:off x="290945" y="1496291"/>
            <a:ext cx="11623964" cy="4680672"/>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b="1" lang="en-US"/>
              <a:t>Task</a:t>
            </a:r>
            <a:endParaRPr/>
          </a:p>
          <a:p>
            <a:pPr indent="-228600" lvl="0" marL="228600" rtl="0" algn="just">
              <a:lnSpc>
                <a:spcPct val="90000"/>
              </a:lnSpc>
              <a:spcBef>
                <a:spcPts val="1000"/>
              </a:spcBef>
              <a:spcAft>
                <a:spcPts val="0"/>
              </a:spcAft>
              <a:buClr>
                <a:schemeClr val="dk1"/>
              </a:buClr>
              <a:buSzPct val="100000"/>
              <a:buChar char="•"/>
            </a:pPr>
            <a:r>
              <a:rPr i="1" lang="en-US"/>
              <a:t>Student’s lab is configured on the network of 10.0.0.0. While management's system remain in the network of 40.0.0.0. You are asked to stop the lab system from gaining access in management systems</a:t>
            </a:r>
            <a:endParaRPr/>
          </a:p>
          <a:p>
            <a:pPr indent="-64135" lvl="0" marL="228600" rtl="0" algn="just">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b="1" i="1" lang="en-US"/>
              <a:t>R0(config)#access-list 103 deny ip 10.0.0.0 0.255.255.255 40.0.0.0 0.255.255.255</a:t>
            </a:r>
            <a:endParaRPr/>
          </a:p>
          <a:p>
            <a:pPr indent="-228600" lvl="0" marL="228600" rtl="0" algn="l">
              <a:lnSpc>
                <a:spcPct val="90000"/>
              </a:lnSpc>
              <a:spcBef>
                <a:spcPts val="1000"/>
              </a:spcBef>
              <a:spcAft>
                <a:spcPts val="0"/>
              </a:spcAft>
              <a:buClr>
                <a:schemeClr val="dk1"/>
              </a:buClr>
              <a:buSzPct val="100000"/>
              <a:buChar char="•"/>
            </a:pPr>
            <a:r>
              <a:rPr b="1" i="1" lang="en-US"/>
              <a:t>R0(config)#access-list 103 permit ip any any</a:t>
            </a:r>
            <a:endParaRPr/>
          </a:p>
          <a:p>
            <a:pPr indent="-228600" lvl="0" marL="228600" rtl="0" algn="l">
              <a:lnSpc>
                <a:spcPct val="90000"/>
              </a:lnSpc>
              <a:spcBef>
                <a:spcPts val="1000"/>
              </a:spcBef>
              <a:spcAft>
                <a:spcPts val="0"/>
              </a:spcAft>
              <a:buClr>
                <a:schemeClr val="dk1"/>
              </a:buClr>
              <a:buSzPct val="100000"/>
              <a:buChar char="•"/>
            </a:pPr>
            <a:r>
              <a:rPr b="1" i="1" lang="en-US"/>
              <a:t>R0(config)#interface fastethernet 0/0</a:t>
            </a:r>
            <a:endParaRPr/>
          </a:p>
          <a:p>
            <a:pPr indent="-228600" lvl="0" marL="228600" rtl="0" algn="l">
              <a:lnSpc>
                <a:spcPct val="90000"/>
              </a:lnSpc>
              <a:spcBef>
                <a:spcPts val="1000"/>
              </a:spcBef>
              <a:spcAft>
                <a:spcPts val="0"/>
              </a:spcAft>
              <a:buClr>
                <a:schemeClr val="dk1"/>
              </a:buClr>
              <a:buSzPct val="100000"/>
              <a:buChar char="•"/>
            </a:pPr>
            <a:r>
              <a:rPr b="1" i="1" lang="en-US"/>
              <a:t>R0(config-if)#ip access-group 103 in</a:t>
            </a:r>
            <a:endParaRPr/>
          </a:p>
          <a:p>
            <a:pPr indent="-228600" lvl="0" marL="228600" rtl="0" algn="l">
              <a:lnSpc>
                <a:spcPct val="90000"/>
              </a:lnSpc>
              <a:spcBef>
                <a:spcPts val="1000"/>
              </a:spcBef>
              <a:spcAft>
                <a:spcPts val="0"/>
              </a:spcAft>
              <a:buClr>
                <a:schemeClr val="dk1"/>
              </a:buClr>
              <a:buSzPct val="100000"/>
              <a:buChar char="•"/>
            </a:pPr>
            <a:r>
              <a:rPr b="1" i="1" lang="en-US"/>
              <a:t>R0(config-if)#exit</a:t>
            </a:r>
            <a:endParaRPr/>
          </a:p>
          <a:p>
            <a:pPr indent="-64135" lvl="0" marL="228600" rtl="0" algn="just">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idx="1" type="body"/>
          </p:nvPr>
        </p:nvSpPr>
        <p:spPr>
          <a:xfrm>
            <a:off x="526473" y="249382"/>
            <a:ext cx="11194471" cy="633152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When you refer to a router, these terms have these meanings.</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rgbClr val="0070C0"/>
              </a:buClr>
              <a:buSzPct val="100000"/>
              <a:buChar char="•"/>
            </a:pPr>
            <a:r>
              <a:rPr b="1" lang="en-US">
                <a:solidFill>
                  <a:srgbClr val="0070C0"/>
                </a:solidFill>
              </a:rPr>
              <a:t>Out</a:t>
            </a:r>
            <a:r>
              <a:rPr lang="en-US"/>
              <a:t>—Traffic that has already been through the router and leaves the interface. The source is where it has been, on the other side of the router, and the destination is where it goes.</a:t>
            </a:r>
            <a:endParaRPr/>
          </a:p>
          <a:p>
            <a:pPr indent="-77470"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rgbClr val="0070C0"/>
              </a:buClr>
              <a:buSzPct val="100000"/>
              <a:buChar char="•"/>
            </a:pPr>
            <a:r>
              <a:rPr b="1" lang="en-US">
                <a:solidFill>
                  <a:srgbClr val="0070C0"/>
                </a:solidFill>
              </a:rPr>
              <a:t>In</a:t>
            </a:r>
            <a:r>
              <a:rPr lang="en-US"/>
              <a:t>—Traffic that arrives on the interface and then goes through the router. The source is where it has been and the destination is where it goes, on the other side of the router.</a:t>
            </a:r>
            <a:endParaRPr/>
          </a:p>
          <a:p>
            <a:pPr indent="-77470"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rgbClr val="0070C0"/>
              </a:buClr>
              <a:buSzPct val="100000"/>
              <a:buChar char="•"/>
            </a:pPr>
            <a:r>
              <a:rPr b="1" lang="en-US">
                <a:solidFill>
                  <a:srgbClr val="0070C0"/>
                </a:solidFill>
              </a:rPr>
              <a:t>Inbound</a:t>
            </a:r>
            <a:r>
              <a:rPr b="1" lang="en-US"/>
              <a:t> </a:t>
            </a:r>
            <a:r>
              <a:rPr lang="en-US"/>
              <a:t>—If the access list is inbound, when the router receives a packet, the Cisco IOS software checks the criteria statements of the access list for a match. If the packet is permitted, the software continues to process the packet. If the packet is denied, the software discards the packet.</a:t>
            </a:r>
            <a:endParaRPr/>
          </a:p>
          <a:p>
            <a:pPr indent="-77470" lvl="0" marL="228600" rtl="0" algn="just">
              <a:lnSpc>
                <a:spcPct val="90000"/>
              </a:lnSpc>
              <a:spcBef>
                <a:spcPts val="1000"/>
              </a:spcBef>
              <a:spcAft>
                <a:spcPts val="0"/>
              </a:spcAft>
              <a:buClr>
                <a:schemeClr val="dk1"/>
              </a:buClr>
              <a:buSzPct val="100000"/>
              <a:buNone/>
            </a:pPr>
            <a:r>
              <a:t/>
            </a:r>
            <a:endParaRPr/>
          </a:p>
          <a:p>
            <a:pPr indent="-228600" lvl="0" marL="228600" rtl="0" algn="just">
              <a:lnSpc>
                <a:spcPct val="90000"/>
              </a:lnSpc>
              <a:spcBef>
                <a:spcPts val="1000"/>
              </a:spcBef>
              <a:spcAft>
                <a:spcPts val="0"/>
              </a:spcAft>
              <a:buClr>
                <a:srgbClr val="0070C0"/>
              </a:buClr>
              <a:buSzPct val="100000"/>
              <a:buChar char="•"/>
            </a:pPr>
            <a:r>
              <a:rPr b="1" lang="en-US">
                <a:solidFill>
                  <a:srgbClr val="0070C0"/>
                </a:solidFill>
              </a:rPr>
              <a:t>Outbound</a:t>
            </a:r>
            <a:r>
              <a:rPr lang="en-US"/>
              <a:t>—If the access list is outbound, after the software receives and routes a packet to the outbound interface, the software checks the criteria statements of the access list for a match. If the packet is permitted, the software transmits the packet. If the packet is denied, the software discards the packet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type="title"/>
          </p:nvPr>
        </p:nvSpPr>
        <p:spPr>
          <a:xfrm>
            <a:off x="838200" y="166256"/>
            <a:ext cx="10515600" cy="92825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rPr>
              <a:t>Universal fact about Access control list:</a:t>
            </a:r>
            <a:endParaRPr>
              <a:solidFill>
                <a:srgbClr val="0070C0"/>
              </a:solidFill>
            </a:endParaRPr>
          </a:p>
        </p:txBody>
      </p:sp>
      <p:sp>
        <p:nvSpPr>
          <p:cNvPr id="108" name="Google Shape;108;p5"/>
          <p:cNvSpPr txBox="1"/>
          <p:nvPr>
            <p:ph idx="1" type="body"/>
          </p:nvPr>
        </p:nvSpPr>
        <p:spPr>
          <a:xfrm>
            <a:off x="318654" y="1233054"/>
            <a:ext cx="11762509" cy="5430981"/>
          </a:xfrm>
          <a:prstGeom prst="rect">
            <a:avLst/>
          </a:prstGeom>
          <a:noFill/>
          <a:ln>
            <a:noFill/>
          </a:ln>
        </p:spPr>
        <p:txBody>
          <a:bodyPr anchorCtr="0" anchor="t" bIns="45700" lIns="91425" spcFirstLastPara="1" rIns="91425" wrap="square" tIns="45700">
            <a:normAutofit fontScale="77500" lnSpcReduction="20000"/>
          </a:bodyPr>
          <a:lstStyle/>
          <a:p>
            <a:pPr indent="-514350" lvl="0" marL="514350" rtl="0" algn="l">
              <a:lnSpc>
                <a:spcPct val="120000"/>
              </a:lnSpc>
              <a:spcBef>
                <a:spcPts val="0"/>
              </a:spcBef>
              <a:spcAft>
                <a:spcPts val="0"/>
              </a:spcAft>
              <a:buClr>
                <a:schemeClr val="dk1"/>
              </a:buClr>
              <a:buSzPct val="100000"/>
              <a:buFont typeface="Calibri"/>
              <a:buAutoNum type="arabicPeriod"/>
            </a:pPr>
            <a:r>
              <a:rPr lang="en-US"/>
              <a:t>ACLs come in two varieties : </a:t>
            </a:r>
            <a:r>
              <a:rPr b="1" lang="en-US"/>
              <a:t>Numbered and named</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Each of these references to ACLs supports two types of filtering:</a:t>
            </a:r>
            <a:r>
              <a:rPr b="1" lang="en-US"/>
              <a:t> standard and extended.</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Standard IP ACLs can filter only on the </a:t>
            </a:r>
            <a:r>
              <a:rPr b="1" lang="en-US"/>
              <a:t>source IP address</a:t>
            </a:r>
            <a:r>
              <a:rPr lang="en-US"/>
              <a:t> inside a packet.</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Whereas an extended IP ACLs can filter on the </a:t>
            </a:r>
            <a:r>
              <a:rPr b="1" lang="en-US"/>
              <a:t>source and destination IP addresses</a:t>
            </a:r>
            <a:r>
              <a:rPr lang="en-US"/>
              <a:t> in the packet.</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There are two actions an ACL can take: </a:t>
            </a:r>
            <a:r>
              <a:rPr b="1" lang="en-US"/>
              <a:t>permit or deny.</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Statements are processed top-down.</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Once a match is found, no further statements are processed—therefore, order is important.</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If no match is found, the imaginary </a:t>
            </a:r>
            <a:r>
              <a:rPr b="1" lang="en-US"/>
              <a:t>implicit deny statement at the end of the ACL</a:t>
            </a:r>
            <a:r>
              <a:rPr lang="en-US"/>
              <a:t> drops the packet.</a:t>
            </a:r>
            <a:endParaRPr/>
          </a:p>
          <a:p>
            <a:pPr indent="-514350" lvl="0" marL="514350" rtl="0" algn="l">
              <a:lnSpc>
                <a:spcPct val="120000"/>
              </a:lnSpc>
              <a:spcBef>
                <a:spcPts val="1600"/>
              </a:spcBef>
              <a:spcAft>
                <a:spcPts val="0"/>
              </a:spcAft>
              <a:buClr>
                <a:schemeClr val="dk1"/>
              </a:buClr>
              <a:buSzPct val="100000"/>
              <a:buFont typeface="Calibri"/>
              <a:buAutoNum type="arabicPeriod"/>
            </a:pPr>
            <a:r>
              <a:rPr lang="en-US"/>
              <a:t>An ACL should have at least one permit statement; otherwise, all traffic will be dropped because of the hidden implicit deny statement at the end of every ACL.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6"/>
          <p:cNvSpPr/>
          <p:nvPr/>
        </p:nvSpPr>
        <p:spPr>
          <a:xfrm>
            <a:off x="4724400" y="983673"/>
            <a:ext cx="2521527" cy="900545"/>
          </a:xfrm>
          <a:prstGeom prst="roundRect">
            <a:avLst>
              <a:gd fmla="val 16667" name="adj"/>
            </a:avLst>
          </a:prstGeom>
          <a:gradFill>
            <a:gsLst>
              <a:gs pos="0">
                <a:srgbClr val="FFDC9B"/>
              </a:gs>
              <a:gs pos="50000">
                <a:srgbClr val="FFD68D"/>
              </a:gs>
              <a:gs pos="100000">
                <a:srgbClr val="FFD478"/>
              </a:gs>
            </a:gsLst>
            <a:lin ang="5400000" scaled="0"/>
          </a:gradFill>
          <a:ln cap="flat" cmpd="sng" w="9525">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800" u="none" cap="none" strike="noStrike">
                <a:solidFill>
                  <a:schemeClr val="dk1"/>
                </a:solidFill>
                <a:latin typeface="Calibri"/>
                <a:ea typeface="Calibri"/>
                <a:cs typeface="Calibri"/>
                <a:sym typeface="Calibri"/>
              </a:rPr>
              <a:t>ACL</a:t>
            </a:r>
            <a:endParaRPr b="1" i="0" sz="2800" u="none" cap="none" strike="noStrike">
              <a:solidFill>
                <a:schemeClr val="dk1"/>
              </a:solidFill>
              <a:latin typeface="Calibri"/>
              <a:ea typeface="Calibri"/>
              <a:cs typeface="Calibri"/>
              <a:sym typeface="Calibri"/>
            </a:endParaRPr>
          </a:p>
        </p:txBody>
      </p:sp>
      <p:sp>
        <p:nvSpPr>
          <p:cNvPr id="114" name="Google Shape;114;p6"/>
          <p:cNvSpPr/>
          <p:nvPr/>
        </p:nvSpPr>
        <p:spPr>
          <a:xfrm>
            <a:off x="2867881" y="2743199"/>
            <a:ext cx="2563091" cy="914400"/>
          </a:xfrm>
          <a:prstGeom prst="round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NUMBERED</a:t>
            </a:r>
            <a:endParaRPr b="1" i="0" sz="2400" u="none" cap="none" strike="noStrike">
              <a:solidFill>
                <a:schemeClr val="dk1"/>
              </a:solidFill>
              <a:latin typeface="Calibri"/>
              <a:ea typeface="Calibri"/>
              <a:cs typeface="Calibri"/>
              <a:sym typeface="Calibri"/>
            </a:endParaRPr>
          </a:p>
        </p:txBody>
      </p:sp>
      <p:sp>
        <p:nvSpPr>
          <p:cNvPr id="115" name="Google Shape;115;p6"/>
          <p:cNvSpPr/>
          <p:nvPr/>
        </p:nvSpPr>
        <p:spPr>
          <a:xfrm>
            <a:off x="6608618" y="2750124"/>
            <a:ext cx="2563091" cy="914400"/>
          </a:xfrm>
          <a:prstGeom prst="roundRect">
            <a:avLst>
              <a:gd fmla="val 16667" name="adj"/>
            </a:avLst>
          </a:prstGeom>
          <a:gradFill>
            <a:gsLst>
              <a:gs pos="0">
                <a:srgbClr val="B4D4A5"/>
              </a:gs>
              <a:gs pos="50000">
                <a:srgbClr val="A8CD97"/>
              </a:gs>
              <a:gs pos="100000">
                <a:srgbClr val="9BC985"/>
              </a:gs>
            </a:gsLst>
            <a:lin ang="5400000" scaled="0"/>
          </a:gra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NAMED</a:t>
            </a:r>
            <a:endParaRPr b="1" i="0" sz="2400" u="none" cap="none" strike="noStrike">
              <a:solidFill>
                <a:schemeClr val="dk1"/>
              </a:solidFill>
              <a:latin typeface="Calibri"/>
              <a:ea typeface="Calibri"/>
              <a:cs typeface="Calibri"/>
              <a:sym typeface="Calibri"/>
            </a:endParaRPr>
          </a:p>
        </p:txBody>
      </p:sp>
      <p:sp>
        <p:nvSpPr>
          <p:cNvPr id="116" name="Google Shape;116;p6"/>
          <p:cNvSpPr/>
          <p:nvPr/>
        </p:nvSpPr>
        <p:spPr>
          <a:xfrm>
            <a:off x="734298" y="4516580"/>
            <a:ext cx="2001983" cy="914401"/>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STANDARD</a:t>
            </a:r>
            <a:endParaRPr b="1" i="0" sz="2400" u="none" cap="none" strike="noStrike">
              <a:solidFill>
                <a:schemeClr val="dk1"/>
              </a:solidFill>
              <a:latin typeface="Calibri"/>
              <a:ea typeface="Calibri"/>
              <a:cs typeface="Calibri"/>
              <a:sym typeface="Calibri"/>
            </a:endParaRPr>
          </a:p>
        </p:txBody>
      </p:sp>
      <p:sp>
        <p:nvSpPr>
          <p:cNvPr id="117" name="Google Shape;117;p6"/>
          <p:cNvSpPr/>
          <p:nvPr/>
        </p:nvSpPr>
        <p:spPr>
          <a:xfrm>
            <a:off x="3332018" y="4516581"/>
            <a:ext cx="2071255" cy="914400"/>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EXTENDED</a:t>
            </a:r>
            <a:endParaRPr b="1" i="0" sz="2400" u="none" cap="none" strike="noStrike">
              <a:solidFill>
                <a:schemeClr val="dk1"/>
              </a:solidFill>
              <a:latin typeface="Calibri"/>
              <a:ea typeface="Calibri"/>
              <a:cs typeface="Calibri"/>
              <a:sym typeface="Calibri"/>
            </a:endParaRPr>
          </a:p>
        </p:txBody>
      </p:sp>
      <p:sp>
        <p:nvSpPr>
          <p:cNvPr id="118" name="Google Shape;118;p6"/>
          <p:cNvSpPr/>
          <p:nvPr/>
        </p:nvSpPr>
        <p:spPr>
          <a:xfrm>
            <a:off x="6733293" y="4530431"/>
            <a:ext cx="2001983" cy="886690"/>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STANDARD</a:t>
            </a:r>
            <a:endParaRPr b="1" i="0" sz="2400" u="none" cap="none" strike="noStrike">
              <a:solidFill>
                <a:schemeClr val="dk1"/>
              </a:solidFill>
              <a:latin typeface="Calibri"/>
              <a:ea typeface="Calibri"/>
              <a:cs typeface="Calibri"/>
              <a:sym typeface="Calibri"/>
            </a:endParaRPr>
          </a:p>
        </p:txBody>
      </p:sp>
      <p:sp>
        <p:nvSpPr>
          <p:cNvPr id="119" name="Google Shape;119;p6"/>
          <p:cNvSpPr/>
          <p:nvPr/>
        </p:nvSpPr>
        <p:spPr>
          <a:xfrm>
            <a:off x="9455727" y="4530431"/>
            <a:ext cx="2071255" cy="914400"/>
          </a:xfrm>
          <a:prstGeom prst="roundRect">
            <a:avLst>
              <a:gd fmla="val 16667" name="adj"/>
            </a:avLst>
          </a:prstGeom>
          <a:gradFill>
            <a:gsLst>
              <a:gs pos="0">
                <a:srgbClr val="B0CAE9"/>
              </a:gs>
              <a:gs pos="50000">
                <a:srgbClr val="A1C1E4"/>
              </a:gs>
              <a:gs pos="100000">
                <a:srgbClr val="90B8E4"/>
              </a:gs>
            </a:gsLst>
            <a:lin ang="5400000" scaled="0"/>
          </a:gradFill>
          <a:ln cap="flat" cmpd="sng" w="9525">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Calibri"/>
                <a:ea typeface="Calibri"/>
                <a:cs typeface="Calibri"/>
                <a:sym typeface="Calibri"/>
              </a:rPr>
              <a:t>EXTENDED</a:t>
            </a:r>
            <a:endParaRPr b="1" i="0" sz="2400" u="none" cap="none" strike="noStrike">
              <a:solidFill>
                <a:schemeClr val="dk1"/>
              </a:solidFill>
              <a:latin typeface="Calibri"/>
              <a:ea typeface="Calibri"/>
              <a:cs typeface="Calibri"/>
              <a:sym typeface="Calibri"/>
            </a:endParaRPr>
          </a:p>
        </p:txBody>
      </p:sp>
      <p:cxnSp>
        <p:nvCxnSpPr>
          <p:cNvPr id="120" name="Google Shape;120;p6"/>
          <p:cNvCxnSpPr>
            <a:stCxn id="113" idx="2"/>
            <a:endCxn id="114" idx="0"/>
          </p:cNvCxnSpPr>
          <p:nvPr/>
        </p:nvCxnSpPr>
        <p:spPr>
          <a:xfrm flipH="1">
            <a:off x="4149464" y="1884218"/>
            <a:ext cx="1835700" cy="8589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21" name="Google Shape;121;p6"/>
          <p:cNvCxnSpPr>
            <a:stCxn id="113" idx="2"/>
            <a:endCxn id="115" idx="0"/>
          </p:cNvCxnSpPr>
          <p:nvPr/>
        </p:nvCxnSpPr>
        <p:spPr>
          <a:xfrm>
            <a:off x="5985164" y="1884218"/>
            <a:ext cx="1905000" cy="8658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22" name="Google Shape;122;p6"/>
          <p:cNvCxnSpPr>
            <a:endCxn id="117" idx="0"/>
          </p:cNvCxnSpPr>
          <p:nvPr/>
        </p:nvCxnSpPr>
        <p:spPr>
          <a:xfrm>
            <a:off x="4125246" y="3629781"/>
            <a:ext cx="242400" cy="8868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23" name="Google Shape;123;p6"/>
          <p:cNvCxnSpPr>
            <a:stCxn id="114" idx="2"/>
            <a:endCxn id="116" idx="0"/>
          </p:cNvCxnSpPr>
          <p:nvPr/>
        </p:nvCxnSpPr>
        <p:spPr>
          <a:xfrm flipH="1">
            <a:off x="1735327" y="3657599"/>
            <a:ext cx="2414100" cy="8589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24" name="Google Shape;124;p6"/>
          <p:cNvCxnSpPr>
            <a:stCxn id="115" idx="2"/>
          </p:cNvCxnSpPr>
          <p:nvPr/>
        </p:nvCxnSpPr>
        <p:spPr>
          <a:xfrm flipH="1">
            <a:off x="7734164" y="3664524"/>
            <a:ext cx="156000" cy="907500"/>
          </a:xfrm>
          <a:prstGeom prst="straightConnector1">
            <a:avLst/>
          </a:prstGeom>
          <a:noFill/>
          <a:ln cap="flat" cmpd="sng" w="28575">
            <a:solidFill>
              <a:schemeClr val="accent1"/>
            </a:solidFill>
            <a:prstDash val="solid"/>
            <a:miter lim="800000"/>
            <a:headEnd len="sm" w="sm" type="none"/>
            <a:tailEnd len="med" w="med" type="triangle"/>
          </a:ln>
        </p:spPr>
      </p:cxnSp>
      <p:cxnSp>
        <p:nvCxnSpPr>
          <p:cNvPr id="125" name="Google Shape;125;p6"/>
          <p:cNvCxnSpPr>
            <a:stCxn id="115" idx="2"/>
            <a:endCxn id="119" idx="0"/>
          </p:cNvCxnSpPr>
          <p:nvPr/>
        </p:nvCxnSpPr>
        <p:spPr>
          <a:xfrm>
            <a:off x="7890164" y="3664524"/>
            <a:ext cx="2601300" cy="865800"/>
          </a:xfrm>
          <a:prstGeom prst="straightConnector1">
            <a:avLst/>
          </a:prstGeom>
          <a:noFill/>
          <a:ln cap="flat" cmpd="sng" w="28575">
            <a:solidFill>
              <a:schemeClr val="accent1"/>
            </a:solidFill>
            <a:prstDash val="solid"/>
            <a:miter lim="800000"/>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graphicFrame>
        <p:nvGraphicFramePr>
          <p:cNvPr id="130" name="Google Shape;130;p7"/>
          <p:cNvGraphicFramePr/>
          <p:nvPr/>
        </p:nvGraphicFramePr>
        <p:xfrm>
          <a:off x="761998" y="788936"/>
          <a:ext cx="3000000" cy="3000000"/>
        </p:xfrm>
        <a:graphic>
          <a:graphicData uri="http://schemas.openxmlformats.org/drawingml/2006/table">
            <a:tbl>
              <a:tblPr bandRow="1" firstRow="1">
                <a:noFill/>
                <a:tableStyleId>{F857B792-ABB2-4095-8372-2AF0708BDE10}</a:tableStyleId>
              </a:tblPr>
              <a:tblGrid>
                <a:gridCol w="5340925"/>
                <a:gridCol w="5340925"/>
              </a:tblGrid>
              <a:tr h="707350">
                <a:tc>
                  <a:txBody>
                    <a:bodyPr/>
                    <a:lstStyle/>
                    <a:p>
                      <a:pPr indent="0" lvl="0" marL="0" marR="0" rtl="0" algn="ctr">
                        <a:spcBef>
                          <a:spcPts val="0"/>
                        </a:spcBef>
                        <a:spcAft>
                          <a:spcPts val="0"/>
                        </a:spcAft>
                        <a:buNone/>
                      </a:pPr>
                      <a:r>
                        <a:rPr lang="en-US" sz="2800" u="none" cap="none" strike="noStrike"/>
                        <a:t>Standard Access List</a:t>
                      </a:r>
                      <a:endParaRPr sz="2800" u="none" cap="none" strike="noStrike"/>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2800"/>
                        <a:buFont typeface="Calibri"/>
                        <a:buNone/>
                      </a:pPr>
                      <a:r>
                        <a:rPr lang="en-US" sz="2800" u="none" cap="none" strike="noStrike"/>
                        <a:t>Extended Access List</a:t>
                      </a:r>
                      <a:endParaRPr sz="2800" u="none" cap="none" strike="noStrike"/>
                    </a:p>
                  </a:txBody>
                  <a:tcPr marT="45725" marB="45725" marR="91450" marL="91450" anchor="ctr"/>
                </a:tc>
              </a:tr>
              <a:tr h="4093775">
                <a:tc>
                  <a:txBody>
                    <a:bodyPr/>
                    <a:lstStyle/>
                    <a:p>
                      <a:pPr indent="-342900" lvl="0" marL="342900" marR="0" rtl="0" algn="l">
                        <a:lnSpc>
                          <a:spcPct val="150000"/>
                        </a:lnSpc>
                        <a:spcBef>
                          <a:spcPts val="0"/>
                        </a:spcBef>
                        <a:spcAft>
                          <a:spcPts val="0"/>
                        </a:spcAft>
                        <a:buClr>
                          <a:schemeClr val="dk1"/>
                        </a:buClr>
                        <a:buSzPts val="2000"/>
                        <a:buFont typeface="Calibri"/>
                        <a:buAutoNum type="arabicPeriod"/>
                      </a:pPr>
                      <a:r>
                        <a:rPr lang="en-US" sz="2000" u="none" cap="none" strike="noStrike"/>
                        <a:t>Access List Range: </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      IP Standard:  1-99</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      I</a:t>
                      </a:r>
                      <a:r>
                        <a:rPr lang="en-US" sz="2000" u="none" cap="none" strike="noStrike">
                          <a:solidFill>
                            <a:schemeClr val="dk1"/>
                          </a:solidFill>
                          <a:latin typeface="Calibri"/>
                          <a:ea typeface="Calibri"/>
                          <a:cs typeface="Calibri"/>
                          <a:sym typeface="Calibri"/>
                        </a:rPr>
                        <a:t>P Standard Expanded Range: 1300 - 1999</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2. Can Block a Host, Network and Subnet</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3. Two way communication is stopped</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4. All services are blocked</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5. Implemented closest to the </a:t>
                      </a:r>
                      <a:r>
                        <a:rPr b="1" lang="en-US" sz="2000" u="none" cap="none" strike="noStrike">
                          <a:solidFill>
                            <a:schemeClr val="dk1"/>
                          </a:solidFill>
                        </a:rPr>
                        <a:t>Destination</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6. Filtering is done based on only source IP       address</a:t>
                      </a:r>
                      <a:endParaRPr sz="2000" u="none" cap="none" strike="noStrike"/>
                    </a:p>
                    <a:p>
                      <a:pPr indent="-228600" lvl="0" marL="342900" marR="0" rtl="0" algn="l">
                        <a:lnSpc>
                          <a:spcPct val="150000"/>
                        </a:lnSpc>
                        <a:spcBef>
                          <a:spcPts val="0"/>
                        </a:spcBef>
                        <a:spcAft>
                          <a:spcPts val="0"/>
                        </a:spcAft>
                        <a:buClr>
                          <a:schemeClr val="dk1"/>
                        </a:buClr>
                        <a:buSzPts val="1800"/>
                        <a:buFont typeface="Calibri"/>
                        <a:buNone/>
                      </a:pPr>
                      <a:r>
                        <a:t/>
                      </a:r>
                      <a:endParaRPr sz="1800" u="none" cap="none" strike="noStrike"/>
                    </a:p>
                  </a:txBody>
                  <a:tcPr marT="45725" marB="45725" marR="91450" marL="91450"/>
                </a:tc>
                <a:tc>
                  <a:txBody>
                    <a:bodyPr/>
                    <a:lstStyle/>
                    <a:p>
                      <a:pPr indent="-342900" lvl="0" marL="342900" marR="0" rtl="0" algn="l">
                        <a:lnSpc>
                          <a:spcPct val="150000"/>
                        </a:lnSpc>
                        <a:spcBef>
                          <a:spcPts val="0"/>
                        </a:spcBef>
                        <a:spcAft>
                          <a:spcPts val="0"/>
                        </a:spcAft>
                        <a:buClr>
                          <a:schemeClr val="dk1"/>
                        </a:buClr>
                        <a:buSzPts val="2000"/>
                        <a:buFont typeface="Calibri"/>
                        <a:buAutoNum type="arabicPeriod"/>
                      </a:pPr>
                      <a:r>
                        <a:rPr lang="en-US" sz="2000" u="none" cap="none" strike="noStrike"/>
                        <a:t>Access List Range: </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      IP Extended:  100-199</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      I</a:t>
                      </a:r>
                      <a:r>
                        <a:rPr lang="en-US" sz="2000" u="none" cap="none" strike="noStrike">
                          <a:solidFill>
                            <a:schemeClr val="dk1"/>
                          </a:solidFill>
                          <a:latin typeface="Calibri"/>
                          <a:ea typeface="Calibri"/>
                          <a:cs typeface="Calibri"/>
                          <a:sym typeface="Calibri"/>
                        </a:rPr>
                        <a:t>P Extended Expanded Range: 2000 - 2699</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2. Can Block a Host, Network, Subnet and  Service</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3. One way communication is stopped</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4. Selected service can be blocked</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5. Implemented closest to the </a:t>
                      </a:r>
                      <a:r>
                        <a:rPr b="1" lang="en-US" sz="2000" u="none" cap="none" strike="noStrike"/>
                        <a:t>Source</a:t>
                      </a:r>
                      <a:endParaRPr/>
                    </a:p>
                    <a:p>
                      <a:pPr indent="0" lvl="0" marL="0" marR="0" rtl="0" algn="l">
                        <a:lnSpc>
                          <a:spcPct val="150000"/>
                        </a:lnSpc>
                        <a:spcBef>
                          <a:spcPts val="0"/>
                        </a:spcBef>
                        <a:spcAft>
                          <a:spcPts val="0"/>
                        </a:spcAft>
                        <a:buClr>
                          <a:schemeClr val="dk1"/>
                        </a:buClr>
                        <a:buSzPts val="2000"/>
                        <a:buFont typeface="Calibri"/>
                        <a:buNone/>
                      </a:pPr>
                      <a:r>
                        <a:rPr lang="en-US" sz="2000" u="none" cap="none" strike="noStrike"/>
                        <a:t>6. It checks source, destination, protocol, port no</a:t>
                      </a:r>
                      <a:endParaRPr sz="2000" u="none" cap="none" strike="noStrike"/>
                    </a:p>
                    <a:p>
                      <a:pPr indent="0" lvl="0" marL="0" marR="0" rtl="0" algn="l">
                        <a:lnSpc>
                          <a:spcPct val="150000"/>
                        </a:lnSpc>
                        <a:spcBef>
                          <a:spcPts val="0"/>
                        </a:spcBef>
                        <a:spcAft>
                          <a:spcPts val="0"/>
                        </a:spcAft>
                        <a:buNone/>
                      </a:pPr>
                      <a:r>
                        <a:t/>
                      </a:r>
                      <a:endParaRPr sz="18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838200" y="166255"/>
            <a:ext cx="10515600" cy="955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70C0"/>
              </a:buClr>
              <a:buSzPts val="4400"/>
              <a:buFont typeface="Calibri"/>
              <a:buNone/>
            </a:pPr>
            <a:r>
              <a:rPr b="1" lang="en-US">
                <a:solidFill>
                  <a:srgbClr val="0070C0"/>
                </a:solidFill>
              </a:rPr>
              <a:t>Placement of ACLs</a:t>
            </a:r>
            <a:endParaRPr>
              <a:solidFill>
                <a:srgbClr val="0070C0"/>
              </a:solidFill>
            </a:endParaRPr>
          </a:p>
        </p:txBody>
      </p:sp>
      <p:sp>
        <p:nvSpPr>
          <p:cNvPr id="136" name="Google Shape;136;p8"/>
          <p:cNvSpPr txBox="1"/>
          <p:nvPr>
            <p:ph idx="1" type="body"/>
          </p:nvPr>
        </p:nvSpPr>
        <p:spPr>
          <a:xfrm>
            <a:off x="838199" y="1122209"/>
            <a:ext cx="10924309" cy="117331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dk1"/>
              </a:buClr>
              <a:buSzPts val="2400"/>
              <a:buChar char="•"/>
            </a:pPr>
            <a:r>
              <a:rPr lang="en-US"/>
              <a:t>Standard ACLs should be placed as close to the destination devices as possible.</a:t>
            </a:r>
            <a:endParaRPr/>
          </a:p>
          <a:p>
            <a:pPr indent="-228600" lvl="1" marL="685800" rtl="0" algn="l">
              <a:lnSpc>
                <a:spcPct val="90000"/>
              </a:lnSpc>
              <a:spcBef>
                <a:spcPts val="500"/>
              </a:spcBef>
              <a:spcAft>
                <a:spcPts val="0"/>
              </a:spcAft>
              <a:buClr>
                <a:schemeClr val="dk1"/>
              </a:buClr>
              <a:buSzPts val="2400"/>
              <a:buChar char="•"/>
            </a:pPr>
            <a:r>
              <a:rPr lang="en-US"/>
              <a:t>Extended ACLs should be placed as close to the source devices as possible.</a:t>
            </a:r>
            <a:endParaRPr/>
          </a:p>
        </p:txBody>
      </p:sp>
      <p:pic>
        <p:nvPicPr>
          <p:cNvPr id="137" name="Google Shape;137;p8"/>
          <p:cNvPicPr preferRelativeResize="0"/>
          <p:nvPr/>
        </p:nvPicPr>
        <p:blipFill rotWithShape="1">
          <a:blip r:embed="rId3">
            <a:alphaModFix/>
          </a:blip>
          <a:srcRect b="0" l="0" r="0" t="0"/>
          <a:stretch/>
        </p:blipFill>
        <p:spPr>
          <a:xfrm>
            <a:off x="532534" y="2212395"/>
            <a:ext cx="11229975" cy="4562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idx="1" type="body"/>
          </p:nvPr>
        </p:nvSpPr>
        <p:spPr>
          <a:xfrm>
            <a:off x="838200" y="803564"/>
            <a:ext cx="10515600" cy="537339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0070C0"/>
              </a:buClr>
              <a:buSzPts val="2800"/>
              <a:buChar char="•"/>
            </a:pPr>
            <a:r>
              <a:rPr b="1" i="1" lang="en-US" u="sng">
                <a:solidFill>
                  <a:srgbClr val="0070C0"/>
                </a:solidFill>
              </a:rPr>
              <a:t>Standard ACLs</a:t>
            </a:r>
            <a:r>
              <a:rPr i="1" lang="en-US" u="sng">
                <a:solidFill>
                  <a:srgbClr val="0070C0"/>
                </a:solidFill>
              </a:rPr>
              <a:t>: </a:t>
            </a:r>
            <a:endParaRPr/>
          </a:p>
          <a:p>
            <a:pPr indent="-228600" lvl="1" marL="685800" rtl="0" algn="just">
              <a:lnSpc>
                <a:spcPct val="90000"/>
              </a:lnSpc>
              <a:spcBef>
                <a:spcPts val="500"/>
              </a:spcBef>
              <a:spcAft>
                <a:spcPts val="0"/>
              </a:spcAft>
              <a:buClr>
                <a:schemeClr val="dk1"/>
              </a:buClr>
              <a:buSzPts val="2400"/>
              <a:buChar char="•"/>
            </a:pPr>
            <a:r>
              <a:rPr lang="en-US"/>
              <a:t>A standard IP ACL is simple; it filters based on source address only. You can filter a source network or a source host, but you cannot filter based on the destination of a packet, the particular protocol being used such as the Transmission Control Protocol (TCP) or the User Datagram Protocol (UDP), or on the port number. You can permit or deny only source traffic.</a:t>
            </a:r>
            <a:endParaRPr/>
          </a:p>
          <a:p>
            <a:pPr indent="-50800" lvl="0" marL="228600" rtl="0" algn="just">
              <a:lnSpc>
                <a:spcPct val="90000"/>
              </a:lnSpc>
              <a:spcBef>
                <a:spcPts val="1000"/>
              </a:spcBef>
              <a:spcAft>
                <a:spcPts val="0"/>
              </a:spcAft>
              <a:buClr>
                <a:schemeClr val="dk1"/>
              </a:buClr>
              <a:buSzPts val="2800"/>
              <a:buNone/>
            </a:pPr>
            <a:r>
              <a:t/>
            </a:r>
            <a:endParaRPr/>
          </a:p>
          <a:p>
            <a:pPr indent="-228600" lvl="0" marL="228600" rtl="0" algn="just">
              <a:lnSpc>
                <a:spcPct val="90000"/>
              </a:lnSpc>
              <a:spcBef>
                <a:spcPts val="1000"/>
              </a:spcBef>
              <a:spcAft>
                <a:spcPts val="0"/>
              </a:spcAft>
              <a:buClr>
                <a:srgbClr val="0070C0"/>
              </a:buClr>
              <a:buSzPts val="2800"/>
              <a:buChar char="•"/>
            </a:pPr>
            <a:r>
              <a:rPr b="1" i="1" lang="en-US" u="sng">
                <a:solidFill>
                  <a:srgbClr val="0070C0"/>
                </a:solidFill>
              </a:rPr>
              <a:t>Extended ACLs: </a:t>
            </a:r>
            <a:endParaRPr/>
          </a:p>
          <a:p>
            <a:pPr indent="-228600" lvl="1" marL="685800" rtl="0" algn="just">
              <a:lnSpc>
                <a:spcPct val="90000"/>
              </a:lnSpc>
              <a:spcBef>
                <a:spcPts val="500"/>
              </a:spcBef>
              <a:spcAft>
                <a:spcPts val="0"/>
              </a:spcAft>
              <a:buClr>
                <a:schemeClr val="dk1"/>
              </a:buClr>
              <a:buSzPts val="2400"/>
              <a:buChar char="•"/>
            </a:pPr>
            <a:r>
              <a:rPr lang="en-US"/>
              <a:t>An </a:t>
            </a:r>
            <a:r>
              <a:rPr b="1" lang="en-US"/>
              <a:t>extended ACL gives you much more power than just a standard ACL</a:t>
            </a:r>
            <a:r>
              <a:rPr lang="en-US"/>
              <a:t>. Extended IP ACLs check both the source and destination packet addresses. They can also check for specific protocols, port numbers, and other parameters, which allow administrators more flexibility and control.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2022-04-08T05:08:09Z</dcterms:created>
  <dc:creator>Windows User</dc:creator>
</cp:coreProperties>
</file>