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23"/>
  </p:notesMasterIdLst>
  <p:sldIdLst>
    <p:sldId id="256" r:id="rId3"/>
    <p:sldId id="257" r:id="rId4"/>
    <p:sldId id="259" r:id="rId5"/>
    <p:sldId id="288" r:id="rId6"/>
    <p:sldId id="289" r:id="rId7"/>
    <p:sldId id="281" r:id="rId8"/>
    <p:sldId id="283" r:id="rId9"/>
    <p:sldId id="284" r:id="rId10"/>
    <p:sldId id="287" r:id="rId11"/>
    <p:sldId id="264" r:id="rId12"/>
    <p:sldId id="265" r:id="rId13"/>
    <p:sldId id="269" r:id="rId14"/>
    <p:sldId id="266" r:id="rId15"/>
    <p:sldId id="285" r:id="rId16"/>
    <p:sldId id="294" r:id="rId17"/>
    <p:sldId id="290" r:id="rId18"/>
    <p:sldId id="291" r:id="rId19"/>
    <p:sldId id="292" r:id="rId20"/>
    <p:sldId id="293" r:id="rId21"/>
    <p:sldId id="268" r:id="rId22"/>
  </p:sldIdLst>
  <p:sldSz cx="10972800" cy="73152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8B7345-1F01-4238-81CE-64DAA0372A0F}">
  <a:tblStyle styleId="{288B7345-1F01-4238-81CE-64DAA0372A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81654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26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257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707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6345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35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0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52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3450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9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0e07c689d_1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1f0e07c689d_1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4024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0e07c689d_1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1f0e07c689d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62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ED035687-188D-1A1D-AE86-447A4CE92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>
            <a:extLst>
              <a:ext uri="{FF2B5EF4-FFF2-40B4-BE49-F238E27FC236}">
                <a16:creationId xmlns:a16="http://schemas.microsoft.com/office/drawing/2014/main" id="{9E30A32C-7BBE-FFA4-59B3-EC90ED129D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>
            <a:extLst>
              <a:ext uri="{FF2B5EF4-FFF2-40B4-BE49-F238E27FC236}">
                <a16:creationId xmlns:a16="http://schemas.microsoft.com/office/drawing/2014/main" id="{E0BD8472-7142-09CE-55E1-F5F495985E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409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89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98751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548640" y="3927240"/>
            <a:ext cx="98751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48189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5608800" y="1711440"/>
            <a:ext cx="48189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5608800" y="3927240"/>
            <a:ext cx="48189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548640" y="3927240"/>
            <a:ext cx="48189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317952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3887640" y="1711440"/>
            <a:ext cx="317952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3"/>
          </p:nvPr>
        </p:nvSpPr>
        <p:spPr>
          <a:xfrm>
            <a:off x="7226280" y="1711440"/>
            <a:ext cx="317952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4"/>
          </p:nvPr>
        </p:nvSpPr>
        <p:spPr>
          <a:xfrm>
            <a:off x="7226280" y="3927240"/>
            <a:ext cx="317952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5"/>
          </p:nvPr>
        </p:nvSpPr>
        <p:spPr>
          <a:xfrm>
            <a:off x="3887640" y="3927240"/>
            <a:ext cx="317952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6"/>
          </p:nvPr>
        </p:nvSpPr>
        <p:spPr>
          <a:xfrm>
            <a:off x="548640" y="3927240"/>
            <a:ext cx="317952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98751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548640" y="3927240"/>
            <a:ext cx="98751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317952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2"/>
          </p:nvPr>
        </p:nvSpPr>
        <p:spPr>
          <a:xfrm>
            <a:off x="3887640" y="1711440"/>
            <a:ext cx="317952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3"/>
          </p:nvPr>
        </p:nvSpPr>
        <p:spPr>
          <a:xfrm>
            <a:off x="7226280" y="1711440"/>
            <a:ext cx="317952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4"/>
          </p:nvPr>
        </p:nvSpPr>
        <p:spPr>
          <a:xfrm>
            <a:off x="7226280" y="3927240"/>
            <a:ext cx="317952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5"/>
          </p:nvPr>
        </p:nvSpPr>
        <p:spPr>
          <a:xfrm>
            <a:off x="3887640" y="3927240"/>
            <a:ext cx="317952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6"/>
          </p:nvPr>
        </p:nvSpPr>
        <p:spPr>
          <a:xfrm>
            <a:off x="548640" y="3927240"/>
            <a:ext cx="317952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1"/>
          </p:nvPr>
        </p:nvSpPr>
        <p:spPr>
          <a:xfrm>
            <a:off x="548640" y="1711440"/>
            <a:ext cx="9875160" cy="424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9875160" cy="424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4818960" cy="424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5608800" y="1711440"/>
            <a:ext cx="4818960" cy="424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548640" y="1711440"/>
            <a:ext cx="9875160" cy="424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548640" y="291600"/>
            <a:ext cx="9875160" cy="5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48189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2"/>
          </p:nvPr>
        </p:nvSpPr>
        <p:spPr>
          <a:xfrm>
            <a:off x="548640" y="3927240"/>
            <a:ext cx="48189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3"/>
          </p:nvPr>
        </p:nvSpPr>
        <p:spPr>
          <a:xfrm>
            <a:off x="5608800" y="1711440"/>
            <a:ext cx="4818960" cy="424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4818960" cy="424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2"/>
          </p:nvPr>
        </p:nvSpPr>
        <p:spPr>
          <a:xfrm>
            <a:off x="5608800" y="1711440"/>
            <a:ext cx="48189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3"/>
          </p:nvPr>
        </p:nvSpPr>
        <p:spPr>
          <a:xfrm>
            <a:off x="5608800" y="3927240"/>
            <a:ext cx="48189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48189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2"/>
          </p:nvPr>
        </p:nvSpPr>
        <p:spPr>
          <a:xfrm>
            <a:off x="5608800" y="1711440"/>
            <a:ext cx="48189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3"/>
          </p:nvPr>
        </p:nvSpPr>
        <p:spPr>
          <a:xfrm>
            <a:off x="548640" y="3927240"/>
            <a:ext cx="98751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9875160" cy="424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4818960" cy="424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5608800" y="1711440"/>
            <a:ext cx="4818960" cy="424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subTitle" idx="1"/>
          </p:nvPr>
        </p:nvSpPr>
        <p:spPr>
          <a:xfrm>
            <a:off x="548640" y="291600"/>
            <a:ext cx="9875160" cy="5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48189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548640" y="3927240"/>
            <a:ext cx="48189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3"/>
          </p:nvPr>
        </p:nvSpPr>
        <p:spPr>
          <a:xfrm>
            <a:off x="5608800" y="1711440"/>
            <a:ext cx="4818960" cy="424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4818960" cy="424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5608800" y="1711440"/>
            <a:ext cx="48189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5608800" y="3927240"/>
            <a:ext cx="48189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48189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5608800" y="1711440"/>
            <a:ext cx="48189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548640" y="3927240"/>
            <a:ext cx="98751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9875160" cy="424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548640" y="291600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48640" y="1711440"/>
            <a:ext cx="9875160" cy="424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ubham-393/rentalhub/tree/mai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shubham-393.github.io/DailyVib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/>
          <p:nvPr/>
        </p:nvSpPr>
        <p:spPr>
          <a:xfrm>
            <a:off x="36000" y="0"/>
            <a:ext cx="10971000" cy="1217520"/>
          </a:xfrm>
          <a:prstGeom prst="rect">
            <a:avLst/>
          </a:prstGeom>
          <a:solidFill>
            <a:srgbClr val="4F81BD"/>
          </a:solidFill>
          <a:ln w="38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PVG’s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College of Engineering and Technology &amp; G. K. Pate (Wani) Institute of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Management, Pune-09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7"/>
          <p:cNvSpPr/>
          <p:nvPr/>
        </p:nvSpPr>
        <p:spPr>
          <a:xfrm>
            <a:off x="304920" y="1893266"/>
            <a:ext cx="10285200" cy="446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Internship</a:t>
            </a:r>
            <a:r>
              <a:rPr lang="en-IN" sz="36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r>
              <a:rPr lang="en-IN" sz="36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sz="36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IN" sz="36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endParaRPr sz="3600" b="0" i="0" u="none" strike="noStrike" cap="none" dirty="0">
              <a:solidFill>
                <a:schemeClr val="tx1"/>
              </a:solidFill>
              <a:sym typeface="Arial"/>
            </a:endParaRPr>
          </a:p>
          <a:p>
            <a:pPr lvl="0" algn="ctr">
              <a:spcBef>
                <a:spcPts val="1020"/>
              </a:spcBef>
            </a:pPr>
            <a:r>
              <a:rPr lang="en-US" sz="3600" dirty="0">
                <a:solidFill>
                  <a:srgbClr val="333F7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Business Intelligence Analyst </a:t>
            </a:r>
            <a:endParaRPr sz="3600" b="0" i="0" u="none" strike="noStrike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lang="en-IN" sz="26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41"/>
              </a:spcBef>
              <a:spcAft>
                <a:spcPts val="0"/>
              </a:spcAft>
              <a:buNone/>
            </a:pPr>
            <a:r>
              <a:rPr lang="en-US" sz="2600" b="0" i="0" u="none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Exam Seat No. : T19007085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600" b="0" i="0" u="none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541"/>
              </a:spcBef>
              <a:spcAft>
                <a:spcPts val="0"/>
              </a:spcAft>
              <a:buNone/>
            </a:pPr>
            <a:r>
              <a:rPr lang="en-US" sz="2600" b="0" i="0" u="none" strike="noStrike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Name: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Khot Shubham Mahadev</a:t>
            </a:r>
            <a:endParaRPr lang="en-US" sz="2600" b="0" i="0" u="none" strike="noStrike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41"/>
              </a:spcBef>
              <a:spcAft>
                <a:spcPts val="0"/>
              </a:spcAft>
              <a:buNone/>
            </a:pP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7"/>
          <p:cNvSpPr/>
          <p:nvPr/>
        </p:nvSpPr>
        <p:spPr>
          <a:xfrm>
            <a:off x="0" y="6781680"/>
            <a:ext cx="10971000" cy="4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7"/>
          <p:cNvSpPr/>
          <p:nvPr/>
        </p:nvSpPr>
        <p:spPr>
          <a:xfrm>
            <a:off x="731520" y="4800600"/>
            <a:ext cx="9233640" cy="89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41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2600" y="51840"/>
            <a:ext cx="1420200" cy="113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AF9FF4-38CF-DAE4-F8E3-3B3E492B8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" y="51840"/>
            <a:ext cx="1141937" cy="1272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/>
          <p:nvPr/>
        </p:nvSpPr>
        <p:spPr>
          <a:xfrm>
            <a:off x="548640" y="293040"/>
            <a:ext cx="9873720" cy="1217520"/>
          </a:xfrm>
          <a:prstGeom prst="rect">
            <a:avLst/>
          </a:prstGeom>
          <a:solidFill>
            <a:srgbClr val="4F81BD"/>
          </a:solidFill>
          <a:ln w="38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Conclusions of the Internship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5"/>
          <p:cNvSpPr/>
          <p:nvPr/>
        </p:nvSpPr>
        <p:spPr>
          <a:xfrm>
            <a:off x="7863840" y="6780240"/>
            <a:ext cx="2558520" cy="38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8640" y="2315532"/>
            <a:ext cx="98737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Learned core AI, BI,  data analytics skills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Also learned web dev skills.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Gained hands-on experience with industry tools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Developed communication, reporting, and teamwork skills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Prepared for future job roles in data science and analytics</a:t>
            </a:r>
          </a:p>
        </p:txBody>
      </p:sp>
      <p:sp>
        <p:nvSpPr>
          <p:cNvPr id="5" name="Google Shape;586;p24">
            <a:extLst>
              <a:ext uri="{FF2B5EF4-FFF2-40B4-BE49-F238E27FC236}">
                <a16:creationId xmlns:a16="http://schemas.microsoft.com/office/drawing/2014/main" id="{332D0F94-53D7-E978-DFB2-43366C101A6E}"/>
              </a:ext>
            </a:extLst>
          </p:cNvPr>
          <p:cNvSpPr/>
          <p:nvPr/>
        </p:nvSpPr>
        <p:spPr>
          <a:xfrm>
            <a:off x="477604" y="4043825"/>
            <a:ext cx="419356" cy="419356"/>
          </a:xfrm>
          <a:custGeom>
            <a:avLst/>
            <a:gdLst/>
            <a:ahLst/>
            <a:cxnLst/>
            <a:rect l="l" t="t" r="r" b="b"/>
            <a:pathLst>
              <a:path w="851687" h="969830" extrusionOk="0">
                <a:moveTo>
                  <a:pt x="0" y="0"/>
                </a:moveTo>
                <a:lnTo>
                  <a:pt x="851687" y="0"/>
                </a:lnTo>
                <a:lnTo>
                  <a:pt x="851687" y="969830"/>
                </a:lnTo>
                <a:lnTo>
                  <a:pt x="0" y="969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6" name="Google Shape;600;p24">
            <a:extLst>
              <a:ext uri="{FF2B5EF4-FFF2-40B4-BE49-F238E27FC236}">
                <a16:creationId xmlns:a16="http://schemas.microsoft.com/office/drawing/2014/main" id="{BEE82199-31C3-C337-E2AD-DF80F6077F6D}"/>
              </a:ext>
            </a:extLst>
          </p:cNvPr>
          <p:cNvSpPr/>
          <p:nvPr/>
        </p:nvSpPr>
        <p:spPr>
          <a:xfrm>
            <a:off x="412045" y="2659776"/>
            <a:ext cx="484915" cy="484915"/>
          </a:xfrm>
          <a:custGeom>
            <a:avLst/>
            <a:gdLst/>
            <a:ahLst/>
            <a:cxnLst/>
            <a:rect l="l" t="t" r="r" b="b"/>
            <a:pathLst>
              <a:path w="969830" h="969830" extrusionOk="0">
                <a:moveTo>
                  <a:pt x="0" y="0"/>
                </a:moveTo>
                <a:lnTo>
                  <a:pt x="969830" y="0"/>
                </a:lnTo>
                <a:lnTo>
                  <a:pt x="969830" y="969830"/>
                </a:lnTo>
                <a:lnTo>
                  <a:pt x="0" y="969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" name="Google Shape;607;p24">
            <a:extLst>
              <a:ext uri="{FF2B5EF4-FFF2-40B4-BE49-F238E27FC236}">
                <a16:creationId xmlns:a16="http://schemas.microsoft.com/office/drawing/2014/main" id="{AC74D667-F84B-6522-B765-7BDFB0B0BA3A}"/>
              </a:ext>
            </a:extLst>
          </p:cNvPr>
          <p:cNvSpPr/>
          <p:nvPr/>
        </p:nvSpPr>
        <p:spPr>
          <a:xfrm>
            <a:off x="448069" y="3355441"/>
            <a:ext cx="419356" cy="419356"/>
          </a:xfrm>
          <a:custGeom>
            <a:avLst/>
            <a:gdLst/>
            <a:ahLst/>
            <a:cxnLst/>
            <a:rect l="l" t="t" r="r" b="b"/>
            <a:pathLst>
              <a:path w="838712" h="838712" extrusionOk="0">
                <a:moveTo>
                  <a:pt x="0" y="0"/>
                </a:moveTo>
                <a:lnTo>
                  <a:pt x="838712" y="0"/>
                </a:lnTo>
                <a:lnTo>
                  <a:pt x="838712" y="838712"/>
                </a:lnTo>
                <a:lnTo>
                  <a:pt x="0" y="838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" name="Google Shape;592;p24">
            <a:extLst>
              <a:ext uri="{FF2B5EF4-FFF2-40B4-BE49-F238E27FC236}">
                <a16:creationId xmlns:a16="http://schemas.microsoft.com/office/drawing/2014/main" id="{0DF7212C-364E-1666-CD3D-AE7A8FEFFC2B}"/>
              </a:ext>
            </a:extLst>
          </p:cNvPr>
          <p:cNvSpPr/>
          <p:nvPr/>
        </p:nvSpPr>
        <p:spPr>
          <a:xfrm>
            <a:off x="495423" y="4778474"/>
            <a:ext cx="401537" cy="489679"/>
          </a:xfrm>
          <a:custGeom>
            <a:avLst/>
            <a:gdLst/>
            <a:ahLst/>
            <a:cxnLst/>
            <a:rect l="l" t="t" r="r" b="b"/>
            <a:pathLst>
              <a:path w="803074" h="979358" extrusionOk="0">
                <a:moveTo>
                  <a:pt x="0" y="0"/>
                </a:moveTo>
                <a:lnTo>
                  <a:pt x="803074" y="0"/>
                </a:lnTo>
                <a:lnTo>
                  <a:pt x="803074" y="979359"/>
                </a:lnTo>
                <a:lnTo>
                  <a:pt x="0" y="979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/>
          <p:nvPr/>
        </p:nvSpPr>
        <p:spPr>
          <a:xfrm>
            <a:off x="548640" y="293040"/>
            <a:ext cx="9873720" cy="1217520"/>
          </a:xfrm>
          <a:prstGeom prst="rect">
            <a:avLst/>
          </a:prstGeom>
          <a:solidFill>
            <a:srgbClr val="4F81BD"/>
          </a:solidFill>
          <a:ln w="38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endParaRPr sz="5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6"/>
          <p:cNvSpPr/>
          <p:nvPr/>
        </p:nvSpPr>
        <p:spPr>
          <a:xfrm>
            <a:off x="7863840" y="6780240"/>
            <a:ext cx="2558520" cy="38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548640" y="1883242"/>
            <a:ext cx="98552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Aspire official course material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Power BI Docs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Tableau Learning Resources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RStudio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Documentation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Docs for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Pandas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GeeksforGeeks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W3Schools, YouTube 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Simplilearn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Great Learning)</a:t>
            </a:r>
          </a:p>
        </p:txBody>
      </p: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/>
          <p:nvPr/>
        </p:nvSpPr>
        <p:spPr>
          <a:xfrm>
            <a:off x="548640" y="293040"/>
            <a:ext cx="9873720" cy="1217520"/>
          </a:xfrm>
          <a:prstGeom prst="rect">
            <a:avLst/>
          </a:prstGeom>
          <a:solidFill>
            <a:srgbClr val="4F81BD"/>
          </a:solidFill>
          <a:ln w="38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lvl="0" algn="ctr"/>
            <a:r>
              <a:rPr lang="en-IN" sz="5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Internship Log Book</a:t>
            </a:r>
            <a:endParaRPr sz="50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5" name="Google Shape;185;p36"/>
          <p:cNvSpPr/>
          <p:nvPr/>
        </p:nvSpPr>
        <p:spPr>
          <a:xfrm>
            <a:off x="7863840" y="6780240"/>
            <a:ext cx="2558520" cy="38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492149"/>
              </p:ext>
            </p:extLst>
          </p:nvPr>
        </p:nvGraphicFramePr>
        <p:xfrm>
          <a:off x="304799" y="1711323"/>
          <a:ext cx="10435771" cy="55128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8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Sr. No.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Date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Theory Expert Speaker(s)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Practical Session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Module(s) Covered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1st January 2025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Dr. </a:t>
                      </a:r>
                      <a:r>
                        <a:rPr lang="en-US" sz="1700" u="none" strike="noStrike" dirty="0" err="1">
                          <a:effectLst/>
                        </a:rPr>
                        <a:t>Minakshi</a:t>
                      </a:r>
                      <a:r>
                        <a:rPr lang="en-US" sz="1700" u="none" strike="noStrike" dirty="0">
                          <a:effectLst/>
                        </a:rPr>
                        <a:t> </a:t>
                      </a:r>
                      <a:r>
                        <a:rPr lang="en-US" sz="1700" u="none" strike="noStrike" dirty="0" err="1">
                          <a:effectLst/>
                        </a:rPr>
                        <a:t>Atre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-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 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2nd January 2025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Dr. Minakshi Atre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-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 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3rd January 2025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Prof. Sonam Aslekar, Prof. Vijayalaxmi Kanade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-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Modules 9, 10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6th January 2025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Prof. </a:t>
                      </a:r>
                      <a:r>
                        <a:rPr lang="en-US" sz="1700" u="none" strike="noStrike" dirty="0" err="1">
                          <a:effectLst/>
                        </a:rPr>
                        <a:t>Sonam</a:t>
                      </a:r>
                      <a:r>
                        <a:rPr lang="en-US" sz="1700" u="none" strike="noStrike" dirty="0">
                          <a:effectLst/>
                        </a:rPr>
                        <a:t> </a:t>
                      </a:r>
                      <a:r>
                        <a:rPr lang="en-US" sz="1700" u="none" strike="noStrike" dirty="0" err="1">
                          <a:effectLst/>
                        </a:rPr>
                        <a:t>Aslekar</a:t>
                      </a:r>
                      <a:r>
                        <a:rPr lang="en-US" sz="1700" u="none" strike="noStrike" dirty="0">
                          <a:effectLst/>
                        </a:rPr>
                        <a:t>, Prof. </a:t>
                      </a:r>
                      <a:r>
                        <a:rPr lang="en-US" sz="1700" u="none" strike="noStrike" dirty="0" err="1">
                          <a:effectLst/>
                        </a:rPr>
                        <a:t>Vijayalaxmi</a:t>
                      </a:r>
                      <a:r>
                        <a:rPr lang="en-US" sz="1700" u="none" strike="noStrike" dirty="0">
                          <a:effectLst/>
                        </a:rPr>
                        <a:t> </a:t>
                      </a:r>
                      <a:r>
                        <a:rPr lang="en-US" sz="1700" u="none" strike="noStrike" dirty="0" err="1">
                          <a:effectLst/>
                        </a:rPr>
                        <a:t>Kanade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-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Modules 9, 10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7th January 2025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Dr. </a:t>
                      </a:r>
                      <a:r>
                        <a:rPr lang="en-US" sz="1700" u="none" strike="noStrike" dirty="0" err="1">
                          <a:effectLst/>
                        </a:rPr>
                        <a:t>Minakshi</a:t>
                      </a:r>
                      <a:r>
                        <a:rPr lang="en-US" sz="1700" u="none" strike="noStrike" dirty="0">
                          <a:effectLst/>
                        </a:rPr>
                        <a:t> </a:t>
                      </a:r>
                      <a:r>
                        <a:rPr lang="en-US" sz="1700" u="none" strike="noStrike" dirty="0" err="1">
                          <a:effectLst/>
                        </a:rPr>
                        <a:t>Atre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-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 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8th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Mr. </a:t>
                      </a:r>
                      <a:r>
                        <a:rPr lang="en-US" sz="1700" u="none" strike="noStrike" dirty="0" err="1">
                          <a:effectLst/>
                        </a:rPr>
                        <a:t>Anirudh</a:t>
                      </a:r>
                      <a:r>
                        <a:rPr lang="en-US" sz="1700" u="none" strike="noStrike" dirty="0">
                          <a:effectLst/>
                        </a:rPr>
                        <a:t> </a:t>
                      </a:r>
                      <a:r>
                        <a:rPr lang="en-US" sz="1700" u="none" strike="noStrike" dirty="0" err="1">
                          <a:effectLst/>
                        </a:rPr>
                        <a:t>Atre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Yes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Modules 1, 10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9th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Dr. </a:t>
                      </a:r>
                      <a:r>
                        <a:rPr lang="en-US" sz="1700" u="none" strike="noStrike" dirty="0" err="1">
                          <a:effectLst/>
                        </a:rPr>
                        <a:t>Amruta</a:t>
                      </a:r>
                      <a:r>
                        <a:rPr lang="en-US" sz="1700" u="none" strike="noStrike" dirty="0">
                          <a:effectLst/>
                        </a:rPr>
                        <a:t> Kapoor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Yes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 14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10th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Mr. Shubham Shidture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Yes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 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11th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Mr. Shubham Shidture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-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Modules 3, 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13th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Dr. Amruta Kapoor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-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Module 14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14th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Dr. Amruta Kapoor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-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Module 13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15th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Dr. Amruta Kapoor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Yes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Modules 12, 13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36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16th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Mr. Shubham Shidture, Prof. Kanade, Prof. Aslekar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Yes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Modules 4, 9, 14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43155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/>
        </p:nvSpPr>
        <p:spPr>
          <a:xfrm>
            <a:off x="548640" y="1711440"/>
            <a:ext cx="98751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7"/>
          <p:cNvSpPr txBox="1"/>
          <p:nvPr/>
        </p:nvSpPr>
        <p:spPr>
          <a:xfrm>
            <a:off x="548640" y="3927240"/>
            <a:ext cx="987516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57577"/>
              </p:ext>
            </p:extLst>
          </p:nvPr>
        </p:nvGraphicFramePr>
        <p:xfrm>
          <a:off x="548640" y="783777"/>
          <a:ext cx="10032273" cy="606696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8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14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17th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Dr. Amruta Kapoor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-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 12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15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18th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Mr. Shubham Shidture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-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Modules 4, 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20th January 2025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Mr. Shubham Shidture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-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 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21st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Dr. Amruta Kapoor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-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 11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22nd January 2025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Dr. Amruta Kapoor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Yes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Modules 11, 15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19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23rd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Dr. </a:t>
                      </a:r>
                      <a:r>
                        <a:rPr lang="en-US" sz="1700" u="none" strike="noStrike" dirty="0" err="1">
                          <a:effectLst/>
                        </a:rPr>
                        <a:t>Amruta</a:t>
                      </a:r>
                      <a:r>
                        <a:rPr lang="en-US" sz="1700" u="none" strike="noStrike" dirty="0">
                          <a:effectLst/>
                        </a:rPr>
                        <a:t> Kapoor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-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 15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20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24th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Mr. </a:t>
                      </a:r>
                      <a:r>
                        <a:rPr lang="en-US" sz="1700" u="none" strike="noStrike" dirty="0" err="1">
                          <a:effectLst/>
                        </a:rPr>
                        <a:t>Shubham</a:t>
                      </a:r>
                      <a:r>
                        <a:rPr lang="en-US" sz="1700" u="none" strike="noStrike" dirty="0">
                          <a:effectLst/>
                        </a:rPr>
                        <a:t> </a:t>
                      </a:r>
                      <a:r>
                        <a:rPr lang="en-US" sz="1700" u="none" strike="noStrike" dirty="0" err="1">
                          <a:effectLst/>
                        </a:rPr>
                        <a:t>Shidture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-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 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21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25th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Mr. Tirthankar Sen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-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 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22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27th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Mr. Tirthankar Sen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Yes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Modules 2, 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1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23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28th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Mr. Tirthankar Sen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Yes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Modules 6, 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1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24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29th January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Mr. Tirthankar Sen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-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Module 7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19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21st February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Mr. Tejas Rane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-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Module 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439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26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22nd February 2025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Mr. Tejas Rane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>
                          <a:effectLst/>
                        </a:rPr>
                        <a:t>-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Module 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9" marR="7769" marT="7769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30923"/>
              </p:ext>
            </p:extLst>
          </p:nvPr>
        </p:nvGraphicFramePr>
        <p:xfrm>
          <a:off x="548639" y="216354"/>
          <a:ext cx="10046789" cy="52393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2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17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7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Sr. No.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Date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Theory Expert Speaker(s)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Practical Session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u="none" strike="noStrike" dirty="0">
                          <a:effectLst/>
                        </a:rPr>
                        <a:t>Module(s) Covered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1" marR="5771" marT="577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3;p36"/>
          <p:cNvSpPr/>
          <p:nvPr/>
        </p:nvSpPr>
        <p:spPr>
          <a:xfrm>
            <a:off x="548640" y="293040"/>
            <a:ext cx="9873720" cy="1217520"/>
          </a:xfrm>
          <a:prstGeom prst="rect">
            <a:avLst/>
          </a:prstGeom>
          <a:solidFill>
            <a:srgbClr val="4F81BD"/>
          </a:solidFill>
          <a:ln w="38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lvl="0" algn="ctr"/>
            <a:r>
              <a:rPr lang="en-IN" sz="50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Glimpse of Internship</a:t>
            </a:r>
            <a:endParaRPr sz="5000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 descr="C:\Users\balaji\AppData\Local\Packages\5319275A.WhatsAppDesktop_cv1g1gvanyjgm\TempState\0A118184382A407BBA7AEF472932273E\WhatsApp Image 2025-04-20 at 15.28.25_794f909b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525" y="2014900"/>
            <a:ext cx="8193949" cy="4632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73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A78E9F-D2EB-7B5D-E7A7-E1535D6A7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6" y="643094"/>
            <a:ext cx="10800034" cy="612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76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:\Users\balaji\AppData\Local\Packages\5319275A.WhatsAppDesktop_cv1g1gvanyjgm\TempState\1B7663CCDDFBBA71A405F122E117F95C\WhatsApp Image 2025-04-20 at 15.32.58_618604ba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26" y="902160"/>
            <a:ext cx="8348845" cy="49201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187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04762" y="611874"/>
            <a:ext cx="9125676" cy="56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00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19809" y="1089887"/>
            <a:ext cx="8777334" cy="464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31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18209" y="785086"/>
            <a:ext cx="8719277" cy="56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3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/>
          <p:nvPr/>
        </p:nvSpPr>
        <p:spPr>
          <a:xfrm>
            <a:off x="548640" y="293040"/>
            <a:ext cx="9873720" cy="1217520"/>
          </a:xfrm>
          <a:prstGeom prst="rect">
            <a:avLst/>
          </a:prstGeom>
          <a:solidFill>
            <a:srgbClr val="4F81BD"/>
          </a:solidFill>
          <a:ln w="38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Presentation Outline</a:t>
            </a:r>
            <a:endParaRPr sz="5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440640" y="1500808"/>
            <a:ext cx="9873720" cy="582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391680" indent="-389879">
              <a:lnSpc>
                <a:spcPct val="150000"/>
              </a:lnSpc>
              <a:buSzPts val="2400"/>
              <a:buFont typeface="Noto Sans Symbols"/>
              <a:buChar char="✔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Brief description of internships completed during A.Y. 24-25.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91680" marR="0" lvl="0" indent="-3898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Company Background Information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91680" marR="0" lvl="0" indent="-389879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Introduction of the Internship Project</a:t>
            </a:r>
            <a:endParaRPr lang="en-US" sz="2400" dirty="0">
              <a:solidFill>
                <a:schemeClr val="tx1"/>
              </a:solidFill>
            </a:endParaRPr>
          </a:p>
          <a:p>
            <a:pPr marL="391680" indent="-389879">
              <a:lnSpc>
                <a:spcPct val="150000"/>
              </a:lnSpc>
              <a:spcBef>
                <a:spcPts val="740"/>
              </a:spcBef>
              <a:buSzPts val="2400"/>
              <a:buFont typeface="Noto Sans Symbols"/>
              <a:buChar char="✔"/>
            </a:pPr>
            <a:r>
              <a:rPr lang="en-I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Internship Activities / Responsibilities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91680" marR="0" lvl="0" indent="-389879" algn="l" rtl="0">
              <a:lnSpc>
                <a:spcPct val="150000"/>
              </a:lnSpc>
              <a:spcBef>
                <a:spcPts val="7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✔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Progression during tenure 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91680" indent="-389879">
              <a:lnSpc>
                <a:spcPct val="150000"/>
              </a:lnSpc>
              <a:spcBef>
                <a:spcPts val="740"/>
              </a:spcBef>
              <a:buSzPts val="2400"/>
              <a:buFont typeface="Noto Sans Symbols"/>
              <a:buChar char="✔"/>
            </a:pPr>
            <a:r>
              <a:rPr lang="en-I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Methodologies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91680" indent="-389879">
              <a:lnSpc>
                <a:spcPct val="150000"/>
              </a:lnSpc>
              <a:spcBef>
                <a:spcPts val="740"/>
              </a:spcBef>
              <a:buSzPts val="2400"/>
              <a:buFont typeface="Noto Sans Symbols"/>
              <a:buChar char="✔"/>
            </a:pPr>
            <a:r>
              <a:rPr lang="en-I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Conclusions of the Internship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91680" lvl="0" indent="-389879">
              <a:lnSpc>
                <a:spcPct val="150000"/>
              </a:lnSpc>
              <a:spcBef>
                <a:spcPts val="740"/>
              </a:spcBef>
              <a:buSzPts val="2400"/>
              <a:buFont typeface="Noto Sans Symbols"/>
              <a:buChar char="✔"/>
            </a:pPr>
            <a:r>
              <a:rPr lang="en-IN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</a:p>
          <a:p>
            <a:pPr marL="391680" indent="-389879">
              <a:lnSpc>
                <a:spcPct val="150000"/>
              </a:lnSpc>
              <a:spcBef>
                <a:spcPts val="740"/>
              </a:spcBef>
              <a:buSzPts val="2400"/>
              <a:buFont typeface="Noto Sans Symbols"/>
              <a:buChar char="✔"/>
            </a:pPr>
            <a:r>
              <a:rPr lang="en-IN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Internship Log Book</a:t>
            </a:r>
          </a:p>
        </p:txBody>
      </p:sp>
      <p:sp>
        <p:nvSpPr>
          <p:cNvPr id="123" name="Google Shape;123;p28"/>
          <p:cNvSpPr/>
          <p:nvPr/>
        </p:nvSpPr>
        <p:spPr>
          <a:xfrm>
            <a:off x="7863840" y="6780240"/>
            <a:ext cx="2558520" cy="38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/>
        </p:nvSpPr>
        <p:spPr>
          <a:xfrm>
            <a:off x="548640" y="222584"/>
            <a:ext cx="9875160" cy="122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9"/>
          <p:cNvSpPr txBox="1"/>
          <p:nvPr/>
        </p:nvSpPr>
        <p:spPr>
          <a:xfrm>
            <a:off x="548640" y="1711440"/>
            <a:ext cx="317952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9"/>
          <p:cNvSpPr txBox="1"/>
          <p:nvPr/>
        </p:nvSpPr>
        <p:spPr>
          <a:xfrm>
            <a:off x="7226280" y="1711440"/>
            <a:ext cx="317952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Thank You Symbol Vector Images (over 10,000)">
            <a:extLst>
              <a:ext uri="{FF2B5EF4-FFF2-40B4-BE49-F238E27FC236}">
                <a16:creationId xmlns:a16="http://schemas.microsoft.com/office/drawing/2014/main" id="{AE1B6254-0B81-7E1B-D55B-82A001B37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973" y="1176273"/>
            <a:ext cx="4138854" cy="496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/>
          <p:nvPr/>
        </p:nvSpPr>
        <p:spPr>
          <a:xfrm>
            <a:off x="548640" y="293040"/>
            <a:ext cx="9873720" cy="1217520"/>
          </a:xfrm>
          <a:prstGeom prst="rect">
            <a:avLst/>
          </a:prstGeom>
          <a:solidFill>
            <a:srgbClr val="4F81BD"/>
          </a:solidFill>
          <a:ln w="38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Brief Description of internships completed 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56"/>
              </a:spcBef>
              <a:spcAft>
                <a:spcPts val="0"/>
              </a:spcAft>
              <a:buNone/>
            </a:pPr>
            <a:r>
              <a:rPr lang="en-IN" sz="2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during A.Y. 24-25. 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548640" y="1706760"/>
            <a:ext cx="9873720" cy="48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361" marR="0" lvl="0" algn="l" rtl="0">
              <a:lnSpc>
                <a:spcPct val="115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1080"/>
            </a:pPr>
            <a:r>
              <a:rPr lang="en-IN" sz="2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7863840" y="6780240"/>
            <a:ext cx="2558520" cy="38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8" name="Google Shape;138;p30"/>
          <p:cNvGraphicFramePr/>
          <p:nvPr>
            <p:extLst>
              <p:ext uri="{D42A27DB-BD31-4B8C-83A1-F6EECF244321}">
                <p14:modId xmlns:p14="http://schemas.microsoft.com/office/powerpoint/2010/main" val="4279369141"/>
              </p:ext>
            </p:extLst>
          </p:nvPr>
        </p:nvGraphicFramePr>
        <p:xfrm>
          <a:off x="335719" y="2179575"/>
          <a:ext cx="10319657" cy="455566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19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5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2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9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3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449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0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0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Sr.No</a:t>
                      </a:r>
                      <a:endParaRPr sz="2000" b="1" strike="noStrike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0000" marR="9000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000" strike="no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strike="no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Internship Project Title</a:t>
                      </a:r>
                      <a:endParaRPr sz="2000" b="1" strike="noStrike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0000" marR="9000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000" strike="no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strike="no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Organization Name, Address</a:t>
                      </a:r>
                      <a:endParaRPr sz="2000" b="1" strike="noStrike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0000" marR="9000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000" strike="no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strike="no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Internship Starting date</a:t>
                      </a:r>
                      <a:endParaRPr sz="2000" b="1" strike="noStrike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0000" marR="9000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000" strike="no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strike="no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Internship End date</a:t>
                      </a:r>
                      <a:endParaRPr sz="2000" b="1" strike="noStrike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0000" marR="9000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2000" strike="no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strike="no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Duration of Internship</a:t>
                      </a:r>
                      <a:endParaRPr sz="2000" b="1" strike="noStrike" dirty="0">
                        <a:solidFill>
                          <a:srgbClr val="FFFFFF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90000" marR="9000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73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 – Business Intelligence Analyst (AIBIA)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Aspire Knowledge and Skills India Pvt. Ltd.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01/01/2025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29/01/2025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 days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(150 hours)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Web Developer Intern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Virtuanexa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01/01/2025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31/01/2025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31 days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/>
          <p:nvPr/>
        </p:nvSpPr>
        <p:spPr>
          <a:xfrm>
            <a:off x="548640" y="293040"/>
            <a:ext cx="9873720" cy="1217520"/>
          </a:xfrm>
          <a:prstGeom prst="rect">
            <a:avLst/>
          </a:prstGeom>
          <a:solidFill>
            <a:srgbClr val="4F81BD"/>
          </a:solidFill>
          <a:ln w="38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Description of the Company</a:t>
            </a:r>
            <a:endParaRPr sz="4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7863840" y="6780240"/>
            <a:ext cx="2558520" cy="38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8640" y="1511634"/>
            <a:ext cx="8711474" cy="5829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Pune-based IT training and skill development organization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Developing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various skills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industry-relevant, job-oriented training programs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partner for government skill initiatives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Serves students, job seekers, and professionals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 1 lakh students trained and 50,000+ placed in industry</a:t>
            </a:r>
          </a:p>
        </p:txBody>
      </p:sp>
    </p:spTree>
    <p:extLst>
      <p:ext uri="{BB962C8B-B14F-4D97-AF65-F5344CB8AC3E}">
        <p14:creationId xmlns:p14="http://schemas.microsoft.com/office/powerpoint/2010/main" val="260926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/>
          <p:nvPr/>
        </p:nvSpPr>
        <p:spPr>
          <a:xfrm>
            <a:off x="548640" y="292924"/>
            <a:ext cx="9873720" cy="1217520"/>
          </a:xfrm>
          <a:prstGeom prst="rect">
            <a:avLst/>
          </a:prstGeom>
          <a:solidFill>
            <a:srgbClr val="4F81BD"/>
          </a:solidFill>
          <a:ln w="38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1801"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IN" sz="3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 of the Internship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7863840" y="6780240"/>
            <a:ext cx="2558520" cy="38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8640" y="1653458"/>
            <a:ext cx="9753600" cy="521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on the role of a </a:t>
            </a:r>
            <a:r>
              <a:rPr kumimoji="0" 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Intelligence (BI) Analyst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 Analysts help businesses make </a:t>
            </a:r>
            <a:r>
              <a:rPr kumimoji="0" 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</a:t>
            </a:r>
            <a:r>
              <a:rPr kumimoji="0" 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collecting, cleaning, and organizing data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</a:t>
            </a:r>
            <a:r>
              <a:rPr kumimoji="0" 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dashboards and reports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tools like </a:t>
            </a:r>
            <a:r>
              <a:rPr kumimoji="0" 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Tableau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 techniques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analyze trends and patterns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insights to improve </a:t>
            </a:r>
            <a:r>
              <a:rPr kumimoji="0" 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performance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 as a bridge between </a:t>
            </a:r>
            <a:r>
              <a:rPr kumimoji="0" 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teams and decision-makers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Internship offered </a:t>
            </a:r>
            <a:r>
              <a:rPr kumimoji="0" 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hands-on training 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real-world tools and tasks</a:t>
            </a:r>
          </a:p>
        </p:txBody>
      </p:sp>
    </p:spTree>
    <p:extLst>
      <p:ext uri="{BB962C8B-B14F-4D97-AF65-F5344CB8AC3E}">
        <p14:creationId xmlns:p14="http://schemas.microsoft.com/office/powerpoint/2010/main" val="327842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D9210-DC28-58A4-B2C4-A3B9B6021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Key points icon. Clipart image isolated on white background Stock Vector |  Adobe Stock">
            <a:extLst>
              <a:ext uri="{FF2B5EF4-FFF2-40B4-BE49-F238E27FC236}">
                <a16:creationId xmlns:a16="http://schemas.microsoft.com/office/drawing/2014/main" id="{04BF751E-D748-92AE-DACB-9FA5FDF04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"/>
          <a:stretch/>
        </p:blipFill>
        <p:spPr bwMode="auto">
          <a:xfrm>
            <a:off x="1782203" y="1113240"/>
            <a:ext cx="7755370" cy="614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80E294-6859-A1A5-7584-E774213EF88F}"/>
              </a:ext>
            </a:extLst>
          </p:cNvPr>
          <p:cNvSpPr/>
          <p:nvPr/>
        </p:nvSpPr>
        <p:spPr>
          <a:xfrm>
            <a:off x="688204" y="1645336"/>
            <a:ext cx="2890107" cy="224263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4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F2F8C1D-AC1D-69B8-AB81-7FFE79BF4D1D}"/>
              </a:ext>
            </a:extLst>
          </p:cNvPr>
          <p:cNvGrpSpPr/>
          <p:nvPr/>
        </p:nvGrpSpPr>
        <p:grpSpPr>
          <a:xfrm>
            <a:off x="0" y="1365653"/>
            <a:ext cx="10972800" cy="22860"/>
            <a:chOff x="0" y="0"/>
            <a:chExt cx="24384000" cy="508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484B305-025B-13B0-2E57-F51548FFD49A}"/>
                </a:ext>
              </a:extLst>
            </p:cNvPr>
            <p:cNvSpPr/>
            <p:nvPr/>
          </p:nvSpPr>
          <p:spPr>
            <a:xfrm>
              <a:off x="0" y="0"/>
              <a:ext cx="24384000" cy="50800"/>
            </a:xfrm>
            <a:custGeom>
              <a:avLst/>
              <a:gdLst/>
              <a:ahLst/>
              <a:cxnLst/>
              <a:rect l="l" t="t" r="r" b="b"/>
              <a:pathLst>
                <a:path w="24384000" h="50800">
                  <a:moveTo>
                    <a:pt x="0" y="0"/>
                  </a:moveTo>
                  <a:lnTo>
                    <a:pt x="24384000" y="0"/>
                  </a:lnTo>
                  <a:lnTo>
                    <a:pt x="243840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926F18"/>
            </a:solidFill>
          </p:spPr>
          <p:txBody>
            <a:bodyPr/>
            <a:lstStyle/>
            <a:p>
              <a:endParaRPr lang="en-IN" sz="840"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89246286-01BA-44DB-A7E1-596C30CC7126}"/>
              </a:ext>
            </a:extLst>
          </p:cNvPr>
          <p:cNvSpPr txBox="1"/>
          <p:nvPr/>
        </p:nvSpPr>
        <p:spPr>
          <a:xfrm>
            <a:off x="1430620" y="2598137"/>
            <a:ext cx="9127196" cy="2162126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ts val="2131"/>
              </a:lnSpc>
            </a:pPr>
            <a:endParaRPr lang="en-US" sz="2131" b="1" dirty="0">
              <a:solidFill>
                <a:srgbClr val="231F2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D729C9-7948-9DED-C601-B9CF07DC5C14}"/>
              </a:ext>
            </a:extLst>
          </p:cNvPr>
          <p:cNvSpPr txBox="1"/>
          <p:nvPr/>
        </p:nvSpPr>
        <p:spPr>
          <a:xfrm>
            <a:off x="847642" y="1731715"/>
            <a:ext cx="2316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Handling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57DDBE-7570-B5C0-6D8A-B570ADA0CB01}"/>
              </a:ext>
            </a:extLst>
          </p:cNvPr>
          <p:cNvSpPr txBox="1"/>
          <p:nvPr/>
        </p:nvSpPr>
        <p:spPr>
          <a:xfrm>
            <a:off x="847642" y="2561779"/>
            <a:ext cx="242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📥 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Imported, cleaned, and visualized datasets for analysis using Python and R.</a:t>
            </a:r>
            <a:endParaRPr lang="en-US" alt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27B19CD-AD13-322A-9F97-6460723FC57A}"/>
              </a:ext>
            </a:extLst>
          </p:cNvPr>
          <p:cNvSpPr/>
          <p:nvPr/>
        </p:nvSpPr>
        <p:spPr>
          <a:xfrm>
            <a:off x="688204" y="4010074"/>
            <a:ext cx="2778905" cy="2116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4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F3D1877-F972-150D-9E3A-9F8BFA929491}"/>
              </a:ext>
            </a:extLst>
          </p:cNvPr>
          <p:cNvSpPr/>
          <p:nvPr/>
        </p:nvSpPr>
        <p:spPr>
          <a:xfrm>
            <a:off x="7503088" y="4063830"/>
            <a:ext cx="2778905" cy="2116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4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331EBF5-456D-FBF7-049A-F5CD1503E634}"/>
              </a:ext>
            </a:extLst>
          </p:cNvPr>
          <p:cNvSpPr/>
          <p:nvPr/>
        </p:nvSpPr>
        <p:spPr>
          <a:xfrm>
            <a:off x="4093289" y="3997489"/>
            <a:ext cx="2778905" cy="2116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4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CF02C44-D44D-FDE2-23F7-DA7C4EDA1C46}"/>
              </a:ext>
            </a:extLst>
          </p:cNvPr>
          <p:cNvSpPr/>
          <p:nvPr/>
        </p:nvSpPr>
        <p:spPr>
          <a:xfrm>
            <a:off x="7503088" y="1593685"/>
            <a:ext cx="2778905" cy="2116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4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F8614158-AFD1-5212-2ED8-3E1491A8E07E}"/>
              </a:ext>
            </a:extLst>
          </p:cNvPr>
          <p:cNvSpPr/>
          <p:nvPr/>
        </p:nvSpPr>
        <p:spPr>
          <a:xfrm>
            <a:off x="4093289" y="1632829"/>
            <a:ext cx="2778905" cy="211640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4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B39243-9589-1C31-CD74-4B0AD5FE1D71}"/>
              </a:ext>
            </a:extLst>
          </p:cNvPr>
          <p:cNvSpPr txBox="1"/>
          <p:nvPr/>
        </p:nvSpPr>
        <p:spPr>
          <a:xfrm>
            <a:off x="3986471" y="1661323"/>
            <a:ext cx="2864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Development 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A18961-36D5-91A8-B3B0-7F4D639E7D86}"/>
              </a:ext>
            </a:extLst>
          </p:cNvPr>
          <p:cNvSpPr txBox="1"/>
          <p:nvPr/>
        </p:nvSpPr>
        <p:spPr>
          <a:xfrm>
            <a:off x="7503088" y="1699195"/>
            <a:ext cx="2776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Analysis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9BD9ED-7DF6-B237-149D-A1FD876C8B94}"/>
              </a:ext>
            </a:extLst>
          </p:cNvPr>
          <p:cNvSpPr txBox="1"/>
          <p:nvPr/>
        </p:nvSpPr>
        <p:spPr>
          <a:xfrm>
            <a:off x="7505989" y="4143627"/>
            <a:ext cx="2774000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latin typeface="SF Pro Display heavy" panose="00000900000000000000" pitchFamily="2" charset="0"/>
              </a:rPr>
              <a:t>Soft Skills Growth</a:t>
            </a:r>
            <a:r>
              <a:rPr lang="en-US" sz="2640" dirty="0">
                <a:latin typeface="SF Pro Display heavy" panose="00000900000000000000" pitchFamily="2" charset="0"/>
              </a:rPr>
              <a:t> </a:t>
            </a:r>
            <a:endParaRPr lang="en-IN" sz="2640" dirty="0">
              <a:latin typeface="SF Pro Display heavy" panose="00000900000000000000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DD207F4-8FF1-6C00-CA1E-B47D1514CC36}"/>
              </a:ext>
            </a:extLst>
          </p:cNvPr>
          <p:cNvSpPr txBox="1"/>
          <p:nvPr/>
        </p:nvSpPr>
        <p:spPr>
          <a:xfrm>
            <a:off x="4122828" y="4073311"/>
            <a:ext cx="2800183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40" b="1" dirty="0">
                <a:latin typeface="SF Pro Display heavy" panose="00000900000000000000" pitchFamily="2" charset="0"/>
              </a:rPr>
              <a:t>Visualization &amp; Reporting</a:t>
            </a:r>
            <a:endParaRPr lang="en-IN" sz="2640" b="1" dirty="0">
              <a:latin typeface="SF Pro Display heavy" panose="000009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797893-BD1C-18EC-91FA-6EFA7A520A9A}"/>
              </a:ext>
            </a:extLst>
          </p:cNvPr>
          <p:cNvSpPr txBox="1"/>
          <p:nvPr/>
        </p:nvSpPr>
        <p:spPr>
          <a:xfrm>
            <a:off x="687270" y="4160520"/>
            <a:ext cx="2765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Scripting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481720-8EFA-3DA2-9FB3-CDEB847CC31B}"/>
              </a:ext>
            </a:extLst>
          </p:cNvPr>
          <p:cNvSpPr txBox="1"/>
          <p:nvPr/>
        </p:nvSpPr>
        <p:spPr>
          <a:xfrm>
            <a:off x="4179580" y="2528650"/>
            <a:ext cx="252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dynamic dashboards with Power BI and Tableau for data-driven insights.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B374D1-C977-109C-8BE8-CB79DC78F0CC}"/>
              </a:ext>
            </a:extLst>
          </p:cNvPr>
          <p:cNvSpPr txBox="1"/>
          <p:nvPr/>
        </p:nvSpPr>
        <p:spPr>
          <a:xfrm>
            <a:off x="7595450" y="2577581"/>
            <a:ext cx="252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📈 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correlation, regression, and hypothesis testing in RStudio.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70FD26-58D8-BC52-B338-BB7831D487D5}"/>
              </a:ext>
            </a:extLst>
          </p:cNvPr>
          <p:cNvSpPr txBox="1"/>
          <p:nvPr/>
        </p:nvSpPr>
        <p:spPr>
          <a:xfrm>
            <a:off x="800852" y="5060467"/>
            <a:ext cx="252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🐍 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data tasks and analysis using NumPy and Pandas.</a:t>
            </a:r>
            <a:endParaRPr lang="en-IN" sz="18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9BE976-9833-B070-29FE-303A73D960D9}"/>
              </a:ext>
            </a:extLst>
          </p:cNvPr>
          <p:cNvSpPr txBox="1"/>
          <p:nvPr/>
        </p:nvSpPr>
        <p:spPr>
          <a:xfrm>
            <a:off x="4122828" y="5032813"/>
            <a:ext cx="2635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0" i="0">
                <a:solidFill>
                  <a:srgbClr val="202124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pPr algn="l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🖼️ 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insights clearly using charts, graphs, and visual tools.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B8E947-1AE8-8C27-8E8E-7A6FED539B00}"/>
              </a:ext>
            </a:extLst>
          </p:cNvPr>
          <p:cNvSpPr txBox="1"/>
          <p:nvPr/>
        </p:nvSpPr>
        <p:spPr>
          <a:xfrm>
            <a:off x="7430455" y="4972254"/>
            <a:ext cx="2991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💬 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communication &amp; teamwork through dedicated training modules.</a:t>
            </a:r>
            <a:endParaRPr lang="en-IN" sz="1800" dirty="0">
              <a:solidFill>
                <a:srgbClr val="2021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52;p32">
            <a:extLst>
              <a:ext uri="{FF2B5EF4-FFF2-40B4-BE49-F238E27FC236}">
                <a16:creationId xmlns:a16="http://schemas.microsoft.com/office/drawing/2014/main" id="{5E1E6160-D614-8D69-6290-364ECE78F25D}"/>
              </a:ext>
            </a:extLst>
          </p:cNvPr>
          <p:cNvSpPr/>
          <p:nvPr/>
        </p:nvSpPr>
        <p:spPr>
          <a:xfrm>
            <a:off x="548640" y="58620"/>
            <a:ext cx="9873720" cy="928758"/>
          </a:xfrm>
          <a:prstGeom prst="rect">
            <a:avLst/>
          </a:prstGeom>
          <a:solidFill>
            <a:srgbClr val="4F81BD"/>
          </a:solidFill>
          <a:ln w="38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Internship Activities / Responsibilities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661505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4"/>
          <p:cNvGrpSpPr/>
          <p:nvPr/>
        </p:nvGrpSpPr>
        <p:grpSpPr>
          <a:xfrm>
            <a:off x="6835140" y="-394380"/>
            <a:ext cx="4137660" cy="4137660"/>
            <a:chOff x="0" y="0"/>
            <a:chExt cx="812800" cy="812800"/>
          </a:xfrm>
        </p:grpSpPr>
        <p:sp>
          <p:nvSpPr>
            <p:cNvPr id="220" name="Google Shape;220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54870" tIns="54870" rIns="54870" bIns="54870" anchor="ctr" anchorCtr="0">
              <a:noAutofit/>
            </a:bodyPr>
            <a:lstStyle/>
            <a:p>
              <a:endParaRPr sz="1680"/>
            </a:p>
          </p:txBody>
        </p:sp>
        <p:sp>
          <p:nvSpPr>
            <p:cNvPr id="221" name="Google Shape;221;p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80" tIns="30480" rIns="30480" bIns="30480" anchor="ctr" anchorCtr="0">
              <a:noAutofit/>
            </a:bodyPr>
            <a:lstStyle/>
            <a:p>
              <a:pPr algn="ctr">
                <a:lnSpc>
                  <a:spcPct val="149944"/>
                </a:lnSpc>
              </a:pPr>
              <a:endParaRPr sz="10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14"/>
          <p:cNvGrpSpPr/>
          <p:nvPr/>
        </p:nvGrpSpPr>
        <p:grpSpPr>
          <a:xfrm>
            <a:off x="478019" y="3652316"/>
            <a:ext cx="3360420" cy="3360420"/>
            <a:chOff x="0" y="0"/>
            <a:chExt cx="812800" cy="812800"/>
          </a:xfrm>
        </p:grpSpPr>
        <p:sp>
          <p:nvSpPr>
            <p:cNvPr id="224" name="Google Shape;224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54870" tIns="54870" rIns="54870" bIns="54870" anchor="ctr" anchorCtr="0">
              <a:noAutofit/>
            </a:bodyPr>
            <a:lstStyle/>
            <a:p>
              <a:endParaRPr sz="1680"/>
            </a:p>
          </p:txBody>
        </p:sp>
        <p:sp>
          <p:nvSpPr>
            <p:cNvPr id="225" name="Google Shape;225;p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80" tIns="30480" rIns="30480" bIns="30480" anchor="ctr" anchorCtr="0">
              <a:noAutofit/>
            </a:bodyPr>
            <a:lstStyle/>
            <a:p>
              <a:pPr algn="ctr">
                <a:lnSpc>
                  <a:spcPct val="149944"/>
                </a:lnSpc>
              </a:pPr>
              <a:endParaRPr sz="10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14"/>
          <p:cNvGrpSpPr/>
          <p:nvPr/>
        </p:nvGrpSpPr>
        <p:grpSpPr>
          <a:xfrm>
            <a:off x="1077402" y="1292275"/>
            <a:ext cx="2161654" cy="2228122"/>
            <a:chOff x="0" y="-38100"/>
            <a:chExt cx="948874" cy="978050"/>
          </a:xfrm>
        </p:grpSpPr>
        <p:sp>
          <p:nvSpPr>
            <p:cNvPr id="228" name="Google Shape;228;p14"/>
            <p:cNvSpPr/>
            <p:nvPr/>
          </p:nvSpPr>
          <p:spPr>
            <a:xfrm>
              <a:off x="0" y="0"/>
              <a:ext cx="948874" cy="939950"/>
            </a:xfrm>
            <a:custGeom>
              <a:avLst/>
              <a:gdLst/>
              <a:ahLst/>
              <a:cxnLst/>
              <a:rect l="l" t="t" r="r" b="b"/>
              <a:pathLst>
                <a:path w="948874" h="939950" extrusionOk="0">
                  <a:moveTo>
                    <a:pt x="109593" y="0"/>
                  </a:moveTo>
                  <a:lnTo>
                    <a:pt x="839281" y="0"/>
                  </a:lnTo>
                  <a:cubicBezTo>
                    <a:pt x="868347" y="0"/>
                    <a:pt x="896222" y="11546"/>
                    <a:pt x="916775" y="32099"/>
                  </a:cubicBezTo>
                  <a:cubicBezTo>
                    <a:pt x="937328" y="52652"/>
                    <a:pt x="948874" y="80527"/>
                    <a:pt x="948874" y="109593"/>
                  </a:cubicBezTo>
                  <a:lnTo>
                    <a:pt x="948874" y="830356"/>
                  </a:lnTo>
                  <a:cubicBezTo>
                    <a:pt x="948874" y="890883"/>
                    <a:pt x="899808" y="939950"/>
                    <a:pt x="839281" y="939950"/>
                  </a:cubicBezTo>
                  <a:lnTo>
                    <a:pt x="109593" y="939950"/>
                  </a:lnTo>
                  <a:cubicBezTo>
                    <a:pt x="49067" y="939950"/>
                    <a:pt x="0" y="890883"/>
                    <a:pt x="0" y="830356"/>
                  </a:cubicBezTo>
                  <a:lnTo>
                    <a:pt x="0" y="109593"/>
                  </a:lnTo>
                  <a:cubicBezTo>
                    <a:pt x="0" y="49067"/>
                    <a:pt x="49067" y="0"/>
                    <a:pt x="109593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54870" tIns="54870" rIns="54870" bIns="54870" anchor="ctr" anchorCtr="0">
              <a:noAutofit/>
            </a:bodyPr>
            <a:lstStyle/>
            <a:p>
              <a:endParaRPr sz="1680"/>
            </a:p>
          </p:txBody>
        </p:sp>
        <p:sp>
          <p:nvSpPr>
            <p:cNvPr id="229" name="Google Shape;229;p14"/>
            <p:cNvSpPr txBox="1"/>
            <p:nvPr/>
          </p:nvSpPr>
          <p:spPr>
            <a:xfrm>
              <a:off x="0" y="-38100"/>
              <a:ext cx="948874" cy="978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80" tIns="30480" rIns="30480" bIns="30480" anchor="ctr" anchorCtr="0">
              <a:noAutofit/>
            </a:bodyPr>
            <a:lstStyle/>
            <a:p>
              <a:pPr algn="ctr">
                <a:lnSpc>
                  <a:spcPct val="149944"/>
                </a:lnSpc>
              </a:pPr>
              <a:endParaRPr sz="10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14"/>
          <p:cNvGrpSpPr/>
          <p:nvPr/>
        </p:nvGrpSpPr>
        <p:grpSpPr>
          <a:xfrm>
            <a:off x="3936760" y="2773886"/>
            <a:ext cx="2161655" cy="2228122"/>
            <a:chOff x="0" y="-38100"/>
            <a:chExt cx="948874" cy="978050"/>
          </a:xfrm>
        </p:grpSpPr>
        <p:sp>
          <p:nvSpPr>
            <p:cNvPr id="231" name="Google Shape;231;p14"/>
            <p:cNvSpPr/>
            <p:nvPr/>
          </p:nvSpPr>
          <p:spPr>
            <a:xfrm>
              <a:off x="0" y="0"/>
              <a:ext cx="948874" cy="939950"/>
            </a:xfrm>
            <a:custGeom>
              <a:avLst/>
              <a:gdLst/>
              <a:ahLst/>
              <a:cxnLst/>
              <a:rect l="l" t="t" r="r" b="b"/>
              <a:pathLst>
                <a:path w="948874" h="939950" extrusionOk="0">
                  <a:moveTo>
                    <a:pt x="109593" y="0"/>
                  </a:moveTo>
                  <a:lnTo>
                    <a:pt x="839281" y="0"/>
                  </a:lnTo>
                  <a:cubicBezTo>
                    <a:pt x="868347" y="0"/>
                    <a:pt x="896222" y="11546"/>
                    <a:pt x="916775" y="32099"/>
                  </a:cubicBezTo>
                  <a:cubicBezTo>
                    <a:pt x="937328" y="52652"/>
                    <a:pt x="948874" y="80527"/>
                    <a:pt x="948874" y="109593"/>
                  </a:cubicBezTo>
                  <a:lnTo>
                    <a:pt x="948874" y="830356"/>
                  </a:lnTo>
                  <a:cubicBezTo>
                    <a:pt x="948874" y="890883"/>
                    <a:pt x="899808" y="939950"/>
                    <a:pt x="839281" y="939950"/>
                  </a:cubicBezTo>
                  <a:lnTo>
                    <a:pt x="109593" y="939950"/>
                  </a:lnTo>
                  <a:cubicBezTo>
                    <a:pt x="49067" y="939950"/>
                    <a:pt x="0" y="890883"/>
                    <a:pt x="0" y="830356"/>
                  </a:cubicBezTo>
                  <a:lnTo>
                    <a:pt x="0" y="109593"/>
                  </a:lnTo>
                  <a:cubicBezTo>
                    <a:pt x="0" y="49067"/>
                    <a:pt x="49067" y="0"/>
                    <a:pt x="109593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54870" tIns="54870" rIns="54870" bIns="54870" anchor="ctr" anchorCtr="0">
              <a:noAutofit/>
            </a:bodyPr>
            <a:lstStyle/>
            <a:p>
              <a:endParaRPr sz="1680"/>
            </a:p>
          </p:txBody>
        </p:sp>
        <p:sp>
          <p:nvSpPr>
            <p:cNvPr id="232" name="Google Shape;232;p14"/>
            <p:cNvSpPr txBox="1"/>
            <p:nvPr/>
          </p:nvSpPr>
          <p:spPr>
            <a:xfrm>
              <a:off x="0" y="-38100"/>
              <a:ext cx="948874" cy="978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80" tIns="30480" rIns="30480" bIns="30480" anchor="ctr" anchorCtr="0">
              <a:noAutofit/>
            </a:bodyPr>
            <a:lstStyle/>
            <a:p>
              <a:pPr algn="ctr">
                <a:lnSpc>
                  <a:spcPct val="149944"/>
                </a:lnSpc>
              </a:pPr>
              <a:endParaRPr sz="10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14"/>
          <p:cNvGrpSpPr/>
          <p:nvPr/>
        </p:nvGrpSpPr>
        <p:grpSpPr>
          <a:xfrm>
            <a:off x="6742317" y="4329564"/>
            <a:ext cx="2161655" cy="2228122"/>
            <a:chOff x="0" y="-38100"/>
            <a:chExt cx="948874" cy="978050"/>
          </a:xfrm>
        </p:grpSpPr>
        <p:sp>
          <p:nvSpPr>
            <p:cNvPr id="234" name="Google Shape;234;p14"/>
            <p:cNvSpPr/>
            <p:nvPr/>
          </p:nvSpPr>
          <p:spPr>
            <a:xfrm>
              <a:off x="0" y="0"/>
              <a:ext cx="948874" cy="939950"/>
            </a:xfrm>
            <a:custGeom>
              <a:avLst/>
              <a:gdLst/>
              <a:ahLst/>
              <a:cxnLst/>
              <a:rect l="l" t="t" r="r" b="b"/>
              <a:pathLst>
                <a:path w="948874" h="939950" extrusionOk="0">
                  <a:moveTo>
                    <a:pt x="109593" y="0"/>
                  </a:moveTo>
                  <a:lnTo>
                    <a:pt x="839281" y="0"/>
                  </a:lnTo>
                  <a:cubicBezTo>
                    <a:pt x="868347" y="0"/>
                    <a:pt x="896222" y="11546"/>
                    <a:pt x="916775" y="32099"/>
                  </a:cubicBezTo>
                  <a:cubicBezTo>
                    <a:pt x="937328" y="52652"/>
                    <a:pt x="948874" y="80527"/>
                    <a:pt x="948874" y="109593"/>
                  </a:cubicBezTo>
                  <a:lnTo>
                    <a:pt x="948874" y="830356"/>
                  </a:lnTo>
                  <a:cubicBezTo>
                    <a:pt x="948874" y="890883"/>
                    <a:pt x="899808" y="939950"/>
                    <a:pt x="839281" y="939950"/>
                  </a:cubicBezTo>
                  <a:lnTo>
                    <a:pt x="109593" y="939950"/>
                  </a:lnTo>
                  <a:cubicBezTo>
                    <a:pt x="49067" y="939950"/>
                    <a:pt x="0" y="890883"/>
                    <a:pt x="0" y="830356"/>
                  </a:cubicBezTo>
                  <a:lnTo>
                    <a:pt x="0" y="109593"/>
                  </a:lnTo>
                  <a:cubicBezTo>
                    <a:pt x="0" y="49067"/>
                    <a:pt x="49067" y="0"/>
                    <a:pt x="109593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54870" tIns="54870" rIns="54870" bIns="54870" anchor="ctr" anchorCtr="0">
              <a:noAutofit/>
            </a:bodyPr>
            <a:lstStyle/>
            <a:p>
              <a:endParaRPr sz="1680"/>
            </a:p>
          </p:txBody>
        </p:sp>
        <p:sp>
          <p:nvSpPr>
            <p:cNvPr id="235" name="Google Shape;235;p14"/>
            <p:cNvSpPr txBox="1"/>
            <p:nvPr/>
          </p:nvSpPr>
          <p:spPr>
            <a:xfrm>
              <a:off x="0" y="-38100"/>
              <a:ext cx="948874" cy="9780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80" tIns="30480" rIns="30480" bIns="30480" anchor="ctr" anchorCtr="0">
              <a:noAutofit/>
            </a:bodyPr>
            <a:lstStyle/>
            <a:p>
              <a:pPr algn="ctr">
                <a:lnSpc>
                  <a:spcPct val="149944"/>
                </a:lnSpc>
              </a:pPr>
              <a:endParaRPr sz="10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14"/>
          <p:cNvGrpSpPr/>
          <p:nvPr/>
        </p:nvGrpSpPr>
        <p:grpSpPr>
          <a:xfrm>
            <a:off x="-84668" y="552616"/>
            <a:ext cx="5874343" cy="3417140"/>
            <a:chOff x="0" y="0"/>
            <a:chExt cx="13054096" cy="7593644"/>
          </a:xfrm>
        </p:grpSpPr>
        <p:sp>
          <p:nvSpPr>
            <p:cNvPr id="237" name="Google Shape;237;p14"/>
            <p:cNvSpPr/>
            <p:nvPr/>
          </p:nvSpPr>
          <p:spPr>
            <a:xfrm>
              <a:off x="0" y="0"/>
              <a:ext cx="6668520" cy="4267853"/>
            </a:xfrm>
            <a:custGeom>
              <a:avLst/>
              <a:gdLst/>
              <a:ahLst/>
              <a:cxnLst/>
              <a:rect l="l" t="t" r="r" b="b"/>
              <a:pathLst>
                <a:path w="6668520" h="4267853" extrusionOk="0">
                  <a:moveTo>
                    <a:pt x="0" y="0"/>
                  </a:moveTo>
                  <a:lnTo>
                    <a:pt x="6668520" y="0"/>
                  </a:lnTo>
                  <a:lnTo>
                    <a:pt x="6668520" y="4267853"/>
                  </a:lnTo>
                  <a:lnTo>
                    <a:pt x="0" y="426785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38" name="Google Shape;238;p14"/>
            <p:cNvSpPr/>
            <p:nvPr/>
          </p:nvSpPr>
          <p:spPr>
            <a:xfrm>
              <a:off x="6385576" y="3325791"/>
              <a:ext cx="6668520" cy="4267853"/>
            </a:xfrm>
            <a:custGeom>
              <a:avLst/>
              <a:gdLst/>
              <a:ahLst/>
              <a:cxnLst/>
              <a:rect l="l" t="t" r="r" b="b"/>
              <a:pathLst>
                <a:path w="6668520" h="4267853" extrusionOk="0">
                  <a:moveTo>
                    <a:pt x="0" y="0"/>
                  </a:moveTo>
                  <a:lnTo>
                    <a:pt x="6668520" y="0"/>
                  </a:lnTo>
                  <a:lnTo>
                    <a:pt x="6668520" y="4267853"/>
                  </a:lnTo>
                  <a:lnTo>
                    <a:pt x="0" y="426785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239" name="Google Shape;239;p14"/>
          <p:cNvGrpSpPr/>
          <p:nvPr/>
        </p:nvGrpSpPr>
        <p:grpSpPr>
          <a:xfrm>
            <a:off x="5725296" y="3558821"/>
            <a:ext cx="5874343" cy="3417140"/>
            <a:chOff x="0" y="0"/>
            <a:chExt cx="13054096" cy="7593644"/>
          </a:xfrm>
        </p:grpSpPr>
        <p:sp>
          <p:nvSpPr>
            <p:cNvPr id="240" name="Google Shape;240;p14"/>
            <p:cNvSpPr/>
            <p:nvPr/>
          </p:nvSpPr>
          <p:spPr>
            <a:xfrm>
              <a:off x="0" y="0"/>
              <a:ext cx="6668520" cy="4267853"/>
            </a:xfrm>
            <a:custGeom>
              <a:avLst/>
              <a:gdLst/>
              <a:ahLst/>
              <a:cxnLst/>
              <a:rect l="l" t="t" r="r" b="b"/>
              <a:pathLst>
                <a:path w="6668520" h="4267853" extrusionOk="0">
                  <a:moveTo>
                    <a:pt x="0" y="0"/>
                  </a:moveTo>
                  <a:lnTo>
                    <a:pt x="6668520" y="0"/>
                  </a:lnTo>
                  <a:lnTo>
                    <a:pt x="6668520" y="4267853"/>
                  </a:lnTo>
                  <a:lnTo>
                    <a:pt x="0" y="426785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241" name="Google Shape;241;p14"/>
            <p:cNvSpPr/>
            <p:nvPr/>
          </p:nvSpPr>
          <p:spPr>
            <a:xfrm>
              <a:off x="6385576" y="3325791"/>
              <a:ext cx="6668520" cy="4267853"/>
            </a:xfrm>
            <a:custGeom>
              <a:avLst/>
              <a:gdLst/>
              <a:ahLst/>
              <a:cxnLst/>
              <a:rect l="l" t="t" r="r" b="b"/>
              <a:pathLst>
                <a:path w="6668520" h="4267853" extrusionOk="0">
                  <a:moveTo>
                    <a:pt x="0" y="0"/>
                  </a:moveTo>
                  <a:lnTo>
                    <a:pt x="6668520" y="0"/>
                  </a:lnTo>
                  <a:lnTo>
                    <a:pt x="6668520" y="4267853"/>
                  </a:lnTo>
                  <a:lnTo>
                    <a:pt x="0" y="426785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</p:grpSp>
      <p:grpSp>
        <p:nvGrpSpPr>
          <p:cNvPr id="242" name="Google Shape;242;p14"/>
          <p:cNvGrpSpPr/>
          <p:nvPr/>
        </p:nvGrpSpPr>
        <p:grpSpPr>
          <a:xfrm>
            <a:off x="4775794" y="3536844"/>
            <a:ext cx="590755" cy="590755"/>
            <a:chOff x="0" y="0"/>
            <a:chExt cx="812800" cy="812800"/>
          </a:xfrm>
        </p:grpSpPr>
        <p:sp>
          <p:nvSpPr>
            <p:cNvPr id="243" name="Google Shape;243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spcFirstLastPara="1" wrap="square" lIns="54870" tIns="54870" rIns="54870" bIns="54870" anchor="ctr" anchorCtr="0">
              <a:noAutofit/>
            </a:bodyPr>
            <a:lstStyle/>
            <a:p>
              <a:endParaRPr sz="1680"/>
            </a:p>
          </p:txBody>
        </p:sp>
        <p:sp>
          <p:nvSpPr>
            <p:cNvPr id="244" name="Google Shape;244;p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80" tIns="30480" rIns="30480" bIns="30480" anchor="ctr" anchorCtr="0">
              <a:noAutofit/>
            </a:bodyPr>
            <a:lstStyle/>
            <a:p>
              <a:pPr algn="ctr">
                <a:lnSpc>
                  <a:spcPct val="149944"/>
                </a:lnSpc>
              </a:pPr>
              <a:endParaRPr sz="10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14"/>
          <p:cNvGrpSpPr/>
          <p:nvPr/>
        </p:nvGrpSpPr>
        <p:grpSpPr>
          <a:xfrm>
            <a:off x="9593278" y="6034424"/>
            <a:ext cx="590755" cy="590755"/>
            <a:chOff x="3663014" y="2557311"/>
            <a:chExt cx="812800" cy="812800"/>
          </a:xfrm>
        </p:grpSpPr>
        <p:sp>
          <p:nvSpPr>
            <p:cNvPr id="246" name="Google Shape;246;p14"/>
            <p:cNvSpPr/>
            <p:nvPr/>
          </p:nvSpPr>
          <p:spPr>
            <a:xfrm>
              <a:off x="3663014" y="255731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spcFirstLastPara="1" wrap="square" lIns="54870" tIns="54870" rIns="54870" bIns="54870" anchor="ctr" anchorCtr="0">
              <a:noAutofit/>
            </a:bodyPr>
            <a:lstStyle/>
            <a:p>
              <a:endParaRPr sz="1680"/>
            </a:p>
          </p:txBody>
        </p:sp>
        <p:sp>
          <p:nvSpPr>
            <p:cNvPr id="247" name="Google Shape;247;p14"/>
            <p:cNvSpPr txBox="1"/>
            <p:nvPr/>
          </p:nvSpPr>
          <p:spPr>
            <a:xfrm>
              <a:off x="3681476" y="2583110"/>
              <a:ext cx="660399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80" tIns="30480" rIns="30480" bIns="30480" anchor="ctr" anchorCtr="0">
              <a:noAutofit/>
            </a:bodyPr>
            <a:lstStyle/>
            <a:p>
              <a:pPr algn="ctr">
                <a:lnSpc>
                  <a:spcPct val="149944"/>
                </a:lnSpc>
              </a:pPr>
              <a:endParaRPr sz="108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14"/>
          <p:cNvSpPr txBox="1"/>
          <p:nvPr/>
        </p:nvSpPr>
        <p:spPr>
          <a:xfrm>
            <a:off x="696764" y="2271600"/>
            <a:ext cx="219380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40006"/>
              </a:lnSpc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Foundations</a:t>
            </a:r>
            <a:endParaRPr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9" name="Google Shape;249;p14"/>
          <p:cNvGrpSpPr/>
          <p:nvPr/>
        </p:nvGrpSpPr>
        <p:grpSpPr>
          <a:xfrm>
            <a:off x="885190" y="1552289"/>
            <a:ext cx="590755" cy="611848"/>
            <a:chOff x="-692095" y="807930"/>
            <a:chExt cx="1312788" cy="1359661"/>
          </a:xfrm>
        </p:grpSpPr>
        <p:grpSp>
          <p:nvGrpSpPr>
            <p:cNvPr id="250" name="Google Shape;250;p14"/>
            <p:cNvGrpSpPr/>
            <p:nvPr/>
          </p:nvGrpSpPr>
          <p:grpSpPr>
            <a:xfrm>
              <a:off x="-692095" y="807930"/>
              <a:ext cx="1312788" cy="1359661"/>
              <a:chOff x="-428504" y="500222"/>
              <a:chExt cx="812800" cy="841821"/>
            </a:xfrm>
          </p:grpSpPr>
          <p:sp>
            <p:nvSpPr>
              <p:cNvPr id="251" name="Google Shape;251;p14"/>
              <p:cNvSpPr/>
              <p:nvPr/>
            </p:nvSpPr>
            <p:spPr>
              <a:xfrm>
                <a:off x="-428504" y="529243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5252"/>
              </a:solidFill>
              <a:ln>
                <a:noFill/>
              </a:ln>
            </p:spPr>
            <p:txBody>
              <a:bodyPr spcFirstLastPara="1" wrap="square" lIns="54870" tIns="54870" rIns="54870" bIns="54870" anchor="ctr" anchorCtr="0">
                <a:noAutofit/>
              </a:bodyPr>
              <a:lstStyle/>
              <a:p>
                <a:endParaRPr sz="1680"/>
              </a:p>
            </p:txBody>
          </p:sp>
          <p:sp>
            <p:nvSpPr>
              <p:cNvPr id="252" name="Google Shape;252;p14"/>
              <p:cNvSpPr txBox="1"/>
              <p:nvPr/>
            </p:nvSpPr>
            <p:spPr>
              <a:xfrm>
                <a:off x="-412222" y="500222"/>
                <a:ext cx="660399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0480" tIns="30480" rIns="30480" bIns="30480" anchor="ctr" anchorCtr="0">
                <a:noAutofit/>
              </a:bodyPr>
              <a:lstStyle/>
              <a:p>
                <a:pPr algn="ctr">
                  <a:lnSpc>
                    <a:spcPct val="149944"/>
                  </a:lnSpc>
                </a:pPr>
                <a:endParaRPr sz="108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4"/>
            <p:cNvSpPr txBox="1"/>
            <p:nvPr/>
          </p:nvSpPr>
          <p:spPr>
            <a:xfrm>
              <a:off x="-493095" y="992943"/>
              <a:ext cx="783006" cy="861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40006"/>
                </a:lnSpc>
              </a:pPr>
              <a:r>
                <a:rPr lang="en" sz="1800" dirty="0">
                  <a:solidFill>
                    <a:srgbClr val="F9EFE8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01.</a:t>
              </a:r>
              <a:endParaRPr sz="840" dirty="0"/>
            </a:p>
          </p:txBody>
        </p:sp>
      </p:grpSp>
      <p:sp>
        <p:nvSpPr>
          <p:cNvPr id="254" name="Google Shape;254;p14"/>
          <p:cNvSpPr txBox="1"/>
          <p:nvPr/>
        </p:nvSpPr>
        <p:spPr>
          <a:xfrm>
            <a:off x="4935996" y="3661107"/>
            <a:ext cx="352354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40006"/>
              </a:lnSpc>
            </a:pPr>
            <a:r>
              <a:rPr lang="en" sz="1800" dirty="0">
                <a:solidFill>
                  <a:srgbClr val="F9EFE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03.</a:t>
            </a:r>
            <a:endParaRPr sz="840" dirty="0"/>
          </a:p>
        </p:txBody>
      </p:sp>
      <p:sp>
        <p:nvSpPr>
          <p:cNvPr id="255" name="Google Shape;255;p14"/>
          <p:cNvSpPr txBox="1"/>
          <p:nvPr/>
        </p:nvSpPr>
        <p:spPr>
          <a:xfrm>
            <a:off x="9704177" y="6169885"/>
            <a:ext cx="352354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40006"/>
              </a:lnSpc>
            </a:pPr>
            <a:r>
              <a:rPr lang="en" sz="1800" dirty="0">
                <a:solidFill>
                  <a:srgbClr val="F9EFE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05.</a:t>
            </a:r>
            <a:endParaRPr sz="840" dirty="0"/>
          </a:p>
        </p:txBody>
      </p:sp>
      <p:sp>
        <p:nvSpPr>
          <p:cNvPr id="256" name="Google Shape;256;p14"/>
          <p:cNvSpPr txBox="1"/>
          <p:nvPr/>
        </p:nvSpPr>
        <p:spPr>
          <a:xfrm>
            <a:off x="3948802" y="4074936"/>
            <a:ext cx="2720744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40006"/>
              </a:lnSpc>
            </a:pPr>
            <a:r>
              <a:rPr lang="en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Baskerville"/>
              </a:rPr>
              <a:t>Data Analysis Skills 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7327450" y="5705393"/>
            <a:ext cx="2570995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40006"/>
              </a:lnSpc>
            </a:pPr>
            <a:r>
              <a:rPr lang="en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Baskerville"/>
              </a:rPr>
              <a:t>Skillset Growth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Google Shape;258;p14"/>
          <p:cNvSpPr txBox="1"/>
          <p:nvPr/>
        </p:nvSpPr>
        <p:spPr>
          <a:xfrm>
            <a:off x="718122" y="2689254"/>
            <a:ext cx="2172444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core AI concepts, statistics, and data fundamentals.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3960345" y="4639221"/>
            <a:ext cx="253171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Python and R for scripting and statistical modeling.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7333800" y="6181428"/>
            <a:ext cx="3125799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both</a:t>
            </a:r>
          </a:p>
          <a:p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proficiency and soft skill communication.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67;p34">
            <a:extLst>
              <a:ext uri="{FF2B5EF4-FFF2-40B4-BE49-F238E27FC236}">
                <a16:creationId xmlns:a16="http://schemas.microsoft.com/office/drawing/2014/main" id="{F4D41B3E-34FB-1B38-FD1E-2F823B9AEB13}"/>
              </a:ext>
            </a:extLst>
          </p:cNvPr>
          <p:cNvSpPr/>
          <p:nvPr/>
        </p:nvSpPr>
        <p:spPr>
          <a:xfrm>
            <a:off x="585879" y="58666"/>
            <a:ext cx="9873720" cy="1217520"/>
          </a:xfrm>
          <a:prstGeom prst="rect">
            <a:avLst/>
          </a:prstGeom>
          <a:solidFill>
            <a:srgbClr val="4F81BD"/>
          </a:solidFill>
          <a:ln w="38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Progression during internship tenure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242;p14">
            <a:extLst>
              <a:ext uri="{FF2B5EF4-FFF2-40B4-BE49-F238E27FC236}">
                <a16:creationId xmlns:a16="http://schemas.microsoft.com/office/drawing/2014/main" id="{195485DA-37B2-4955-401A-F21139568FC1}"/>
              </a:ext>
            </a:extLst>
          </p:cNvPr>
          <p:cNvGrpSpPr/>
          <p:nvPr/>
        </p:nvGrpSpPr>
        <p:grpSpPr>
          <a:xfrm>
            <a:off x="3184871" y="1986434"/>
            <a:ext cx="590755" cy="590755"/>
            <a:chOff x="0" y="0"/>
            <a:chExt cx="812800" cy="812800"/>
          </a:xfrm>
        </p:grpSpPr>
        <p:sp>
          <p:nvSpPr>
            <p:cNvPr id="20" name="Google Shape;243;p14">
              <a:extLst>
                <a:ext uri="{FF2B5EF4-FFF2-40B4-BE49-F238E27FC236}">
                  <a16:creationId xmlns:a16="http://schemas.microsoft.com/office/drawing/2014/main" id="{E3417461-E6DA-7AAB-75BE-FB135F46FAB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spcFirstLastPara="1" wrap="square" lIns="54870" tIns="54870" rIns="54870" bIns="54870" anchor="ctr" anchorCtr="0">
              <a:noAutofit/>
            </a:bodyPr>
            <a:lstStyle/>
            <a:p>
              <a:endParaRPr sz="1680"/>
            </a:p>
          </p:txBody>
        </p:sp>
        <p:sp>
          <p:nvSpPr>
            <p:cNvPr id="21" name="Google Shape;244;p14">
              <a:extLst>
                <a:ext uri="{FF2B5EF4-FFF2-40B4-BE49-F238E27FC236}">
                  <a16:creationId xmlns:a16="http://schemas.microsoft.com/office/drawing/2014/main" id="{598073D0-DAFB-7415-F7C3-73B2B7C1777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80" tIns="30480" rIns="30480" bIns="30480" anchor="ctr" anchorCtr="0">
              <a:noAutofit/>
            </a:bodyPr>
            <a:lstStyle/>
            <a:p>
              <a:pPr algn="ctr">
                <a:lnSpc>
                  <a:spcPct val="149944"/>
                </a:lnSpc>
              </a:pPr>
              <a:endParaRPr sz="10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" name="Google Shape;254;p14">
            <a:extLst>
              <a:ext uri="{FF2B5EF4-FFF2-40B4-BE49-F238E27FC236}">
                <a16:creationId xmlns:a16="http://schemas.microsoft.com/office/drawing/2014/main" id="{792BE2EB-CAE8-25AF-4CBB-C4BEDDB22C7C}"/>
              </a:ext>
            </a:extLst>
          </p:cNvPr>
          <p:cNvSpPr txBox="1"/>
          <p:nvPr/>
        </p:nvSpPr>
        <p:spPr>
          <a:xfrm>
            <a:off x="3304072" y="2118353"/>
            <a:ext cx="352354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40006"/>
              </a:lnSpc>
            </a:pPr>
            <a:r>
              <a:rPr lang="en" sz="1800" dirty="0">
                <a:solidFill>
                  <a:srgbClr val="F9EFE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02.</a:t>
            </a:r>
            <a:endParaRPr sz="840" dirty="0"/>
          </a:p>
        </p:txBody>
      </p:sp>
      <p:sp>
        <p:nvSpPr>
          <p:cNvPr id="23" name="Google Shape;256;p14">
            <a:extLst>
              <a:ext uri="{FF2B5EF4-FFF2-40B4-BE49-F238E27FC236}">
                <a16:creationId xmlns:a16="http://schemas.microsoft.com/office/drawing/2014/main" id="{9DB0EAFD-D660-AE85-9084-EF27A3BED7E3}"/>
              </a:ext>
            </a:extLst>
          </p:cNvPr>
          <p:cNvSpPr txBox="1"/>
          <p:nvPr/>
        </p:nvSpPr>
        <p:spPr>
          <a:xfrm>
            <a:off x="4021579" y="2363978"/>
            <a:ext cx="223224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40006"/>
              </a:lnSpc>
            </a:pPr>
            <a:r>
              <a:rPr lang="en" sz="1800" b="1" dirty="0">
                <a:solidFill>
                  <a:schemeClr val="tx1"/>
                </a:solidFill>
                <a:latin typeface="+mj-lt"/>
                <a:ea typeface="Libre Baskerville"/>
                <a:cs typeface="Libre Baskerville"/>
                <a:sym typeface="Libre Baskerville"/>
              </a:rPr>
              <a:t>BI</a:t>
            </a:r>
            <a:r>
              <a:rPr lang="en" sz="1800" b="1" dirty="0">
                <a:solidFill>
                  <a:srgbClr val="525252"/>
                </a:solidFill>
                <a:latin typeface="+mj-lt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ibre Baskerville"/>
              </a:rPr>
              <a:t>Tools</a:t>
            </a:r>
            <a:r>
              <a:rPr lang="en" sz="1800" b="1" dirty="0">
                <a:solidFill>
                  <a:schemeClr val="tx1"/>
                </a:solidFill>
                <a:latin typeface="+mj-lt"/>
                <a:ea typeface="Libre Baskerville"/>
                <a:cs typeface="Libre Baskerville"/>
                <a:sym typeface="Libre Baskerville"/>
              </a:rPr>
              <a:t> Mastery</a:t>
            </a:r>
            <a:endParaRPr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Google Shape;259;p14">
            <a:extLst>
              <a:ext uri="{FF2B5EF4-FFF2-40B4-BE49-F238E27FC236}">
                <a16:creationId xmlns:a16="http://schemas.microsoft.com/office/drawing/2014/main" id="{3F00716A-8628-7E45-ABB1-A5DBD5BA9A2E}"/>
              </a:ext>
            </a:extLst>
          </p:cNvPr>
          <p:cNvSpPr txBox="1"/>
          <p:nvPr/>
        </p:nvSpPr>
        <p:spPr>
          <a:xfrm>
            <a:off x="4005439" y="1301314"/>
            <a:ext cx="296192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Explored Power BI &amp; Tableau for real-time dashboard creation.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oogle Shape;242;p14">
            <a:extLst>
              <a:ext uri="{FF2B5EF4-FFF2-40B4-BE49-F238E27FC236}">
                <a16:creationId xmlns:a16="http://schemas.microsoft.com/office/drawing/2014/main" id="{F975AF61-FA4F-7FDE-9975-65FB7D2340DE}"/>
              </a:ext>
            </a:extLst>
          </p:cNvPr>
          <p:cNvGrpSpPr/>
          <p:nvPr/>
        </p:nvGrpSpPr>
        <p:grpSpPr>
          <a:xfrm>
            <a:off x="7126700" y="3738807"/>
            <a:ext cx="590755" cy="590755"/>
            <a:chOff x="0" y="0"/>
            <a:chExt cx="812800" cy="812800"/>
          </a:xfrm>
        </p:grpSpPr>
        <p:sp>
          <p:nvSpPr>
            <p:cNvPr id="26" name="Google Shape;243;p14">
              <a:extLst>
                <a:ext uri="{FF2B5EF4-FFF2-40B4-BE49-F238E27FC236}">
                  <a16:creationId xmlns:a16="http://schemas.microsoft.com/office/drawing/2014/main" id="{0D03F773-AE41-0A1C-69C9-8AFD3ED3A4D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spcFirstLastPara="1" wrap="square" lIns="54870" tIns="54870" rIns="54870" bIns="54870" anchor="ctr" anchorCtr="0">
              <a:noAutofit/>
            </a:bodyPr>
            <a:lstStyle/>
            <a:p>
              <a:endParaRPr sz="1680"/>
            </a:p>
          </p:txBody>
        </p:sp>
        <p:sp>
          <p:nvSpPr>
            <p:cNvPr id="27" name="Google Shape;244;p14">
              <a:extLst>
                <a:ext uri="{FF2B5EF4-FFF2-40B4-BE49-F238E27FC236}">
                  <a16:creationId xmlns:a16="http://schemas.microsoft.com/office/drawing/2014/main" id="{758AFAFB-7C1A-EDDB-4405-A2A50F2A46B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80" tIns="30480" rIns="30480" bIns="30480" anchor="ctr" anchorCtr="0">
              <a:noAutofit/>
            </a:bodyPr>
            <a:lstStyle/>
            <a:p>
              <a:pPr algn="ctr">
                <a:lnSpc>
                  <a:spcPct val="149944"/>
                </a:lnSpc>
              </a:pPr>
              <a:endParaRPr sz="10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54;p14">
            <a:extLst>
              <a:ext uri="{FF2B5EF4-FFF2-40B4-BE49-F238E27FC236}">
                <a16:creationId xmlns:a16="http://schemas.microsoft.com/office/drawing/2014/main" id="{AF42BC50-453F-2BC7-2557-465F6C83459C}"/>
              </a:ext>
            </a:extLst>
          </p:cNvPr>
          <p:cNvSpPr txBox="1"/>
          <p:nvPr/>
        </p:nvSpPr>
        <p:spPr>
          <a:xfrm>
            <a:off x="7296259" y="3863624"/>
            <a:ext cx="352354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40006"/>
              </a:lnSpc>
            </a:pPr>
            <a:r>
              <a:rPr lang="en" sz="1800" dirty="0">
                <a:solidFill>
                  <a:srgbClr val="F9EFE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04.</a:t>
            </a:r>
            <a:endParaRPr sz="840" dirty="0"/>
          </a:p>
        </p:txBody>
      </p:sp>
      <p:sp>
        <p:nvSpPr>
          <p:cNvPr id="29" name="Google Shape;256;p14">
            <a:extLst>
              <a:ext uri="{FF2B5EF4-FFF2-40B4-BE49-F238E27FC236}">
                <a16:creationId xmlns:a16="http://schemas.microsoft.com/office/drawing/2014/main" id="{6A2744E4-1840-EFB0-6A41-2626C3392DDF}"/>
              </a:ext>
            </a:extLst>
          </p:cNvPr>
          <p:cNvSpPr txBox="1"/>
          <p:nvPr/>
        </p:nvSpPr>
        <p:spPr>
          <a:xfrm>
            <a:off x="7814238" y="4282888"/>
            <a:ext cx="2406904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40006"/>
              </a:lnSpc>
            </a:pPr>
            <a:r>
              <a:rPr lang="en" sz="1800" b="1" dirty="0">
                <a:solidFill>
                  <a:schemeClr val="tx1"/>
                </a:solidFill>
                <a:latin typeface="+mj-lt"/>
                <a:ea typeface="Libre Baskerville"/>
                <a:cs typeface="Libre Baskerville"/>
                <a:sym typeface="Libre Baskerville"/>
              </a:rPr>
              <a:t>Hands-on Projects</a:t>
            </a:r>
            <a:endParaRPr sz="84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Google Shape;259;p14">
            <a:extLst>
              <a:ext uri="{FF2B5EF4-FFF2-40B4-BE49-F238E27FC236}">
                <a16:creationId xmlns:a16="http://schemas.microsoft.com/office/drawing/2014/main" id="{8A113C64-C0C6-4058-400A-BA3C96D24749}"/>
              </a:ext>
            </a:extLst>
          </p:cNvPr>
          <p:cNvSpPr txBox="1"/>
          <p:nvPr/>
        </p:nvSpPr>
        <p:spPr>
          <a:xfrm>
            <a:off x="7835304" y="2781754"/>
            <a:ext cx="269938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Worked on customer churn prediction and insightful dashboards.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cover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/>
          <p:nvPr/>
        </p:nvSpPr>
        <p:spPr>
          <a:xfrm rot="-5400000">
            <a:off x="5474970" y="3637597"/>
            <a:ext cx="2468880" cy="2468880"/>
          </a:xfrm>
          <a:custGeom>
            <a:avLst/>
            <a:gdLst/>
            <a:ahLst/>
            <a:cxnLst/>
            <a:rect l="l" t="t" r="r" b="b"/>
            <a:pathLst>
              <a:path w="4114800" h="4114800" extrusionOk="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66" name="Google Shape;266;p15"/>
          <p:cNvSpPr/>
          <p:nvPr/>
        </p:nvSpPr>
        <p:spPr>
          <a:xfrm>
            <a:off x="3028950" y="3637597"/>
            <a:ext cx="2468880" cy="2468880"/>
          </a:xfrm>
          <a:custGeom>
            <a:avLst/>
            <a:gdLst/>
            <a:ahLst/>
            <a:cxnLst/>
            <a:rect l="l" t="t" r="r" b="b"/>
            <a:pathLst>
              <a:path w="4114800" h="4114800" extrusionOk="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67" name="Google Shape;267;p15"/>
          <p:cNvSpPr/>
          <p:nvPr/>
        </p:nvSpPr>
        <p:spPr>
          <a:xfrm rot="5400000">
            <a:off x="3028950" y="1208723"/>
            <a:ext cx="2468880" cy="2468880"/>
          </a:xfrm>
          <a:custGeom>
            <a:avLst/>
            <a:gdLst/>
            <a:ahLst/>
            <a:cxnLst/>
            <a:rect l="l" t="t" r="r" b="b"/>
            <a:pathLst>
              <a:path w="4114800" h="4114800" extrusionOk="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68" name="Google Shape;268;p15"/>
          <p:cNvSpPr/>
          <p:nvPr/>
        </p:nvSpPr>
        <p:spPr>
          <a:xfrm rot="10800000">
            <a:off x="5474970" y="1208723"/>
            <a:ext cx="2468880" cy="2468880"/>
          </a:xfrm>
          <a:custGeom>
            <a:avLst/>
            <a:gdLst/>
            <a:ahLst/>
            <a:cxnLst/>
            <a:rect l="l" t="t" r="r" b="b"/>
            <a:pathLst>
              <a:path w="4114800" h="4114800" extrusionOk="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69" name="Google Shape;269;p15"/>
          <p:cNvGrpSpPr/>
          <p:nvPr/>
        </p:nvGrpSpPr>
        <p:grpSpPr>
          <a:xfrm>
            <a:off x="3661674" y="1832874"/>
            <a:ext cx="3649452" cy="3649452"/>
            <a:chOff x="0" y="0"/>
            <a:chExt cx="812800" cy="812800"/>
          </a:xfrm>
        </p:grpSpPr>
        <p:sp>
          <p:nvSpPr>
            <p:cNvPr id="270" name="Google Shape;270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43921"/>
              </a:srgbClr>
            </a:solidFill>
            <a:ln>
              <a:noFill/>
            </a:ln>
          </p:spPr>
          <p:txBody>
            <a:bodyPr spcFirstLastPara="1" wrap="square" lIns="54870" tIns="54870" rIns="54870" bIns="54870" anchor="ctr" anchorCtr="0">
              <a:noAutofit/>
            </a:bodyPr>
            <a:lstStyle/>
            <a:p>
              <a:endParaRPr sz="1680"/>
            </a:p>
          </p:txBody>
        </p:sp>
        <p:sp>
          <p:nvSpPr>
            <p:cNvPr id="271" name="Google Shape;271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80" tIns="30480" rIns="30480" bIns="30480" anchor="ctr" anchorCtr="0">
              <a:noAutofit/>
            </a:bodyPr>
            <a:lstStyle/>
            <a:p>
              <a:pPr algn="ctr">
                <a:lnSpc>
                  <a:spcPct val="149944"/>
                </a:lnSpc>
              </a:pPr>
              <a:endParaRPr sz="10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2" name="Google Shape;2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5550" y="2106630"/>
            <a:ext cx="3101940" cy="310194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5"/>
          <p:cNvSpPr txBox="1"/>
          <p:nvPr/>
        </p:nvSpPr>
        <p:spPr>
          <a:xfrm>
            <a:off x="8027762" y="2066311"/>
            <a:ext cx="2727323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40006"/>
              </a:lnSpc>
            </a:pPr>
            <a:r>
              <a:rPr lang="en-IN" sz="1800" dirty="0">
                <a:solidFill>
                  <a:srgbClr val="00B05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Tool-Driven Training</a:t>
            </a:r>
            <a:endParaRPr lang="en-IN" sz="840" dirty="0">
              <a:solidFill>
                <a:srgbClr val="00B050"/>
              </a:solidFill>
            </a:endParaRPr>
          </a:p>
        </p:txBody>
      </p:sp>
      <p:sp>
        <p:nvSpPr>
          <p:cNvPr id="274" name="Google Shape;274;p15"/>
          <p:cNvSpPr txBox="1"/>
          <p:nvPr/>
        </p:nvSpPr>
        <p:spPr>
          <a:xfrm>
            <a:off x="-2008261" y="1986990"/>
            <a:ext cx="4951486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40006"/>
              </a:lnSpc>
            </a:pPr>
            <a:r>
              <a:rPr lang="en-IN" sz="1800" dirty="0">
                <a:solidFill>
                  <a:srgbClr val="00B05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Project-Based Learning</a:t>
            </a:r>
            <a:endParaRPr lang="en-IN" sz="840" dirty="0">
              <a:solidFill>
                <a:srgbClr val="00B050"/>
              </a:solidFill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8027763" y="4816777"/>
            <a:ext cx="2362108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40006"/>
              </a:lnSpc>
            </a:pPr>
            <a:r>
              <a:rPr lang="en-IN" sz="1800" dirty="0">
                <a:solidFill>
                  <a:srgbClr val="00B05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Interactive Practice</a:t>
            </a:r>
            <a:endParaRPr lang="en-IN" sz="840" dirty="0">
              <a:solidFill>
                <a:srgbClr val="00B050"/>
              </a:solidFill>
            </a:endParaRPr>
          </a:p>
        </p:txBody>
      </p:sp>
      <p:sp>
        <p:nvSpPr>
          <p:cNvPr id="276" name="Google Shape;276;p15"/>
          <p:cNvSpPr txBox="1"/>
          <p:nvPr/>
        </p:nvSpPr>
        <p:spPr>
          <a:xfrm>
            <a:off x="0" y="4816777"/>
            <a:ext cx="2943226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40006"/>
              </a:lnSpc>
            </a:pPr>
            <a:r>
              <a:rPr lang="en-IN" sz="1800" dirty="0">
                <a:solidFill>
                  <a:srgbClr val="00B05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Expert-Guided Sessions</a:t>
            </a:r>
            <a:endParaRPr lang="en-IN" sz="840" dirty="0">
              <a:solidFill>
                <a:srgbClr val="00B050"/>
              </a:solidFill>
            </a:endParaRPr>
          </a:p>
        </p:txBody>
      </p:sp>
      <p:grpSp>
        <p:nvGrpSpPr>
          <p:cNvPr id="277" name="Google Shape;277;p15"/>
          <p:cNvGrpSpPr/>
          <p:nvPr/>
        </p:nvGrpSpPr>
        <p:grpSpPr>
          <a:xfrm>
            <a:off x="7201041" y="1986990"/>
            <a:ext cx="590755" cy="590755"/>
            <a:chOff x="0" y="0"/>
            <a:chExt cx="812800" cy="812800"/>
          </a:xfrm>
        </p:grpSpPr>
        <p:sp>
          <p:nvSpPr>
            <p:cNvPr id="278" name="Google Shape;278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spcFirstLastPara="1" wrap="square" lIns="54870" tIns="54870" rIns="54870" bIns="54870" anchor="ctr" anchorCtr="0">
              <a:noAutofit/>
            </a:bodyPr>
            <a:lstStyle/>
            <a:p>
              <a:endParaRPr sz="1680"/>
            </a:p>
          </p:txBody>
        </p:sp>
        <p:sp>
          <p:nvSpPr>
            <p:cNvPr id="279" name="Google Shape;279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80" tIns="30480" rIns="30480" bIns="30480" anchor="ctr" anchorCtr="0">
              <a:noAutofit/>
            </a:bodyPr>
            <a:lstStyle/>
            <a:p>
              <a:pPr algn="ctr">
                <a:lnSpc>
                  <a:spcPct val="149944"/>
                </a:lnSpc>
              </a:pPr>
              <a:endParaRPr sz="10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15"/>
          <p:cNvSpPr txBox="1"/>
          <p:nvPr/>
        </p:nvSpPr>
        <p:spPr>
          <a:xfrm>
            <a:off x="7340367" y="2136624"/>
            <a:ext cx="352354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40006"/>
              </a:lnSpc>
            </a:pPr>
            <a:r>
              <a:rPr lang="en" sz="1800">
                <a:solidFill>
                  <a:srgbClr val="F9EFE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02.</a:t>
            </a:r>
            <a:endParaRPr sz="840"/>
          </a:p>
        </p:txBody>
      </p:sp>
      <p:grpSp>
        <p:nvGrpSpPr>
          <p:cNvPr id="281" name="Google Shape;281;p15"/>
          <p:cNvGrpSpPr/>
          <p:nvPr/>
        </p:nvGrpSpPr>
        <p:grpSpPr>
          <a:xfrm>
            <a:off x="7201041" y="4737456"/>
            <a:ext cx="590755" cy="590755"/>
            <a:chOff x="0" y="0"/>
            <a:chExt cx="812800" cy="812800"/>
          </a:xfrm>
        </p:grpSpPr>
        <p:sp>
          <p:nvSpPr>
            <p:cNvPr id="282" name="Google Shape;282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spcFirstLastPara="1" wrap="square" lIns="54870" tIns="54870" rIns="54870" bIns="54870" anchor="ctr" anchorCtr="0">
              <a:noAutofit/>
            </a:bodyPr>
            <a:lstStyle/>
            <a:p>
              <a:endParaRPr sz="1680"/>
            </a:p>
          </p:txBody>
        </p:sp>
        <p:sp>
          <p:nvSpPr>
            <p:cNvPr id="283" name="Google Shape;283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80" tIns="30480" rIns="30480" bIns="30480" anchor="ctr" anchorCtr="0">
              <a:noAutofit/>
            </a:bodyPr>
            <a:lstStyle/>
            <a:p>
              <a:pPr algn="ctr">
                <a:lnSpc>
                  <a:spcPct val="149944"/>
                </a:lnSpc>
              </a:pPr>
              <a:endParaRPr sz="10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15"/>
          <p:cNvSpPr txBox="1"/>
          <p:nvPr/>
        </p:nvSpPr>
        <p:spPr>
          <a:xfrm>
            <a:off x="7340367" y="4887090"/>
            <a:ext cx="352354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40006"/>
              </a:lnSpc>
            </a:pPr>
            <a:r>
              <a:rPr lang="en" sz="1800">
                <a:solidFill>
                  <a:srgbClr val="F9EFE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04.</a:t>
            </a:r>
            <a:endParaRPr sz="840"/>
          </a:p>
        </p:txBody>
      </p:sp>
      <p:grpSp>
        <p:nvGrpSpPr>
          <p:cNvPr id="285" name="Google Shape;285;p15"/>
          <p:cNvGrpSpPr/>
          <p:nvPr/>
        </p:nvGrpSpPr>
        <p:grpSpPr>
          <a:xfrm>
            <a:off x="3181203" y="1986990"/>
            <a:ext cx="590754" cy="590755"/>
            <a:chOff x="0" y="0"/>
            <a:chExt cx="812800" cy="812800"/>
          </a:xfrm>
        </p:grpSpPr>
        <p:sp>
          <p:nvSpPr>
            <p:cNvPr id="286" name="Google Shape;286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spcFirstLastPara="1" wrap="square" lIns="54870" tIns="54870" rIns="54870" bIns="54870" anchor="ctr" anchorCtr="0">
              <a:noAutofit/>
            </a:bodyPr>
            <a:lstStyle/>
            <a:p>
              <a:endParaRPr sz="1680"/>
            </a:p>
          </p:txBody>
        </p:sp>
        <p:sp>
          <p:nvSpPr>
            <p:cNvPr id="287" name="Google Shape;287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80" tIns="30480" rIns="30480" bIns="30480" anchor="ctr" anchorCtr="0">
              <a:noAutofit/>
            </a:bodyPr>
            <a:lstStyle/>
            <a:p>
              <a:pPr algn="ctr">
                <a:lnSpc>
                  <a:spcPct val="149944"/>
                </a:lnSpc>
              </a:pPr>
              <a:endParaRPr sz="10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5"/>
          <p:cNvSpPr txBox="1"/>
          <p:nvPr/>
        </p:nvSpPr>
        <p:spPr>
          <a:xfrm>
            <a:off x="3320531" y="2136624"/>
            <a:ext cx="352354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40006"/>
              </a:lnSpc>
            </a:pPr>
            <a:r>
              <a:rPr lang="en" sz="1800">
                <a:solidFill>
                  <a:srgbClr val="F9EFE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01.</a:t>
            </a:r>
            <a:endParaRPr sz="840"/>
          </a:p>
        </p:txBody>
      </p:sp>
      <p:grpSp>
        <p:nvGrpSpPr>
          <p:cNvPr id="289" name="Google Shape;289;p15"/>
          <p:cNvGrpSpPr/>
          <p:nvPr/>
        </p:nvGrpSpPr>
        <p:grpSpPr>
          <a:xfrm>
            <a:off x="3181203" y="4737456"/>
            <a:ext cx="590754" cy="590755"/>
            <a:chOff x="0" y="0"/>
            <a:chExt cx="812800" cy="812800"/>
          </a:xfrm>
        </p:grpSpPr>
        <p:sp>
          <p:nvSpPr>
            <p:cNvPr id="290" name="Google Shape;290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spcFirstLastPara="1" wrap="square" lIns="54870" tIns="54870" rIns="54870" bIns="54870" anchor="ctr" anchorCtr="0">
              <a:noAutofit/>
            </a:bodyPr>
            <a:lstStyle/>
            <a:p>
              <a:endParaRPr sz="1680"/>
            </a:p>
          </p:txBody>
        </p:sp>
        <p:sp>
          <p:nvSpPr>
            <p:cNvPr id="291" name="Google Shape;291;p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80" tIns="30480" rIns="30480" bIns="30480" anchor="ctr" anchorCtr="0">
              <a:noAutofit/>
            </a:bodyPr>
            <a:lstStyle/>
            <a:p>
              <a:pPr algn="ctr">
                <a:lnSpc>
                  <a:spcPct val="149944"/>
                </a:lnSpc>
              </a:pPr>
              <a:endParaRPr sz="10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15"/>
          <p:cNvSpPr txBox="1"/>
          <p:nvPr/>
        </p:nvSpPr>
        <p:spPr>
          <a:xfrm>
            <a:off x="3320531" y="4887090"/>
            <a:ext cx="352354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lnSpc>
                <a:spcPct val="140006"/>
              </a:lnSpc>
            </a:pPr>
            <a:r>
              <a:rPr lang="en" sz="1800">
                <a:solidFill>
                  <a:srgbClr val="F9EFE8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03.</a:t>
            </a:r>
            <a:endParaRPr sz="840"/>
          </a:p>
        </p:txBody>
      </p:sp>
      <p:sp>
        <p:nvSpPr>
          <p:cNvPr id="293" name="Google Shape;293;p15"/>
          <p:cNvSpPr txBox="1"/>
          <p:nvPr/>
        </p:nvSpPr>
        <p:spPr>
          <a:xfrm>
            <a:off x="8027763" y="2483857"/>
            <a:ext cx="177026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i="1" dirty="0"/>
              <a:t>Worked with industry-standard tools and real datasets.</a:t>
            </a:r>
            <a:endParaRPr lang="en-US" sz="1600" dirty="0"/>
          </a:p>
        </p:txBody>
      </p:sp>
      <p:sp>
        <p:nvSpPr>
          <p:cNvPr id="294" name="Google Shape;294;p15"/>
          <p:cNvSpPr txBox="1"/>
          <p:nvPr/>
        </p:nvSpPr>
        <p:spPr>
          <a:xfrm>
            <a:off x="582929" y="2483857"/>
            <a:ext cx="2360296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40069"/>
              </a:lnSpc>
            </a:pPr>
            <a:r>
              <a:rPr lang="en-US" sz="1600" dirty="0"/>
              <a:t>Focused on real-world projects to apply concepts practically.</a:t>
            </a:r>
            <a:endParaRPr sz="1600" dirty="0"/>
          </a:p>
        </p:txBody>
      </p:sp>
      <p:sp>
        <p:nvSpPr>
          <p:cNvPr id="295" name="Google Shape;295;p15"/>
          <p:cNvSpPr txBox="1"/>
          <p:nvPr/>
        </p:nvSpPr>
        <p:spPr>
          <a:xfrm>
            <a:off x="8027763" y="5234323"/>
            <a:ext cx="214675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i="1" dirty="0"/>
              <a:t>Self-paced tasks, Q&amp;A, and engaging assignments for mastery.</a:t>
            </a:r>
            <a:endParaRPr lang="en-US" sz="1600" dirty="0"/>
          </a:p>
        </p:txBody>
      </p:sp>
      <p:sp>
        <p:nvSpPr>
          <p:cNvPr id="296" name="Google Shape;296;p15"/>
          <p:cNvSpPr txBox="1"/>
          <p:nvPr/>
        </p:nvSpPr>
        <p:spPr>
          <a:xfrm>
            <a:off x="582929" y="5234323"/>
            <a:ext cx="2360295" cy="137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r">
              <a:lnSpc>
                <a:spcPct val="140069"/>
              </a:lnSpc>
            </a:pPr>
            <a:r>
              <a:rPr lang="en-US" sz="1600" dirty="0"/>
              <a:t>Learned through  hands-on </a:t>
            </a:r>
            <a:r>
              <a:rPr lang="en-US" sz="1600" dirty="0" err="1"/>
              <a:t>practicals</a:t>
            </a:r>
            <a:endParaRPr lang="en-US" sz="1600" dirty="0"/>
          </a:p>
          <a:p>
            <a:pPr algn="r">
              <a:lnSpc>
                <a:spcPct val="140069"/>
              </a:lnSpc>
            </a:pPr>
            <a:r>
              <a:rPr lang="en-US" sz="1600" dirty="0"/>
              <a:t>Guided by industry-persons.</a:t>
            </a:r>
            <a:endParaRPr sz="1600" dirty="0"/>
          </a:p>
        </p:txBody>
      </p:sp>
      <p:sp>
        <p:nvSpPr>
          <p:cNvPr id="2" name="Google Shape;167;p34">
            <a:extLst>
              <a:ext uri="{FF2B5EF4-FFF2-40B4-BE49-F238E27FC236}">
                <a16:creationId xmlns:a16="http://schemas.microsoft.com/office/drawing/2014/main" id="{997A837F-947A-8BAA-FFA3-BBE856881C94}"/>
              </a:ext>
            </a:extLst>
          </p:cNvPr>
          <p:cNvSpPr/>
          <p:nvPr/>
        </p:nvSpPr>
        <p:spPr>
          <a:xfrm>
            <a:off x="582929" y="45343"/>
            <a:ext cx="9873720" cy="1107996"/>
          </a:xfrm>
          <a:prstGeom prst="rect">
            <a:avLst/>
          </a:prstGeom>
          <a:solidFill>
            <a:srgbClr val="4F81BD"/>
          </a:solidFill>
          <a:ln w="38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algn="ctr"/>
            <a:r>
              <a:rPr lang="en-IN" sz="36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Methodologies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65E04BF6-9A30-A972-87FD-410FE93ED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>
            <a:extLst>
              <a:ext uri="{FF2B5EF4-FFF2-40B4-BE49-F238E27FC236}">
                <a16:creationId xmlns:a16="http://schemas.microsoft.com/office/drawing/2014/main" id="{01AD76B5-90E0-4881-6A44-6FC5CFD81ED8}"/>
              </a:ext>
            </a:extLst>
          </p:cNvPr>
          <p:cNvSpPr/>
          <p:nvPr/>
        </p:nvSpPr>
        <p:spPr>
          <a:xfrm>
            <a:off x="529225" y="52264"/>
            <a:ext cx="9873720" cy="872769"/>
          </a:xfrm>
          <a:prstGeom prst="rect">
            <a:avLst/>
          </a:prstGeom>
          <a:solidFill>
            <a:srgbClr val="4F81BD"/>
          </a:solidFill>
          <a:ln w="381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1801"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IN" sz="3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Brief Info of 2</a:t>
            </a:r>
            <a:r>
              <a:rPr lang="en-IN" sz="3600" baseline="30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nd </a:t>
            </a:r>
            <a:r>
              <a:rPr lang="en-IN" sz="36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Internship (Project)</a:t>
            </a:r>
            <a:endParaRPr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1">
            <a:extLst>
              <a:ext uri="{FF2B5EF4-FFF2-40B4-BE49-F238E27FC236}">
                <a16:creationId xmlns:a16="http://schemas.microsoft.com/office/drawing/2014/main" id="{20F45194-9A99-2B34-A523-8EC44C6DE632}"/>
              </a:ext>
            </a:extLst>
          </p:cNvPr>
          <p:cNvSpPr/>
          <p:nvPr/>
        </p:nvSpPr>
        <p:spPr>
          <a:xfrm>
            <a:off x="597600" y="2636874"/>
            <a:ext cx="9824760" cy="3895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t" anchorCtr="0">
            <a:noAutofit/>
          </a:bodyPr>
          <a:lstStyle/>
          <a:p>
            <a:pPr marL="391680" marR="0" lvl="0" indent="-27557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1">
            <a:extLst>
              <a:ext uri="{FF2B5EF4-FFF2-40B4-BE49-F238E27FC236}">
                <a16:creationId xmlns:a16="http://schemas.microsoft.com/office/drawing/2014/main" id="{42B2785D-1D57-F642-F368-80273171B689}"/>
              </a:ext>
            </a:extLst>
          </p:cNvPr>
          <p:cNvSpPr/>
          <p:nvPr/>
        </p:nvSpPr>
        <p:spPr>
          <a:xfrm>
            <a:off x="7863840" y="6780240"/>
            <a:ext cx="2558520" cy="38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400" tIns="52200" rIns="104400" bIns="522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52B78B-863D-26D7-EC7E-6EF7FA265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02607"/>
              </p:ext>
            </p:extLst>
          </p:nvPr>
        </p:nvGraphicFramePr>
        <p:xfrm>
          <a:off x="529224" y="1005513"/>
          <a:ext cx="9873720" cy="88357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84275">
                  <a:extLst>
                    <a:ext uri="{9D8B030D-6E8A-4147-A177-3AD203B41FA5}">
                      <a16:colId xmlns:a16="http://schemas.microsoft.com/office/drawing/2014/main" val="1268148166"/>
                    </a:ext>
                  </a:extLst>
                </a:gridCol>
                <a:gridCol w="2795600">
                  <a:extLst>
                    <a:ext uri="{9D8B030D-6E8A-4147-A177-3AD203B41FA5}">
                      <a16:colId xmlns:a16="http://schemas.microsoft.com/office/drawing/2014/main" val="2565546826"/>
                    </a:ext>
                  </a:extLst>
                </a:gridCol>
                <a:gridCol w="2185542">
                  <a:extLst>
                    <a:ext uri="{9D8B030D-6E8A-4147-A177-3AD203B41FA5}">
                      <a16:colId xmlns:a16="http://schemas.microsoft.com/office/drawing/2014/main" val="2298992795"/>
                    </a:ext>
                  </a:extLst>
                </a:gridCol>
                <a:gridCol w="1457029">
                  <a:extLst>
                    <a:ext uri="{9D8B030D-6E8A-4147-A177-3AD203B41FA5}">
                      <a16:colId xmlns:a16="http://schemas.microsoft.com/office/drawing/2014/main" val="1413353339"/>
                    </a:ext>
                  </a:extLst>
                </a:gridCol>
                <a:gridCol w="1352957">
                  <a:extLst>
                    <a:ext uri="{9D8B030D-6E8A-4147-A177-3AD203B41FA5}">
                      <a16:colId xmlns:a16="http://schemas.microsoft.com/office/drawing/2014/main" val="1454128341"/>
                    </a:ext>
                  </a:extLst>
                </a:gridCol>
                <a:gridCol w="1198317">
                  <a:extLst>
                    <a:ext uri="{9D8B030D-6E8A-4147-A177-3AD203B41FA5}">
                      <a16:colId xmlns:a16="http://schemas.microsoft.com/office/drawing/2014/main" val="2167429731"/>
                    </a:ext>
                  </a:extLst>
                </a:gridCol>
              </a:tblGrid>
              <a:tr h="8835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Web Developer Intern</a:t>
                      </a:r>
                      <a:b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(Python Django)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Virtuanexa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01/01/2025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31/01/2025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31 days</a:t>
                      </a:r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5289648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8077D4-E12F-C40E-1731-30AE38EBBE2D}"/>
              </a:ext>
            </a:extLst>
          </p:cNvPr>
          <p:cNvSpPr txBox="1"/>
          <p:nvPr/>
        </p:nvSpPr>
        <p:spPr>
          <a:xfrm>
            <a:off x="495011" y="2036564"/>
            <a:ext cx="10206483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rental platform that allows users to rent tools and equipment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57E004-CAB9-526F-2574-9174527CE6DC}"/>
              </a:ext>
            </a:extLst>
          </p:cNvPr>
          <p:cNvSpPr/>
          <p:nvPr/>
        </p:nvSpPr>
        <p:spPr>
          <a:xfrm>
            <a:off x="668108" y="3166440"/>
            <a:ext cx="2864559" cy="1347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4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1C35E3-80F1-9EB5-326E-222E70FD76FC}"/>
              </a:ext>
            </a:extLst>
          </p:cNvPr>
          <p:cNvSpPr txBox="1"/>
          <p:nvPr/>
        </p:nvSpPr>
        <p:spPr>
          <a:xfrm>
            <a:off x="827545" y="3252819"/>
            <a:ext cx="2685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ental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Platform Development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F40D453-8C83-0CCF-9679-091306E43815}"/>
              </a:ext>
            </a:extLst>
          </p:cNvPr>
          <p:cNvSpPr/>
          <p:nvPr/>
        </p:nvSpPr>
        <p:spPr>
          <a:xfrm>
            <a:off x="3218496" y="5043509"/>
            <a:ext cx="2670926" cy="1347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4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2609D47-AB11-8164-1CB3-A57BCFF9E6D9}"/>
              </a:ext>
            </a:extLst>
          </p:cNvPr>
          <p:cNvSpPr/>
          <p:nvPr/>
        </p:nvSpPr>
        <p:spPr>
          <a:xfrm>
            <a:off x="5598252" y="3074813"/>
            <a:ext cx="2778905" cy="134750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4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77991B-1F5D-E4A1-AFF4-E9979D124B0D}"/>
              </a:ext>
            </a:extLst>
          </p:cNvPr>
          <p:cNvSpPr txBox="1"/>
          <p:nvPr/>
        </p:nvSpPr>
        <p:spPr>
          <a:xfrm>
            <a:off x="5545234" y="3260113"/>
            <a:ext cx="2864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 &amp; Auth Integration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A5C1F6-C030-D617-06B8-41B7D9847611}"/>
              </a:ext>
            </a:extLst>
          </p:cNvPr>
          <p:cNvSpPr txBox="1"/>
          <p:nvPr/>
        </p:nvSpPr>
        <p:spPr>
          <a:xfrm>
            <a:off x="3112521" y="5298385"/>
            <a:ext cx="2776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&amp; API Enhancements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06254F5-5529-67BE-7ED3-95452FC9F75D}"/>
              </a:ext>
            </a:extLst>
          </p:cNvPr>
          <p:cNvSpPr/>
          <p:nvPr/>
        </p:nvSpPr>
        <p:spPr>
          <a:xfrm>
            <a:off x="7585843" y="5101687"/>
            <a:ext cx="2778905" cy="134750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84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9834D9-46B5-412E-6CE2-9C333BDF6027}"/>
              </a:ext>
            </a:extLst>
          </p:cNvPr>
          <p:cNvSpPr txBox="1"/>
          <p:nvPr/>
        </p:nvSpPr>
        <p:spPr>
          <a:xfrm>
            <a:off x="7557801" y="5513828"/>
            <a:ext cx="2864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88318" y="6476914"/>
            <a:ext cx="758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https://github.com/Shubham-393/rentalhub/tree/main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2650C-6ECF-5F6F-E20B-EC6EB00E2E40}"/>
              </a:ext>
            </a:extLst>
          </p:cNvPr>
          <p:cNvSpPr txBox="1"/>
          <p:nvPr/>
        </p:nvSpPr>
        <p:spPr>
          <a:xfrm>
            <a:off x="988318" y="6837606"/>
            <a:ext cx="758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4"/>
              </a:rPr>
              <a:t>http://shubham-393.github.io/DailyVibe/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2699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1018</Words>
  <Application>Microsoft Office PowerPoint</Application>
  <PresentationFormat>Custom</PresentationFormat>
  <Paragraphs>290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Canva Sans Bold</vt:lpstr>
      <vt:lpstr>Libre Baskerville</vt:lpstr>
      <vt:lpstr>Noto Sans Symbols</vt:lpstr>
      <vt:lpstr>SF Pro Display heavy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PVGSTAFF</dc:creator>
  <cp:lastModifiedBy>shubham khot</cp:lastModifiedBy>
  <cp:revision>24</cp:revision>
  <dcterms:modified xsi:type="dcterms:W3CDTF">2025-04-24T05:27:59Z</dcterms:modified>
</cp:coreProperties>
</file>